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80" r:id="rId4"/>
    <p:sldId id="281" r:id="rId5"/>
    <p:sldId id="282" r:id="rId6"/>
    <p:sldId id="301" r:id="rId7"/>
    <p:sldId id="269" r:id="rId8"/>
    <p:sldId id="298" r:id="rId9"/>
    <p:sldId id="297" r:id="rId10"/>
    <p:sldId id="284" r:id="rId11"/>
    <p:sldId id="290" r:id="rId12"/>
    <p:sldId id="283" r:id="rId13"/>
    <p:sldId id="285" r:id="rId14"/>
    <p:sldId id="303" r:id="rId15"/>
    <p:sldId id="275" r:id="rId16"/>
    <p:sldId id="286" r:id="rId17"/>
    <p:sldId id="302" r:id="rId18"/>
    <p:sldId id="287" r:id="rId19"/>
    <p:sldId id="288" r:id="rId20"/>
    <p:sldId id="289" r:id="rId21"/>
    <p:sldId id="291" r:id="rId22"/>
    <p:sldId id="292" r:id="rId23"/>
    <p:sldId id="293" r:id="rId24"/>
    <p:sldId id="299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8DF"/>
    <a:srgbClr val="186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3" autoAdjust="0"/>
    <p:restoredTop sz="75984" autoAdjust="0"/>
  </p:normalViewPr>
  <p:slideViewPr>
    <p:cSldViewPr snapToGrid="0" showGuides="1">
      <p:cViewPr varScale="1">
        <p:scale>
          <a:sx n="52" d="100"/>
          <a:sy n="52" d="100"/>
        </p:scale>
        <p:origin x="12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5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30BA6B-A5B5-41D6-8D90-2FB01FEF2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EA89B-02A3-47E7-995F-F9576E8A8B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975A1-E0F3-4684-9EE6-B2D9AFFCE23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3F1E9-F50F-43C2-A21F-C15CD61F8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ECF9DD-5659-47E1-920E-7FD3D276A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7431C-5C9A-4421-A3C1-C6FBBDA93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03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F9D89-F4AA-486D-B853-748A89180D68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B72F-EA83-4207-B6E3-732C6413F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介绍消息队列的生产者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消费者的工作模式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的基础上做一些二次开发、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化管理可以形成多种产品，比如</a:t>
            </a:r>
            <a:r>
              <a:rPr lang="en-US" altLang="zh-CN" dirty="0" err="1" smtClean="0"/>
              <a:t>ckafka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cdmq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定制的协议，所以高效。</a:t>
            </a:r>
            <a:r>
              <a:rPr lang="en-US" altLang="zh-CN" dirty="0" smtClean="0"/>
              <a:t>Kafka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Broker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Consumer </a:t>
            </a:r>
            <a:r>
              <a:rPr lang="zh-CN" altLang="en-US" dirty="0" smtClean="0"/>
              <a:t>之间采用的基于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的二进制协议，完全是为了 </a:t>
            </a:r>
            <a:r>
              <a:rPr lang="en-US" altLang="zh-CN" dirty="0" smtClean="0"/>
              <a:t>Kafka </a:t>
            </a:r>
            <a:r>
              <a:rPr lang="zh-CN" altLang="en-US" dirty="0" smtClean="0"/>
              <a:t>自身的业务需求而定制的，协议定义了所有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的请求及响应消息。所有的消息都是通过长度来分隔，并且由后面描述的数据类型组成。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3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高可用架构的实现，怎么做到？简单理解就是多</a:t>
            </a:r>
            <a:r>
              <a:rPr lang="en-US" altLang="zh-CN" dirty="0" err="1" smtClean="0"/>
              <a:t>servering</a:t>
            </a:r>
            <a:r>
              <a:rPr lang="zh-CN" altLang="en-US" dirty="0" smtClean="0"/>
              <a:t>可平行扩展。多份数据冗余。经验值是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份数据，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份有可能出现同时丢失的情况。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假如是我们自己的业务可以理解为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就是我们的</a:t>
            </a:r>
            <a:r>
              <a:rPr lang="en-US" altLang="zh-CN" dirty="0" smtClean="0"/>
              <a:t>serving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就是我们的接口功能，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就是负载均衡调度打散进来的业务请求。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2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ISR</a:t>
            </a:r>
            <a:r>
              <a:rPr lang="zh-CN" altLang="en-US" dirty="0" smtClean="0"/>
              <a:t>可用集合，标记哪些副本可用</a:t>
            </a:r>
            <a:endParaRPr lang="en-US" altLang="zh-CN" dirty="0" smtClean="0"/>
          </a:p>
          <a:p>
            <a:r>
              <a:rPr lang="en-US" altLang="zh-CN" dirty="0" smtClean="0"/>
              <a:t>HW</a:t>
            </a:r>
            <a:r>
              <a:rPr lang="zh-CN" altLang="en-US" dirty="0" smtClean="0"/>
              <a:t>标记可用的完整数据。假如我们请求有完整性比如一个完整的问句“你吃饭了吗？”，哪些请求是完整的就由</a:t>
            </a:r>
            <a:r>
              <a:rPr lang="en-US" altLang="zh-CN" dirty="0" smtClean="0"/>
              <a:t>HW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en-US" altLang="zh-CN" dirty="0" smtClean="0"/>
              <a:t>LEO</a:t>
            </a:r>
            <a:r>
              <a:rPr lang="zh-CN" altLang="en-US" dirty="0" smtClean="0"/>
              <a:t>最后一条消息，由于是有顺序性的，</a:t>
            </a:r>
            <a:r>
              <a:rPr lang="en-US" altLang="zh-CN" dirty="0" smtClean="0"/>
              <a:t>LEO</a:t>
            </a:r>
            <a:r>
              <a:rPr lang="zh-CN" altLang="en-US" dirty="0" smtClean="0"/>
              <a:t>用于标记最后一个消息，也就是最新产生的消息。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3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HW&amp;LEO</a:t>
            </a:r>
            <a:r>
              <a:rPr lang="zh-CN" altLang="en-US" dirty="0" smtClean="0"/>
              <a:t>的具体工作模式，有数据相关开发需求的可以参考其实现机制。是一种很好的数据一致性解决方案。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同步、异步主要是性能、耗时和可靠性的一个博弈取舍。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0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8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消费者一致性，</a:t>
            </a:r>
            <a:r>
              <a:rPr lang="en-US" altLang="zh-CN" dirty="0" smtClean="0"/>
              <a:t>high level/low level</a:t>
            </a:r>
            <a:r>
              <a:rPr lang="zh-CN" altLang="en-US" dirty="0" smtClean="0"/>
              <a:t>的区别。</a:t>
            </a:r>
            <a:r>
              <a:rPr lang="en-US" altLang="zh-CN" dirty="0" err="1" smtClean="0"/>
              <a:t>Highlevel</a:t>
            </a:r>
            <a:r>
              <a:rPr lang="zh-CN" altLang="en-US" dirty="0" smtClean="0"/>
              <a:t>有可能重复消费数据。</a:t>
            </a:r>
            <a:r>
              <a:rPr lang="en-US" altLang="zh-CN" dirty="0" err="1" smtClean="0"/>
              <a:t>Lowlevel</a:t>
            </a:r>
            <a:r>
              <a:rPr lang="zh-CN" altLang="en-US" dirty="0" smtClean="0"/>
              <a:t>可以自定义提交。</a:t>
            </a:r>
            <a:endParaRPr lang="en-US" altLang="zh-CN" dirty="0" smtClean="0"/>
          </a:p>
          <a:p>
            <a:r>
              <a:rPr lang="zh-CN" altLang="en-US" dirty="0" smtClean="0"/>
              <a:t>数据接入接出的规范管理：要求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、生产组、消费组分别注册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59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，最常见的方式。图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，最合理的方式。图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，不合理的方式。图</a:t>
            </a:r>
            <a:r>
              <a:rPr lang="en-US" altLang="zh-CN" dirty="0" smtClean="0"/>
              <a:t>4</a:t>
            </a:r>
            <a:r>
              <a:rPr lang="zh-CN" altLang="en-US" dirty="0" smtClean="0"/>
              <a:t>多消费组最常见的方式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8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实际使用的一些经验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2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增加了使用成本，需要引入客户端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。实现了数据解耦的目的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6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异步的好处</a:t>
            </a:r>
            <a:r>
              <a:rPr lang="zh-CN" altLang="en-US" dirty="0" smtClean="0"/>
              <a:t>，非阻塞，高并发。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4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队列模式，保证时序性。按消费能力处理数据。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2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兼容性、开源和社区活跃度都是一统天下的助力。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0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毫秒级延时使众多线上业务使用成本下降了。数据的时效性得到保障。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海量并发得到大数据的青睐，现在业内各种大数据都以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作为数据接入接出标准。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容错、可靠性使金融类的业务场景也能得到高事务性的要求保障。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顺序性和高并发在活动场景应用很多，比直接使用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更好。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内部架构介绍，数据在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内的生命周期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8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经验值：单条消息</a:t>
            </a:r>
            <a:r>
              <a:rPr lang="en-US" altLang="zh-CN" dirty="0" smtClean="0"/>
              <a:t>128K</a:t>
            </a:r>
            <a:r>
              <a:rPr lang="zh-CN" altLang="en-US" dirty="0" smtClean="0"/>
              <a:t>，高性能消息中间件</a:t>
            </a:r>
            <a:endParaRPr lang="en-US" altLang="zh-CN" dirty="0" smtClean="0"/>
          </a:p>
          <a:p>
            <a:r>
              <a:rPr lang="zh-CN" altLang="en-US" dirty="0" smtClean="0"/>
              <a:t>单集群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，不超过一百</a:t>
            </a:r>
            <a:r>
              <a:rPr lang="zh-CN" altLang="en-US" dirty="0" smtClean="0"/>
              <a:t>个。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个同时读写以上性能下降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9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2B72F-EA83-4207-B6E3-732C6413F3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0B367-70E6-4324-AAEF-17D24410A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2BCA2-72E0-4692-A396-4747DDBF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E0C2A-296A-400B-9A7E-6465FC6F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60AC3-978D-4C6D-9E9E-252679F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ADBA1-C574-402E-B600-7C74F11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1EC5-8F03-476E-8915-DF2C7D14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2FAD1-2D42-4C94-AD95-392A0C0D0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3ECA9-6A86-4777-9756-2574127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11A7-9CBE-4F8E-BA79-D836E20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CC4D5-888E-47BC-A940-28FC1108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52089-05FD-45E3-AA6E-F44A8963F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72508-0516-47C3-BB7F-7F8DAE9F8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F472F-E250-4DAF-B1F0-7DA50A12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1A559-30AD-4B74-9520-1E44FDC5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81980-FF2C-4E18-9E96-1817A518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4145F-0B27-40BC-BFA3-311036EAF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12192001" cy="681037"/>
          </a:xfrm>
          <a:solidFill>
            <a:srgbClr val="0070C0">
              <a:alpha val="58000"/>
            </a:srgbClr>
          </a:solidFill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708C0-1AD5-4D38-B017-47D0560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9142-2711-4F4D-8B95-5C0C3E42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CA54A-97C6-422E-879F-3F9B7943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AA8DD-25EF-40C1-A64E-71C681A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00EA-4B90-4983-ACEC-51ABAA60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15BCC-E082-44E1-8872-D9F9F874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03E6D-0193-4A57-A099-E102288F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E42C6-4E9C-40D7-820E-E44D7BB4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DBE4C-AE67-4A07-8166-978C2AF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29E8-1BDE-42F6-99DF-D1E753E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A0DA1-D216-44A0-A4D8-07F37745E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1D2C6-AE21-48A9-8C4D-FC91F74C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FBC23-5844-4156-9EC7-CEF0F697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02BFD-1B94-4343-B3F7-62CD5BD7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19D7C-3F27-41E6-B73A-5CE636A8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8BFB8-95D5-454E-87E7-3389E3DC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928C-9EF3-4434-BDEF-3328A8D0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B65A0-58AC-4B31-9CC1-009A6CE6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8B68A-4D14-4036-9B11-0A9A19722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8F7CD4-A37F-4A80-8BFB-9E12F4B88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3FDBB6-3580-4DE5-AC77-96A31E3A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A00C-1901-4C13-B64D-B19E80F7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FDF5D-5AE8-41E4-8040-7A880037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8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1EC7-FA4D-47A5-9727-F58281DE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FBDF2-F236-4F9A-A0E7-6ACBED2E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72CDA-5170-445C-82B7-D2776BF5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A5FB52-61B8-490A-BDAF-386DE12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4BB71-1758-4713-B04C-BB9A8CD4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F5B3C-10A8-452D-89DF-D898B849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96351-43E2-41F2-8F77-BC9D4FAF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E96B4-0190-4F3D-AE8A-6D7B5F3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BF042-AB40-4E08-95C5-73E0A78A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EA219-28C0-408A-8026-E150A849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5A8B-7E98-4FA6-92CF-05F4E027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5079-6BDD-4C22-BF22-720C4292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D9A40-7F2E-402A-93DB-2E069D8A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71CC-2875-43FF-82D7-73999A22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CDEBFD-F77D-46D0-896D-30256FF70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57987-CC08-4FC4-9E19-ED559A4D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C3FBA-9EA4-4DF6-9CA5-DA383DA9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60151-8A48-4D1F-880D-8CB3293C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745E7-3E09-45DB-AC08-C1DEAB0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C35EC-6444-46D5-B5A5-81DDE0D2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81F5F-AA5A-440C-A88A-8D7A8EB1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28034-2720-4E02-92B0-4575F4D46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8983-166E-44A3-9C66-A2F76F56BED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83385-F350-41D7-BFA0-6AD5BE6B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0CEB2-9F5A-41BA-9EC9-D637E76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91AD-FE8E-4760-9749-EF40D792C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9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EAFC4-C13E-4738-B09B-900FE1CB4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4247"/>
            <a:ext cx="9144000" cy="1306259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Kafka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架构与原理介绍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DEA55-4981-4E31-AFF4-6412F687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5371" y="4297188"/>
            <a:ext cx="5296187" cy="1655762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王亚军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7" y="1293726"/>
            <a:ext cx="9687696" cy="48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1323191" y="871369"/>
            <a:ext cx="9434456" cy="5292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zh-CN" altLang="en-US" sz="2400" dirty="0"/>
              <a:t>消息</a:t>
            </a:r>
            <a:endParaRPr kumimoji="1" lang="en-US" altLang="zh-CN" sz="2400" dirty="0"/>
          </a:p>
          <a:p>
            <a:pPr>
              <a:lnSpc>
                <a:spcPts val="4500"/>
              </a:lnSpc>
            </a:pPr>
            <a:r>
              <a:rPr kumimoji="1" lang="en-US" altLang="zh-CN" sz="2400" dirty="0"/>
              <a:t>       </a:t>
            </a:r>
            <a:r>
              <a:rPr kumimoji="1" lang="zh-CN" altLang="en-US" sz="2400" dirty="0"/>
              <a:t>基本数据单元，由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value</a:t>
            </a:r>
            <a:r>
              <a:rPr kumimoji="1" lang="zh-CN" altLang="en-US" sz="2400" dirty="0"/>
              <a:t>构成</a:t>
            </a:r>
            <a:endParaRPr kumimoji="1" lang="en-US" altLang="zh-CN" sz="2400" dirty="0"/>
          </a:p>
          <a:p>
            <a:pPr>
              <a:lnSpc>
                <a:spcPts val="4500"/>
              </a:lnSpc>
            </a:pPr>
            <a:r>
              <a:rPr kumimoji="1" lang="zh-CN" altLang="en-US" sz="2400" dirty="0"/>
              <a:t>       其中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只负责消息路由，根据一定的策略决定将此消息路由到指定的分区中，可保证同一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的消息全部写入到同一分区中。</a:t>
            </a:r>
            <a:endParaRPr kumimoji="1" lang="en-US" altLang="zh-CN" sz="2400" dirty="0"/>
          </a:p>
          <a:p>
            <a:pPr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2400" dirty="0"/>
              <a:t>Topic</a:t>
            </a:r>
          </a:p>
          <a:p>
            <a:pPr>
              <a:lnSpc>
                <a:spcPts val="4500"/>
              </a:lnSpc>
            </a:pPr>
            <a:r>
              <a:rPr kumimoji="1" lang="en-US" altLang="zh-CN" sz="2400" dirty="0"/>
              <a:t>       </a:t>
            </a:r>
            <a:r>
              <a:rPr kumimoji="1" lang="zh-CN" altLang="en-US" sz="2400" dirty="0"/>
              <a:t>用于存储消息的逻辑概念，可看作一个消息集合。</a:t>
            </a:r>
            <a:endParaRPr kumimoji="1" lang="en-US" altLang="zh-CN" sz="2400" dirty="0"/>
          </a:p>
          <a:p>
            <a:pPr marL="0" lvl="1">
              <a:lnSpc>
                <a:spcPts val="4500"/>
              </a:lnSpc>
            </a:pPr>
            <a:r>
              <a:rPr kumimoji="1" lang="en-US" altLang="zh-CN" sz="2400" dirty="0"/>
              <a:t>       </a:t>
            </a:r>
            <a:r>
              <a:rPr kumimoji="1" lang="zh-CN" altLang="en-US" sz="2400" dirty="0"/>
              <a:t>每个</a:t>
            </a:r>
            <a:r>
              <a:rPr kumimoji="1" lang="en-US" altLang="zh-CN" sz="2400" dirty="0"/>
              <a:t>topic</a:t>
            </a:r>
            <a:r>
              <a:rPr kumimoji="1" lang="zh-CN" altLang="en-US" sz="2400" dirty="0"/>
              <a:t>可有多个生产者向其中推送消息，也可以有多个消费者消费其中的消息。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58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879231" y="781045"/>
            <a:ext cx="10190284" cy="1962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3800"/>
              </a:lnSpc>
              <a:buFont typeface="Wingdings" pitchFamily="2" charset="2"/>
              <a:buChar char="l"/>
            </a:pPr>
            <a:r>
              <a:rPr kumimoji="1" lang="zh-CN" altLang="en-US" sz="2000" dirty="0"/>
              <a:t>分区：每个</a:t>
            </a:r>
            <a:r>
              <a:rPr kumimoji="1" lang="en-US" altLang="zh-CN" sz="2000" dirty="0"/>
              <a:t>topic</a:t>
            </a:r>
            <a:r>
              <a:rPr kumimoji="1" lang="zh-CN" altLang="en-US" sz="2000" dirty="0"/>
              <a:t>可划分多个分区，同一</a:t>
            </a:r>
            <a:r>
              <a:rPr kumimoji="1" lang="en-US" altLang="zh-CN" sz="2000" dirty="0"/>
              <a:t>topic</a:t>
            </a:r>
            <a:r>
              <a:rPr kumimoji="1" lang="zh-CN" altLang="en-US" sz="2000" dirty="0"/>
              <a:t>下的不同分区包含的消息是不同的。</a:t>
            </a:r>
            <a:endParaRPr kumimoji="1" lang="en-US" altLang="zh-CN" sz="2000" dirty="0"/>
          </a:p>
          <a:p>
            <a:pPr>
              <a:lnSpc>
                <a:spcPts val="3800"/>
              </a:lnSpc>
            </a:pPr>
            <a:r>
              <a:rPr kumimoji="1" lang="en-US" altLang="zh-CN" sz="2000" dirty="0"/>
              <a:t>      </a:t>
            </a:r>
            <a:r>
              <a:rPr kumimoji="1" lang="zh-CN" altLang="en-US" sz="2000" dirty="0"/>
              <a:t>每个消息被添加至分区时，都会被分配一个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，这是消息的唯一编号，可通过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保证消息的顺序性。</a:t>
            </a:r>
            <a:endParaRPr kumimoji="1" lang="en-US" altLang="zh-CN" sz="2000" dirty="0"/>
          </a:p>
        </p:txBody>
      </p:sp>
      <p:pic>
        <p:nvPicPr>
          <p:cNvPr id="6146" name="Picture 2" descr="http://img.mp.itc.cn/upload/20170528/5662f446233f48378e5eb0553530db6d_th.jpg">
            <a:extLst>
              <a:ext uri="{FF2B5EF4-FFF2-40B4-BE49-F238E27FC236}">
                <a16:creationId xmlns:a16="http://schemas.microsoft.com/office/drawing/2014/main" id="{8B3C8341-531A-4F5F-8998-E9F64984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47" y="2702556"/>
            <a:ext cx="52138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7CE9C6-0423-44E7-83DB-0A78BB0F57E5}"/>
              </a:ext>
            </a:extLst>
          </p:cNvPr>
          <p:cNvSpPr txBox="1"/>
          <p:nvPr/>
        </p:nvSpPr>
        <p:spPr>
          <a:xfrm>
            <a:off x="1248508" y="5679841"/>
            <a:ext cx="1030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dk1"/>
                </a:solidFill>
              </a:rPr>
              <a:t>注：分区是</a:t>
            </a:r>
            <a:r>
              <a:rPr kumimoji="1" lang="en-US" altLang="zh-CN" sz="2000" dirty="0" err="1">
                <a:solidFill>
                  <a:schemeClr val="dk1"/>
                </a:solidFill>
              </a:rPr>
              <a:t>kafka</a:t>
            </a:r>
            <a:r>
              <a:rPr kumimoji="1" lang="zh-CN" altLang="en-US" sz="2000" dirty="0">
                <a:solidFill>
                  <a:schemeClr val="dk1"/>
                </a:solidFill>
              </a:rPr>
              <a:t>水平扩展性的基础，可通过增加分区的方式来增加</a:t>
            </a:r>
            <a:r>
              <a:rPr kumimoji="1" lang="en-US" altLang="zh-CN" sz="2000" dirty="0" err="1">
                <a:solidFill>
                  <a:schemeClr val="dk1"/>
                </a:solidFill>
              </a:rPr>
              <a:t>kafka</a:t>
            </a:r>
            <a:r>
              <a:rPr kumimoji="1" lang="zh-CN" altLang="en-US" sz="2000" dirty="0">
                <a:solidFill>
                  <a:schemeClr val="dk1"/>
                </a:solidFill>
              </a:rPr>
              <a:t>的并行处理能力</a:t>
            </a:r>
          </a:p>
        </p:txBody>
      </p:sp>
    </p:spTree>
    <p:extLst>
      <p:ext uri="{BB962C8B-B14F-4D97-AF65-F5344CB8AC3E}">
        <p14:creationId xmlns:p14="http://schemas.microsoft.com/office/powerpoint/2010/main" val="27460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1323191" y="871369"/>
            <a:ext cx="9434456" cy="5292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4500"/>
              </a:lnSpc>
              <a:buFont typeface="Wingdings" pitchFamily="2" charset="2"/>
              <a:buChar char="l"/>
            </a:pPr>
            <a:r>
              <a:rPr kumimoji="1" lang="en-US" altLang="zh-CN" sz="2800" dirty="0" smtClean="0"/>
              <a:t>Log</a:t>
            </a:r>
            <a:r>
              <a:rPr kumimoji="1" lang="zh-CN" altLang="en-US" sz="2800" dirty="0" smtClean="0"/>
              <a:t>：</a:t>
            </a:r>
            <a:r>
              <a:rPr kumimoji="1" lang="zh-CN" altLang="en-US" sz="2800" dirty="0"/>
              <a:t>分区的逻辑概念，可对应磁盘上的一个文件夹</a:t>
            </a:r>
            <a:endParaRPr kumimoji="1" lang="en-US" altLang="zh-CN" sz="2800" dirty="0"/>
          </a:p>
          <a:p>
            <a:pPr>
              <a:lnSpc>
                <a:spcPts val="4500"/>
              </a:lnSpc>
            </a:pPr>
            <a:r>
              <a:rPr kumimoji="1" lang="en-US" altLang="zh-CN" sz="2800" dirty="0"/>
              <a:t>       </a:t>
            </a:r>
            <a:r>
              <a:rPr kumimoji="1" lang="zh-CN" altLang="en-US" sz="2800" dirty="0"/>
              <a:t>由多个</a:t>
            </a:r>
            <a:r>
              <a:rPr kumimoji="1" lang="en-US" altLang="zh-CN" sz="2800" dirty="0"/>
              <a:t>segment</a:t>
            </a:r>
            <a:r>
              <a:rPr kumimoji="1" lang="zh-CN" altLang="en-US" sz="2800" dirty="0"/>
              <a:t>组成，每个</a:t>
            </a:r>
            <a:r>
              <a:rPr kumimoji="1" lang="en-US" altLang="zh-CN" sz="2800" dirty="0"/>
              <a:t>segment</a:t>
            </a:r>
            <a:r>
              <a:rPr kumimoji="1" lang="zh-CN" altLang="en-US" sz="2800" dirty="0"/>
              <a:t>对应一个日志文件和索引文件。日志文件大小有限制，若超出限制，则创建新的</a:t>
            </a:r>
            <a:r>
              <a:rPr kumimoji="1" lang="en-US" altLang="zh-CN" sz="2800" dirty="0"/>
              <a:t>segment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>
              <a:lnSpc>
                <a:spcPts val="4500"/>
              </a:lnSpc>
            </a:pPr>
            <a:endParaRPr kumimoji="1" lang="en-US" altLang="zh-CN" sz="2800" dirty="0"/>
          </a:p>
          <a:p>
            <a:pPr>
              <a:lnSpc>
                <a:spcPts val="4500"/>
              </a:lnSpc>
            </a:pPr>
            <a:r>
              <a:rPr kumimoji="1" lang="zh-CN" altLang="en-US" sz="2800" dirty="0"/>
              <a:t>注：</a:t>
            </a:r>
            <a:r>
              <a:rPr kumimoji="1" lang="en-US" altLang="zh-CN" sz="2800" dirty="0" err="1"/>
              <a:t>kafka</a:t>
            </a:r>
            <a:r>
              <a:rPr kumimoji="1" lang="zh-CN" altLang="en-US" sz="2800" dirty="0"/>
              <a:t>采用顺序</a:t>
            </a:r>
            <a:r>
              <a:rPr kumimoji="1" lang="en-US" altLang="zh-CN" sz="2800" dirty="0"/>
              <a:t>I/O</a:t>
            </a:r>
            <a:r>
              <a:rPr kumimoji="1" lang="zh-CN" altLang="en-US" sz="2800" dirty="0"/>
              <a:t>，因此只向最新的</a:t>
            </a:r>
            <a:r>
              <a:rPr kumimoji="1" lang="en-US" altLang="zh-CN" sz="2800" dirty="0"/>
              <a:t>segment</a:t>
            </a:r>
            <a:r>
              <a:rPr kumimoji="1" lang="zh-CN" altLang="en-US" sz="2800" dirty="0"/>
              <a:t>追加数据。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23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1323191" y="5314280"/>
            <a:ext cx="9434456" cy="11826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kumimoji="1" lang="zh-CN" altLang="en-US" sz="1600" dirty="0"/>
              <a:t>       每当一个</a:t>
            </a:r>
            <a:r>
              <a:rPr kumimoji="1" lang="en" altLang="zh-CN" sz="1600" dirty="0"/>
              <a:t>message</a:t>
            </a:r>
            <a:r>
              <a:rPr kumimoji="1" lang="zh-CN" altLang="en-US" sz="1600" dirty="0"/>
              <a:t>被发布到一个</a:t>
            </a:r>
            <a:r>
              <a:rPr kumimoji="1" lang="en" altLang="zh-CN" sz="1600" dirty="0"/>
              <a:t>topic</a:t>
            </a:r>
            <a:r>
              <a:rPr kumimoji="1" lang="zh-CN" altLang="en-US" sz="1600" dirty="0"/>
              <a:t>上的一个</a:t>
            </a:r>
            <a:r>
              <a:rPr kumimoji="1" lang="en" altLang="zh-CN" sz="1600" dirty="0"/>
              <a:t>partition</a:t>
            </a:r>
            <a:r>
              <a:rPr kumimoji="1" lang="zh-CN" altLang="en" sz="1600" dirty="0"/>
              <a:t>，</a:t>
            </a:r>
            <a:r>
              <a:rPr kumimoji="1" lang="en" altLang="zh-CN" sz="1600" dirty="0"/>
              <a:t>broker</a:t>
            </a:r>
            <a:r>
              <a:rPr kumimoji="1" lang="zh-CN" altLang="en-US" sz="1600" dirty="0"/>
              <a:t>应会将该</a:t>
            </a:r>
            <a:r>
              <a:rPr kumimoji="1" lang="en" altLang="zh-CN" sz="1600" dirty="0"/>
              <a:t>message</a:t>
            </a:r>
            <a:r>
              <a:rPr kumimoji="1" lang="zh-CN" altLang="en-US" sz="1600" dirty="0"/>
              <a:t>追加到这个逻辑</a:t>
            </a:r>
            <a:r>
              <a:rPr kumimoji="1" lang="en" altLang="zh-CN" sz="1600" dirty="0"/>
              <a:t>log</a:t>
            </a:r>
            <a:r>
              <a:rPr kumimoji="1" lang="zh-CN" altLang="en-US" sz="1600" dirty="0"/>
              <a:t>文件的最后一个</a:t>
            </a:r>
            <a:r>
              <a:rPr kumimoji="1" lang="en" altLang="zh-CN" sz="1600" dirty="0"/>
              <a:t>segment</a:t>
            </a:r>
            <a:r>
              <a:rPr kumimoji="1" lang="zh-CN" altLang="en-US" sz="1600" dirty="0"/>
              <a:t>上。这些</a:t>
            </a:r>
            <a:r>
              <a:rPr kumimoji="1" lang="en" altLang="zh-CN" sz="1600" dirty="0"/>
              <a:t>segments </a:t>
            </a:r>
            <a:r>
              <a:rPr kumimoji="1" lang="zh-CN" altLang="en-US" sz="1600" dirty="0"/>
              <a:t>会被</a:t>
            </a:r>
            <a:r>
              <a:rPr kumimoji="1" lang="en" altLang="zh-CN" sz="1600" dirty="0"/>
              <a:t>flush</a:t>
            </a:r>
            <a:r>
              <a:rPr kumimoji="1" lang="zh-CN" altLang="en-US" sz="1600" dirty="0"/>
              <a:t>到磁盘上。</a:t>
            </a:r>
            <a:r>
              <a:rPr kumimoji="1" lang="en" altLang="zh-CN" sz="1600" dirty="0"/>
              <a:t>Flush</a:t>
            </a:r>
            <a:r>
              <a:rPr kumimoji="1" lang="zh-CN" altLang="en-US" sz="1600" dirty="0"/>
              <a:t>时可以按照时间来进行，也可以按照</a:t>
            </a:r>
            <a:r>
              <a:rPr kumimoji="1" lang="en" altLang="zh-CN" sz="1600" dirty="0"/>
              <a:t>message </a:t>
            </a:r>
            <a:r>
              <a:rPr kumimoji="1" lang="zh-CN" altLang="en-US" sz="1600" dirty="0"/>
              <a:t>数来执行。</a:t>
            </a:r>
            <a:endParaRPr kumimoji="1"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459CF-12E8-5C40-87C0-16213424B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3" y="1135380"/>
            <a:ext cx="7216364" cy="38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保留策略</a:t>
            </a:r>
            <a:r>
              <a:rPr lang="en-US" altLang="zh-CN" dirty="0"/>
              <a:t>&amp;</a:t>
            </a:r>
            <a:r>
              <a:rPr lang="zh-CN" altLang="en-US" dirty="0"/>
              <a:t>日志压缩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853492" y="1169368"/>
            <a:ext cx="10365499" cy="38950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kumimoji="1" lang="zh-CN" altLang="en-US" sz="2000" dirty="0"/>
              <a:t>保留策略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zh-CN" altLang="en-US" sz="2000" dirty="0"/>
              <a:t>        无论消费者是否消费了数据，</a:t>
            </a:r>
            <a:r>
              <a:rPr kumimoji="1" lang="en-US" altLang="zh-CN" sz="2000" dirty="0" err="1"/>
              <a:t>kafka</a:t>
            </a:r>
            <a:r>
              <a:rPr kumimoji="1" lang="zh-CN" altLang="en-US" sz="2000" dirty="0"/>
              <a:t>都会一直保存这些信息，同时为了避免磁盘被占满，</a:t>
            </a:r>
            <a:r>
              <a:rPr kumimoji="1" lang="en-US" altLang="zh-CN" sz="2000" dirty="0" err="1"/>
              <a:t>kafka</a:t>
            </a:r>
            <a:r>
              <a:rPr kumimoji="1" lang="zh-CN" altLang="en-US" sz="2000" dirty="0"/>
              <a:t>会配置相应的策略，以实现周期性的删除陈旧的消息。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 </a:t>
            </a:r>
            <a:r>
              <a:rPr kumimoji="1" lang="zh-CN" altLang="en-US" sz="2000" dirty="0"/>
              <a:t>有两种保留策略，一种是根据消息保留的时间，一种是根据</a:t>
            </a:r>
            <a:r>
              <a:rPr kumimoji="1" lang="en-US" altLang="zh-CN" sz="2000" dirty="0"/>
              <a:t>topic</a:t>
            </a:r>
            <a:r>
              <a:rPr kumimoji="1" lang="zh-CN" altLang="en-US" sz="2000" dirty="0"/>
              <a:t>存储的数据大小。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zh-CN" altLang="en-US" sz="2000" dirty="0"/>
              <a:t>日志压缩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key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的值之间的对应关系是不断变化的，消费者只关心</a:t>
            </a:r>
            <a:r>
              <a:rPr kumimoji="1" lang="en-US" altLang="zh-CN" sz="2000" dirty="0"/>
              <a:t>key</a:t>
            </a:r>
            <a:r>
              <a:rPr kumimoji="1" lang="zh-CN" altLang="en-US" sz="2000" dirty="0"/>
              <a:t>对应的最新的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值。可开启一个线程定期将相同</a:t>
            </a:r>
            <a:r>
              <a:rPr kumimoji="1" lang="en-US" altLang="zh-CN" sz="2000" dirty="0"/>
              <a:t>key</a:t>
            </a:r>
            <a:r>
              <a:rPr kumimoji="1" lang="zh-CN" altLang="en-US" sz="2000" dirty="0"/>
              <a:t>的消息进行合并，只保留最新的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值。</a:t>
            </a:r>
            <a:endParaRPr kumimoji="1" lang="en-US" altLang="zh-CN" sz="2000" dirty="0"/>
          </a:p>
          <a:p>
            <a:pPr>
              <a:lnSpc>
                <a:spcPts val="4000"/>
              </a:lnSpc>
            </a:pPr>
            <a:endParaRPr kumimoji="1" lang="en-US" altLang="zh-CN" sz="2400" dirty="0"/>
          </a:p>
        </p:txBody>
      </p:sp>
      <p:pic>
        <p:nvPicPr>
          <p:cNvPr id="7170" name="Picture 2" descr="https://img-blog.csdn.net/20180528195613195?watermark/2/text/aHR0cHM6Ly9ibG9nLmNzZG4ubmV0L3UwMTMyNTY4MTY=/font/5a6L5L2T/fontsize/400/fill/I0JBQkFCMA==/dissolve/70">
            <a:extLst>
              <a:ext uri="{FF2B5EF4-FFF2-40B4-BE49-F238E27FC236}">
                <a16:creationId xmlns:a16="http://schemas.microsoft.com/office/drawing/2014/main" id="{780D7320-D945-4C69-A89C-556DC7BF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42792"/>
            <a:ext cx="57054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4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1323191" y="1170297"/>
            <a:ext cx="9434456" cy="5292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sz="2000" dirty="0"/>
              <a:t>Broker </a:t>
            </a:r>
            <a:r>
              <a:rPr kumimoji="1" lang="zh-CN" altLang="en-US" sz="2000" dirty="0"/>
              <a:t>：一个单独的</a:t>
            </a:r>
            <a:r>
              <a:rPr kumimoji="1" lang="en-US" altLang="zh-CN" sz="2000" dirty="0" err="1"/>
              <a:t>kafka</a:t>
            </a:r>
            <a:r>
              <a:rPr kumimoji="1" lang="en-US" altLang="zh-CN" sz="2000" dirty="0"/>
              <a:t> server </a:t>
            </a:r>
            <a:r>
              <a:rPr kumimoji="1" lang="zh-CN" altLang="en-US" sz="2000" dirty="0"/>
              <a:t>就是一个</a:t>
            </a:r>
            <a:r>
              <a:rPr kumimoji="1" lang="en-US" altLang="zh-CN" sz="2000" dirty="0"/>
              <a:t>broker</a:t>
            </a:r>
          </a:p>
          <a:p>
            <a:pPr>
              <a:lnSpc>
                <a:spcPts val="3500"/>
              </a:lnSpc>
            </a:pPr>
            <a:r>
              <a:rPr kumimoji="1" lang="zh-CN" altLang="en-US" sz="2000" dirty="0"/>
              <a:t>       接收生产者发过来的消息，分配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，并保存至磁盘中；同时接收消费者、其他</a:t>
            </a:r>
            <a:r>
              <a:rPr kumimoji="1" lang="en-US" altLang="zh-CN" sz="2000" dirty="0"/>
              <a:t>broker</a:t>
            </a:r>
            <a:r>
              <a:rPr kumimoji="1" lang="zh-CN" altLang="en-US" sz="2000" dirty="0"/>
              <a:t>的请求，根据请求类型进行相应处理并返回响应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endParaRPr kumimoji="1" lang="en-US" altLang="zh-CN" sz="2000" dirty="0"/>
          </a:p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kumimoji="1" lang="zh-CN" altLang="en-US" sz="2000" dirty="0"/>
              <a:t>副本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</a:t>
            </a:r>
            <a:r>
              <a:rPr kumimoji="1" lang="zh-CN" altLang="en-US" sz="2000" dirty="0"/>
              <a:t>每个分区可以有多个副本，每个副本包含的信息是一样的（在同一时刻，副本之间并不完全一样）。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leader</a:t>
            </a:r>
            <a:r>
              <a:rPr kumimoji="1" lang="zh-CN" altLang="en-US" sz="2000" dirty="0"/>
              <a:t>副本（有一定的选举策略）：所有读写请求都由</a:t>
            </a:r>
            <a:r>
              <a:rPr kumimoji="1" lang="en-US" altLang="zh-CN" sz="2000" dirty="0"/>
              <a:t>leader</a:t>
            </a:r>
            <a:r>
              <a:rPr kumimoji="1" lang="zh-CN" altLang="en-US" sz="2000" dirty="0"/>
              <a:t>副本处理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follow</a:t>
            </a:r>
            <a:r>
              <a:rPr kumimoji="1" lang="zh-CN" altLang="en-US" sz="2000" dirty="0"/>
              <a:t>副本：不负责读写处理，仅仅是从</a:t>
            </a:r>
            <a:r>
              <a:rPr kumimoji="1" lang="en-US" altLang="zh-CN" sz="2000" dirty="0"/>
              <a:t>leader</a:t>
            </a:r>
            <a:r>
              <a:rPr kumimoji="1" lang="zh-CN" altLang="en-US" sz="2000" dirty="0"/>
              <a:t>副本处把数据拉取到本地，并同步更新到自己的</a:t>
            </a:r>
            <a:r>
              <a:rPr kumimoji="1" lang="en-US" altLang="zh-CN" sz="2000" dirty="0"/>
              <a:t>log</a:t>
            </a:r>
            <a:r>
              <a:rPr kumimoji="1" lang="zh-CN" altLang="en-US" sz="2000" dirty="0"/>
              <a:t>中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</a:t>
            </a:r>
            <a:r>
              <a:rPr kumimoji="1" lang="zh-CN" altLang="en-US" sz="2000" dirty="0"/>
              <a:t>同一分区的多个副本被分配到不同的</a:t>
            </a:r>
            <a:r>
              <a:rPr kumimoji="1" lang="en-US" altLang="zh-CN" sz="2000" dirty="0"/>
              <a:t>broker</a:t>
            </a:r>
            <a:r>
              <a:rPr kumimoji="1" lang="zh-CN" altLang="en-US" sz="2000" dirty="0"/>
              <a:t>上，提高容灾能力</a:t>
            </a:r>
            <a:endParaRPr kumimoji="1" lang="en-US" altLang="zh-CN" sz="2000" dirty="0"/>
          </a:p>
          <a:p>
            <a:pPr>
              <a:lnSpc>
                <a:spcPts val="38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74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 broker</a:t>
            </a:r>
            <a:r>
              <a:rPr lang="zh-CN" altLang="en-US" dirty="0"/>
              <a:t>副本架构</a:t>
            </a:r>
          </a:p>
        </p:txBody>
      </p:sp>
      <p:pic>
        <p:nvPicPr>
          <p:cNvPr id="1026" name="Picture 2" descr="https://images2015.cnblogs.com/blog/512650/201611/512650-20161103135313768-1955203846.png">
            <a:extLst>
              <a:ext uri="{FF2B5EF4-FFF2-40B4-BE49-F238E27FC236}">
                <a16:creationId xmlns:a16="http://schemas.microsoft.com/office/drawing/2014/main" id="{0F007CB3-CBAB-4B9D-818A-CF886383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19" y="722982"/>
            <a:ext cx="8603871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1323191" y="1170297"/>
            <a:ext cx="9434456" cy="53060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sz="2000" dirty="0"/>
              <a:t>ISR</a:t>
            </a:r>
            <a:r>
              <a:rPr lang="zh-CN" altLang="en-US" sz="2000" dirty="0"/>
              <a:t>集合</a:t>
            </a:r>
            <a:r>
              <a:rPr lang="en-US" altLang="zh-CN" sz="2000" dirty="0"/>
              <a:t> </a:t>
            </a:r>
            <a:r>
              <a:rPr kumimoji="1" lang="zh-CN" altLang="en-US" sz="2000" dirty="0"/>
              <a:t>：表示目前“可用”且消息量与</a:t>
            </a:r>
            <a:r>
              <a:rPr kumimoji="1" lang="en-US" altLang="zh-CN" sz="2000" dirty="0"/>
              <a:t>leader</a:t>
            </a:r>
            <a:r>
              <a:rPr kumimoji="1" lang="zh-CN" altLang="en-US" sz="2000" dirty="0"/>
              <a:t>相差不多的副本集合，是整个副本集合的一个子集。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zh-CN" altLang="en-US" sz="2000" dirty="0"/>
              <a:t>       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）副本所在节点必须维持着</a:t>
            </a:r>
            <a:r>
              <a:rPr kumimoji="1" lang="en-US" altLang="zh-CN" sz="2000" dirty="0"/>
              <a:t>zookeeper</a:t>
            </a:r>
            <a:r>
              <a:rPr kumimoji="1" lang="zh-CN" altLang="en-US" sz="2000" dirty="0"/>
              <a:t>的连接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）副本最后一条消息的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leader</a:t>
            </a:r>
            <a:r>
              <a:rPr kumimoji="1" lang="zh-CN" altLang="en-US" sz="2000" dirty="0"/>
              <a:t>副本最后一条消息的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之间差值不能超出制定的阈值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endParaRPr kumimoji="1" lang="en-US" altLang="zh-CN" sz="2000" dirty="0"/>
          </a:p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kumimoji="1" lang="en-US" altLang="zh-CN" sz="2000" dirty="0"/>
              <a:t>HW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High </a:t>
            </a:r>
            <a:r>
              <a:rPr kumimoji="1" lang="en-US" altLang="zh-CN" sz="2000" dirty="0" err="1"/>
              <a:t>Watemark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&amp;LEO</a:t>
            </a:r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HW</a:t>
            </a:r>
            <a:r>
              <a:rPr kumimoji="1" lang="zh-CN" altLang="en-US" sz="2000" dirty="0"/>
              <a:t>标记了一个特殊的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，当消费者处理消息时，只能拉取到</a:t>
            </a:r>
            <a:r>
              <a:rPr kumimoji="1" lang="en-US" altLang="zh-CN" sz="2000" dirty="0"/>
              <a:t>HW</a:t>
            </a:r>
            <a:r>
              <a:rPr kumimoji="1" lang="zh-CN" altLang="en-US" sz="2000" dirty="0"/>
              <a:t>之前的消息，</a:t>
            </a:r>
            <a:r>
              <a:rPr kumimoji="1" lang="en-US" altLang="zh-CN" sz="2000" dirty="0"/>
              <a:t>HW</a:t>
            </a:r>
            <a:r>
              <a:rPr kumimoji="1" lang="zh-CN" altLang="en-US" sz="2000" dirty="0"/>
              <a:t>之后的消息对消费者来说是不可见的。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LEO</a:t>
            </a:r>
            <a:r>
              <a:rPr kumimoji="1" lang="zh-CN" altLang="en-US" sz="2000" dirty="0"/>
              <a:t>是所有副本都会有一个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标记，指向当前副本的最后一个消息的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>
              <a:lnSpc>
                <a:spcPts val="3500"/>
              </a:lnSpc>
            </a:pPr>
            <a:r>
              <a:rPr kumimoji="1" lang="en-US" altLang="zh-CN" sz="2000" dirty="0"/>
              <a:t>       </a:t>
            </a:r>
            <a:r>
              <a:rPr kumimoji="1" lang="zh-CN" altLang="zh-CN" sz="2000" dirty="0"/>
              <a:t>当</a:t>
            </a:r>
            <a:r>
              <a:rPr kumimoji="1" lang="en-US" altLang="zh-CN" sz="2000" dirty="0"/>
              <a:t>ISR</a:t>
            </a:r>
            <a:r>
              <a:rPr kumimoji="1" lang="zh-CN" altLang="zh-CN" sz="2000" dirty="0"/>
              <a:t>集合的</a:t>
            </a:r>
            <a:r>
              <a:rPr kumimoji="1" lang="en-US" altLang="zh-CN" sz="2000" dirty="0"/>
              <a:t>HW</a:t>
            </a:r>
            <a:r>
              <a:rPr kumimoji="1" lang="zh-CN" altLang="zh-CN" sz="2000" dirty="0"/>
              <a:t>增加后，向生产者返回成功的响应</a:t>
            </a:r>
            <a:endParaRPr kumimoji="1" lang="en-US" altLang="zh-CN" sz="2000" dirty="0"/>
          </a:p>
          <a:p>
            <a:pPr>
              <a:lnSpc>
                <a:spcPts val="38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pic>
        <p:nvPicPr>
          <p:cNvPr id="8194" name="Picture 2" descr="这里写图片描述">
            <a:extLst>
              <a:ext uri="{FF2B5EF4-FFF2-40B4-BE49-F238E27FC236}">
                <a16:creationId xmlns:a16="http://schemas.microsoft.com/office/drawing/2014/main" id="{77098173-2629-40EE-8235-B9180AFF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9" y="976925"/>
            <a:ext cx="99822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ABEECD-7821-BB4F-8F1B-99703BFAD8FC}"/>
              </a:ext>
            </a:extLst>
          </p:cNvPr>
          <p:cNvSpPr/>
          <p:nvPr/>
        </p:nvSpPr>
        <p:spPr>
          <a:xfrm>
            <a:off x="477980" y="1082109"/>
            <a:ext cx="10058401" cy="9112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US" altLang="zh-CN" sz="2400" dirty="0"/>
              <a:t>        </a:t>
            </a:r>
            <a:r>
              <a:rPr lang="en-US" altLang="zh-CN" sz="2000" dirty="0"/>
              <a:t>Kafka</a:t>
            </a:r>
            <a:r>
              <a:rPr lang="zh-CN" altLang="en-US" sz="2000" dirty="0"/>
              <a:t>是一种分布式的、基于发布</a:t>
            </a:r>
            <a:r>
              <a:rPr lang="en-US" altLang="zh-CN" sz="2000" dirty="0"/>
              <a:t>/</a:t>
            </a:r>
            <a:r>
              <a:rPr lang="zh-CN" altLang="en-US" sz="2000" dirty="0"/>
              <a:t>订阅的消息系统，具备快速、可扩展、可持久化的特点。</a:t>
            </a:r>
            <a:endParaRPr lang="en-US" altLang="zh-CN" sz="2000" dirty="0"/>
          </a:p>
          <a:p>
            <a:pPr algn="ctr"/>
            <a:endParaRPr kumimoji="1" lang="zh-CN" altLang="en-US" dirty="0"/>
          </a:p>
        </p:txBody>
      </p:sp>
      <p:pic>
        <p:nvPicPr>
          <p:cNvPr id="5" name="Picture 4" descr="https://ss0.bdstatic.com/94oJfD_bAAcT8t7mm9GUKT-xh_/timg?image&amp;quality=100&amp;size=b4000_4000&amp;sec=1546935939&amp;di=eb31a1b92ee88047b556ee49afcdb308&amp;src=http://www.bkjia.com/uploads/allimg/160519/1G1351Y8-1.jpg">
            <a:extLst>
              <a:ext uri="{FF2B5EF4-FFF2-40B4-BE49-F238E27FC236}">
                <a16:creationId xmlns:a16="http://schemas.microsoft.com/office/drawing/2014/main" id="{26BE6BB1-B8C6-4E3C-863D-BB689159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09" y="1537750"/>
            <a:ext cx="7772211" cy="453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248C6B-880E-4BEE-89D7-E56530FC5801}"/>
              </a:ext>
            </a:extLst>
          </p:cNvPr>
          <p:cNvSpPr txBox="1"/>
          <p:nvPr/>
        </p:nvSpPr>
        <p:spPr>
          <a:xfrm>
            <a:off x="1207008" y="5960120"/>
            <a:ext cx="619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“消息队列”是在消息的传输过程中保存消息的容器</a:t>
            </a:r>
          </a:p>
        </p:txBody>
      </p:sp>
    </p:spTree>
    <p:extLst>
      <p:ext uri="{BB962C8B-B14F-4D97-AF65-F5344CB8AC3E}">
        <p14:creationId xmlns:p14="http://schemas.microsoft.com/office/powerpoint/2010/main" val="18320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冗余备份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DBEBFD-AE8A-4487-906F-6333E1D2EFA9}"/>
              </a:ext>
            </a:extLst>
          </p:cNvPr>
          <p:cNvSpPr txBox="1"/>
          <p:nvPr/>
        </p:nvSpPr>
        <p:spPr>
          <a:xfrm>
            <a:off x="1199626" y="1107346"/>
            <a:ext cx="9798341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dirty="0"/>
              <a:t>       同步复制：要求所有副本都复制完，才认为此条消息提交成功。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/>
              <a:t>       异步复制：当</a:t>
            </a:r>
            <a:r>
              <a:rPr lang="en-US" altLang="zh-CN" dirty="0"/>
              <a:t>leader</a:t>
            </a:r>
            <a:r>
              <a:rPr lang="zh-CN" altLang="en-US" dirty="0"/>
              <a:t>副本受到生产者推送的消息后，就认为此</a:t>
            </a:r>
            <a:r>
              <a:rPr lang="zh-CN" altLang="en-US"/>
              <a:t>消息提交成功</a:t>
            </a:r>
            <a:r>
              <a:rPr lang="zh-CN" altLang="en-US" dirty="0"/>
              <a:t>，</a:t>
            </a:r>
            <a:r>
              <a:rPr lang="en-US" altLang="zh-CN" dirty="0"/>
              <a:t>follow</a:t>
            </a:r>
            <a:r>
              <a:rPr lang="zh-CN" altLang="en-US" dirty="0"/>
              <a:t>副本异步从</a:t>
            </a:r>
            <a:r>
              <a:rPr lang="en-US" altLang="zh-CN" dirty="0"/>
              <a:t>leader</a:t>
            </a:r>
            <a:r>
              <a:rPr lang="zh-CN" altLang="en-US" dirty="0"/>
              <a:t>副本中同步消息。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kafka</a:t>
            </a:r>
            <a:r>
              <a:rPr lang="zh-CN" altLang="en-US" dirty="0"/>
              <a:t>策略：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当</a:t>
            </a:r>
            <a:r>
              <a:rPr lang="en-US" altLang="zh-CN" dirty="0"/>
              <a:t>follow</a:t>
            </a:r>
            <a:r>
              <a:rPr lang="zh-CN" altLang="en-US" dirty="0"/>
              <a:t>副本延迟过高，被踢出</a:t>
            </a:r>
            <a:r>
              <a:rPr lang="en-US" altLang="zh-CN" dirty="0"/>
              <a:t>ISR</a:t>
            </a:r>
            <a:r>
              <a:rPr lang="zh-CN" altLang="en-US" dirty="0"/>
              <a:t>集合，消息仍然可以快速提交响应，避免高延时的</a:t>
            </a:r>
            <a:r>
              <a:rPr lang="en-US" altLang="zh-CN" dirty="0"/>
              <a:t>follow</a:t>
            </a:r>
            <a:r>
              <a:rPr lang="zh-CN" altLang="en-US" dirty="0"/>
              <a:t>副本影响整个</a:t>
            </a:r>
            <a:r>
              <a:rPr lang="en-US" altLang="zh-CN" dirty="0" err="1"/>
              <a:t>kafka</a:t>
            </a:r>
            <a:r>
              <a:rPr lang="zh-CN" altLang="en-US" dirty="0"/>
              <a:t>集群的性能；当</a:t>
            </a:r>
            <a:r>
              <a:rPr lang="en-US" altLang="zh-CN" dirty="0"/>
              <a:t>leader</a:t>
            </a:r>
            <a:r>
              <a:rPr lang="zh-CN" altLang="en-US" dirty="0"/>
              <a:t>副本所在</a:t>
            </a:r>
            <a:r>
              <a:rPr lang="en-US" altLang="zh-CN" dirty="0"/>
              <a:t>broker</a:t>
            </a:r>
            <a:r>
              <a:rPr lang="zh-CN" altLang="en-US" dirty="0"/>
              <a:t>宕机时，优先将</a:t>
            </a:r>
            <a:r>
              <a:rPr lang="en-US" altLang="zh-CN" dirty="0"/>
              <a:t>ISR</a:t>
            </a:r>
            <a:r>
              <a:rPr lang="zh-CN" altLang="en-US" dirty="0"/>
              <a:t>集合中</a:t>
            </a:r>
            <a:r>
              <a:rPr lang="en-US" altLang="zh-CN" dirty="0"/>
              <a:t>follow</a:t>
            </a:r>
            <a:r>
              <a:rPr lang="zh-CN" altLang="en-US" dirty="0"/>
              <a:t>副本选举为</a:t>
            </a:r>
            <a:r>
              <a:rPr lang="en-US" altLang="zh-CN" dirty="0"/>
              <a:t>leader</a:t>
            </a:r>
            <a:r>
              <a:rPr lang="zh-CN" altLang="en-US" dirty="0"/>
              <a:t>副本，新</a:t>
            </a:r>
            <a:r>
              <a:rPr lang="en-US" altLang="zh-CN" dirty="0"/>
              <a:t>leader</a:t>
            </a:r>
            <a:r>
              <a:rPr lang="zh-CN" altLang="en-US" dirty="0"/>
              <a:t>副本包含了</a:t>
            </a:r>
            <a:r>
              <a:rPr lang="en-US" altLang="zh-CN" dirty="0"/>
              <a:t>HW</a:t>
            </a:r>
            <a:r>
              <a:rPr lang="zh-CN" altLang="en-US" dirty="0"/>
              <a:t>之前的全部消息，避免了消息丢失。</a:t>
            </a:r>
            <a:endParaRPr lang="en-US" altLang="zh-CN" dirty="0"/>
          </a:p>
          <a:p>
            <a:pPr>
              <a:lnSpc>
                <a:spcPts val="3500"/>
              </a:lnSpc>
            </a:pP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注：</a:t>
            </a:r>
            <a:r>
              <a:rPr lang="en-US" altLang="zh-CN" dirty="0"/>
              <a:t>follow</a:t>
            </a:r>
            <a:r>
              <a:rPr lang="zh-CN" altLang="en-US" dirty="0"/>
              <a:t>副本可批量从</a:t>
            </a:r>
            <a:r>
              <a:rPr lang="en-US" altLang="zh-CN" dirty="0"/>
              <a:t>leader</a:t>
            </a:r>
            <a:r>
              <a:rPr lang="zh-CN" altLang="en-US" dirty="0"/>
              <a:t>副本中复制消息，加快了网络</a:t>
            </a:r>
            <a:r>
              <a:rPr lang="en-US" altLang="zh-CN" dirty="0"/>
              <a:t>I/O</a:t>
            </a:r>
            <a:r>
              <a:rPr lang="zh-CN" altLang="en-US" dirty="0"/>
              <a:t>，极大减少了</a:t>
            </a:r>
            <a:r>
              <a:rPr lang="en-US" altLang="zh-CN" dirty="0"/>
              <a:t>follow</a:t>
            </a:r>
            <a:r>
              <a:rPr lang="zh-CN" altLang="en-US" dirty="0"/>
              <a:t>和</a:t>
            </a:r>
            <a:r>
              <a:rPr lang="en-US" altLang="zh-CN" dirty="0"/>
              <a:t>leader</a:t>
            </a:r>
            <a:r>
              <a:rPr lang="zh-CN" altLang="en-US" dirty="0"/>
              <a:t>的差距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63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162354-79C5-6949-83AE-6FB32D7DE21B}"/>
              </a:ext>
            </a:extLst>
          </p:cNvPr>
          <p:cNvSpPr/>
          <p:nvPr/>
        </p:nvSpPr>
        <p:spPr>
          <a:xfrm>
            <a:off x="731520" y="804673"/>
            <a:ext cx="10725912" cy="5760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457200">
              <a:lnSpc>
                <a:spcPts val="3000"/>
              </a:lnSpc>
              <a:buFont typeface="Wingdings" pitchFamily="2" charset="2"/>
              <a:buChar char="l"/>
            </a:pPr>
            <a:r>
              <a:rPr kumimoji="1" lang="zh-CN" altLang="en-US" dirty="0"/>
              <a:t>生产者：生产消息，并将消息按照一定的规则推送到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分区中。</a:t>
            </a:r>
            <a:endParaRPr kumimoji="1" lang="en-US" altLang="zh-CN" dirty="0"/>
          </a:p>
          <a:p>
            <a:pPr>
              <a:lnSpc>
                <a:spcPts val="3000"/>
              </a:lnSpc>
            </a:pPr>
            <a:r>
              <a:rPr kumimoji="1" lang="zh-CN" altLang="en-US" dirty="0"/>
              <a:t>       同步生产：阻塞，</a:t>
            </a:r>
            <a:r>
              <a:rPr lang="zh-CN" altLang="en-US" dirty="0"/>
              <a:t>同步方式即同步等到消息发送完成再返回结果，</a:t>
            </a:r>
            <a:r>
              <a:rPr lang="en-US" altLang="zh-CN" dirty="0" err="1"/>
              <a:t>producer.type</a:t>
            </a:r>
            <a:r>
              <a:rPr lang="en-US" altLang="zh-CN" dirty="0"/>
              <a:t> = sync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kumimoji="1" lang="zh-CN" altLang="en-US" dirty="0"/>
              <a:t>       异步生产：</a:t>
            </a:r>
            <a:r>
              <a:rPr lang="zh-CN" altLang="en-US" dirty="0"/>
              <a:t>传入一个回调方法，在消息发送完成时异步回调这个方法，</a:t>
            </a:r>
            <a:r>
              <a:rPr lang="en-US" altLang="zh-CN" dirty="0"/>
              <a:t> </a:t>
            </a:r>
            <a:r>
              <a:rPr lang="en-US" altLang="zh-CN" dirty="0" err="1"/>
              <a:t>producer.type</a:t>
            </a:r>
            <a:r>
              <a:rPr lang="en-US" altLang="zh-CN" dirty="0"/>
              <a:t> = 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kumimoji="1" lang="en-US" altLang="zh-CN" dirty="0"/>
              <a:t>      </a:t>
            </a:r>
          </a:p>
          <a:p>
            <a:pPr>
              <a:lnSpc>
                <a:spcPts val="3000"/>
              </a:lnSpc>
            </a:pPr>
            <a:r>
              <a:rPr kumimoji="1" lang="en-US" altLang="zh-CN" dirty="0"/>
              <a:t>       producer</a:t>
            </a:r>
            <a:r>
              <a:rPr kumimoji="1" lang="zh-CN" altLang="en-US" dirty="0"/>
              <a:t>在发送完消息之后会得到一个响应，返回的是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值或者发送过程中遇到的错误。这其中有个非常重要的参数“</a:t>
            </a:r>
            <a:r>
              <a:rPr kumimoji="1" lang="en-US" altLang="zh-CN" dirty="0" err="1"/>
              <a:t>request.required.acks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，这个参数决定了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要求</a:t>
            </a:r>
            <a:r>
              <a:rPr kumimoji="1" lang="en-US" altLang="zh-CN" dirty="0"/>
              <a:t>leader partition</a:t>
            </a:r>
            <a:r>
              <a:rPr kumimoji="1" lang="zh-CN" altLang="en-US" dirty="0"/>
              <a:t>收到确认的副本个数。</a:t>
            </a:r>
            <a:endParaRPr kumimoji="1"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acks = -1</a:t>
            </a:r>
            <a:r>
              <a:rPr lang="zh-CN" altLang="en-US" dirty="0"/>
              <a:t>， </a:t>
            </a:r>
            <a:r>
              <a:rPr lang="en-US" altLang="zh-CN" dirty="0"/>
              <a:t>producer</a:t>
            </a:r>
            <a:r>
              <a:rPr lang="zh-CN" altLang="en-US" dirty="0"/>
              <a:t>会在所有备份的</a:t>
            </a:r>
            <a:r>
              <a:rPr lang="en-US" altLang="zh-CN" dirty="0"/>
              <a:t>partition</a:t>
            </a:r>
            <a:r>
              <a:rPr lang="zh-CN" altLang="en-US" dirty="0"/>
              <a:t>收到消息时得到</a:t>
            </a:r>
            <a:r>
              <a:rPr lang="en-US" altLang="zh-CN" dirty="0"/>
              <a:t>broker</a:t>
            </a:r>
            <a:r>
              <a:rPr lang="zh-CN" altLang="en-US" dirty="0"/>
              <a:t>的确认，这个设置可以得到最高的可靠性保证，但系统性能会降低。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acks = 1</a:t>
            </a:r>
            <a:r>
              <a:rPr lang="zh-CN" altLang="en-US" dirty="0"/>
              <a:t>，表示</a:t>
            </a:r>
            <a:r>
              <a:rPr lang="en-US" altLang="zh-CN" dirty="0"/>
              <a:t>producer</a:t>
            </a:r>
            <a:r>
              <a:rPr lang="zh-CN" altLang="en-US" dirty="0"/>
              <a:t>会在</a:t>
            </a:r>
            <a:r>
              <a:rPr lang="en-US" altLang="zh-CN" dirty="0"/>
              <a:t>leader partition</a:t>
            </a:r>
            <a:r>
              <a:rPr lang="zh-CN" altLang="en-US" dirty="0"/>
              <a:t>收到消息时得到</a:t>
            </a:r>
            <a:r>
              <a:rPr lang="en-US" altLang="zh-CN" dirty="0"/>
              <a:t>broker</a:t>
            </a:r>
            <a:r>
              <a:rPr lang="zh-CN" altLang="en-US" dirty="0"/>
              <a:t>的一个确认，这样会有更好的可靠性，因为客户端会等待知道</a:t>
            </a:r>
            <a:r>
              <a:rPr lang="en-US" altLang="zh-CN" dirty="0"/>
              <a:t>broker</a:t>
            </a:r>
            <a:r>
              <a:rPr lang="zh-CN" altLang="en-US" dirty="0"/>
              <a:t>确认收到消息。</a:t>
            </a:r>
            <a:endParaRPr kumimoji="1" lang="en-US" altLang="zh-CN" dirty="0"/>
          </a:p>
          <a:p>
            <a:pPr>
              <a:lnSpc>
                <a:spcPts val="3500"/>
              </a:lnSpc>
            </a:pPr>
            <a:r>
              <a:rPr kumimoji="1" lang="zh-CN" altLang="en-US" sz="2000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acks = 0</a:t>
            </a:r>
            <a:r>
              <a:rPr lang="zh-CN" altLang="en-US" dirty="0"/>
              <a:t>，表示</a:t>
            </a:r>
            <a:r>
              <a:rPr lang="en-US" altLang="zh-CN" dirty="0"/>
              <a:t>producer</a:t>
            </a:r>
            <a:r>
              <a:rPr lang="zh-CN" altLang="en-US" dirty="0"/>
              <a:t>不会等待</a:t>
            </a:r>
            <a:r>
              <a:rPr lang="en-US" altLang="zh-CN" dirty="0"/>
              <a:t>broker</a:t>
            </a:r>
            <a:r>
              <a:rPr lang="zh-CN" altLang="en-US" dirty="0"/>
              <a:t>的相应，所以，</a:t>
            </a:r>
            <a:r>
              <a:rPr lang="en-US" altLang="zh-CN" dirty="0"/>
              <a:t>producer</a:t>
            </a:r>
            <a:r>
              <a:rPr lang="zh-CN" altLang="en-US" dirty="0"/>
              <a:t>无法知道消息是否发生成功，这样有可能导致数据丢失，但同时，</a:t>
            </a:r>
            <a:r>
              <a:rPr lang="en-US" altLang="zh-CN" dirty="0"/>
              <a:t>acks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会得到最大的系统吞吐量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062614-E324-44DA-AEAD-2C42BCF5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96" y="2230564"/>
            <a:ext cx="5091684" cy="3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核心概念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DBEBFD-AE8A-4487-906F-6333E1D2EFA9}"/>
              </a:ext>
            </a:extLst>
          </p:cNvPr>
          <p:cNvSpPr txBox="1"/>
          <p:nvPr/>
        </p:nvSpPr>
        <p:spPr>
          <a:xfrm>
            <a:off x="1199626" y="1107346"/>
            <a:ext cx="9798341" cy="504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kumimoji="1" lang="zh-CN" altLang="en-US" dirty="0"/>
              <a:t>消费者</a:t>
            </a:r>
            <a:endParaRPr kumimoji="1" lang="en-US" altLang="zh-CN" dirty="0"/>
          </a:p>
          <a:p>
            <a:pPr>
              <a:lnSpc>
                <a:spcPts val="3500"/>
              </a:lnSpc>
            </a:pPr>
            <a:r>
              <a:rPr kumimoji="1" lang="zh-CN" altLang="en-US" dirty="0"/>
              <a:t>       从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中拉取消息，并进行消费。</a:t>
            </a:r>
            <a:endParaRPr kumimoji="1" lang="en-US" altLang="zh-CN" dirty="0"/>
          </a:p>
          <a:p>
            <a:pPr>
              <a:lnSpc>
                <a:spcPts val="3500"/>
              </a:lnSpc>
            </a:pPr>
            <a:r>
              <a:rPr kumimoji="1" lang="en-US" altLang="zh-CN" dirty="0"/>
              <a:t>       </a:t>
            </a:r>
            <a:r>
              <a:rPr kumimoji="1" lang="zh-CN" altLang="en-US" dirty="0"/>
              <a:t>某个消费者消费到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的哪个位置（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）的相关信息，是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自己维护的</a:t>
            </a:r>
            <a:endParaRPr kumimoji="1" lang="en-US" altLang="zh-CN" dirty="0"/>
          </a:p>
          <a:p>
            <a:pPr indent="-457200">
              <a:lnSpc>
                <a:spcPts val="3500"/>
              </a:lnSpc>
              <a:buFont typeface="Wingdings" pitchFamily="2" charset="2"/>
              <a:buChar char="l"/>
            </a:pPr>
            <a:r>
              <a:rPr kumimoji="1" lang="en-US" altLang="zh-CN" dirty="0"/>
              <a:t>Consumer group</a:t>
            </a:r>
          </a:p>
          <a:p>
            <a:pPr>
              <a:lnSpc>
                <a:spcPts val="3500"/>
              </a:lnSpc>
            </a:pPr>
            <a:r>
              <a:rPr kumimoji="1" lang="en-US" altLang="zh-CN" dirty="0"/>
              <a:t>       </a:t>
            </a:r>
            <a:r>
              <a:rPr kumimoji="1" lang="zh-CN" altLang="en-US" dirty="0"/>
              <a:t>多个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可组成一个</a:t>
            </a:r>
            <a:r>
              <a:rPr kumimoji="1" lang="en-US" altLang="zh-CN" dirty="0"/>
              <a:t>consumer group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ts val="4500"/>
              </a:lnSpc>
            </a:pPr>
            <a:r>
              <a:rPr kumimoji="1" lang="en-US" altLang="zh-CN" dirty="0"/>
              <a:t>      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只能属于一个</a:t>
            </a:r>
            <a:r>
              <a:rPr kumimoji="1" lang="en-US" altLang="zh-CN" dirty="0"/>
              <a:t>consumer group</a:t>
            </a:r>
            <a:r>
              <a:rPr kumimoji="1" lang="zh-CN" altLang="en-US" dirty="0"/>
              <a:t>，消费组保证其订阅的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的每个分区只被分配给此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中的一个消费者处理，不同的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中的消费者可消费同一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ts val="4500"/>
              </a:lnSpc>
            </a:pPr>
            <a:r>
              <a:rPr kumimoji="1" lang="zh-CN" altLang="en-US" dirty="0"/>
              <a:t>       广播：每个消费者为一个</a:t>
            </a:r>
            <a:r>
              <a:rPr kumimoji="1" lang="en-US" altLang="zh-CN" dirty="0"/>
              <a:t>consumer group</a:t>
            </a:r>
          </a:p>
          <a:p>
            <a:pPr>
              <a:lnSpc>
                <a:spcPts val="4500"/>
              </a:lnSpc>
            </a:pPr>
            <a:r>
              <a:rPr kumimoji="1" lang="zh-CN" altLang="en-US" dirty="0"/>
              <a:t>       独占：所有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放入同一个</a:t>
            </a:r>
            <a:r>
              <a:rPr kumimoji="1" lang="en-US" altLang="zh-CN" dirty="0"/>
              <a:t>consumer group</a:t>
            </a:r>
          </a:p>
          <a:p>
            <a:pPr>
              <a:lnSpc>
                <a:spcPts val="3500"/>
              </a:lnSpc>
            </a:pPr>
            <a:endParaRPr kumimoji="1" lang="en-US" altLang="zh-CN" dirty="0"/>
          </a:p>
        </p:txBody>
      </p:sp>
      <p:pic>
        <p:nvPicPr>
          <p:cNvPr id="1026" name="Picture 2" descr="http://kafka.apache.org/21/images/log_consumer.png">
            <a:extLst>
              <a:ext uri="{FF2B5EF4-FFF2-40B4-BE49-F238E27FC236}">
                <a16:creationId xmlns:a16="http://schemas.microsoft.com/office/drawing/2014/main" id="{026D8E44-D8FB-484A-8BF6-475976D9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394" y="1053723"/>
            <a:ext cx="3662246" cy="19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消费者组</a:t>
            </a:r>
          </a:p>
        </p:txBody>
      </p:sp>
      <p:pic>
        <p:nvPicPr>
          <p:cNvPr id="4" name="Picture 2" descr="two">
            <a:extLst>
              <a:ext uri="{FF2B5EF4-FFF2-40B4-BE49-F238E27FC236}">
                <a16:creationId xmlns:a16="http://schemas.microsoft.com/office/drawing/2014/main" id="{14965B1D-7F61-41E9-9398-AE558B37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81037"/>
            <a:ext cx="5775579" cy="334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ore">
            <a:extLst>
              <a:ext uri="{FF2B5EF4-FFF2-40B4-BE49-F238E27FC236}">
                <a16:creationId xmlns:a16="http://schemas.microsoft.com/office/drawing/2014/main" id="{55BA1886-E9D2-49CB-9854-66725EF1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65836"/>
            <a:ext cx="5734661" cy="29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four">
            <a:extLst>
              <a:ext uri="{FF2B5EF4-FFF2-40B4-BE49-F238E27FC236}">
                <a16:creationId xmlns:a16="http://schemas.microsoft.com/office/drawing/2014/main" id="{BFFD0223-C499-4147-ADA1-04B63A7DC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60" y="681036"/>
            <a:ext cx="6368526" cy="31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ouble">
            <a:extLst>
              <a:ext uri="{FF2B5EF4-FFF2-40B4-BE49-F238E27FC236}">
                <a16:creationId xmlns:a16="http://schemas.microsoft.com/office/drawing/2014/main" id="{93DDAD9D-BCA8-4C9B-B27D-248C5A46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78" y="3865836"/>
            <a:ext cx="6102478" cy="29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不可靠性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5A227A-9E64-41CF-8DA9-50D274903685}"/>
              </a:ext>
            </a:extLst>
          </p:cNvPr>
          <p:cNvSpPr txBox="1"/>
          <p:nvPr/>
        </p:nvSpPr>
        <p:spPr>
          <a:xfrm>
            <a:off x="848685" y="941096"/>
            <a:ext cx="104946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/>
              <a:t>(1)</a:t>
            </a:r>
            <a:r>
              <a:rPr lang="zh-CN" altLang="en-US" b="1" dirty="0"/>
              <a:t>生产者丢数据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      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kafka</a:t>
            </a:r>
            <a:r>
              <a:rPr kumimoji="1" lang="zh-CN" altLang="en-US" dirty="0"/>
              <a:t>生产中，基本都有一个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和多个</a:t>
            </a:r>
            <a:r>
              <a:rPr kumimoji="1" lang="en-US" altLang="zh-CN" dirty="0" err="1"/>
              <a:t>follwer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follwer</a:t>
            </a:r>
            <a:r>
              <a:rPr kumimoji="1" lang="zh-CN" altLang="en-US" dirty="0"/>
              <a:t>会去同步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的信息。因此，为了避免生产者丢数据，做如下两点配置：</a:t>
            </a:r>
          </a:p>
          <a:p>
            <a:pPr>
              <a:lnSpc>
                <a:spcPts val="3000"/>
              </a:lnSpc>
            </a:pPr>
            <a:r>
              <a:rPr kumimoji="1" lang="en-US" altLang="zh-CN" dirty="0"/>
              <a:t>        A</a:t>
            </a:r>
            <a:r>
              <a:rPr kumimoji="1" lang="zh-CN" altLang="en-US" dirty="0"/>
              <a:t>、在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端设置</a:t>
            </a:r>
            <a:r>
              <a:rPr kumimoji="1" lang="en-US" altLang="zh-CN" dirty="0" err="1" smtClean="0"/>
              <a:t>acks</a:t>
            </a:r>
            <a:r>
              <a:rPr kumimoji="1" lang="en-US" altLang="zh-CN" dirty="0" smtClean="0"/>
              <a:t>=-1</a:t>
            </a:r>
            <a:r>
              <a:rPr kumimoji="1" lang="zh-CN" altLang="en-US" dirty="0" smtClean="0"/>
              <a:t>。</a:t>
            </a:r>
            <a:r>
              <a:rPr kumimoji="1" lang="zh-CN" altLang="en-US" dirty="0"/>
              <a:t>这个配置保证了，</a:t>
            </a:r>
            <a:r>
              <a:rPr kumimoji="1" lang="en-US" altLang="zh-CN" dirty="0" err="1"/>
              <a:t>follwer</a:t>
            </a:r>
            <a:r>
              <a:rPr kumimoji="1" lang="zh-CN" altLang="en-US" dirty="0"/>
              <a:t>同步完成后，才认为消息发送成功。</a:t>
            </a:r>
          </a:p>
          <a:p>
            <a:pPr>
              <a:lnSpc>
                <a:spcPts val="3000"/>
              </a:lnSpc>
            </a:pPr>
            <a:r>
              <a:rPr kumimoji="1" lang="en-US" altLang="zh-CN" dirty="0"/>
              <a:t>        B</a:t>
            </a:r>
            <a:r>
              <a:rPr kumimoji="1" lang="zh-CN" altLang="en-US" dirty="0"/>
              <a:t>、在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端设置</a:t>
            </a:r>
            <a:r>
              <a:rPr kumimoji="1" lang="en-US" altLang="zh-CN" dirty="0" smtClean="0"/>
              <a:t>retries=[3|MAX]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一旦写入失败，这无限重试</a:t>
            </a:r>
            <a:endParaRPr kumimoji="1" lang="en-US" altLang="zh-CN" dirty="0"/>
          </a:p>
          <a:p>
            <a:pPr>
              <a:lnSpc>
                <a:spcPts val="3000"/>
              </a:lnSpc>
            </a:pPr>
            <a:r>
              <a:rPr lang="en-US" altLang="zh-CN" b="1" dirty="0"/>
              <a:t>(2)</a:t>
            </a:r>
            <a:r>
              <a:rPr lang="zh-CN" altLang="en-US" b="1" dirty="0"/>
              <a:t>消息队列丢数据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   数据还没同步，</a:t>
            </a:r>
            <a:r>
              <a:rPr lang="en-US" altLang="zh-CN" dirty="0"/>
              <a:t>leader</a:t>
            </a:r>
            <a:r>
              <a:rPr lang="zh-CN" altLang="en-US" dirty="0"/>
              <a:t>就挂了，这时</a:t>
            </a:r>
            <a:r>
              <a:rPr lang="en-US" altLang="zh-CN" dirty="0" err="1"/>
              <a:t>zookpeer</a:t>
            </a:r>
            <a:r>
              <a:rPr lang="zh-CN" altLang="en-US" dirty="0"/>
              <a:t>会将其他的</a:t>
            </a:r>
            <a:r>
              <a:rPr lang="en-US" altLang="zh-CN" dirty="0" err="1"/>
              <a:t>follwer</a:t>
            </a:r>
            <a:r>
              <a:rPr lang="zh-CN" altLang="en-US" dirty="0"/>
              <a:t>切换为</a:t>
            </a:r>
            <a:r>
              <a:rPr lang="en-US" altLang="zh-CN" dirty="0"/>
              <a:t>leader,</a:t>
            </a:r>
            <a:r>
              <a:rPr lang="zh-CN" altLang="en-US" dirty="0"/>
              <a:t>那数据就丢失了。针对这种情况，应该做两个配置：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       A</a:t>
            </a:r>
            <a:r>
              <a:rPr lang="zh-CN" altLang="en-US" dirty="0"/>
              <a:t>、</a:t>
            </a:r>
            <a:r>
              <a:rPr lang="en-US" altLang="zh-CN" dirty="0" err="1"/>
              <a:t>replication.factor</a:t>
            </a:r>
            <a:r>
              <a:rPr lang="zh-CN" altLang="en-US" dirty="0"/>
              <a:t>参数，这个值必须大于</a:t>
            </a:r>
            <a:r>
              <a:rPr lang="en-US" altLang="zh-CN" dirty="0"/>
              <a:t>1</a:t>
            </a:r>
            <a:r>
              <a:rPr lang="zh-CN" altLang="en-US" dirty="0"/>
              <a:t>，即要求每个</a:t>
            </a:r>
            <a:r>
              <a:rPr lang="en-US" altLang="zh-CN" dirty="0"/>
              <a:t>partition</a:t>
            </a:r>
            <a:r>
              <a:rPr lang="zh-CN" altLang="en-US" dirty="0"/>
              <a:t>必须有至少</a:t>
            </a:r>
            <a:r>
              <a:rPr lang="en-US" altLang="zh-CN" dirty="0"/>
              <a:t>2</a:t>
            </a:r>
            <a:r>
              <a:rPr lang="zh-CN" altLang="en-US" dirty="0"/>
              <a:t>个副本</a:t>
            </a:r>
          </a:p>
          <a:p>
            <a:pPr>
              <a:lnSpc>
                <a:spcPts val="3000"/>
              </a:lnSpc>
            </a:pPr>
            <a:r>
              <a:rPr lang="en-US" altLang="zh-CN" dirty="0"/>
              <a:t>       B</a:t>
            </a:r>
            <a:r>
              <a:rPr lang="zh-CN" altLang="en-US" dirty="0"/>
              <a:t>、</a:t>
            </a:r>
            <a:r>
              <a:rPr lang="en-US" altLang="zh-CN" dirty="0" err="1"/>
              <a:t>min.insync.replicas</a:t>
            </a:r>
            <a:r>
              <a:rPr lang="zh-CN" altLang="en-US" dirty="0"/>
              <a:t>参数，这个值必须大于</a:t>
            </a:r>
            <a:r>
              <a:rPr lang="en-US" altLang="zh-CN" dirty="0"/>
              <a:t>1</a:t>
            </a:r>
            <a:r>
              <a:rPr lang="zh-CN" altLang="en-US" dirty="0"/>
              <a:t>，这个是要求一个</a:t>
            </a:r>
            <a:r>
              <a:rPr lang="en-US" altLang="zh-CN" dirty="0"/>
              <a:t>leader</a:t>
            </a:r>
            <a:r>
              <a:rPr lang="zh-CN" altLang="en-US" dirty="0"/>
              <a:t>至少感知到有至少一个</a:t>
            </a:r>
            <a:r>
              <a:rPr lang="en-US" altLang="zh-CN" dirty="0"/>
              <a:t>follower</a:t>
            </a:r>
            <a:r>
              <a:rPr lang="zh-CN" altLang="en-US" dirty="0"/>
              <a:t>还跟自己保持联系</a:t>
            </a:r>
          </a:p>
          <a:p>
            <a:pPr>
              <a:lnSpc>
                <a:spcPts val="3000"/>
              </a:lnSpc>
            </a:pPr>
            <a:r>
              <a:rPr lang="en-US" altLang="zh-CN" b="1" dirty="0"/>
              <a:t>(3)</a:t>
            </a:r>
            <a:r>
              <a:rPr lang="zh-CN" altLang="en-US" b="1" dirty="0"/>
              <a:t>消费者丢数据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   这种情况一般是自动提交了</a:t>
            </a:r>
            <a:r>
              <a:rPr lang="en-US" altLang="zh-CN" dirty="0"/>
              <a:t>offset</a:t>
            </a:r>
            <a:r>
              <a:rPr lang="zh-CN" altLang="en-US" dirty="0"/>
              <a:t>，然后你处理程序过程中挂了。</a:t>
            </a:r>
            <a:r>
              <a:rPr lang="en-US" altLang="zh-CN" dirty="0" err="1"/>
              <a:t>kafka</a:t>
            </a:r>
            <a:r>
              <a:rPr lang="zh-CN" altLang="en-US" dirty="0"/>
              <a:t>以为你处理好了。</a:t>
            </a:r>
            <a:br>
              <a:rPr lang="zh-CN" altLang="en-US" dirty="0"/>
            </a:br>
            <a:r>
              <a:rPr lang="zh-CN" altLang="en-US" dirty="0"/>
              <a:t>       解决方案也很简单，改成手动提交即可</a:t>
            </a:r>
            <a:r>
              <a:rPr lang="zh-CN" altLang="en-US" dirty="0" smtClean="0"/>
              <a:t>。或者增加确认确认机制。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5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A524-52AE-4196-8D43-A90A40C5C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445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为什么要用消息队列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F8E05731-DB33-40C9-ABFD-FAB0AD54CEFC}"/>
              </a:ext>
            </a:extLst>
          </p:cNvPr>
          <p:cNvSpPr/>
          <p:nvPr/>
        </p:nvSpPr>
        <p:spPr>
          <a:xfrm>
            <a:off x="765407" y="1067696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解耦</a:t>
            </a:r>
          </a:p>
        </p:txBody>
      </p:sp>
      <p:pic>
        <p:nvPicPr>
          <p:cNvPr id="2050" name="Picture 2" descr="https://images.cnblogs.com/cnblogs_com/rjzheng/1202350/o_jieou5.png">
            <a:extLst>
              <a:ext uri="{FF2B5EF4-FFF2-40B4-BE49-F238E27FC236}">
                <a16:creationId xmlns:a16="http://schemas.microsoft.com/office/drawing/2014/main" id="{AD04D231-302A-4D22-BD49-03A70F85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63" y="2865644"/>
            <a:ext cx="53435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2DD8E3-DD6F-4B99-BC81-AE808B2CD647}"/>
              </a:ext>
            </a:extLst>
          </p:cNvPr>
          <p:cNvSpPr txBox="1"/>
          <p:nvPr/>
        </p:nvSpPr>
        <p:spPr>
          <a:xfrm>
            <a:off x="585216" y="249631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传统模式：</a:t>
            </a:r>
          </a:p>
        </p:txBody>
      </p:sp>
      <p:pic>
        <p:nvPicPr>
          <p:cNvPr id="2052" name="Picture 4" descr="https://images.cnblogs.com/cnblogs_com/rjzheng/1202350/o_jieou6.png">
            <a:extLst>
              <a:ext uri="{FF2B5EF4-FFF2-40B4-BE49-F238E27FC236}">
                <a16:creationId xmlns:a16="http://schemas.microsoft.com/office/drawing/2014/main" id="{5439EC4D-3296-4F60-9A6F-19722C19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14" y="2865643"/>
            <a:ext cx="4657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07C4E5-6CA5-4AFE-983C-FA7B07E82F7F}"/>
              </a:ext>
            </a:extLst>
          </p:cNvPr>
          <p:cNvSpPr txBox="1"/>
          <p:nvPr/>
        </p:nvSpPr>
        <p:spPr>
          <a:xfrm>
            <a:off x="6035615" y="2400566"/>
            <a:ext cx="224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中间件模式：</a:t>
            </a:r>
          </a:p>
        </p:txBody>
      </p:sp>
    </p:spTree>
    <p:extLst>
      <p:ext uri="{BB962C8B-B14F-4D97-AF65-F5344CB8AC3E}">
        <p14:creationId xmlns:p14="http://schemas.microsoft.com/office/powerpoint/2010/main" val="17716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为什么要用消息队列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F8E05731-DB33-40C9-ABFD-FAB0AD54CEFC}"/>
              </a:ext>
            </a:extLst>
          </p:cNvPr>
          <p:cNvSpPr/>
          <p:nvPr/>
        </p:nvSpPr>
        <p:spPr>
          <a:xfrm>
            <a:off x="765407" y="1067696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解耦</a:t>
            </a:r>
          </a:p>
        </p:txBody>
      </p:sp>
      <p:sp>
        <p:nvSpPr>
          <p:cNvPr id="7" name="圆角矩形 2">
            <a:extLst>
              <a:ext uri="{FF2B5EF4-FFF2-40B4-BE49-F238E27FC236}">
                <a16:creationId xmlns:a16="http://schemas.microsoft.com/office/drawing/2014/main" id="{50E6A38C-78FC-4205-BD0E-A695F554C3B8}"/>
              </a:ext>
            </a:extLst>
          </p:cNvPr>
          <p:cNvSpPr/>
          <p:nvPr/>
        </p:nvSpPr>
        <p:spPr>
          <a:xfrm>
            <a:off x="4709519" y="1071818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异步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2DD8E3-DD6F-4B99-BC81-AE808B2CD647}"/>
              </a:ext>
            </a:extLst>
          </p:cNvPr>
          <p:cNvSpPr txBox="1"/>
          <p:nvPr/>
        </p:nvSpPr>
        <p:spPr>
          <a:xfrm>
            <a:off x="585216" y="2496312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传统模式：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07C4E5-6CA5-4AFE-983C-FA7B07E82F7F}"/>
              </a:ext>
            </a:extLst>
          </p:cNvPr>
          <p:cNvSpPr txBox="1"/>
          <p:nvPr/>
        </p:nvSpPr>
        <p:spPr>
          <a:xfrm>
            <a:off x="5965276" y="2400566"/>
            <a:ext cx="224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中间件模式：</a:t>
            </a:r>
          </a:p>
        </p:txBody>
      </p:sp>
      <p:pic>
        <p:nvPicPr>
          <p:cNvPr id="4098" name="Picture 2" descr="https://images.cnblogs.com/cnblogs_com/rjzheng/1202350/o_yibu2.png">
            <a:extLst>
              <a:ext uri="{FF2B5EF4-FFF2-40B4-BE49-F238E27FC236}">
                <a16:creationId xmlns:a16="http://schemas.microsoft.com/office/drawing/2014/main" id="{3C68E193-A85F-4218-8780-4882E5BC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6" y="3057608"/>
            <a:ext cx="5695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ages.cnblogs.com/cnblogs_com/rjzheng/1202350/o_yibu3.png">
            <a:extLst>
              <a:ext uri="{FF2B5EF4-FFF2-40B4-BE49-F238E27FC236}">
                <a16:creationId xmlns:a16="http://schemas.microsoft.com/office/drawing/2014/main" id="{E551C2F2-5831-43AF-AD87-B3E0AE00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564" y="2874939"/>
            <a:ext cx="60674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为什么要用消息队列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F8E05731-DB33-40C9-ABFD-FAB0AD54CEFC}"/>
              </a:ext>
            </a:extLst>
          </p:cNvPr>
          <p:cNvSpPr/>
          <p:nvPr/>
        </p:nvSpPr>
        <p:spPr>
          <a:xfrm>
            <a:off x="765407" y="1067696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解耦</a:t>
            </a:r>
          </a:p>
        </p:txBody>
      </p:sp>
      <p:sp>
        <p:nvSpPr>
          <p:cNvPr id="6" name="圆角矩形 2">
            <a:extLst>
              <a:ext uri="{FF2B5EF4-FFF2-40B4-BE49-F238E27FC236}">
                <a16:creationId xmlns:a16="http://schemas.microsoft.com/office/drawing/2014/main" id="{57486E5F-EC9B-4687-AFAB-E4B0865F18A8}"/>
              </a:ext>
            </a:extLst>
          </p:cNvPr>
          <p:cNvSpPr/>
          <p:nvPr/>
        </p:nvSpPr>
        <p:spPr>
          <a:xfrm>
            <a:off x="9174839" y="1062086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削峰</a:t>
            </a:r>
          </a:p>
        </p:txBody>
      </p:sp>
      <p:sp>
        <p:nvSpPr>
          <p:cNvPr id="7" name="圆角矩形 2">
            <a:extLst>
              <a:ext uri="{FF2B5EF4-FFF2-40B4-BE49-F238E27FC236}">
                <a16:creationId xmlns:a16="http://schemas.microsoft.com/office/drawing/2014/main" id="{50E6A38C-78FC-4205-BD0E-A695F554C3B8}"/>
              </a:ext>
            </a:extLst>
          </p:cNvPr>
          <p:cNvSpPr/>
          <p:nvPr/>
        </p:nvSpPr>
        <p:spPr>
          <a:xfrm>
            <a:off x="4709519" y="1071818"/>
            <a:ext cx="2216075" cy="957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异步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07C4E5-6CA5-4AFE-983C-FA7B07E82F7F}"/>
              </a:ext>
            </a:extLst>
          </p:cNvPr>
          <p:cNvSpPr txBox="1"/>
          <p:nvPr/>
        </p:nvSpPr>
        <p:spPr>
          <a:xfrm>
            <a:off x="6035615" y="2391774"/>
            <a:ext cx="224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中间件模式：</a:t>
            </a:r>
          </a:p>
        </p:txBody>
      </p:sp>
      <p:pic>
        <p:nvPicPr>
          <p:cNvPr id="3074" name="Picture 2" descr="https://images.cnblogs.com/cnblogs_com/rjzheng/1202350/o_xuefeng1.png">
            <a:extLst>
              <a:ext uri="{FF2B5EF4-FFF2-40B4-BE49-F238E27FC236}">
                <a16:creationId xmlns:a16="http://schemas.microsoft.com/office/drawing/2014/main" id="{3222F3C6-0FFF-4F65-93A4-940953B0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" y="2742526"/>
            <a:ext cx="4124303" cy="401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2DD8E3-DD6F-4B99-BC81-AE808B2CD647}"/>
              </a:ext>
            </a:extLst>
          </p:cNvPr>
          <p:cNvSpPr txBox="1"/>
          <p:nvPr/>
        </p:nvSpPr>
        <p:spPr>
          <a:xfrm>
            <a:off x="585216" y="2399599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传统模式：</a:t>
            </a:r>
          </a:p>
        </p:txBody>
      </p:sp>
      <p:pic>
        <p:nvPicPr>
          <p:cNvPr id="3076" name="Picture 4" descr="https://images.cnblogs.com/cnblogs_com/rjzheng/1202350/o_xuefeng2.png">
            <a:extLst>
              <a:ext uri="{FF2B5EF4-FFF2-40B4-BE49-F238E27FC236}">
                <a16:creationId xmlns:a16="http://schemas.microsoft.com/office/drawing/2014/main" id="{5288A314-A73A-49A3-978B-C739718C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77" y="2761106"/>
            <a:ext cx="5886754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r>
              <a:rPr lang="zh-CN" altLang="en-US" dirty="0"/>
              <a:t>各类消息队列比较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DDB17B-1571-4567-9A5B-FA069F9F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33" y="714375"/>
            <a:ext cx="8305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特性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B3BF9AB-1506-D040-9BEE-50E9AD31F9DB}"/>
              </a:ext>
            </a:extLst>
          </p:cNvPr>
          <p:cNvSpPr/>
          <p:nvPr/>
        </p:nvSpPr>
        <p:spPr>
          <a:xfrm>
            <a:off x="931763" y="1123968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高吞吐量、低延迟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C70D80E-8301-DC45-B8CF-6D59D89107F1}"/>
              </a:ext>
            </a:extLst>
          </p:cNvPr>
          <p:cNvSpPr/>
          <p:nvPr/>
        </p:nvSpPr>
        <p:spPr>
          <a:xfrm>
            <a:off x="4581929" y="2185835"/>
            <a:ext cx="6663431" cy="696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Kafka</a:t>
            </a:r>
            <a:r>
              <a:rPr lang="zh-CN" altLang="zh-CN" dirty="0"/>
              <a:t>将消息持久化到磁盘，并进行顺序读写，实现了高吞吐量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8D79C7F-49B0-9D46-88BD-BCC498642E8F}"/>
              </a:ext>
            </a:extLst>
          </p:cNvPr>
          <p:cNvSpPr/>
          <p:nvPr/>
        </p:nvSpPr>
        <p:spPr>
          <a:xfrm>
            <a:off x="4581929" y="4805735"/>
            <a:ext cx="6663431" cy="625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kafka</a:t>
            </a:r>
            <a:r>
              <a:rPr kumimoji="1" lang="zh-CN" altLang="en-US" dirty="0"/>
              <a:t>保证每一个分区内消息的有序性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30490F9D-2967-8046-9A8C-DE8071153E4C}"/>
              </a:ext>
            </a:extLst>
          </p:cNvPr>
          <p:cNvSpPr/>
          <p:nvPr/>
        </p:nvSpPr>
        <p:spPr>
          <a:xfrm>
            <a:off x="4581928" y="3195754"/>
            <a:ext cx="6759988" cy="10110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kumimoji="1" lang="zh-CN" altLang="en-US" dirty="0"/>
              <a:t>每个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有多个分区，每个分区有多个副本，实现消息冗余备份；</a:t>
            </a:r>
            <a:endParaRPr kumimoji="1" lang="en-US" altLang="zh-CN" dirty="0"/>
          </a:p>
          <a:p>
            <a:pPr>
              <a:lnSpc>
                <a:spcPts val="3000"/>
              </a:lnSpc>
            </a:pPr>
            <a:r>
              <a:rPr kumimoji="1" lang="zh-CN" altLang="en-US" dirty="0"/>
              <a:t>每个分区中的消息是不同的，提高了并发读写的能力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C6DA7905-98E3-4DC2-98FE-39619A9E1740}"/>
              </a:ext>
            </a:extLst>
          </p:cNvPr>
          <p:cNvSpPr/>
          <p:nvPr/>
        </p:nvSpPr>
        <p:spPr>
          <a:xfrm>
            <a:off x="931762" y="2006708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数据持久化</a:t>
            </a:r>
          </a:p>
        </p:txBody>
      </p:sp>
      <p:sp>
        <p:nvSpPr>
          <p:cNvPr id="15" name="圆角矩形 2">
            <a:extLst>
              <a:ext uri="{FF2B5EF4-FFF2-40B4-BE49-F238E27FC236}">
                <a16:creationId xmlns:a16="http://schemas.microsoft.com/office/drawing/2014/main" id="{8EB25218-3B99-4D9E-8D91-43B3B2E4BE75}"/>
              </a:ext>
            </a:extLst>
          </p:cNvPr>
          <p:cNvSpPr/>
          <p:nvPr/>
        </p:nvSpPr>
        <p:spPr>
          <a:xfrm>
            <a:off x="931761" y="2897904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容错性</a:t>
            </a:r>
          </a:p>
        </p:txBody>
      </p:sp>
      <p:sp>
        <p:nvSpPr>
          <p:cNvPr id="16" name="圆角矩形 2">
            <a:extLst>
              <a:ext uri="{FF2B5EF4-FFF2-40B4-BE49-F238E27FC236}">
                <a16:creationId xmlns:a16="http://schemas.microsoft.com/office/drawing/2014/main" id="{B13C3D9B-A641-46A2-AF6A-CF2AD3CE430B}"/>
              </a:ext>
            </a:extLst>
          </p:cNvPr>
          <p:cNvSpPr/>
          <p:nvPr/>
        </p:nvSpPr>
        <p:spPr>
          <a:xfrm>
            <a:off x="923948" y="4805735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顺序性</a:t>
            </a:r>
          </a:p>
        </p:txBody>
      </p:sp>
      <p:sp>
        <p:nvSpPr>
          <p:cNvPr id="19" name="圆角矩形 2">
            <a:extLst>
              <a:ext uri="{FF2B5EF4-FFF2-40B4-BE49-F238E27FC236}">
                <a16:creationId xmlns:a16="http://schemas.microsoft.com/office/drawing/2014/main" id="{9411E406-15CB-4B2D-9D88-0807DFF30E52}"/>
              </a:ext>
            </a:extLst>
          </p:cNvPr>
          <p:cNvSpPr/>
          <p:nvPr/>
        </p:nvSpPr>
        <p:spPr>
          <a:xfrm>
            <a:off x="923948" y="3819278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可靠性</a:t>
            </a:r>
          </a:p>
        </p:txBody>
      </p:sp>
      <p:sp>
        <p:nvSpPr>
          <p:cNvPr id="20" name="圆角矩形 2">
            <a:extLst>
              <a:ext uri="{FF2B5EF4-FFF2-40B4-BE49-F238E27FC236}">
                <a16:creationId xmlns:a16="http://schemas.microsoft.com/office/drawing/2014/main" id="{262605F9-A911-4845-9D30-59DD962106BB}"/>
              </a:ext>
            </a:extLst>
          </p:cNvPr>
          <p:cNvSpPr/>
          <p:nvPr/>
        </p:nvSpPr>
        <p:spPr>
          <a:xfrm>
            <a:off x="923950" y="5778828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高并发性</a:t>
            </a:r>
            <a:endParaRPr kumimoji="1"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BAD02D-41D4-49A3-BEA0-0DB782554ED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584867" y="5118586"/>
            <a:ext cx="1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974EA8-0101-44D1-A991-949092485827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2592681" y="2319559"/>
            <a:ext cx="1989248" cy="2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CB3453-D08E-40CE-968A-DDD9A7402011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>
            <a:off x="2592680" y="3210755"/>
            <a:ext cx="1989248" cy="49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DD86DA-9D14-41D4-8A98-281C18451078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2584867" y="3701269"/>
            <a:ext cx="1997061" cy="4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29">
            <a:extLst>
              <a:ext uri="{FF2B5EF4-FFF2-40B4-BE49-F238E27FC236}">
                <a16:creationId xmlns:a16="http://schemas.microsoft.com/office/drawing/2014/main" id="{D24AF594-EB6D-48AD-8A22-A891337B9B34}"/>
              </a:ext>
            </a:extLst>
          </p:cNvPr>
          <p:cNvSpPr/>
          <p:nvPr/>
        </p:nvSpPr>
        <p:spPr>
          <a:xfrm>
            <a:off x="4581928" y="5734136"/>
            <a:ext cx="6663431" cy="6257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支持数千个客户端同时进行读写操作。</a:t>
            </a:r>
            <a:endParaRPr kumimoji="1"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3980103-7339-4C97-B9C0-3B93408B068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84866" y="6046987"/>
            <a:ext cx="199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4">
            <a:extLst>
              <a:ext uri="{FF2B5EF4-FFF2-40B4-BE49-F238E27FC236}">
                <a16:creationId xmlns:a16="http://schemas.microsoft.com/office/drawing/2014/main" id="{2D0F1864-0784-4460-8D3B-630ACB021398}"/>
              </a:ext>
            </a:extLst>
          </p:cNvPr>
          <p:cNvSpPr/>
          <p:nvPr/>
        </p:nvSpPr>
        <p:spPr>
          <a:xfrm>
            <a:off x="4581928" y="923247"/>
            <a:ext cx="6663431" cy="1024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Kafka</a:t>
            </a:r>
            <a:r>
              <a:rPr lang="zh-CN" altLang="zh-CN" dirty="0"/>
              <a:t>进行顺序读写，实现了高吞吐量</a:t>
            </a:r>
            <a:r>
              <a:rPr lang="zh-CN" altLang="en-US" dirty="0"/>
              <a:t>，可以每秒处理几十万条甚至更多数据，一些场景中延迟可以低至毫秒级</a:t>
            </a:r>
            <a:endParaRPr lang="zh-CN" altLang="zh-CN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BC4CEA2-1177-485E-9679-AF05E1E4C790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 flipV="1">
            <a:off x="2592682" y="1435465"/>
            <a:ext cx="1989246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7D9F-71DD-44A8-B918-2186BA7B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适用场景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B3BF9AB-1506-D040-9BEE-50E9AD31F9DB}"/>
              </a:ext>
            </a:extLst>
          </p:cNvPr>
          <p:cNvSpPr/>
          <p:nvPr/>
        </p:nvSpPr>
        <p:spPr>
          <a:xfrm>
            <a:off x="839484" y="1199469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日志收集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8D79C7F-49B0-9D46-88BD-BCC498642E8F}"/>
              </a:ext>
            </a:extLst>
          </p:cNvPr>
          <p:cNvSpPr/>
          <p:nvPr/>
        </p:nvSpPr>
        <p:spPr>
          <a:xfrm>
            <a:off x="4019863" y="5398341"/>
            <a:ext cx="7447887" cy="6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kafka</a:t>
            </a:r>
            <a:r>
              <a:rPr lang="zh-CN" altLang="en-US" dirty="0"/>
              <a:t>其实现了很好地流水数据处理能力，与</a:t>
            </a:r>
            <a:r>
              <a:rPr lang="en-US" altLang="zh-CN" dirty="0"/>
              <a:t>Spark</a:t>
            </a:r>
            <a:r>
              <a:rPr lang="zh-CN" altLang="en-US" dirty="0"/>
              <a:t>联用。</a:t>
            </a:r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C6DA7905-98E3-4DC2-98FE-39619A9E1740}"/>
              </a:ext>
            </a:extLst>
          </p:cNvPr>
          <p:cNvSpPr/>
          <p:nvPr/>
        </p:nvSpPr>
        <p:spPr>
          <a:xfrm>
            <a:off x="839483" y="2169293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消息系统</a:t>
            </a:r>
            <a:endParaRPr kumimoji="1" lang="zh-CN" altLang="en-US" dirty="0"/>
          </a:p>
        </p:txBody>
      </p:sp>
      <p:sp>
        <p:nvSpPr>
          <p:cNvPr id="15" name="圆角矩形 2">
            <a:extLst>
              <a:ext uri="{FF2B5EF4-FFF2-40B4-BE49-F238E27FC236}">
                <a16:creationId xmlns:a16="http://schemas.microsoft.com/office/drawing/2014/main" id="{8EB25218-3B99-4D9E-8D91-43B3B2E4BE75}"/>
              </a:ext>
            </a:extLst>
          </p:cNvPr>
          <p:cNvSpPr/>
          <p:nvPr/>
        </p:nvSpPr>
        <p:spPr>
          <a:xfrm>
            <a:off x="839482" y="3234661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用户活动跟踪</a:t>
            </a:r>
            <a:endParaRPr kumimoji="1" lang="zh-CN" altLang="en-US" dirty="0"/>
          </a:p>
        </p:txBody>
      </p:sp>
      <p:sp>
        <p:nvSpPr>
          <p:cNvPr id="16" name="圆角矩形 2">
            <a:extLst>
              <a:ext uri="{FF2B5EF4-FFF2-40B4-BE49-F238E27FC236}">
                <a16:creationId xmlns:a16="http://schemas.microsoft.com/office/drawing/2014/main" id="{B13C3D9B-A641-46A2-AF6A-CF2AD3CE430B}"/>
              </a:ext>
            </a:extLst>
          </p:cNvPr>
          <p:cNvSpPr/>
          <p:nvPr/>
        </p:nvSpPr>
        <p:spPr>
          <a:xfrm>
            <a:off x="839482" y="4323451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运营指标数据</a:t>
            </a:r>
            <a:endParaRPr kumimoji="1" lang="zh-CN" altLang="en-US" dirty="0"/>
          </a:p>
        </p:txBody>
      </p:sp>
      <p:sp>
        <p:nvSpPr>
          <p:cNvPr id="19" name="圆角矩形 2">
            <a:extLst>
              <a:ext uri="{FF2B5EF4-FFF2-40B4-BE49-F238E27FC236}">
                <a16:creationId xmlns:a16="http://schemas.microsoft.com/office/drawing/2014/main" id="{9411E406-15CB-4B2D-9D88-0807DFF30E52}"/>
              </a:ext>
            </a:extLst>
          </p:cNvPr>
          <p:cNvSpPr/>
          <p:nvPr/>
        </p:nvSpPr>
        <p:spPr>
          <a:xfrm>
            <a:off x="831672" y="5403751"/>
            <a:ext cx="1660919" cy="625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流水处理</a:t>
            </a:r>
            <a:endParaRPr kumimoji="1"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FBAD02D-41D4-49A3-BEA0-0DB782554ED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492591" y="5713897"/>
            <a:ext cx="1518884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974EA8-0101-44D1-A991-94909248582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00402" y="2482144"/>
            <a:ext cx="151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CB3453-D08E-40CE-968A-DDD9A740201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00401" y="3544807"/>
            <a:ext cx="1511073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9">
            <a:extLst>
              <a:ext uri="{FF2B5EF4-FFF2-40B4-BE49-F238E27FC236}">
                <a16:creationId xmlns:a16="http://schemas.microsoft.com/office/drawing/2014/main" id="{C54C50BB-9352-4F61-89D2-F6B808ADF979}"/>
              </a:ext>
            </a:extLst>
          </p:cNvPr>
          <p:cNvSpPr/>
          <p:nvPr/>
        </p:nvSpPr>
        <p:spPr>
          <a:xfrm>
            <a:off x="4011475" y="4318041"/>
            <a:ext cx="7456276" cy="6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很多监控系统需要上报数据并做处理，</a:t>
            </a:r>
            <a:r>
              <a:rPr lang="en-US" altLang="zh-CN" sz="1600" dirty="0" err="1"/>
              <a:t>kafka</a:t>
            </a:r>
            <a:r>
              <a:rPr lang="zh-CN" altLang="en-US" sz="1600" dirty="0"/>
              <a:t>的分布式等特性很好地满足其需求。</a:t>
            </a:r>
            <a:endParaRPr kumimoji="1" lang="zh-CN" altLang="en-US" sz="1600" dirty="0"/>
          </a:p>
        </p:txBody>
      </p:sp>
      <p:sp>
        <p:nvSpPr>
          <p:cNvPr id="24" name="圆角矩形 29">
            <a:extLst>
              <a:ext uri="{FF2B5EF4-FFF2-40B4-BE49-F238E27FC236}">
                <a16:creationId xmlns:a16="http://schemas.microsoft.com/office/drawing/2014/main" id="{7CBF6A26-9E21-4CAC-B087-518DA7B5EA06}"/>
              </a:ext>
            </a:extLst>
          </p:cNvPr>
          <p:cNvSpPr/>
          <p:nvPr/>
        </p:nvSpPr>
        <p:spPr>
          <a:xfrm>
            <a:off x="4019863" y="3229251"/>
            <a:ext cx="7447887" cy="6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可以结合各种上报系统联用，发布、订阅用户、服务、网页等各种活动相关数据。</a:t>
            </a:r>
            <a:endParaRPr kumimoji="1"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D586AA-5A9B-4DB5-BD97-A1BABBFF83A9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500401" y="4633597"/>
            <a:ext cx="1511074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29">
            <a:extLst>
              <a:ext uri="{FF2B5EF4-FFF2-40B4-BE49-F238E27FC236}">
                <a16:creationId xmlns:a16="http://schemas.microsoft.com/office/drawing/2014/main" id="{065CBB84-DCA8-489B-BAE1-76FF6A8985E8}"/>
              </a:ext>
            </a:extLst>
          </p:cNvPr>
          <p:cNvSpPr/>
          <p:nvPr/>
        </p:nvSpPr>
        <p:spPr>
          <a:xfrm>
            <a:off x="4011474" y="2201376"/>
            <a:ext cx="7447887" cy="715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kafka</a:t>
            </a:r>
            <a:r>
              <a:rPr lang="zh-CN" altLang="en-US" sz="1600" dirty="0"/>
              <a:t>本质是消息队列系统，所以可以很好的应用与生产</a:t>
            </a:r>
            <a:r>
              <a:rPr lang="en-US" altLang="zh-CN" sz="1600" dirty="0"/>
              <a:t>/</a:t>
            </a:r>
            <a:r>
              <a:rPr lang="zh-CN" altLang="en-US" sz="1600" dirty="0"/>
              <a:t>消费模型，尤其对大数据处理中对数据是否接收非强一致性的场景。</a:t>
            </a:r>
            <a:endParaRPr kumimoji="1" lang="zh-CN" altLang="en-US" sz="16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0480A4-19AB-4197-A45C-C69D51F8F8F5}"/>
              </a:ext>
            </a:extLst>
          </p:cNvPr>
          <p:cNvCxnSpPr>
            <a:cxnSpLocks/>
          </p:cNvCxnSpPr>
          <p:nvPr/>
        </p:nvCxnSpPr>
        <p:spPr>
          <a:xfrm>
            <a:off x="2508791" y="1480236"/>
            <a:ext cx="1511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29">
            <a:extLst>
              <a:ext uri="{FF2B5EF4-FFF2-40B4-BE49-F238E27FC236}">
                <a16:creationId xmlns:a16="http://schemas.microsoft.com/office/drawing/2014/main" id="{D2EFF32D-0010-4EF0-A6CF-FF63D0DC40FA}"/>
              </a:ext>
            </a:extLst>
          </p:cNvPr>
          <p:cNvSpPr/>
          <p:nvPr/>
        </p:nvSpPr>
        <p:spPr>
          <a:xfrm>
            <a:off x="4019863" y="1199469"/>
            <a:ext cx="7447887" cy="6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444444"/>
                </a:solidFill>
                <a:latin typeface="Helvetica Neue"/>
              </a:rPr>
              <a:t>处于高吞吐量，可以将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Kafka</a:t>
            </a:r>
            <a:r>
              <a:rPr lang="zh-CN" altLang="en-US" sz="1600" dirty="0">
                <a:solidFill>
                  <a:srgbClr val="444444"/>
                </a:solidFill>
                <a:latin typeface="Helvetica Neue"/>
              </a:rPr>
              <a:t>用作于各种服务</a:t>
            </a:r>
            <a:r>
              <a:rPr lang="en-US" altLang="zh-CN" sz="1600" dirty="0">
                <a:solidFill>
                  <a:srgbClr val="444444"/>
                </a:solidFill>
                <a:latin typeface="Helvetica Neue"/>
              </a:rPr>
              <a:t>log</a:t>
            </a:r>
            <a:r>
              <a:rPr lang="zh-CN" altLang="en-US" sz="1600" dirty="0">
                <a:solidFill>
                  <a:srgbClr val="444444"/>
                </a:solidFill>
                <a:latin typeface="Helvetica Neue"/>
              </a:rPr>
              <a:t>的收集。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4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882FA0E-D334-48D5-B4A4-29794CBA2E96}"/>
              </a:ext>
            </a:extLst>
          </p:cNvPr>
          <p:cNvSpPr txBox="1"/>
          <p:nvPr/>
        </p:nvSpPr>
        <p:spPr>
          <a:xfrm>
            <a:off x="3187815" y="2550253"/>
            <a:ext cx="546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</a:rPr>
              <a:t>Kafka</a:t>
            </a:r>
            <a:r>
              <a:rPr lang="zh-CN" altLang="en-US" sz="5400" dirty="0">
                <a:solidFill>
                  <a:schemeClr val="accent1"/>
                </a:solidFill>
              </a:rPr>
              <a:t>架构及原理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6EE7EC2-D768-4432-80A4-29F13572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103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45367</TotalTime>
  <Words>2170</Words>
  <Application>Microsoft Office PowerPoint</Application>
  <PresentationFormat>宽屏</PresentationFormat>
  <Paragraphs>172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Helvetica Neue</vt:lpstr>
      <vt:lpstr>等线</vt:lpstr>
      <vt:lpstr>等线 Light</vt:lpstr>
      <vt:lpstr>Arial</vt:lpstr>
      <vt:lpstr>Wingdings</vt:lpstr>
      <vt:lpstr>Office 主题​​</vt:lpstr>
      <vt:lpstr>Kafka架构与原理介绍</vt:lpstr>
      <vt:lpstr>简介</vt:lpstr>
      <vt:lpstr>为什么要用消息队列</vt:lpstr>
      <vt:lpstr>为什么要用消息队列</vt:lpstr>
      <vt:lpstr>为什么要用消息队列</vt:lpstr>
      <vt:lpstr>各类消息队列比较</vt:lpstr>
      <vt:lpstr>Kafka特性</vt:lpstr>
      <vt:lpstr>Kafka适用场景</vt:lpstr>
      <vt:lpstr>PowerPoint 演示文稿</vt:lpstr>
      <vt:lpstr>Kafka架构</vt:lpstr>
      <vt:lpstr>Kafka核心概念</vt:lpstr>
      <vt:lpstr>Kafka核心概念</vt:lpstr>
      <vt:lpstr>Kafka核心概念</vt:lpstr>
      <vt:lpstr>Kafka核心概念</vt:lpstr>
      <vt:lpstr>保留策略&amp;日志压缩</vt:lpstr>
      <vt:lpstr>Kafka核心概念</vt:lpstr>
      <vt:lpstr>Kafka broker副本架构</vt:lpstr>
      <vt:lpstr>Kafka核心概念</vt:lpstr>
      <vt:lpstr>Kafka核心概念</vt:lpstr>
      <vt:lpstr>冗余备份</vt:lpstr>
      <vt:lpstr>Kafka核心概念</vt:lpstr>
      <vt:lpstr>Kafka核心概念</vt:lpstr>
      <vt:lpstr>Kafka消费者组</vt:lpstr>
      <vt:lpstr>Kafka不可靠性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德鲁伊数据平台介绍</dc:title>
  <dc:creator>evanjiang(江一帆)</dc:creator>
  <cp:lastModifiedBy>Administrator</cp:lastModifiedBy>
  <cp:revision>104</cp:revision>
  <dcterms:created xsi:type="dcterms:W3CDTF">2018-08-16T02:11:33Z</dcterms:created>
  <dcterms:modified xsi:type="dcterms:W3CDTF">2020-06-23T09:51:45Z</dcterms:modified>
</cp:coreProperties>
</file>