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
      <p:font typeface="Caveat"/>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FF3B3B1-4456-43C6-BB8D-BD10EA1E09DC}">
  <a:tblStyle styleId="{1FF3B3B1-4456-43C6-BB8D-BD10EA1E09D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5.xml"/><Relationship Id="rId22" Type="http://schemas.openxmlformats.org/officeDocument/2006/relationships/font" Target="fonts/Roboto-boldItalic.fntdata"/><Relationship Id="rId10" Type="http://schemas.openxmlformats.org/officeDocument/2006/relationships/slide" Target="slides/slide4.xml"/><Relationship Id="rId21" Type="http://schemas.openxmlformats.org/officeDocument/2006/relationships/font" Target="fonts/Roboto-italic.fntdata"/><Relationship Id="rId13" Type="http://schemas.openxmlformats.org/officeDocument/2006/relationships/slide" Target="slides/slide7.xml"/><Relationship Id="rId24" Type="http://schemas.openxmlformats.org/officeDocument/2006/relationships/font" Target="fonts/Caveat-bold.fntdata"/><Relationship Id="rId12" Type="http://schemas.openxmlformats.org/officeDocument/2006/relationships/slide" Target="slides/slide6.xml"/><Relationship Id="rId23" Type="http://schemas.openxmlformats.org/officeDocument/2006/relationships/font" Target="fonts/Cave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Relationship between Discount and Revenue - we have been looking into the data. When we say revenue we mean the money that came in from selling our products.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4c28fad5d2_9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4c28fad5d2_9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recap</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4c28fad5d2_9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4c28fad5d2_9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first cluster we find all subcategories with above average revenue and below average discount:</a:t>
            </a:r>
            <a:endParaRPr/>
          </a:p>
          <a:p>
            <a:pPr indent="0" lvl="0" marL="0" rtl="0" algn="l">
              <a:spcBef>
                <a:spcPts val="0"/>
              </a:spcBef>
              <a:spcAft>
                <a:spcPts val="0"/>
              </a:spcAft>
              <a:buNone/>
            </a:pPr>
            <a:r>
              <a:rPr lang="en"/>
              <a:t>For example the Harddrive, iPhone, Monitor, Tablet, Computer. Here we do not see a need to change.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as we have seen, there are also subcategories with above revenue discount which are the Keyboard, Accessories, and Second-Hand products. Here - especially for the first two of them - we could try to decrease the discounts to see if it impacts the revenue.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third cluster, we have the subcategories with below average discount, where we give an above average discount. We suggest not to give huge discounts for these subcategories.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709e502892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709e502892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6e28adf81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6e28adf81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6b3266d2e7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6b3266d2e7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4c28fad5d2_9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4c28fad5d2_9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diving deeper into the discount, you will see here an overview of revenue and discount over the past 15 month. There is a huge peak in November, which seems to be the Black Friday and Christmas Sales. We can also see that while revenue and discount kind of move along each other, the discount is not always directly affecting revenue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6e28adf814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6e28adf814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look closer at the discounts that we offer. </a:t>
            </a:r>
            <a:endParaRPr/>
          </a:p>
          <a:p>
            <a:pPr indent="0" lvl="0" marL="0" rtl="0" algn="l">
              <a:spcBef>
                <a:spcPts val="0"/>
              </a:spcBef>
              <a:spcAft>
                <a:spcPts val="0"/>
              </a:spcAft>
              <a:buNone/>
            </a:pPr>
            <a:r>
              <a:rPr lang="en"/>
              <a:t>Are these few huge orders actually driving our revenue? Or is the bulk of smaller discounts that drive our revenue?</a:t>
            </a:r>
            <a:endParaRPr/>
          </a:p>
          <a:p>
            <a:pPr indent="0" lvl="0" marL="0" rtl="0" algn="l">
              <a:spcBef>
                <a:spcPts val="0"/>
              </a:spcBef>
              <a:spcAft>
                <a:spcPts val="0"/>
              </a:spcAft>
              <a:buNone/>
            </a:pPr>
            <a:r>
              <a:rPr lang="en"/>
              <a:t>Here we clearly see, that most revenue is actually made in the 1-25€ discount segment.. And that the revenue exceeding 100€ is not the major part of our revenue.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4c28fad5d2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4c28fad5d2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looked at the same discount-segments, but only up to 100 € discount. On the y-axis we see the number of products. We have a huge number of products in the fist segment (1-25 €) and this is mainly driven by accessories.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4c28fad5d2_9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4c28fad5d2_9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4c28fad5d2_3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4c28fad5d2_3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understand, correlation of category wise revenue with its discount.. We found R and D are not evenly distributed.. With this I meant is…</a:t>
            </a:r>
            <a:r>
              <a:rPr lang="en"/>
              <a:t> HF and IT generate more revenue but offer below average D. and ACC gerate above avg revenue but also offers above average discount. Interestingly, SUO generates below avg R even after offering above avg D.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4c28fad5d2_9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4c28fad5d2_9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600">
                <a:solidFill>
                  <a:schemeClr val="dk1"/>
                </a:solidFill>
              </a:rPr>
              <a:t>All subcategories with above average revenue we have looked into their average discounts.</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And clustered the ones with below average discount and the ones with above average discount (from this group - all of the ones that have a revenue beyond this line)</a:t>
            </a:r>
            <a:endParaRPr sz="600">
              <a:solidFill>
                <a:schemeClr val="dk1"/>
              </a:solidFill>
            </a:endParaRPr>
          </a:p>
          <a:p>
            <a:pPr indent="0" lvl="0" marL="0" rtl="0" algn="l">
              <a:spcBef>
                <a:spcPts val="0"/>
              </a:spcBef>
              <a:spcAft>
                <a:spcPts val="0"/>
              </a:spcAft>
              <a:buClr>
                <a:schemeClr val="dk1"/>
              </a:buClr>
              <a:buSzPts val="1100"/>
              <a:buFont typeface="Arial"/>
              <a:buNone/>
            </a:pPr>
            <a:r>
              <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And then we looked at the ones below average revenue to see where we give above average discount. (and that’s the last cluster)</a:t>
            </a:r>
            <a:endParaRPr sz="600"/>
          </a:p>
          <a:p>
            <a:pPr indent="0" lvl="0" marL="0" rtl="0" algn="l">
              <a:spcBef>
                <a:spcPts val="0"/>
              </a:spcBef>
              <a:spcAft>
                <a:spcPts val="0"/>
              </a:spcAft>
              <a:buNone/>
            </a:pPr>
            <a:br>
              <a:rPr lang="en"/>
            </a:br>
            <a:r>
              <a:rPr lang="en"/>
              <a:t>To understand this analysis, we </a:t>
            </a:r>
            <a:r>
              <a:rPr lang="en"/>
              <a:t>segregated</a:t>
            </a:r>
            <a:r>
              <a:rPr lang="en"/>
              <a:t> categories into 21 sub categories..</a:t>
            </a:r>
            <a:br>
              <a:rPr lang="en"/>
            </a:br>
            <a:r>
              <a:rPr lang="en"/>
              <a:t>HD is the highest, iphone is 2nd highest…</a:t>
            </a:r>
            <a:br>
              <a:rPr lang="en"/>
            </a:br>
            <a:r>
              <a:rPr lang="en"/>
              <a:t>Powerbank, headphone, ipod, FD, are one of the lowest revenue generating categories.</a:t>
            </a:r>
            <a:endParaRPr/>
          </a:p>
          <a:p>
            <a:pPr indent="0" lvl="0" marL="0" rtl="0" algn="l">
              <a:spcBef>
                <a:spcPts val="0"/>
              </a:spcBef>
              <a:spcAft>
                <a:spcPts val="0"/>
              </a:spcAft>
              <a:buNone/>
            </a:pPr>
            <a:r>
              <a:rPr lang="en"/>
              <a:t>And now Jorge will present the results.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12.png"/><Relationship Id="rId6" Type="http://schemas.openxmlformats.org/officeDocument/2006/relationships/image" Target="../media/image14.png"/><Relationship Id="rId7"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7.png"/><Relationship Id="rId6" Type="http://schemas.openxmlformats.org/officeDocument/2006/relationships/image" Target="../media/image13.png"/><Relationship Id="rId7"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5388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n" sz="2300"/>
              <a:t>ENIAC’S PRICING STRATEGY</a:t>
            </a:r>
            <a:endParaRPr sz="4400"/>
          </a:p>
        </p:txBody>
      </p:sp>
      <p:sp>
        <p:nvSpPr>
          <p:cNvPr id="86" name="Google Shape;86;p13"/>
          <p:cNvSpPr txBox="1"/>
          <p:nvPr>
            <p:ph idx="1" type="subTitle"/>
          </p:nvPr>
        </p:nvSpPr>
        <p:spPr>
          <a:xfrm>
            <a:off x="598088" y="2715913"/>
            <a:ext cx="8222100" cy="461700"/>
          </a:xfrm>
          <a:prstGeom prst="rect">
            <a:avLst/>
          </a:prstGeom>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t>Does revenue grow with an increase in discounts?</a:t>
            </a:r>
            <a:endParaRPr/>
          </a:p>
        </p:txBody>
      </p:sp>
      <p:sp>
        <p:nvSpPr>
          <p:cNvPr id="87" name="Google Shape;87;p13"/>
          <p:cNvSpPr txBox="1"/>
          <p:nvPr/>
        </p:nvSpPr>
        <p:spPr>
          <a:xfrm>
            <a:off x="6574875" y="4766000"/>
            <a:ext cx="259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Roboto"/>
                <a:ea typeface="Roboto"/>
                <a:cs typeface="Roboto"/>
                <a:sym typeface="Roboto"/>
              </a:rPr>
              <a:t>Jorge, Liane, Sai, Yanish</a:t>
            </a:r>
            <a:endParaRPr>
              <a:solidFill>
                <a:srgbClr val="FF0000"/>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311700" y="1662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t>RECAP: </a:t>
            </a:r>
            <a:r>
              <a:rPr lang="en" sz="2400"/>
              <a:t>Discount &gt; 30% is accounting for only 9% of revenue</a:t>
            </a:r>
            <a:endParaRPr sz="2400"/>
          </a:p>
        </p:txBody>
      </p:sp>
      <p:pic>
        <p:nvPicPr>
          <p:cNvPr id="185" name="Google Shape;185;p22"/>
          <p:cNvPicPr preferRelativeResize="0"/>
          <p:nvPr/>
        </p:nvPicPr>
        <p:blipFill rotWithShape="1">
          <a:blip r:embed="rId3">
            <a:alphaModFix/>
          </a:blip>
          <a:srcRect b="0" l="0" r="56136" t="0"/>
          <a:stretch/>
        </p:blipFill>
        <p:spPr>
          <a:xfrm>
            <a:off x="717925" y="1545850"/>
            <a:ext cx="3173024" cy="2759901"/>
          </a:xfrm>
          <a:prstGeom prst="rect">
            <a:avLst/>
          </a:prstGeom>
          <a:noFill/>
          <a:ln>
            <a:noFill/>
          </a:ln>
        </p:spPr>
      </p:pic>
      <p:pic>
        <p:nvPicPr>
          <p:cNvPr id="186" name="Google Shape;186;p22"/>
          <p:cNvPicPr preferRelativeResize="0"/>
          <p:nvPr/>
        </p:nvPicPr>
        <p:blipFill>
          <a:blip r:embed="rId4">
            <a:alphaModFix/>
          </a:blip>
          <a:stretch>
            <a:fillRect/>
          </a:stretch>
        </p:blipFill>
        <p:spPr>
          <a:xfrm rot="-5400000">
            <a:off x="-232975" y="2723525"/>
            <a:ext cx="1337275" cy="142925"/>
          </a:xfrm>
          <a:prstGeom prst="rect">
            <a:avLst/>
          </a:prstGeom>
          <a:noFill/>
          <a:ln>
            <a:noFill/>
          </a:ln>
        </p:spPr>
      </p:pic>
      <p:pic>
        <p:nvPicPr>
          <p:cNvPr id="187" name="Google Shape;187;p22"/>
          <p:cNvPicPr preferRelativeResize="0"/>
          <p:nvPr/>
        </p:nvPicPr>
        <p:blipFill>
          <a:blip r:embed="rId5">
            <a:alphaModFix/>
          </a:blip>
          <a:stretch>
            <a:fillRect/>
          </a:stretch>
        </p:blipFill>
        <p:spPr>
          <a:xfrm>
            <a:off x="1230050" y="4478200"/>
            <a:ext cx="2148775" cy="141025"/>
          </a:xfrm>
          <a:prstGeom prst="rect">
            <a:avLst/>
          </a:prstGeom>
          <a:noFill/>
          <a:ln>
            <a:noFill/>
          </a:ln>
        </p:spPr>
      </p:pic>
      <p:pic>
        <p:nvPicPr>
          <p:cNvPr id="188" name="Google Shape;188;p22"/>
          <p:cNvPicPr preferRelativeResize="0"/>
          <p:nvPr/>
        </p:nvPicPr>
        <p:blipFill rotWithShape="1">
          <a:blip r:embed="rId6">
            <a:alphaModFix/>
          </a:blip>
          <a:srcRect b="0" l="0" r="55583" t="0"/>
          <a:stretch/>
        </p:blipFill>
        <p:spPr>
          <a:xfrm>
            <a:off x="5112100" y="1553121"/>
            <a:ext cx="3173026" cy="2752628"/>
          </a:xfrm>
          <a:prstGeom prst="rect">
            <a:avLst/>
          </a:prstGeom>
          <a:noFill/>
          <a:ln>
            <a:noFill/>
          </a:ln>
        </p:spPr>
      </p:pic>
      <p:pic>
        <p:nvPicPr>
          <p:cNvPr id="189" name="Google Shape;189;p22"/>
          <p:cNvPicPr preferRelativeResize="0"/>
          <p:nvPr/>
        </p:nvPicPr>
        <p:blipFill>
          <a:blip r:embed="rId7">
            <a:alphaModFix/>
          </a:blip>
          <a:stretch>
            <a:fillRect/>
          </a:stretch>
        </p:blipFill>
        <p:spPr>
          <a:xfrm rot="-5400000">
            <a:off x="4200338" y="2644637"/>
            <a:ext cx="1316650" cy="143275"/>
          </a:xfrm>
          <a:prstGeom prst="rect">
            <a:avLst/>
          </a:prstGeom>
          <a:noFill/>
          <a:ln>
            <a:noFill/>
          </a:ln>
        </p:spPr>
      </p:pic>
      <p:pic>
        <p:nvPicPr>
          <p:cNvPr id="190" name="Google Shape;190;p22"/>
          <p:cNvPicPr preferRelativeResize="0"/>
          <p:nvPr/>
        </p:nvPicPr>
        <p:blipFill>
          <a:blip r:embed="rId5">
            <a:alphaModFix/>
          </a:blip>
          <a:stretch>
            <a:fillRect/>
          </a:stretch>
        </p:blipFill>
        <p:spPr>
          <a:xfrm>
            <a:off x="5770875" y="4478200"/>
            <a:ext cx="2148775" cy="141025"/>
          </a:xfrm>
          <a:prstGeom prst="rect">
            <a:avLst/>
          </a:prstGeom>
          <a:noFill/>
          <a:ln>
            <a:noFill/>
          </a:ln>
        </p:spPr>
      </p:pic>
      <p:cxnSp>
        <p:nvCxnSpPr>
          <p:cNvPr id="191" name="Google Shape;191;p22"/>
          <p:cNvCxnSpPr/>
          <p:nvPr/>
        </p:nvCxnSpPr>
        <p:spPr>
          <a:xfrm rot="10800000">
            <a:off x="2403537" y="1480300"/>
            <a:ext cx="0" cy="2921700"/>
          </a:xfrm>
          <a:prstGeom prst="straightConnector1">
            <a:avLst/>
          </a:prstGeom>
          <a:noFill/>
          <a:ln cap="flat" cmpd="sng" w="28575">
            <a:solidFill>
              <a:srgbClr val="FF0000"/>
            </a:solidFill>
            <a:prstDash val="solid"/>
            <a:round/>
            <a:headEnd len="med" w="med" type="none"/>
            <a:tailEnd len="med" w="med" type="none"/>
          </a:ln>
        </p:spPr>
      </p:cxnSp>
      <p:cxnSp>
        <p:nvCxnSpPr>
          <p:cNvPr id="192" name="Google Shape;192;p22"/>
          <p:cNvCxnSpPr/>
          <p:nvPr/>
        </p:nvCxnSpPr>
        <p:spPr>
          <a:xfrm rot="10800000">
            <a:off x="6845274" y="1459850"/>
            <a:ext cx="0" cy="2921700"/>
          </a:xfrm>
          <a:prstGeom prst="straightConnector1">
            <a:avLst/>
          </a:prstGeom>
          <a:noFill/>
          <a:ln cap="flat" cmpd="sng" w="28575">
            <a:solidFill>
              <a:srgbClr val="FF0000"/>
            </a:solidFill>
            <a:prstDash val="solid"/>
            <a:round/>
            <a:headEnd len="med" w="med" type="none"/>
            <a:tailEnd len="med" w="med" type="none"/>
          </a:ln>
        </p:spPr>
      </p:cxnSp>
      <p:sp>
        <p:nvSpPr>
          <p:cNvPr id="193" name="Google Shape;193;p22"/>
          <p:cNvSpPr txBox="1"/>
          <p:nvPr/>
        </p:nvSpPr>
        <p:spPr>
          <a:xfrm>
            <a:off x="1970475" y="722750"/>
            <a:ext cx="585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 even though there are more products sold</a:t>
            </a:r>
            <a:endParaRPr>
              <a:latin typeface="Roboto"/>
              <a:ea typeface="Roboto"/>
              <a:cs typeface="Roboto"/>
              <a:sym typeface="Roboto"/>
            </a:endParaRPr>
          </a:p>
        </p:txBody>
      </p:sp>
      <p:sp>
        <p:nvSpPr>
          <p:cNvPr id="194" name="Google Shape;194;p22"/>
          <p:cNvSpPr txBox="1"/>
          <p:nvPr/>
        </p:nvSpPr>
        <p:spPr>
          <a:xfrm>
            <a:off x="2982823" y="2255825"/>
            <a:ext cx="47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9%</a:t>
            </a:r>
            <a:endParaRPr>
              <a:latin typeface="Roboto"/>
              <a:ea typeface="Roboto"/>
              <a:cs typeface="Roboto"/>
              <a:sym typeface="Roboto"/>
            </a:endParaRPr>
          </a:p>
        </p:txBody>
      </p:sp>
      <p:sp>
        <p:nvSpPr>
          <p:cNvPr id="195" name="Google Shape;195;p22"/>
          <p:cNvSpPr txBox="1"/>
          <p:nvPr/>
        </p:nvSpPr>
        <p:spPr>
          <a:xfrm>
            <a:off x="7514763" y="2323950"/>
            <a:ext cx="57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22%</a:t>
            </a:r>
            <a:endParaRPr>
              <a:latin typeface="Roboto"/>
              <a:ea typeface="Roboto"/>
              <a:cs typeface="Roboto"/>
              <a:sym typeface="Roboto"/>
            </a:endParaRPr>
          </a:p>
        </p:txBody>
      </p:sp>
      <p:cxnSp>
        <p:nvCxnSpPr>
          <p:cNvPr id="196" name="Google Shape;196;p22"/>
          <p:cNvCxnSpPr/>
          <p:nvPr/>
        </p:nvCxnSpPr>
        <p:spPr>
          <a:xfrm flipH="1" rot="10800000">
            <a:off x="2402163" y="2647325"/>
            <a:ext cx="1608000" cy="8700"/>
          </a:xfrm>
          <a:prstGeom prst="straightConnector1">
            <a:avLst/>
          </a:prstGeom>
          <a:noFill/>
          <a:ln cap="flat" cmpd="sng" w="9525">
            <a:solidFill>
              <a:schemeClr val="dk2"/>
            </a:solidFill>
            <a:prstDash val="solid"/>
            <a:round/>
            <a:headEnd len="med" w="med" type="none"/>
            <a:tailEnd len="med" w="med" type="triangle"/>
          </a:ln>
        </p:spPr>
      </p:cxnSp>
      <p:cxnSp>
        <p:nvCxnSpPr>
          <p:cNvPr id="197" name="Google Shape;197;p22"/>
          <p:cNvCxnSpPr/>
          <p:nvPr/>
        </p:nvCxnSpPr>
        <p:spPr>
          <a:xfrm flipH="1" rot="10800000">
            <a:off x="6845263" y="2697975"/>
            <a:ext cx="1608000" cy="8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Classification of Subcategories</a:t>
            </a:r>
            <a:endParaRPr/>
          </a:p>
        </p:txBody>
      </p:sp>
      <p:sp>
        <p:nvSpPr>
          <p:cNvPr id="203" name="Google Shape;203;p23"/>
          <p:cNvSpPr txBox="1"/>
          <p:nvPr>
            <p:ph idx="1" type="body"/>
          </p:nvPr>
        </p:nvSpPr>
        <p:spPr>
          <a:xfrm>
            <a:off x="311700" y="1017800"/>
            <a:ext cx="8520600" cy="52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600"/>
              <a:t>Our Recommendation:</a:t>
            </a:r>
            <a:endParaRPr b="1" sz="1600"/>
          </a:p>
        </p:txBody>
      </p:sp>
      <p:sp>
        <p:nvSpPr>
          <p:cNvPr id="204" name="Google Shape;204;p23"/>
          <p:cNvSpPr txBox="1"/>
          <p:nvPr>
            <p:ph idx="1" type="body"/>
          </p:nvPr>
        </p:nvSpPr>
        <p:spPr>
          <a:xfrm>
            <a:off x="412150" y="1699950"/>
            <a:ext cx="2471100" cy="2688600"/>
          </a:xfrm>
          <a:prstGeom prst="rect">
            <a:avLst/>
          </a:prstGeom>
          <a:ln cap="flat" cmpd="sng" w="9525">
            <a:solidFill>
              <a:srgbClr val="202124"/>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00"/>
              <a:t>        </a:t>
            </a:r>
            <a:r>
              <a:rPr b="1" lang="en" sz="1500"/>
              <a:t>Average Revenue &amp; </a:t>
            </a:r>
            <a:endParaRPr b="1" sz="1500"/>
          </a:p>
          <a:p>
            <a:pPr indent="0" lvl="0" marL="0" rtl="0" algn="l">
              <a:spcBef>
                <a:spcPts val="1200"/>
              </a:spcBef>
              <a:spcAft>
                <a:spcPts val="0"/>
              </a:spcAft>
              <a:buNone/>
            </a:pPr>
            <a:r>
              <a:rPr b="1" lang="en" sz="1500"/>
              <a:t>        Average Discount:</a:t>
            </a:r>
            <a:endParaRPr b="1" sz="1500"/>
          </a:p>
          <a:p>
            <a:pPr indent="-314325" lvl="0" marL="457200" rtl="0" algn="l">
              <a:spcBef>
                <a:spcPts val="1200"/>
              </a:spcBef>
              <a:spcAft>
                <a:spcPts val="0"/>
              </a:spcAft>
              <a:buClr>
                <a:srgbClr val="000000"/>
              </a:buClr>
              <a:buSzPts val="1350"/>
              <a:buFont typeface="Arial"/>
              <a:buChar char="-"/>
            </a:pPr>
            <a:r>
              <a:rPr lang="en" sz="1350">
                <a:solidFill>
                  <a:srgbClr val="000000"/>
                </a:solidFill>
                <a:highlight>
                  <a:srgbClr val="FFFFFF"/>
                </a:highlight>
                <a:latin typeface="Arial"/>
                <a:ea typeface="Arial"/>
                <a:cs typeface="Arial"/>
                <a:sym typeface="Arial"/>
              </a:rPr>
              <a:t>Harddrive</a:t>
            </a:r>
            <a:endParaRPr sz="1350">
              <a:solidFill>
                <a:srgbClr val="000000"/>
              </a:solidFill>
              <a:highlight>
                <a:srgbClr val="FFFFFF"/>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lang="en" sz="1350">
                <a:solidFill>
                  <a:srgbClr val="000000"/>
                </a:solidFill>
                <a:highlight>
                  <a:srgbClr val="FFFFFF"/>
                </a:highlight>
                <a:latin typeface="Arial"/>
                <a:ea typeface="Arial"/>
                <a:cs typeface="Arial"/>
                <a:sym typeface="Arial"/>
              </a:rPr>
              <a:t>iPhone</a:t>
            </a:r>
            <a:endParaRPr sz="1350">
              <a:solidFill>
                <a:srgbClr val="000000"/>
              </a:solidFill>
              <a:highlight>
                <a:srgbClr val="FFFFFF"/>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lang="en" sz="1350">
                <a:solidFill>
                  <a:srgbClr val="000000"/>
                </a:solidFill>
                <a:highlight>
                  <a:srgbClr val="FFFFFF"/>
                </a:highlight>
                <a:latin typeface="Arial"/>
                <a:ea typeface="Arial"/>
                <a:cs typeface="Arial"/>
                <a:sym typeface="Arial"/>
              </a:rPr>
              <a:t>Monitor</a:t>
            </a:r>
            <a:endParaRPr sz="1350">
              <a:solidFill>
                <a:srgbClr val="000000"/>
              </a:solidFill>
              <a:highlight>
                <a:srgbClr val="FFFFFF"/>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lang="en" sz="1350">
                <a:solidFill>
                  <a:srgbClr val="000000"/>
                </a:solidFill>
                <a:highlight>
                  <a:srgbClr val="FFFFFF"/>
                </a:highlight>
                <a:latin typeface="Arial"/>
                <a:ea typeface="Arial"/>
                <a:cs typeface="Arial"/>
                <a:sym typeface="Arial"/>
              </a:rPr>
              <a:t>Tablet</a:t>
            </a:r>
            <a:endParaRPr sz="1350">
              <a:solidFill>
                <a:srgbClr val="000000"/>
              </a:solidFill>
              <a:highlight>
                <a:srgbClr val="FFFFFF"/>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lang="en" sz="1350">
                <a:solidFill>
                  <a:srgbClr val="000000"/>
                </a:solidFill>
                <a:highlight>
                  <a:srgbClr val="FFFFFF"/>
                </a:highlight>
                <a:latin typeface="Arial"/>
                <a:ea typeface="Arial"/>
                <a:cs typeface="Arial"/>
                <a:sym typeface="Arial"/>
              </a:rPr>
              <a:t>Computer</a:t>
            </a:r>
            <a:endParaRPr sz="1350">
              <a:solidFill>
                <a:srgbClr val="000000"/>
              </a:solidFill>
              <a:highlight>
                <a:srgbClr val="FFFFFF"/>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lang="en" sz="1350">
                <a:solidFill>
                  <a:srgbClr val="000000"/>
                </a:solidFill>
                <a:highlight>
                  <a:srgbClr val="FFFFFF"/>
                </a:highlight>
                <a:latin typeface="Arial"/>
                <a:ea typeface="Arial"/>
                <a:cs typeface="Arial"/>
                <a:sym typeface="Arial"/>
              </a:rPr>
              <a:t>RAM</a:t>
            </a:r>
            <a:endParaRPr sz="1350">
              <a:solidFill>
                <a:srgbClr val="000000"/>
              </a:solidFill>
              <a:highlight>
                <a:srgbClr val="FFFFFF"/>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lang="en" sz="1350">
                <a:solidFill>
                  <a:srgbClr val="000000"/>
                </a:solidFill>
                <a:highlight>
                  <a:srgbClr val="FFFFFF"/>
                </a:highlight>
                <a:latin typeface="Arial"/>
                <a:ea typeface="Arial"/>
                <a:cs typeface="Arial"/>
                <a:sym typeface="Arial"/>
              </a:rPr>
              <a:t>Watches</a:t>
            </a:r>
            <a:endParaRPr sz="1700">
              <a:solidFill>
                <a:srgbClr val="000000"/>
              </a:solidFill>
              <a:highlight>
                <a:srgbClr val="FFFFFF"/>
              </a:highlight>
              <a:latin typeface="Arial"/>
              <a:ea typeface="Arial"/>
              <a:cs typeface="Arial"/>
              <a:sym typeface="Arial"/>
            </a:endParaRPr>
          </a:p>
        </p:txBody>
      </p:sp>
      <p:sp>
        <p:nvSpPr>
          <p:cNvPr id="205" name="Google Shape;205;p23"/>
          <p:cNvSpPr/>
          <p:nvPr/>
        </p:nvSpPr>
        <p:spPr>
          <a:xfrm rot="2910641">
            <a:off x="632524" y="1805718"/>
            <a:ext cx="138570" cy="235459"/>
          </a:xfrm>
          <a:prstGeom prst="up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p:nvPr/>
        </p:nvSpPr>
        <p:spPr>
          <a:xfrm rot="8110513">
            <a:off x="614648" y="2201739"/>
            <a:ext cx="138735" cy="235467"/>
          </a:xfrm>
          <a:prstGeom prst="up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txBox="1"/>
          <p:nvPr>
            <p:ph idx="1" type="body"/>
          </p:nvPr>
        </p:nvSpPr>
        <p:spPr>
          <a:xfrm>
            <a:off x="3140725" y="1699950"/>
            <a:ext cx="2471100" cy="2688600"/>
          </a:xfrm>
          <a:prstGeom prst="rect">
            <a:avLst/>
          </a:prstGeom>
          <a:ln cap="flat" cmpd="sng" w="9525">
            <a:solidFill>
              <a:srgbClr val="202124"/>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500"/>
              <a:t>        </a:t>
            </a:r>
            <a:r>
              <a:rPr b="1" lang="en" sz="1500"/>
              <a:t>Average Revenue &amp; </a:t>
            </a:r>
            <a:endParaRPr b="1" sz="1500"/>
          </a:p>
          <a:p>
            <a:pPr indent="0" lvl="0" marL="0" rtl="0" algn="l">
              <a:spcBef>
                <a:spcPts val="1200"/>
              </a:spcBef>
              <a:spcAft>
                <a:spcPts val="0"/>
              </a:spcAft>
              <a:buNone/>
            </a:pPr>
            <a:r>
              <a:rPr b="1" lang="en" sz="1500"/>
              <a:t>        Average Discount:</a:t>
            </a:r>
            <a:endParaRPr b="1" sz="1500"/>
          </a:p>
          <a:p>
            <a:pPr indent="-295275" lvl="0" marL="457200" rtl="0" algn="l">
              <a:spcBef>
                <a:spcPts val="1200"/>
              </a:spcBef>
              <a:spcAft>
                <a:spcPts val="0"/>
              </a:spcAft>
              <a:buClr>
                <a:srgbClr val="000000"/>
              </a:buClr>
              <a:buSzPts val="1050"/>
              <a:buFont typeface="Arial"/>
              <a:buChar char="-"/>
            </a:pPr>
            <a:r>
              <a:rPr lang="en" sz="1500">
                <a:solidFill>
                  <a:srgbClr val="000000"/>
                </a:solidFill>
                <a:highlight>
                  <a:srgbClr val="FFFFFF"/>
                </a:highlight>
                <a:latin typeface="Arial"/>
                <a:ea typeface="Arial"/>
                <a:cs typeface="Arial"/>
                <a:sym typeface="Arial"/>
              </a:rPr>
              <a:t>Keyboard</a:t>
            </a:r>
            <a:endParaRPr sz="150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500">
                <a:solidFill>
                  <a:srgbClr val="000000"/>
                </a:solidFill>
                <a:highlight>
                  <a:srgbClr val="FFFFFF"/>
                </a:highlight>
                <a:latin typeface="Arial"/>
                <a:ea typeface="Arial"/>
                <a:cs typeface="Arial"/>
                <a:sym typeface="Arial"/>
              </a:rPr>
              <a:t>Accessories</a:t>
            </a:r>
            <a:endParaRPr sz="150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500">
                <a:solidFill>
                  <a:srgbClr val="000000"/>
                </a:solidFill>
                <a:highlight>
                  <a:srgbClr val="FFFFFF"/>
                </a:highlight>
                <a:latin typeface="Arial"/>
                <a:ea typeface="Arial"/>
                <a:cs typeface="Arial"/>
                <a:sym typeface="Arial"/>
              </a:rPr>
              <a:t>Second-Hand</a:t>
            </a:r>
            <a:endParaRPr sz="1500">
              <a:solidFill>
                <a:srgbClr val="000000"/>
              </a:solidFill>
              <a:highlight>
                <a:srgbClr val="FFFFFF"/>
              </a:highlight>
              <a:latin typeface="Arial"/>
              <a:ea typeface="Arial"/>
              <a:cs typeface="Arial"/>
              <a:sym typeface="Arial"/>
            </a:endParaRPr>
          </a:p>
        </p:txBody>
      </p:sp>
      <p:sp>
        <p:nvSpPr>
          <p:cNvPr id="208" name="Google Shape;208;p23"/>
          <p:cNvSpPr/>
          <p:nvPr/>
        </p:nvSpPr>
        <p:spPr>
          <a:xfrm rot="2910641">
            <a:off x="3361099" y="1805718"/>
            <a:ext cx="138570" cy="235459"/>
          </a:xfrm>
          <a:prstGeom prst="up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3"/>
          <p:cNvSpPr/>
          <p:nvPr/>
        </p:nvSpPr>
        <p:spPr>
          <a:xfrm rot="2910641">
            <a:off x="3361099" y="2201743"/>
            <a:ext cx="138570" cy="235459"/>
          </a:xfrm>
          <a:prstGeom prst="up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txBox="1"/>
          <p:nvPr>
            <p:ph idx="1" type="body"/>
          </p:nvPr>
        </p:nvSpPr>
        <p:spPr>
          <a:xfrm>
            <a:off x="5869300" y="1699950"/>
            <a:ext cx="2471100" cy="2688600"/>
          </a:xfrm>
          <a:prstGeom prst="rect">
            <a:avLst/>
          </a:prstGeom>
          <a:solidFill>
            <a:schemeClr val="lt1"/>
          </a:solidFill>
          <a:ln cap="flat" cmpd="sng" w="9525">
            <a:solidFill>
              <a:srgbClr val="202124"/>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500"/>
              <a:t>        </a:t>
            </a:r>
            <a:r>
              <a:rPr b="1" lang="en" sz="1500"/>
              <a:t>Average Revenue &amp; </a:t>
            </a:r>
            <a:endParaRPr b="1" sz="1500"/>
          </a:p>
          <a:p>
            <a:pPr indent="0" lvl="0" marL="0" rtl="0" algn="l">
              <a:spcBef>
                <a:spcPts val="1200"/>
              </a:spcBef>
              <a:spcAft>
                <a:spcPts val="0"/>
              </a:spcAft>
              <a:buNone/>
            </a:pPr>
            <a:r>
              <a:rPr b="1" lang="en" sz="1500"/>
              <a:t>        Average Discount:</a:t>
            </a:r>
            <a:endParaRPr b="1" sz="1500"/>
          </a:p>
          <a:p>
            <a:pPr indent="-317500" lvl="0" marL="457200" rtl="0" algn="l">
              <a:spcBef>
                <a:spcPts val="120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Powerbank (56%)</a:t>
            </a:r>
            <a:endParaRPr sz="1400">
              <a:solidFill>
                <a:srgbClr val="000000"/>
              </a:solidFill>
              <a:highlight>
                <a:schemeClr val="lt1"/>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Flashdrive (30%)</a:t>
            </a:r>
            <a:endParaRPr sz="1400">
              <a:solidFill>
                <a:srgbClr val="000000"/>
              </a:solidFill>
              <a:highlight>
                <a:schemeClr val="lt1"/>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Headphones (27%)</a:t>
            </a:r>
            <a:endParaRPr sz="1400">
              <a:solidFill>
                <a:srgbClr val="000000"/>
              </a:solidFill>
              <a:highlight>
                <a:srgbClr val="FFFFFF"/>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457200" rtl="0" algn="l">
              <a:spcBef>
                <a:spcPts val="1100"/>
              </a:spcBef>
              <a:spcAft>
                <a:spcPts val="1100"/>
              </a:spcAft>
              <a:buNone/>
            </a:pPr>
            <a:r>
              <a:t/>
            </a:r>
            <a:endParaRPr sz="1400">
              <a:solidFill>
                <a:srgbClr val="000000"/>
              </a:solidFill>
              <a:highlight>
                <a:srgbClr val="FFFFFF"/>
              </a:highlight>
              <a:latin typeface="Arial"/>
              <a:ea typeface="Arial"/>
              <a:cs typeface="Arial"/>
              <a:sym typeface="Arial"/>
            </a:endParaRPr>
          </a:p>
        </p:txBody>
      </p:sp>
      <p:sp>
        <p:nvSpPr>
          <p:cNvPr id="211" name="Google Shape;211;p23"/>
          <p:cNvSpPr/>
          <p:nvPr/>
        </p:nvSpPr>
        <p:spPr>
          <a:xfrm rot="2910641">
            <a:off x="6089674" y="2201743"/>
            <a:ext cx="138570" cy="235459"/>
          </a:xfrm>
          <a:prstGeom prst="up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p:nvPr/>
        </p:nvSpPr>
        <p:spPr>
          <a:xfrm rot="8110513">
            <a:off x="6088073" y="1805714"/>
            <a:ext cx="138735" cy="235467"/>
          </a:xfrm>
          <a:prstGeom prst="up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3"/>
          <p:cNvSpPr txBox="1"/>
          <p:nvPr/>
        </p:nvSpPr>
        <p:spPr>
          <a:xfrm>
            <a:off x="3160500" y="3343925"/>
            <a:ext cx="2451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E69138"/>
                </a:solidFill>
                <a:latin typeface="Caveat"/>
                <a:ea typeface="Caveat"/>
                <a:cs typeface="Caveat"/>
                <a:sym typeface="Caveat"/>
              </a:rPr>
              <a:t>→Try decreasing discounts to see if revenue increases</a:t>
            </a:r>
            <a:endParaRPr sz="2000">
              <a:solidFill>
                <a:srgbClr val="E69138"/>
              </a:solidFill>
              <a:latin typeface="Caveat"/>
              <a:ea typeface="Caveat"/>
              <a:cs typeface="Caveat"/>
              <a:sym typeface="Caveat"/>
            </a:endParaRPr>
          </a:p>
        </p:txBody>
      </p:sp>
      <p:sp>
        <p:nvSpPr>
          <p:cNvPr id="214" name="Google Shape;214;p23"/>
          <p:cNvSpPr txBox="1"/>
          <p:nvPr/>
        </p:nvSpPr>
        <p:spPr>
          <a:xfrm>
            <a:off x="5869300" y="3602227"/>
            <a:ext cx="2532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FF0000"/>
                </a:solidFill>
                <a:latin typeface="Caveat"/>
                <a:ea typeface="Caveat"/>
                <a:cs typeface="Caveat"/>
                <a:sym typeface="Caveat"/>
              </a:rPr>
              <a:t>→Try not to give huge discounts</a:t>
            </a:r>
            <a:endParaRPr sz="2000">
              <a:solidFill>
                <a:srgbClr val="FF0000"/>
              </a:solidFill>
              <a:latin typeface="Caveat"/>
              <a:ea typeface="Caveat"/>
              <a:cs typeface="Caveat"/>
              <a:sym typeface="Caveat"/>
            </a:endParaRPr>
          </a:p>
        </p:txBody>
      </p:sp>
      <p:pic>
        <p:nvPicPr>
          <p:cNvPr id="215" name="Google Shape;215;p23"/>
          <p:cNvPicPr preferRelativeResize="0"/>
          <p:nvPr/>
        </p:nvPicPr>
        <p:blipFill>
          <a:blip r:embed="rId3">
            <a:alphaModFix/>
          </a:blip>
          <a:stretch>
            <a:fillRect/>
          </a:stretch>
        </p:blipFill>
        <p:spPr>
          <a:xfrm>
            <a:off x="2282350" y="3785800"/>
            <a:ext cx="520200" cy="520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4"/>
          <p:cNvSpPr txBox="1"/>
          <p:nvPr>
            <p:ph type="title"/>
          </p:nvPr>
        </p:nvSpPr>
        <p:spPr>
          <a:xfrm>
            <a:off x="582650" y="1606047"/>
            <a:ext cx="8222100" cy="838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000"/>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853650"/>
            <a:ext cx="8520600" cy="14232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sz="1400" u="sng">
                <a:solidFill>
                  <a:srgbClr val="000000"/>
                </a:solidFill>
              </a:rPr>
              <a:t>Span of Database</a:t>
            </a:r>
            <a:r>
              <a:rPr lang="en" sz="1400">
                <a:solidFill>
                  <a:srgbClr val="000000"/>
                </a:solidFill>
              </a:rPr>
              <a:t>: 01/01/2017 - 14/03/2018				       </a:t>
            </a:r>
            <a:r>
              <a:rPr b="1" lang="en" sz="1400">
                <a:solidFill>
                  <a:srgbClr val="000000"/>
                </a:solidFill>
              </a:rPr>
              <a:t>C</a:t>
            </a:r>
            <a:r>
              <a:rPr b="1" lang="en" sz="1400">
                <a:solidFill>
                  <a:srgbClr val="000000"/>
                </a:solidFill>
              </a:rPr>
              <a:t>ompleted Orders</a:t>
            </a:r>
            <a:r>
              <a:rPr lang="en" sz="1400">
                <a:solidFill>
                  <a:srgbClr val="000000"/>
                </a:solidFill>
              </a:rPr>
              <a:t> only					</a:t>
            </a:r>
            <a:endParaRPr b="1" sz="1400">
              <a:solidFill>
                <a:srgbClr val="000000"/>
              </a:solidFill>
            </a:endParaRPr>
          </a:p>
        </p:txBody>
      </p:sp>
      <p:graphicFrame>
        <p:nvGraphicFramePr>
          <p:cNvPr id="93" name="Google Shape;93;p14"/>
          <p:cNvGraphicFramePr/>
          <p:nvPr/>
        </p:nvGraphicFramePr>
        <p:xfrm>
          <a:off x="818550" y="1779325"/>
          <a:ext cx="3000000" cy="3000000"/>
        </p:xfrm>
        <a:graphic>
          <a:graphicData uri="http://schemas.openxmlformats.org/drawingml/2006/table">
            <a:tbl>
              <a:tblPr>
                <a:noFill/>
                <a:tableStyleId>{1FF3B3B1-4456-43C6-BB8D-BD10EA1E09DC}</a:tableStyleId>
              </a:tblPr>
              <a:tblGrid>
                <a:gridCol w="1809750"/>
                <a:gridCol w="1809750"/>
                <a:gridCol w="1809750"/>
                <a:gridCol w="1809750"/>
              </a:tblGrid>
              <a:tr h="381000">
                <a:tc>
                  <a:txBody>
                    <a:bodyPr/>
                    <a:lstStyle/>
                    <a:p>
                      <a:pPr indent="0" lvl="0" marL="0" rtl="0" algn="l">
                        <a:spcBef>
                          <a:spcPts val="0"/>
                        </a:spcBef>
                        <a:spcAft>
                          <a:spcPts val="0"/>
                        </a:spcAft>
                        <a:buNone/>
                      </a:pPr>
                      <a:r>
                        <a:rPr lang="en">
                          <a:latin typeface="Roboto"/>
                          <a:ea typeface="Roboto"/>
                          <a:cs typeface="Roboto"/>
                          <a:sym typeface="Roboto"/>
                        </a:rPr>
                        <a:t>         </a:t>
                      </a:r>
                      <a:r>
                        <a:rPr lang="en" u="sng">
                          <a:latin typeface="Roboto"/>
                          <a:ea typeface="Roboto"/>
                          <a:cs typeface="Roboto"/>
                          <a:sym typeface="Roboto"/>
                        </a:rPr>
                        <a:t>P</a:t>
                      </a:r>
                      <a:r>
                        <a:rPr lang="en" u="sng">
                          <a:latin typeface="Roboto"/>
                          <a:ea typeface="Roboto"/>
                          <a:cs typeface="Roboto"/>
                          <a:sym typeface="Roboto"/>
                        </a:rPr>
                        <a:t>roducts</a:t>
                      </a:r>
                      <a:endParaRPr u="sng"/>
                    </a:p>
                  </a:txBody>
                  <a:tcPr marT="91425" marB="91425" marR="91425" marL="91425"/>
                </a:tc>
                <a:tc>
                  <a:txBody>
                    <a:bodyPr/>
                    <a:lstStyle/>
                    <a:p>
                      <a:pPr indent="0" lvl="0" marL="457200" rtl="0" algn="l">
                        <a:spcBef>
                          <a:spcPts val="0"/>
                        </a:spcBef>
                        <a:spcAft>
                          <a:spcPts val="0"/>
                        </a:spcAft>
                        <a:buNone/>
                      </a:pPr>
                      <a:r>
                        <a:rPr lang="en">
                          <a:latin typeface="Roboto"/>
                          <a:ea typeface="Roboto"/>
                          <a:cs typeface="Roboto"/>
                          <a:sym typeface="Roboto"/>
                        </a:rPr>
                        <a:t> </a:t>
                      </a:r>
                      <a:r>
                        <a:rPr lang="en" u="sng">
                          <a:latin typeface="Roboto"/>
                          <a:ea typeface="Roboto"/>
                          <a:cs typeface="Roboto"/>
                          <a:sym typeface="Roboto"/>
                        </a:rPr>
                        <a:t>sold</a:t>
                      </a:r>
                      <a:endParaRPr u="sng"/>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          </a:t>
                      </a:r>
                      <a:r>
                        <a:rPr lang="en" u="sng">
                          <a:latin typeface="Roboto"/>
                          <a:ea typeface="Roboto"/>
                          <a:cs typeface="Roboto"/>
                          <a:sym typeface="Roboto"/>
                        </a:rPr>
                        <a:t>Revenue</a:t>
                      </a:r>
                      <a:endParaRPr u="sng"/>
                    </a:p>
                  </a:txBody>
                  <a:tcPr marT="91425" marB="91425" marR="91425" marL="91425"/>
                </a:tc>
                <a:tc>
                  <a:txBody>
                    <a:bodyPr/>
                    <a:lstStyle/>
                    <a:p>
                      <a:pPr indent="0" lvl="0" marL="0" rtl="0" algn="l">
                        <a:spcBef>
                          <a:spcPts val="0"/>
                        </a:spcBef>
                        <a:spcAft>
                          <a:spcPts val="0"/>
                        </a:spcAft>
                        <a:buNone/>
                      </a:pPr>
                      <a:r>
                        <a:rPr lang="en" u="sng"/>
                        <a:t>% of Total Revenue</a:t>
                      </a:r>
                      <a:endParaRPr u="sng"/>
                    </a:p>
                  </a:txBody>
                  <a:tcPr marT="91425" marB="91425" marR="91425" marL="91425"/>
                </a:tc>
              </a:tr>
              <a:tr h="381000">
                <a:tc>
                  <a:txBody>
                    <a:bodyPr/>
                    <a:lstStyle/>
                    <a:p>
                      <a:pPr indent="0" lvl="0" marL="0" rtl="0" algn="l">
                        <a:spcBef>
                          <a:spcPts val="0"/>
                        </a:spcBef>
                        <a:spcAft>
                          <a:spcPts val="0"/>
                        </a:spcAft>
                        <a:buNone/>
                      </a:pPr>
                      <a:r>
                        <a:rPr b="1" lang="en">
                          <a:latin typeface="Roboto"/>
                          <a:ea typeface="Roboto"/>
                          <a:cs typeface="Roboto"/>
                          <a:sym typeface="Roboto"/>
                        </a:rPr>
                        <a:t>       </a:t>
                      </a:r>
                      <a:r>
                        <a:rPr b="1" lang="en">
                          <a:latin typeface="Roboto"/>
                          <a:ea typeface="Roboto"/>
                          <a:cs typeface="Roboto"/>
                          <a:sym typeface="Roboto"/>
                        </a:rPr>
                        <a:t>Discounted</a:t>
                      </a:r>
                      <a:endParaRPr b="1"/>
                    </a:p>
                  </a:txBody>
                  <a:tcPr marT="91425" marB="91425" marR="91425" marL="91425"/>
                </a:tc>
                <a:tc>
                  <a:txBody>
                    <a:bodyPr/>
                    <a:lstStyle/>
                    <a:p>
                      <a:pPr indent="0" lvl="0" marL="0" rtl="0" algn="l">
                        <a:spcBef>
                          <a:spcPts val="0"/>
                        </a:spcBef>
                        <a:spcAft>
                          <a:spcPts val="0"/>
                        </a:spcAft>
                        <a:buNone/>
                      </a:pPr>
                      <a:r>
                        <a:rPr b="1" lang="en">
                          <a:latin typeface="Roboto"/>
                          <a:ea typeface="Roboto"/>
                          <a:cs typeface="Roboto"/>
                          <a:sym typeface="Roboto"/>
                        </a:rPr>
                        <a:t>          </a:t>
                      </a:r>
                      <a:r>
                        <a:rPr b="1" lang="en">
                          <a:latin typeface="Roboto"/>
                          <a:ea typeface="Roboto"/>
                          <a:cs typeface="Roboto"/>
                          <a:sym typeface="Roboto"/>
                        </a:rPr>
                        <a:t>55,670</a:t>
                      </a:r>
                      <a:endParaRPr b="1"/>
                    </a:p>
                  </a:txBody>
                  <a:tcPr marT="91425" marB="91425" marR="91425" marL="91425"/>
                </a:tc>
                <a:tc>
                  <a:txBody>
                    <a:bodyPr/>
                    <a:lstStyle/>
                    <a:p>
                      <a:pPr indent="0" lvl="0" marL="0" rtl="0" algn="l">
                        <a:spcBef>
                          <a:spcPts val="0"/>
                        </a:spcBef>
                        <a:spcAft>
                          <a:spcPts val="0"/>
                        </a:spcAft>
                        <a:buNone/>
                      </a:pPr>
                      <a:r>
                        <a:rPr b="1" lang="en">
                          <a:latin typeface="Roboto"/>
                          <a:ea typeface="Roboto"/>
                          <a:cs typeface="Roboto"/>
                          <a:sym typeface="Roboto"/>
                        </a:rPr>
                        <a:t>      </a:t>
                      </a:r>
                      <a:r>
                        <a:rPr b="1" lang="en">
                          <a:latin typeface="Roboto"/>
                          <a:ea typeface="Roboto"/>
                          <a:cs typeface="Roboto"/>
                          <a:sym typeface="Roboto"/>
                        </a:rPr>
                        <a:t>€ 7.2 million</a:t>
                      </a:r>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              </a:t>
                      </a:r>
                      <a:r>
                        <a:rPr b="1" lang="en">
                          <a:latin typeface="Roboto"/>
                          <a:ea typeface="Roboto"/>
                          <a:cs typeface="Roboto"/>
                          <a:sym typeface="Roboto"/>
                        </a:rPr>
                        <a:t>92%</a:t>
                      </a:r>
                      <a:endParaRPr b="1"/>
                    </a:p>
                  </a:txBody>
                  <a:tcPr marT="91425" marB="91425" marR="91425" marL="91425"/>
                </a:tc>
              </a:tr>
              <a:tr h="381000">
                <a:tc>
                  <a:txBody>
                    <a:bodyPr/>
                    <a:lstStyle/>
                    <a:p>
                      <a:pPr indent="0" lvl="0" marL="0" rtl="0" algn="l">
                        <a:spcBef>
                          <a:spcPts val="0"/>
                        </a:spcBef>
                        <a:spcAft>
                          <a:spcPts val="0"/>
                        </a:spcAft>
                        <a:buNone/>
                      </a:pPr>
                      <a:r>
                        <a:rPr lang="en">
                          <a:latin typeface="Roboto"/>
                          <a:ea typeface="Roboto"/>
                          <a:cs typeface="Roboto"/>
                          <a:sym typeface="Roboto"/>
                        </a:rPr>
                        <a:t>   </a:t>
                      </a:r>
                      <a:r>
                        <a:rPr lang="en">
                          <a:latin typeface="Roboto"/>
                          <a:ea typeface="Roboto"/>
                          <a:cs typeface="Roboto"/>
                          <a:sym typeface="Roboto"/>
                        </a:rPr>
                        <a:t>Non-Discounted</a:t>
                      </a:r>
                      <a:endParaRPr/>
                    </a:p>
                  </a:txBody>
                  <a:tcPr marT="91425" marB="91425" marR="91425" marL="91425"/>
                </a:tc>
                <a:tc>
                  <a:txBody>
                    <a:bodyPr/>
                    <a:lstStyle/>
                    <a:p>
                      <a:pPr indent="0" lvl="0" marL="457200" rtl="0" algn="l">
                        <a:spcBef>
                          <a:spcPts val="0"/>
                        </a:spcBef>
                        <a:spcAft>
                          <a:spcPts val="0"/>
                        </a:spcAft>
                        <a:buNone/>
                      </a:pPr>
                      <a:r>
                        <a:rPr lang="en">
                          <a:latin typeface="Roboto"/>
                          <a:ea typeface="Roboto"/>
                          <a:cs typeface="Roboto"/>
                          <a:sym typeface="Roboto"/>
                        </a:rPr>
                        <a:t>  </a:t>
                      </a:r>
                      <a:r>
                        <a:rPr lang="en">
                          <a:latin typeface="Roboto"/>
                          <a:ea typeface="Roboto"/>
                          <a:cs typeface="Roboto"/>
                          <a:sym typeface="Roboto"/>
                        </a:rPr>
                        <a:t>4341</a:t>
                      </a:r>
                      <a:endParaRPr/>
                    </a:p>
                  </a:txBody>
                  <a:tcPr marT="91425" marB="91425" marR="91425" marL="91425"/>
                </a:tc>
                <a:tc>
                  <a:txBody>
                    <a:bodyPr/>
                    <a:lstStyle/>
                    <a:p>
                      <a:pPr indent="0" lvl="0" marL="0" rtl="0" algn="l">
                        <a:spcBef>
                          <a:spcPts val="0"/>
                        </a:spcBef>
                        <a:spcAft>
                          <a:spcPts val="0"/>
                        </a:spcAft>
                        <a:buNone/>
                      </a:pPr>
                      <a:r>
                        <a:rPr b="1" lang="en">
                          <a:latin typeface="Roboto"/>
                          <a:ea typeface="Roboto"/>
                          <a:cs typeface="Roboto"/>
                          <a:sym typeface="Roboto"/>
                        </a:rPr>
                        <a:t>        </a:t>
                      </a:r>
                      <a:r>
                        <a:rPr lang="en">
                          <a:latin typeface="Roboto"/>
                          <a:ea typeface="Roboto"/>
                          <a:cs typeface="Roboto"/>
                          <a:sym typeface="Roboto"/>
                        </a:rPr>
                        <a:t> </a:t>
                      </a:r>
                      <a:r>
                        <a:rPr lang="en">
                          <a:latin typeface="Roboto"/>
                          <a:ea typeface="Roboto"/>
                          <a:cs typeface="Roboto"/>
                          <a:sym typeface="Roboto"/>
                        </a:rPr>
                        <a:t>€ 575,081</a:t>
                      </a:r>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                </a:t>
                      </a:r>
                      <a:r>
                        <a:rPr lang="en">
                          <a:latin typeface="Roboto"/>
                          <a:ea typeface="Roboto"/>
                          <a:cs typeface="Roboto"/>
                          <a:sym typeface="Roboto"/>
                        </a:rPr>
                        <a:t>8%</a:t>
                      </a:r>
                      <a:endParaRPr>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b="1" lang="en">
                          <a:latin typeface="Roboto"/>
                          <a:ea typeface="Roboto"/>
                          <a:cs typeface="Roboto"/>
                          <a:sym typeface="Roboto"/>
                        </a:rPr>
                        <a:t>          Total</a:t>
                      </a:r>
                      <a:endParaRPr b="1">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b="1" lang="en">
                          <a:latin typeface="Roboto"/>
                          <a:ea typeface="Roboto"/>
                          <a:cs typeface="Roboto"/>
                          <a:sym typeface="Roboto"/>
                        </a:rPr>
                        <a:t>          </a:t>
                      </a:r>
                      <a:r>
                        <a:rPr b="1" lang="en">
                          <a:latin typeface="Roboto"/>
                          <a:ea typeface="Roboto"/>
                          <a:cs typeface="Roboto"/>
                          <a:sym typeface="Roboto"/>
                        </a:rPr>
                        <a:t>60,011</a:t>
                      </a:r>
                      <a:endParaRPr b="1">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b="1" lang="en">
                          <a:latin typeface="Roboto"/>
                          <a:ea typeface="Roboto"/>
                          <a:cs typeface="Roboto"/>
                          <a:sym typeface="Roboto"/>
                        </a:rPr>
                        <a:t>      </a:t>
                      </a:r>
                      <a:r>
                        <a:rPr b="1" lang="en">
                          <a:latin typeface="Roboto"/>
                          <a:ea typeface="Roboto"/>
                          <a:cs typeface="Roboto"/>
                          <a:sym typeface="Roboto"/>
                        </a:rPr>
                        <a:t>€ 7.8 million</a:t>
                      </a:r>
                      <a:endParaRPr b="1">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b="1" lang="en">
                          <a:latin typeface="Roboto"/>
                          <a:ea typeface="Roboto"/>
                          <a:cs typeface="Roboto"/>
                          <a:sym typeface="Roboto"/>
                        </a:rPr>
                        <a:t>            100 %</a:t>
                      </a:r>
                      <a:endParaRPr b="1">
                        <a:latin typeface="Roboto"/>
                        <a:ea typeface="Roboto"/>
                        <a:cs typeface="Roboto"/>
                        <a:sym typeface="Roboto"/>
                      </a:endParaRPr>
                    </a:p>
                  </a:txBody>
                  <a:tcPr marT="91425" marB="91425" marR="91425" marL="91425"/>
                </a:tc>
              </a:tr>
            </a:tbl>
          </a:graphicData>
        </a:graphic>
      </p:graphicFrame>
      <p:sp>
        <p:nvSpPr>
          <p:cNvPr id="94" name="Google Shape;94;p14"/>
          <p:cNvSpPr txBox="1"/>
          <p:nvPr/>
        </p:nvSpPr>
        <p:spPr>
          <a:xfrm>
            <a:off x="258400" y="170625"/>
            <a:ext cx="7044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Roboto"/>
                <a:ea typeface="Roboto"/>
                <a:cs typeface="Roboto"/>
                <a:sym typeface="Roboto"/>
              </a:rPr>
              <a:t>Overview of Products and Revenue</a:t>
            </a:r>
            <a:endParaRPr sz="2400">
              <a:solidFill>
                <a:schemeClr val="dk1"/>
              </a:solidFill>
              <a:latin typeface="Roboto"/>
              <a:ea typeface="Roboto"/>
              <a:cs typeface="Roboto"/>
              <a:sym typeface="Roboto"/>
            </a:endParaRPr>
          </a:p>
        </p:txBody>
      </p:sp>
      <p:cxnSp>
        <p:nvCxnSpPr>
          <p:cNvPr id="95" name="Google Shape;95;p14"/>
          <p:cNvCxnSpPr/>
          <p:nvPr/>
        </p:nvCxnSpPr>
        <p:spPr>
          <a:xfrm flipH="1" rot="10800000">
            <a:off x="820350" y="2967950"/>
            <a:ext cx="7235400" cy="9600"/>
          </a:xfrm>
          <a:prstGeom prst="straightConnector1">
            <a:avLst/>
          </a:prstGeom>
          <a:noFill/>
          <a:ln cap="flat" cmpd="sng" w="19050">
            <a:solidFill>
              <a:srgbClr val="000000"/>
            </a:solidFill>
            <a:prstDash val="solid"/>
            <a:round/>
            <a:headEnd len="med" w="med" type="none"/>
            <a:tailEnd len="med" w="med" type="none"/>
          </a:ln>
        </p:spPr>
      </p:cxnSp>
      <p:cxnSp>
        <p:nvCxnSpPr>
          <p:cNvPr id="96" name="Google Shape;96;p14"/>
          <p:cNvCxnSpPr/>
          <p:nvPr/>
        </p:nvCxnSpPr>
        <p:spPr>
          <a:xfrm flipH="1" rot="10800000">
            <a:off x="820350" y="2175525"/>
            <a:ext cx="7235400" cy="9600"/>
          </a:xfrm>
          <a:prstGeom prst="straightConnector1">
            <a:avLst/>
          </a:prstGeom>
          <a:noFill/>
          <a:ln cap="flat" cmpd="sng" w="19050">
            <a:solidFill>
              <a:srgbClr val="000000"/>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nvSpPr>
        <p:spPr>
          <a:xfrm>
            <a:off x="5414325" y="1062863"/>
            <a:ext cx="31104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b="1" lang="en">
                <a:latin typeface="Roboto"/>
                <a:ea typeface="Roboto"/>
                <a:cs typeface="Roboto"/>
                <a:sym typeface="Roboto"/>
              </a:rPr>
              <a:t>1,5 million € total discount</a:t>
            </a:r>
            <a:endParaRPr b="1">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19.5 % of Total Revenue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26 € Average Discount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02" name="Google Shape;102;p15"/>
          <p:cNvPicPr preferRelativeResize="0"/>
          <p:nvPr/>
        </p:nvPicPr>
        <p:blipFill>
          <a:blip r:embed="rId3">
            <a:alphaModFix/>
          </a:blip>
          <a:stretch>
            <a:fillRect/>
          </a:stretch>
        </p:blipFill>
        <p:spPr>
          <a:xfrm>
            <a:off x="4937750" y="3989075"/>
            <a:ext cx="1045825" cy="465725"/>
          </a:xfrm>
          <a:prstGeom prst="rect">
            <a:avLst/>
          </a:prstGeom>
          <a:noFill/>
          <a:ln>
            <a:noFill/>
          </a:ln>
        </p:spPr>
      </p:pic>
      <p:pic>
        <p:nvPicPr>
          <p:cNvPr id="103" name="Google Shape;103;p15"/>
          <p:cNvPicPr preferRelativeResize="0"/>
          <p:nvPr/>
        </p:nvPicPr>
        <p:blipFill>
          <a:blip r:embed="rId4">
            <a:alphaModFix/>
          </a:blip>
          <a:stretch>
            <a:fillRect/>
          </a:stretch>
        </p:blipFill>
        <p:spPr>
          <a:xfrm>
            <a:off x="2454750" y="4666925"/>
            <a:ext cx="1023413" cy="135850"/>
          </a:xfrm>
          <a:prstGeom prst="rect">
            <a:avLst/>
          </a:prstGeom>
          <a:noFill/>
          <a:ln>
            <a:noFill/>
          </a:ln>
        </p:spPr>
      </p:pic>
      <p:pic>
        <p:nvPicPr>
          <p:cNvPr id="104" name="Google Shape;104;p15"/>
          <p:cNvPicPr preferRelativeResize="0"/>
          <p:nvPr/>
        </p:nvPicPr>
        <p:blipFill>
          <a:blip r:embed="rId5">
            <a:alphaModFix/>
          </a:blip>
          <a:stretch>
            <a:fillRect/>
          </a:stretch>
        </p:blipFill>
        <p:spPr>
          <a:xfrm rot="-5400000">
            <a:off x="-158800" y="2329900"/>
            <a:ext cx="1159250" cy="123900"/>
          </a:xfrm>
          <a:prstGeom prst="rect">
            <a:avLst/>
          </a:prstGeom>
          <a:noFill/>
          <a:ln>
            <a:noFill/>
          </a:ln>
        </p:spPr>
      </p:pic>
      <p:pic>
        <p:nvPicPr>
          <p:cNvPr id="105" name="Google Shape;105;p15"/>
          <p:cNvPicPr preferRelativeResize="0"/>
          <p:nvPr/>
        </p:nvPicPr>
        <p:blipFill>
          <a:blip r:embed="rId6">
            <a:alphaModFix/>
          </a:blip>
          <a:stretch>
            <a:fillRect/>
          </a:stretch>
        </p:blipFill>
        <p:spPr>
          <a:xfrm>
            <a:off x="552175" y="765425"/>
            <a:ext cx="4425576" cy="3841775"/>
          </a:xfrm>
          <a:prstGeom prst="rect">
            <a:avLst/>
          </a:prstGeom>
          <a:noFill/>
          <a:ln>
            <a:noFill/>
          </a:ln>
        </p:spPr>
      </p:pic>
      <p:sp>
        <p:nvSpPr>
          <p:cNvPr id="106" name="Google Shape;106;p15"/>
          <p:cNvSpPr txBox="1"/>
          <p:nvPr>
            <p:ph type="title"/>
          </p:nvPr>
        </p:nvSpPr>
        <p:spPr>
          <a:xfrm>
            <a:off x="311700" y="151600"/>
            <a:ext cx="85206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400"/>
              <a:t>Overview of Discounts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311700" y="1662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of Revenue and Discount over time</a:t>
            </a:r>
            <a:endParaRPr/>
          </a:p>
          <a:p>
            <a:pPr indent="0" lvl="0" marL="0" rtl="0" algn="l">
              <a:spcBef>
                <a:spcPts val="0"/>
              </a:spcBef>
              <a:spcAft>
                <a:spcPts val="0"/>
              </a:spcAft>
              <a:buNone/>
            </a:pPr>
            <a:r>
              <a:t/>
            </a:r>
            <a:endParaRPr/>
          </a:p>
        </p:txBody>
      </p:sp>
      <p:pic>
        <p:nvPicPr>
          <p:cNvPr id="112" name="Google Shape;112;p16"/>
          <p:cNvPicPr preferRelativeResize="0"/>
          <p:nvPr/>
        </p:nvPicPr>
        <p:blipFill>
          <a:blip r:embed="rId3">
            <a:alphaModFix/>
          </a:blip>
          <a:stretch>
            <a:fillRect/>
          </a:stretch>
        </p:blipFill>
        <p:spPr>
          <a:xfrm>
            <a:off x="462825" y="973925"/>
            <a:ext cx="6122001" cy="3484625"/>
          </a:xfrm>
          <a:prstGeom prst="rect">
            <a:avLst/>
          </a:prstGeom>
          <a:noFill/>
          <a:ln>
            <a:noFill/>
          </a:ln>
        </p:spPr>
      </p:pic>
      <p:pic>
        <p:nvPicPr>
          <p:cNvPr id="113" name="Google Shape;113;p16"/>
          <p:cNvPicPr preferRelativeResize="0"/>
          <p:nvPr/>
        </p:nvPicPr>
        <p:blipFill>
          <a:blip r:embed="rId4">
            <a:alphaModFix/>
          </a:blip>
          <a:stretch>
            <a:fillRect/>
          </a:stretch>
        </p:blipFill>
        <p:spPr>
          <a:xfrm rot="-5400000">
            <a:off x="-149687" y="2475988"/>
            <a:ext cx="1150825" cy="123000"/>
          </a:xfrm>
          <a:prstGeom prst="rect">
            <a:avLst/>
          </a:prstGeom>
          <a:noFill/>
          <a:ln>
            <a:noFill/>
          </a:ln>
        </p:spPr>
      </p:pic>
      <p:sp>
        <p:nvSpPr>
          <p:cNvPr id="114" name="Google Shape;114;p16"/>
          <p:cNvSpPr txBox="1"/>
          <p:nvPr/>
        </p:nvSpPr>
        <p:spPr>
          <a:xfrm>
            <a:off x="6724750" y="1074900"/>
            <a:ext cx="22386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Peak in revenue in November </a:t>
            </a:r>
            <a:endParaRPr sz="9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Black Friday and Christmas Sales</a:t>
            </a:r>
            <a:endParaRPr sz="10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cxnSp>
        <p:nvCxnSpPr>
          <p:cNvPr id="115" name="Google Shape;115;p16"/>
          <p:cNvCxnSpPr/>
          <p:nvPr/>
        </p:nvCxnSpPr>
        <p:spPr>
          <a:xfrm flipH="1">
            <a:off x="5045800" y="1439125"/>
            <a:ext cx="1599000" cy="497400"/>
          </a:xfrm>
          <a:prstGeom prst="straightConnector1">
            <a:avLst/>
          </a:prstGeom>
          <a:noFill/>
          <a:ln cap="flat" cmpd="sng" w="9525">
            <a:solidFill>
              <a:schemeClr val="dk2"/>
            </a:solidFill>
            <a:prstDash val="solid"/>
            <a:round/>
            <a:headEnd len="med" w="med" type="none"/>
            <a:tailEnd len="med" w="med" type="triangle"/>
          </a:ln>
        </p:spPr>
      </p:cxnSp>
      <p:cxnSp>
        <p:nvCxnSpPr>
          <p:cNvPr id="116" name="Google Shape;116;p16"/>
          <p:cNvCxnSpPr/>
          <p:nvPr/>
        </p:nvCxnSpPr>
        <p:spPr>
          <a:xfrm flipH="1">
            <a:off x="5454325" y="2567300"/>
            <a:ext cx="1288200" cy="1155000"/>
          </a:xfrm>
          <a:prstGeom prst="straightConnector1">
            <a:avLst/>
          </a:prstGeom>
          <a:noFill/>
          <a:ln cap="flat" cmpd="sng" w="9525">
            <a:solidFill>
              <a:schemeClr val="dk2"/>
            </a:solidFill>
            <a:prstDash val="solid"/>
            <a:round/>
            <a:headEnd len="med" w="med" type="none"/>
            <a:tailEnd len="med" w="med" type="triangle"/>
          </a:ln>
        </p:spPr>
      </p:cxnSp>
      <p:cxnSp>
        <p:nvCxnSpPr>
          <p:cNvPr id="117" name="Google Shape;117;p16"/>
          <p:cNvCxnSpPr/>
          <p:nvPr/>
        </p:nvCxnSpPr>
        <p:spPr>
          <a:xfrm flipH="1">
            <a:off x="4281850" y="2506500"/>
            <a:ext cx="2442900" cy="1419900"/>
          </a:xfrm>
          <a:prstGeom prst="straightConnector1">
            <a:avLst/>
          </a:prstGeom>
          <a:noFill/>
          <a:ln cap="flat" cmpd="sng" w="9525">
            <a:solidFill>
              <a:schemeClr val="dk2"/>
            </a:solidFill>
            <a:prstDash val="solid"/>
            <a:round/>
            <a:headEnd len="med" w="med" type="none"/>
            <a:tailEnd len="med" w="med" type="triangle"/>
          </a:ln>
        </p:spPr>
      </p:cxnSp>
      <p:sp>
        <p:nvSpPr>
          <p:cNvPr id="118" name="Google Shape;118;p16"/>
          <p:cNvSpPr txBox="1"/>
          <p:nvPr/>
        </p:nvSpPr>
        <p:spPr>
          <a:xfrm>
            <a:off x="6724750" y="2229675"/>
            <a:ext cx="2238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Discount not always directly affecting revenue</a:t>
            </a:r>
            <a:endParaRPr>
              <a:latin typeface="Roboto"/>
              <a:ea typeface="Roboto"/>
              <a:cs typeface="Roboto"/>
              <a:sym typeface="Roboto"/>
            </a:endParaRPr>
          </a:p>
        </p:txBody>
      </p:sp>
      <p:sp>
        <p:nvSpPr>
          <p:cNvPr id="119" name="Google Shape;119;p16"/>
          <p:cNvSpPr/>
          <p:nvPr/>
        </p:nvSpPr>
        <p:spPr>
          <a:xfrm>
            <a:off x="129325" y="4458550"/>
            <a:ext cx="592800" cy="201000"/>
          </a:xfrm>
          <a:prstGeom prst="mathMinus">
            <a:avLst>
              <a:gd fmla="val 23520" name="adj1"/>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p:nvPr/>
        </p:nvSpPr>
        <p:spPr>
          <a:xfrm>
            <a:off x="129325" y="4658425"/>
            <a:ext cx="592800" cy="201000"/>
          </a:xfrm>
          <a:prstGeom prst="mathMinus">
            <a:avLst>
              <a:gd fmla="val 23520" name="adj1"/>
            </a:avLst>
          </a:prstGeom>
          <a:solidFill>
            <a:srgbClr val="E69138"/>
          </a:solidFill>
          <a:ln cap="flat" cmpd="sng" w="952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txBox="1"/>
          <p:nvPr/>
        </p:nvSpPr>
        <p:spPr>
          <a:xfrm>
            <a:off x="747300" y="4394950"/>
            <a:ext cx="68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revenue</a:t>
            </a:r>
            <a:endParaRPr sz="1000">
              <a:latin typeface="Roboto"/>
              <a:ea typeface="Roboto"/>
              <a:cs typeface="Roboto"/>
              <a:sym typeface="Roboto"/>
            </a:endParaRPr>
          </a:p>
        </p:txBody>
      </p:sp>
      <p:sp>
        <p:nvSpPr>
          <p:cNvPr id="122" name="Google Shape;122;p16"/>
          <p:cNvSpPr txBox="1"/>
          <p:nvPr/>
        </p:nvSpPr>
        <p:spPr>
          <a:xfrm>
            <a:off x="711300" y="4603325"/>
            <a:ext cx="752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discount</a:t>
            </a:r>
            <a:endParaRPr sz="10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ph type="title"/>
          </p:nvPr>
        </p:nvSpPr>
        <p:spPr>
          <a:xfrm>
            <a:off x="311700" y="1516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Most revenue is made in the 1 - 25 € discount-segment</a:t>
            </a:r>
            <a:endParaRPr/>
          </a:p>
        </p:txBody>
      </p:sp>
      <p:pic>
        <p:nvPicPr>
          <p:cNvPr id="128" name="Google Shape;128;p17"/>
          <p:cNvPicPr preferRelativeResize="0"/>
          <p:nvPr/>
        </p:nvPicPr>
        <p:blipFill>
          <a:blip r:embed="rId3">
            <a:alphaModFix/>
          </a:blip>
          <a:stretch>
            <a:fillRect/>
          </a:stretch>
        </p:blipFill>
        <p:spPr>
          <a:xfrm>
            <a:off x="3812700" y="3899825"/>
            <a:ext cx="2012550" cy="138475"/>
          </a:xfrm>
          <a:prstGeom prst="rect">
            <a:avLst/>
          </a:prstGeom>
          <a:noFill/>
          <a:ln>
            <a:noFill/>
          </a:ln>
        </p:spPr>
      </p:pic>
      <p:pic>
        <p:nvPicPr>
          <p:cNvPr id="129" name="Google Shape;129;p17"/>
          <p:cNvPicPr preferRelativeResize="0"/>
          <p:nvPr/>
        </p:nvPicPr>
        <p:blipFill>
          <a:blip r:embed="rId4">
            <a:alphaModFix/>
          </a:blip>
          <a:stretch>
            <a:fillRect/>
          </a:stretch>
        </p:blipFill>
        <p:spPr>
          <a:xfrm>
            <a:off x="517400" y="911800"/>
            <a:ext cx="8073436" cy="2835625"/>
          </a:xfrm>
          <a:prstGeom prst="rect">
            <a:avLst/>
          </a:prstGeom>
          <a:noFill/>
          <a:ln>
            <a:noFill/>
          </a:ln>
        </p:spPr>
      </p:pic>
      <p:sp>
        <p:nvSpPr>
          <p:cNvPr id="130" name="Google Shape;130;p17"/>
          <p:cNvSpPr/>
          <p:nvPr/>
        </p:nvSpPr>
        <p:spPr>
          <a:xfrm>
            <a:off x="612950" y="955658"/>
            <a:ext cx="337500" cy="88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1" name="Google Shape;131;p17"/>
          <p:cNvPicPr preferRelativeResize="0"/>
          <p:nvPr/>
        </p:nvPicPr>
        <p:blipFill>
          <a:blip r:embed="rId5">
            <a:alphaModFix/>
          </a:blip>
          <a:stretch>
            <a:fillRect/>
          </a:stretch>
        </p:blipFill>
        <p:spPr>
          <a:xfrm rot="-5400000">
            <a:off x="-545550" y="2253413"/>
            <a:ext cx="1866900" cy="152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ph type="title"/>
          </p:nvPr>
        </p:nvSpPr>
        <p:spPr>
          <a:xfrm>
            <a:off x="287325" y="176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Huge number of products in the 1-25€ segment</a:t>
            </a:r>
            <a:endParaRPr/>
          </a:p>
        </p:txBody>
      </p:sp>
      <p:pic>
        <p:nvPicPr>
          <p:cNvPr id="137" name="Google Shape;137;p18"/>
          <p:cNvPicPr preferRelativeResize="0"/>
          <p:nvPr/>
        </p:nvPicPr>
        <p:blipFill>
          <a:blip r:embed="rId3">
            <a:alphaModFix/>
          </a:blip>
          <a:stretch>
            <a:fillRect/>
          </a:stretch>
        </p:blipFill>
        <p:spPr>
          <a:xfrm>
            <a:off x="1277400" y="4551075"/>
            <a:ext cx="1638300" cy="112725"/>
          </a:xfrm>
          <a:prstGeom prst="rect">
            <a:avLst/>
          </a:prstGeom>
          <a:noFill/>
          <a:ln>
            <a:noFill/>
          </a:ln>
        </p:spPr>
      </p:pic>
      <p:pic>
        <p:nvPicPr>
          <p:cNvPr id="138" name="Google Shape;138;p18"/>
          <p:cNvPicPr preferRelativeResize="0"/>
          <p:nvPr/>
        </p:nvPicPr>
        <p:blipFill>
          <a:blip r:embed="rId4">
            <a:alphaModFix/>
          </a:blip>
          <a:stretch>
            <a:fillRect/>
          </a:stretch>
        </p:blipFill>
        <p:spPr>
          <a:xfrm rot="-5400000">
            <a:off x="-22100" y="2599800"/>
            <a:ext cx="1117000" cy="121550"/>
          </a:xfrm>
          <a:prstGeom prst="rect">
            <a:avLst/>
          </a:prstGeom>
          <a:noFill/>
          <a:ln>
            <a:noFill/>
          </a:ln>
        </p:spPr>
      </p:pic>
      <p:pic>
        <p:nvPicPr>
          <p:cNvPr id="139" name="Google Shape;139;p18"/>
          <p:cNvPicPr preferRelativeResize="0"/>
          <p:nvPr/>
        </p:nvPicPr>
        <p:blipFill rotWithShape="1">
          <a:blip r:embed="rId5">
            <a:alphaModFix/>
          </a:blip>
          <a:srcRect b="0" l="0" r="70974" t="0"/>
          <a:stretch/>
        </p:blipFill>
        <p:spPr>
          <a:xfrm>
            <a:off x="682575" y="1241000"/>
            <a:ext cx="2675350" cy="3226025"/>
          </a:xfrm>
          <a:prstGeom prst="rect">
            <a:avLst/>
          </a:prstGeom>
          <a:noFill/>
          <a:ln>
            <a:noFill/>
          </a:ln>
        </p:spPr>
      </p:pic>
      <p:sp>
        <p:nvSpPr>
          <p:cNvPr id="140" name="Google Shape;140;p18"/>
          <p:cNvSpPr txBox="1"/>
          <p:nvPr/>
        </p:nvSpPr>
        <p:spPr>
          <a:xfrm>
            <a:off x="701800" y="732200"/>
            <a:ext cx="364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 which is driven be selling Accessories</a:t>
            </a:r>
            <a:endParaRPr>
              <a:latin typeface="Roboto"/>
              <a:ea typeface="Roboto"/>
              <a:cs typeface="Roboto"/>
              <a:sym typeface="Roboto"/>
            </a:endParaRPr>
          </a:p>
        </p:txBody>
      </p:sp>
      <p:pic>
        <p:nvPicPr>
          <p:cNvPr id="141" name="Google Shape;141;p18"/>
          <p:cNvPicPr preferRelativeResize="0"/>
          <p:nvPr/>
        </p:nvPicPr>
        <p:blipFill>
          <a:blip r:embed="rId4">
            <a:alphaModFix/>
          </a:blip>
          <a:stretch>
            <a:fillRect/>
          </a:stretch>
        </p:blipFill>
        <p:spPr>
          <a:xfrm rot="-5400000">
            <a:off x="3606250" y="2583750"/>
            <a:ext cx="1142100" cy="128550"/>
          </a:xfrm>
          <a:prstGeom prst="rect">
            <a:avLst/>
          </a:prstGeom>
          <a:noFill/>
          <a:ln>
            <a:noFill/>
          </a:ln>
        </p:spPr>
      </p:pic>
      <p:pic>
        <p:nvPicPr>
          <p:cNvPr id="142" name="Google Shape;142;p18"/>
          <p:cNvPicPr preferRelativeResize="0"/>
          <p:nvPr/>
        </p:nvPicPr>
        <p:blipFill>
          <a:blip r:embed="rId3">
            <a:alphaModFix/>
          </a:blip>
          <a:stretch>
            <a:fillRect/>
          </a:stretch>
        </p:blipFill>
        <p:spPr>
          <a:xfrm>
            <a:off x="4738175" y="4529550"/>
            <a:ext cx="1638300" cy="112725"/>
          </a:xfrm>
          <a:prstGeom prst="rect">
            <a:avLst/>
          </a:prstGeom>
          <a:noFill/>
          <a:ln>
            <a:noFill/>
          </a:ln>
        </p:spPr>
      </p:pic>
      <p:pic>
        <p:nvPicPr>
          <p:cNvPr id="143" name="Google Shape;143;p18"/>
          <p:cNvPicPr preferRelativeResize="0"/>
          <p:nvPr/>
        </p:nvPicPr>
        <p:blipFill>
          <a:blip r:embed="rId6">
            <a:alphaModFix/>
          </a:blip>
          <a:stretch>
            <a:fillRect/>
          </a:stretch>
        </p:blipFill>
        <p:spPr>
          <a:xfrm>
            <a:off x="4241575" y="1251624"/>
            <a:ext cx="2369831" cy="3226025"/>
          </a:xfrm>
          <a:prstGeom prst="rect">
            <a:avLst/>
          </a:prstGeom>
          <a:noFill/>
          <a:ln>
            <a:noFill/>
          </a:ln>
        </p:spPr>
      </p:pic>
      <p:pic>
        <p:nvPicPr>
          <p:cNvPr id="144" name="Google Shape;144;p18"/>
          <p:cNvPicPr preferRelativeResize="0"/>
          <p:nvPr/>
        </p:nvPicPr>
        <p:blipFill>
          <a:blip r:embed="rId7">
            <a:alphaModFix/>
          </a:blip>
          <a:stretch>
            <a:fillRect/>
          </a:stretch>
        </p:blipFill>
        <p:spPr>
          <a:xfrm>
            <a:off x="5847450" y="1507725"/>
            <a:ext cx="2675350" cy="112055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311700" y="2198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Revenue of different categories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50" name="Google Shape;150;p19"/>
          <p:cNvPicPr preferRelativeResize="0"/>
          <p:nvPr/>
        </p:nvPicPr>
        <p:blipFill>
          <a:blip r:embed="rId3">
            <a:alphaModFix/>
          </a:blip>
          <a:stretch>
            <a:fillRect/>
          </a:stretch>
        </p:blipFill>
        <p:spPr>
          <a:xfrm>
            <a:off x="271638" y="1105651"/>
            <a:ext cx="8600725" cy="2591526"/>
          </a:xfrm>
          <a:prstGeom prst="rect">
            <a:avLst/>
          </a:prstGeom>
          <a:noFill/>
          <a:ln>
            <a:noFill/>
          </a:ln>
        </p:spPr>
      </p:pic>
      <p:pic>
        <p:nvPicPr>
          <p:cNvPr id="151" name="Google Shape;151;p19"/>
          <p:cNvPicPr preferRelativeResize="0"/>
          <p:nvPr/>
        </p:nvPicPr>
        <p:blipFill>
          <a:blip r:embed="rId4">
            <a:alphaModFix/>
          </a:blip>
          <a:stretch>
            <a:fillRect/>
          </a:stretch>
        </p:blipFill>
        <p:spPr>
          <a:xfrm>
            <a:off x="3785375" y="3794788"/>
            <a:ext cx="1866900" cy="152400"/>
          </a:xfrm>
          <a:prstGeom prst="rect">
            <a:avLst/>
          </a:prstGeom>
          <a:noFill/>
          <a:ln>
            <a:noFill/>
          </a:ln>
        </p:spPr>
      </p:pic>
      <p:cxnSp>
        <p:nvCxnSpPr>
          <p:cNvPr id="152" name="Google Shape;152;p19"/>
          <p:cNvCxnSpPr/>
          <p:nvPr/>
        </p:nvCxnSpPr>
        <p:spPr>
          <a:xfrm flipH="1">
            <a:off x="6286000" y="954025"/>
            <a:ext cx="5100" cy="3250200"/>
          </a:xfrm>
          <a:prstGeom prst="straightConnector1">
            <a:avLst/>
          </a:prstGeom>
          <a:noFill/>
          <a:ln cap="flat" cmpd="sng" w="28575">
            <a:solidFill>
              <a:schemeClr val="dk2"/>
            </a:solidFill>
            <a:prstDash val="solid"/>
            <a:round/>
            <a:headEnd len="med" w="med" type="none"/>
            <a:tailEnd len="med" w="med" type="none"/>
          </a:ln>
        </p:spPr>
      </p:cxnSp>
      <p:sp>
        <p:nvSpPr>
          <p:cNvPr id="153" name="Google Shape;153;p19"/>
          <p:cNvSpPr txBox="1"/>
          <p:nvPr/>
        </p:nvSpPr>
        <p:spPr>
          <a:xfrm>
            <a:off x="5052225" y="4185950"/>
            <a:ext cx="155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Average Revenue</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Revenue and Discounts are not evenly distributed</a:t>
            </a:r>
            <a:endParaRPr/>
          </a:p>
        </p:txBody>
      </p:sp>
      <p:sp>
        <p:nvSpPr>
          <p:cNvPr id="159" name="Google Shape;159;p20"/>
          <p:cNvSpPr txBox="1"/>
          <p:nvPr>
            <p:ph idx="1" type="body"/>
          </p:nvPr>
        </p:nvSpPr>
        <p:spPr>
          <a:xfrm>
            <a:off x="311700" y="1017800"/>
            <a:ext cx="8520600" cy="52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…across different product categories:</a:t>
            </a:r>
            <a:endParaRPr sz="1500"/>
          </a:p>
        </p:txBody>
      </p:sp>
      <p:sp>
        <p:nvSpPr>
          <p:cNvPr id="160" name="Google Shape;160;p20"/>
          <p:cNvSpPr txBox="1"/>
          <p:nvPr>
            <p:ph idx="1" type="body"/>
          </p:nvPr>
        </p:nvSpPr>
        <p:spPr>
          <a:xfrm>
            <a:off x="412150" y="1699950"/>
            <a:ext cx="2471100" cy="2688600"/>
          </a:xfrm>
          <a:prstGeom prst="rect">
            <a:avLst/>
          </a:prstGeom>
          <a:ln cap="flat" cmpd="sng" w="9525">
            <a:solidFill>
              <a:srgbClr val="202124"/>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500"/>
              <a:t>        </a:t>
            </a:r>
            <a:r>
              <a:rPr b="1" lang="en" sz="1500"/>
              <a:t>average Revenue &amp; </a:t>
            </a:r>
            <a:endParaRPr b="1" sz="1500"/>
          </a:p>
          <a:p>
            <a:pPr indent="0" lvl="0" marL="0" rtl="0" algn="l">
              <a:spcBef>
                <a:spcPts val="1200"/>
              </a:spcBef>
              <a:spcAft>
                <a:spcPts val="0"/>
              </a:spcAft>
              <a:buNone/>
            </a:pPr>
            <a:r>
              <a:rPr b="1" lang="en" sz="1500"/>
              <a:t>        average Discount:</a:t>
            </a:r>
            <a:endParaRPr b="1" sz="1500"/>
          </a:p>
          <a:p>
            <a:pPr indent="-323850" lvl="0" marL="342900" rtl="0" algn="l">
              <a:spcBef>
                <a:spcPts val="1200"/>
              </a:spcBef>
              <a:spcAft>
                <a:spcPts val="0"/>
              </a:spcAft>
              <a:buClr>
                <a:srgbClr val="000000"/>
              </a:buClr>
              <a:buSzPts val="1500"/>
              <a:buFont typeface="Arial"/>
              <a:buChar char="-"/>
            </a:pPr>
            <a:r>
              <a:rPr lang="en" sz="1500">
                <a:solidFill>
                  <a:srgbClr val="000000"/>
                </a:solidFill>
                <a:highlight>
                  <a:srgbClr val="FFFFFF"/>
                </a:highlight>
                <a:latin typeface="Arial"/>
                <a:ea typeface="Arial"/>
                <a:cs typeface="Arial"/>
                <a:sym typeface="Arial"/>
              </a:rPr>
              <a:t>Harddrive/Flashdrive</a:t>
            </a:r>
            <a:endParaRPr sz="1500">
              <a:solidFill>
                <a:srgbClr val="000000"/>
              </a:solidFill>
              <a:highlight>
                <a:srgbClr val="FFFFFF"/>
              </a:highlight>
              <a:latin typeface="Arial"/>
              <a:ea typeface="Arial"/>
              <a:cs typeface="Arial"/>
              <a:sym typeface="Arial"/>
            </a:endParaRPr>
          </a:p>
          <a:p>
            <a:pPr indent="-323850" lvl="0" marL="342900" rtl="0" algn="l">
              <a:spcBef>
                <a:spcPts val="0"/>
              </a:spcBef>
              <a:spcAft>
                <a:spcPts val="0"/>
              </a:spcAft>
              <a:buClr>
                <a:srgbClr val="000000"/>
              </a:buClr>
              <a:buSzPts val="1500"/>
              <a:buFont typeface="Arial"/>
              <a:buChar char="-"/>
            </a:pPr>
            <a:r>
              <a:rPr lang="en" sz="1500">
                <a:solidFill>
                  <a:srgbClr val="000000"/>
                </a:solidFill>
                <a:highlight>
                  <a:srgbClr val="FFFFFF"/>
                </a:highlight>
                <a:latin typeface="Arial"/>
                <a:ea typeface="Arial"/>
                <a:cs typeface="Arial"/>
                <a:sym typeface="Arial"/>
              </a:rPr>
              <a:t>iPhones/Tablets</a:t>
            </a:r>
            <a:endParaRPr sz="1500"/>
          </a:p>
        </p:txBody>
      </p:sp>
      <p:sp>
        <p:nvSpPr>
          <p:cNvPr id="161" name="Google Shape;161;p20"/>
          <p:cNvSpPr/>
          <p:nvPr/>
        </p:nvSpPr>
        <p:spPr>
          <a:xfrm rot="2910641">
            <a:off x="632524" y="1805718"/>
            <a:ext cx="138570" cy="235459"/>
          </a:xfrm>
          <a:prstGeom prst="up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2" name="Google Shape;162;p20"/>
          <p:cNvPicPr preferRelativeResize="0"/>
          <p:nvPr/>
        </p:nvPicPr>
        <p:blipFill>
          <a:blip r:embed="rId3">
            <a:alphaModFix/>
          </a:blip>
          <a:stretch>
            <a:fillRect/>
          </a:stretch>
        </p:blipFill>
        <p:spPr>
          <a:xfrm>
            <a:off x="1185675" y="3460900"/>
            <a:ext cx="669599" cy="607802"/>
          </a:xfrm>
          <a:prstGeom prst="rect">
            <a:avLst/>
          </a:prstGeom>
          <a:noFill/>
          <a:ln>
            <a:noFill/>
          </a:ln>
        </p:spPr>
      </p:pic>
      <p:sp>
        <p:nvSpPr>
          <p:cNvPr id="163" name="Google Shape;163;p20"/>
          <p:cNvSpPr/>
          <p:nvPr/>
        </p:nvSpPr>
        <p:spPr>
          <a:xfrm rot="8110513">
            <a:off x="614648" y="2201739"/>
            <a:ext cx="138735" cy="235467"/>
          </a:xfrm>
          <a:prstGeom prst="up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0"/>
          <p:cNvSpPr txBox="1"/>
          <p:nvPr>
            <p:ph idx="1" type="body"/>
          </p:nvPr>
        </p:nvSpPr>
        <p:spPr>
          <a:xfrm>
            <a:off x="3140725" y="1699950"/>
            <a:ext cx="2471100" cy="2688600"/>
          </a:xfrm>
          <a:prstGeom prst="rect">
            <a:avLst/>
          </a:prstGeom>
          <a:ln cap="flat" cmpd="sng" w="9525">
            <a:solidFill>
              <a:srgbClr val="202124"/>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500"/>
              <a:t>        </a:t>
            </a:r>
            <a:r>
              <a:rPr b="1" lang="en" sz="1500"/>
              <a:t>average Revenue &amp; </a:t>
            </a:r>
            <a:endParaRPr b="1" sz="1500"/>
          </a:p>
          <a:p>
            <a:pPr indent="0" lvl="0" marL="0" rtl="0" algn="l">
              <a:spcBef>
                <a:spcPts val="1200"/>
              </a:spcBef>
              <a:spcAft>
                <a:spcPts val="0"/>
              </a:spcAft>
              <a:buNone/>
            </a:pPr>
            <a:r>
              <a:rPr b="1" lang="en" sz="1500"/>
              <a:t>        average Discount:</a:t>
            </a:r>
            <a:endParaRPr b="1" sz="1500"/>
          </a:p>
          <a:p>
            <a:pPr indent="-323850" lvl="0" marL="342900" rtl="0" algn="l">
              <a:spcBef>
                <a:spcPts val="1200"/>
              </a:spcBef>
              <a:spcAft>
                <a:spcPts val="0"/>
              </a:spcAft>
              <a:buClr>
                <a:srgbClr val="000000"/>
              </a:buClr>
              <a:buSzPts val="1500"/>
              <a:buFont typeface="Arial"/>
              <a:buChar char="-"/>
            </a:pPr>
            <a:r>
              <a:rPr lang="en" sz="1500">
                <a:solidFill>
                  <a:srgbClr val="000000"/>
                </a:solidFill>
                <a:highlight>
                  <a:srgbClr val="FFFFFF"/>
                </a:highlight>
                <a:latin typeface="Arial"/>
                <a:ea typeface="Arial"/>
                <a:cs typeface="Arial"/>
                <a:sym typeface="Arial"/>
              </a:rPr>
              <a:t>Accessories</a:t>
            </a:r>
            <a:endParaRPr sz="1500"/>
          </a:p>
        </p:txBody>
      </p:sp>
      <p:sp>
        <p:nvSpPr>
          <p:cNvPr id="165" name="Google Shape;165;p20"/>
          <p:cNvSpPr/>
          <p:nvPr/>
        </p:nvSpPr>
        <p:spPr>
          <a:xfrm rot="2910641">
            <a:off x="3361099" y="1805718"/>
            <a:ext cx="138570" cy="235459"/>
          </a:xfrm>
          <a:prstGeom prst="up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rot="2910641">
            <a:off x="3361099" y="2201743"/>
            <a:ext cx="138570" cy="235459"/>
          </a:xfrm>
          <a:prstGeom prst="up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
          <p:cNvSpPr txBox="1"/>
          <p:nvPr>
            <p:ph idx="1" type="body"/>
          </p:nvPr>
        </p:nvSpPr>
        <p:spPr>
          <a:xfrm>
            <a:off x="5869300" y="1699950"/>
            <a:ext cx="2471100" cy="2688600"/>
          </a:xfrm>
          <a:prstGeom prst="rect">
            <a:avLst/>
          </a:prstGeom>
          <a:solidFill>
            <a:schemeClr val="lt1"/>
          </a:solidFill>
          <a:ln cap="flat" cmpd="sng" w="9525">
            <a:solidFill>
              <a:srgbClr val="202124"/>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500"/>
              <a:t>        </a:t>
            </a:r>
            <a:r>
              <a:rPr b="1" lang="en" sz="1500"/>
              <a:t>average Revenue &amp; </a:t>
            </a:r>
            <a:endParaRPr b="1" sz="1500"/>
          </a:p>
          <a:p>
            <a:pPr indent="0" lvl="0" marL="0" rtl="0" algn="l">
              <a:spcBef>
                <a:spcPts val="1200"/>
              </a:spcBef>
              <a:spcAft>
                <a:spcPts val="0"/>
              </a:spcAft>
              <a:buNone/>
            </a:pPr>
            <a:r>
              <a:rPr b="1" lang="en" sz="1500"/>
              <a:t>        average Discount:</a:t>
            </a:r>
            <a:endParaRPr b="1" sz="1500"/>
          </a:p>
          <a:p>
            <a:pPr indent="-295275" lvl="0" marL="342900" rtl="0" algn="l">
              <a:spcBef>
                <a:spcPts val="1200"/>
              </a:spcBef>
              <a:spcAft>
                <a:spcPts val="0"/>
              </a:spcAft>
              <a:buClr>
                <a:srgbClr val="000000"/>
              </a:buClr>
              <a:buSzPts val="1050"/>
              <a:buFont typeface="Arial"/>
              <a:buChar char="-"/>
            </a:pPr>
            <a:r>
              <a:rPr lang="en" sz="1500">
                <a:solidFill>
                  <a:srgbClr val="000000"/>
                </a:solidFill>
                <a:highlight>
                  <a:srgbClr val="FFFFFF"/>
                </a:highlight>
                <a:latin typeface="Arial"/>
                <a:ea typeface="Arial"/>
                <a:cs typeface="Arial"/>
                <a:sym typeface="Arial"/>
              </a:rPr>
              <a:t>Service_Used_Other</a:t>
            </a:r>
            <a:endParaRPr sz="1500">
              <a:solidFill>
                <a:srgbClr val="000000"/>
              </a:solidFill>
              <a:highlight>
                <a:srgbClr val="FFFFFF"/>
              </a:highlight>
              <a:latin typeface="Arial"/>
              <a:ea typeface="Arial"/>
              <a:cs typeface="Arial"/>
              <a:sym typeface="Arial"/>
            </a:endParaRPr>
          </a:p>
        </p:txBody>
      </p:sp>
      <p:sp>
        <p:nvSpPr>
          <p:cNvPr id="168" name="Google Shape;168;p20"/>
          <p:cNvSpPr/>
          <p:nvPr/>
        </p:nvSpPr>
        <p:spPr>
          <a:xfrm rot="2910641">
            <a:off x="6089674" y="2201743"/>
            <a:ext cx="138570" cy="235459"/>
          </a:xfrm>
          <a:prstGeom prst="up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p:nvPr/>
        </p:nvSpPr>
        <p:spPr>
          <a:xfrm rot="8110513">
            <a:off x="6088073" y="1805714"/>
            <a:ext cx="138735" cy="235467"/>
          </a:xfrm>
          <a:prstGeom prst="up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1"/>
          <p:cNvPicPr preferRelativeResize="0"/>
          <p:nvPr/>
        </p:nvPicPr>
        <p:blipFill>
          <a:blip r:embed="rId3">
            <a:alphaModFix/>
          </a:blip>
          <a:stretch>
            <a:fillRect/>
          </a:stretch>
        </p:blipFill>
        <p:spPr>
          <a:xfrm>
            <a:off x="29225" y="1057950"/>
            <a:ext cx="9045898" cy="2725650"/>
          </a:xfrm>
          <a:prstGeom prst="rect">
            <a:avLst/>
          </a:prstGeom>
          <a:noFill/>
          <a:ln>
            <a:noFill/>
          </a:ln>
        </p:spPr>
      </p:pic>
      <p:sp>
        <p:nvSpPr>
          <p:cNvPr id="175" name="Google Shape;175;p21"/>
          <p:cNvSpPr txBox="1"/>
          <p:nvPr>
            <p:ph type="title"/>
          </p:nvPr>
        </p:nvSpPr>
        <p:spPr>
          <a:xfrm>
            <a:off x="311700" y="2198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Revenue of different subcategories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76" name="Google Shape;176;p21"/>
          <p:cNvPicPr preferRelativeResize="0"/>
          <p:nvPr/>
        </p:nvPicPr>
        <p:blipFill>
          <a:blip r:embed="rId4">
            <a:alphaModFix/>
          </a:blip>
          <a:stretch>
            <a:fillRect/>
          </a:stretch>
        </p:blipFill>
        <p:spPr>
          <a:xfrm>
            <a:off x="4295650" y="3872813"/>
            <a:ext cx="1866900" cy="152400"/>
          </a:xfrm>
          <a:prstGeom prst="rect">
            <a:avLst/>
          </a:prstGeom>
          <a:noFill/>
          <a:ln>
            <a:noFill/>
          </a:ln>
        </p:spPr>
      </p:pic>
      <p:cxnSp>
        <p:nvCxnSpPr>
          <p:cNvPr id="177" name="Google Shape;177;p21"/>
          <p:cNvCxnSpPr/>
          <p:nvPr/>
        </p:nvCxnSpPr>
        <p:spPr>
          <a:xfrm>
            <a:off x="2399916" y="955226"/>
            <a:ext cx="0" cy="3096600"/>
          </a:xfrm>
          <a:prstGeom prst="straightConnector1">
            <a:avLst/>
          </a:prstGeom>
          <a:noFill/>
          <a:ln cap="flat" cmpd="sng" w="28575">
            <a:solidFill>
              <a:schemeClr val="dk2"/>
            </a:solidFill>
            <a:prstDash val="solid"/>
            <a:round/>
            <a:headEnd len="med" w="med" type="none"/>
            <a:tailEnd len="med" w="med" type="none"/>
          </a:ln>
        </p:spPr>
      </p:cxnSp>
      <p:sp>
        <p:nvSpPr>
          <p:cNvPr id="178" name="Google Shape;178;p21"/>
          <p:cNvSpPr txBox="1"/>
          <p:nvPr/>
        </p:nvSpPr>
        <p:spPr>
          <a:xfrm>
            <a:off x="2414300" y="3957350"/>
            <a:ext cx="604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79" name="Google Shape;179;p21"/>
          <p:cNvSpPr txBox="1"/>
          <p:nvPr/>
        </p:nvSpPr>
        <p:spPr>
          <a:xfrm>
            <a:off x="1623225" y="4033550"/>
            <a:ext cx="155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Average Revenue</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