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Caveat"/>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ACB6DE-1733-47D6-B735-434B2D11480E}">
  <a:tblStyle styleId="{D4ACB6DE-1733-47D6-B735-434B2D1148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aveat-regular.fntdata"/><Relationship Id="rId50" Type="http://schemas.openxmlformats.org/officeDocument/2006/relationships/font" Target="fonts/Roboto-boldItalic.fntdata"/><Relationship Id="rId52" Type="http://schemas.openxmlformats.org/officeDocument/2006/relationships/font" Target="fonts/Cavea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Discount and Revenue - we have been looking into the data. When we say revenue we mean the money that came in from selling our products.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c28fad5d2_9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c28fad5d2_9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recap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c28fad5d2_9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c28fad5d2_9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cluster we find all subcategories with above average revenue and below average discount:</a:t>
            </a:r>
            <a:endParaRPr/>
          </a:p>
          <a:p>
            <a:pPr indent="0" lvl="0" marL="0" rtl="0" algn="l">
              <a:spcBef>
                <a:spcPts val="0"/>
              </a:spcBef>
              <a:spcAft>
                <a:spcPts val="0"/>
              </a:spcAft>
              <a:buNone/>
            </a:pPr>
            <a:r>
              <a:rPr lang="en"/>
              <a:t>For example the Harddrive, iPhone, Monitor, Tablet, Computer. Here we do not see a need to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as we have seen, there are also subcategories with above revenue discount which are the Keyboard, Accessories, and Second-Hand products. Here - especially for the first two of them - we could try to decrease the discounts to see if it impacts the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cluster, we have the subcategories with below average discount, where we give an above average discount. We suggest not to give huge discounts for these subcategories.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09e50289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09e50289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709e502892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709e50289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09e50289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709e50289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c28fad5d2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c28fad5d2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c28fad5d2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c28fad5d2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c28fad5d2_3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c28fad5d2_3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c28fad5d2_9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c28fad5d2_9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c28fad5d2_3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c28fad5d2_3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e28adf8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e28adf8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c28fad5d2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4c28fad5d2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c28fad5d2_3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c28fad5d2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c28fad5d2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c28fad5d2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b3266d2e7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b3266d2e7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c28fad5d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c28fad5d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c28fad5d2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c28fad5d2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c28fad5d2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4c28fad5d2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c28fad5d2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4c28fad5d2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charts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c28fad5d2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c28fad5d2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4c28fad5d2_3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4c28fad5d2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b3266d2e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b3266d2e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c28fad5d2_3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4c28fad5d2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4c28fad5d2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4c28fad5d2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4c28fad5d2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4c28fad5d2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Cutting this slide and telling this point after the conclusion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4c28fad5d2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4c28fad5d2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c28fad5d2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c28fad5d2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4c28fad5d2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4c28fad5d2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c28fad5d2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c28fad5d2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c28fad5d2_9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c28fad5d2_9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chemeClr val="lt1"/>
                </a:highlight>
                <a:latin typeface="Roboto"/>
                <a:ea typeface="Roboto"/>
                <a:cs typeface="Roboto"/>
                <a:sym typeface="Roboto"/>
              </a:rPr>
              <a:t>What is the distribution of product prices across different categories. </a:t>
            </a:r>
            <a:endParaRPr sz="1200">
              <a:solidFill>
                <a:srgbClr val="202124"/>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02124"/>
                </a:solidFill>
                <a:highlight>
                  <a:schemeClr val="lt1"/>
                </a:highlight>
                <a:latin typeface="Roboto"/>
                <a:ea typeface="Roboto"/>
                <a:cs typeface="Roboto"/>
                <a:sym typeface="Roboto"/>
              </a:rPr>
              <a:t>- How many products and or categories are being discounted. (with the numbers)</a:t>
            </a:r>
            <a:endParaRPr sz="1200">
              <a:solidFill>
                <a:srgbClr val="202124"/>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202124"/>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3650">
              <a:solidFill>
                <a:srgbClr val="202124"/>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09e502892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709e502892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4c28fad5d2_9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4c28fad5d2_9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c28fad5d2_9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c28fad5d2_9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diving deeper into the discount, you will see here an overview of revenue and discount over the past 15 month. There is a huge peak in November, which seems to be the Black Friday and Christmas Sales. We can also see that while revenue and discount kind of move along each other, the discount is not always directly affecting revenue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c28fad5d2_9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4c28fad5d2_9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cluster we find all subcategories with above average revenue and below average discount:</a:t>
            </a:r>
            <a:endParaRPr/>
          </a:p>
          <a:p>
            <a:pPr indent="0" lvl="0" marL="0" rtl="0" algn="l">
              <a:spcBef>
                <a:spcPts val="0"/>
              </a:spcBef>
              <a:spcAft>
                <a:spcPts val="0"/>
              </a:spcAft>
              <a:buNone/>
            </a:pPr>
            <a:r>
              <a:rPr lang="en"/>
              <a:t>For example the Harddrive, iPhone, Monitor, Tablet, Computer. Here we do not see a need to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as we have seen, there are also subcategories with above revenue discount which are the Keyboard, Accessories, and Second-Hand products. Here - especially for the first two of them - we could try to decrease the discounts to see if it impacts the 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cluster, we have the subcategories with below average discount, where we give an above average discount. We suggest not to give huge discounts for these subcategories.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e28adf814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e28adf814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closer at the discounts that we offer. </a:t>
            </a:r>
            <a:endParaRPr/>
          </a:p>
          <a:p>
            <a:pPr indent="0" lvl="0" marL="0" rtl="0" algn="l">
              <a:spcBef>
                <a:spcPts val="0"/>
              </a:spcBef>
              <a:spcAft>
                <a:spcPts val="0"/>
              </a:spcAft>
              <a:buNone/>
            </a:pPr>
            <a:r>
              <a:rPr lang="en"/>
              <a:t>Are these few huge orders actually driving our revenue? Or is the bulk of smaller discounts that drive our revenue?</a:t>
            </a:r>
            <a:endParaRPr/>
          </a:p>
          <a:p>
            <a:pPr indent="0" lvl="0" marL="0" rtl="0" algn="l">
              <a:spcBef>
                <a:spcPts val="0"/>
              </a:spcBef>
              <a:spcAft>
                <a:spcPts val="0"/>
              </a:spcAft>
              <a:buNone/>
            </a:pPr>
            <a:r>
              <a:rPr lang="en"/>
              <a:t>Here we clearly see, that most revenue is actually made in the 1-25€ discount segment.. And that the revenue exceeding 100€ is not the major part of our revenue.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c28fad5d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c28fad5d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looked at the same discount-segments, but only up to 100 € discount. On the y-axis we see the number of products. We have a huge number of products in the fist segment (1-25 €) and this is mainly driven by accessories.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c28fad5d2_9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c28fad5d2_9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c28fad5d2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c28fad5d2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correlation of category wise revenue with its discount.. We found R and D are not evenly distributed.. With this I meant is…</a:t>
            </a:r>
            <a:r>
              <a:rPr lang="en"/>
              <a:t> HF and IT generate more revenue but offer below average D. and ACC gerate above avg revenue but also offers above average discount. Interestingly, SUO generates below avg R even after offering above avg 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c28fad5d2_9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c28fad5d2_9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solidFill>
                  <a:schemeClr val="dk1"/>
                </a:solidFill>
              </a:rPr>
              <a:t>All subcategories with above average revenue we have looked into their average discounts.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And clustered the ones with below average discount and the ones with above average discount (from this group - all of the ones that have a revenue beyond this line)</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And then we looked at the ones below average revenue to see where we give above average discount. (and that’s the last cluster)</a:t>
            </a:r>
            <a:endParaRPr sz="600"/>
          </a:p>
          <a:p>
            <a:pPr indent="0" lvl="0" marL="0" rtl="0" algn="l">
              <a:spcBef>
                <a:spcPts val="0"/>
              </a:spcBef>
              <a:spcAft>
                <a:spcPts val="0"/>
              </a:spcAft>
              <a:buNone/>
            </a:pPr>
            <a:br>
              <a:rPr lang="en"/>
            </a:br>
            <a:r>
              <a:rPr lang="en"/>
              <a:t>To understand this analysis, we </a:t>
            </a:r>
            <a:r>
              <a:rPr lang="en"/>
              <a:t>segregated</a:t>
            </a:r>
            <a:r>
              <a:rPr lang="en"/>
              <a:t> categories into 21 sub categories..</a:t>
            </a:r>
            <a:br>
              <a:rPr lang="en"/>
            </a:br>
            <a:r>
              <a:rPr lang="en"/>
              <a:t>HD is the highest, iphone is 2nd highest…</a:t>
            </a:r>
            <a:br>
              <a:rPr lang="en"/>
            </a:br>
            <a:r>
              <a:rPr lang="en"/>
              <a:t>Powerbank, headphone, ipod, FD, are one of the lowest revenue generating categories.</a:t>
            </a:r>
            <a:endParaRPr/>
          </a:p>
          <a:p>
            <a:pPr indent="0" lvl="0" marL="0" rtl="0" algn="l">
              <a:spcBef>
                <a:spcPts val="0"/>
              </a:spcBef>
              <a:spcAft>
                <a:spcPts val="0"/>
              </a:spcAft>
              <a:buNone/>
            </a:pPr>
            <a:r>
              <a:rPr lang="en"/>
              <a:t>And now Jorge will present the results.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5388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300"/>
              <a:t>ENIAC’S PRICING STRATEGY</a:t>
            </a:r>
            <a:endParaRPr sz="4400"/>
          </a:p>
        </p:txBody>
      </p:sp>
      <p:sp>
        <p:nvSpPr>
          <p:cNvPr id="86" name="Google Shape;86;p13"/>
          <p:cNvSpPr txBox="1"/>
          <p:nvPr>
            <p:ph idx="1" type="subTitle"/>
          </p:nvPr>
        </p:nvSpPr>
        <p:spPr>
          <a:xfrm>
            <a:off x="598088" y="2715913"/>
            <a:ext cx="8222100" cy="4617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t>Does revenue grow with an increase in discounts?</a:t>
            </a:r>
            <a:endParaRPr/>
          </a:p>
        </p:txBody>
      </p:sp>
      <p:sp>
        <p:nvSpPr>
          <p:cNvPr id="87" name="Google Shape;87;p13"/>
          <p:cNvSpPr txBox="1"/>
          <p:nvPr/>
        </p:nvSpPr>
        <p:spPr>
          <a:xfrm>
            <a:off x="6574875" y="4766000"/>
            <a:ext cx="25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Jorge, Liane, Sai, Yanish</a:t>
            </a:r>
            <a:endParaRPr>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166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RECAP: </a:t>
            </a:r>
            <a:r>
              <a:rPr lang="en" sz="2400"/>
              <a:t>Discount &gt; 30% is accounting for only 9% of revenue</a:t>
            </a:r>
            <a:endParaRPr sz="2400"/>
          </a:p>
        </p:txBody>
      </p:sp>
      <p:pic>
        <p:nvPicPr>
          <p:cNvPr id="185" name="Google Shape;185;p22"/>
          <p:cNvPicPr preferRelativeResize="0"/>
          <p:nvPr/>
        </p:nvPicPr>
        <p:blipFill rotWithShape="1">
          <a:blip r:embed="rId3">
            <a:alphaModFix/>
          </a:blip>
          <a:srcRect b="0" l="0" r="56136" t="0"/>
          <a:stretch/>
        </p:blipFill>
        <p:spPr>
          <a:xfrm>
            <a:off x="717925" y="1545850"/>
            <a:ext cx="3173024" cy="2759901"/>
          </a:xfrm>
          <a:prstGeom prst="rect">
            <a:avLst/>
          </a:prstGeom>
          <a:noFill/>
          <a:ln>
            <a:noFill/>
          </a:ln>
        </p:spPr>
      </p:pic>
      <p:pic>
        <p:nvPicPr>
          <p:cNvPr id="186" name="Google Shape;186;p22"/>
          <p:cNvPicPr preferRelativeResize="0"/>
          <p:nvPr/>
        </p:nvPicPr>
        <p:blipFill>
          <a:blip r:embed="rId4">
            <a:alphaModFix/>
          </a:blip>
          <a:stretch>
            <a:fillRect/>
          </a:stretch>
        </p:blipFill>
        <p:spPr>
          <a:xfrm rot="-5400000">
            <a:off x="-232975" y="2723525"/>
            <a:ext cx="1337275" cy="142925"/>
          </a:xfrm>
          <a:prstGeom prst="rect">
            <a:avLst/>
          </a:prstGeom>
          <a:noFill/>
          <a:ln>
            <a:noFill/>
          </a:ln>
        </p:spPr>
      </p:pic>
      <p:pic>
        <p:nvPicPr>
          <p:cNvPr id="187" name="Google Shape;187;p22"/>
          <p:cNvPicPr preferRelativeResize="0"/>
          <p:nvPr/>
        </p:nvPicPr>
        <p:blipFill>
          <a:blip r:embed="rId5">
            <a:alphaModFix/>
          </a:blip>
          <a:stretch>
            <a:fillRect/>
          </a:stretch>
        </p:blipFill>
        <p:spPr>
          <a:xfrm>
            <a:off x="1230050" y="4478200"/>
            <a:ext cx="2148775" cy="141025"/>
          </a:xfrm>
          <a:prstGeom prst="rect">
            <a:avLst/>
          </a:prstGeom>
          <a:noFill/>
          <a:ln>
            <a:noFill/>
          </a:ln>
        </p:spPr>
      </p:pic>
      <p:pic>
        <p:nvPicPr>
          <p:cNvPr id="188" name="Google Shape;188;p22"/>
          <p:cNvPicPr preferRelativeResize="0"/>
          <p:nvPr/>
        </p:nvPicPr>
        <p:blipFill rotWithShape="1">
          <a:blip r:embed="rId6">
            <a:alphaModFix/>
          </a:blip>
          <a:srcRect b="0" l="0" r="55583" t="0"/>
          <a:stretch/>
        </p:blipFill>
        <p:spPr>
          <a:xfrm>
            <a:off x="5112100" y="1553121"/>
            <a:ext cx="3173026" cy="2752628"/>
          </a:xfrm>
          <a:prstGeom prst="rect">
            <a:avLst/>
          </a:prstGeom>
          <a:noFill/>
          <a:ln>
            <a:noFill/>
          </a:ln>
        </p:spPr>
      </p:pic>
      <p:pic>
        <p:nvPicPr>
          <p:cNvPr id="189" name="Google Shape;189;p22"/>
          <p:cNvPicPr preferRelativeResize="0"/>
          <p:nvPr/>
        </p:nvPicPr>
        <p:blipFill>
          <a:blip r:embed="rId7">
            <a:alphaModFix/>
          </a:blip>
          <a:stretch>
            <a:fillRect/>
          </a:stretch>
        </p:blipFill>
        <p:spPr>
          <a:xfrm rot="-5400000">
            <a:off x="4200338" y="2644637"/>
            <a:ext cx="1316650" cy="143275"/>
          </a:xfrm>
          <a:prstGeom prst="rect">
            <a:avLst/>
          </a:prstGeom>
          <a:noFill/>
          <a:ln>
            <a:noFill/>
          </a:ln>
        </p:spPr>
      </p:pic>
      <p:pic>
        <p:nvPicPr>
          <p:cNvPr id="190" name="Google Shape;190;p22"/>
          <p:cNvPicPr preferRelativeResize="0"/>
          <p:nvPr/>
        </p:nvPicPr>
        <p:blipFill>
          <a:blip r:embed="rId5">
            <a:alphaModFix/>
          </a:blip>
          <a:stretch>
            <a:fillRect/>
          </a:stretch>
        </p:blipFill>
        <p:spPr>
          <a:xfrm>
            <a:off x="5770875" y="4478200"/>
            <a:ext cx="2148775" cy="141025"/>
          </a:xfrm>
          <a:prstGeom prst="rect">
            <a:avLst/>
          </a:prstGeom>
          <a:noFill/>
          <a:ln>
            <a:noFill/>
          </a:ln>
        </p:spPr>
      </p:pic>
      <p:cxnSp>
        <p:nvCxnSpPr>
          <p:cNvPr id="191" name="Google Shape;191;p22"/>
          <p:cNvCxnSpPr/>
          <p:nvPr/>
        </p:nvCxnSpPr>
        <p:spPr>
          <a:xfrm rot="10800000">
            <a:off x="2403537" y="1480300"/>
            <a:ext cx="0" cy="2921700"/>
          </a:xfrm>
          <a:prstGeom prst="straightConnector1">
            <a:avLst/>
          </a:prstGeom>
          <a:noFill/>
          <a:ln cap="flat" cmpd="sng" w="28575">
            <a:solidFill>
              <a:srgbClr val="FF0000"/>
            </a:solidFill>
            <a:prstDash val="solid"/>
            <a:round/>
            <a:headEnd len="med" w="med" type="none"/>
            <a:tailEnd len="med" w="med" type="none"/>
          </a:ln>
        </p:spPr>
      </p:cxnSp>
      <p:cxnSp>
        <p:nvCxnSpPr>
          <p:cNvPr id="192" name="Google Shape;192;p22"/>
          <p:cNvCxnSpPr/>
          <p:nvPr/>
        </p:nvCxnSpPr>
        <p:spPr>
          <a:xfrm rot="10800000">
            <a:off x="6845274" y="1459850"/>
            <a:ext cx="0" cy="2921700"/>
          </a:xfrm>
          <a:prstGeom prst="straightConnector1">
            <a:avLst/>
          </a:prstGeom>
          <a:noFill/>
          <a:ln cap="flat" cmpd="sng" w="28575">
            <a:solidFill>
              <a:srgbClr val="FF0000"/>
            </a:solidFill>
            <a:prstDash val="solid"/>
            <a:round/>
            <a:headEnd len="med" w="med" type="none"/>
            <a:tailEnd len="med" w="med" type="none"/>
          </a:ln>
        </p:spPr>
      </p:cxnSp>
      <p:sp>
        <p:nvSpPr>
          <p:cNvPr id="193" name="Google Shape;193;p22"/>
          <p:cNvSpPr txBox="1"/>
          <p:nvPr/>
        </p:nvSpPr>
        <p:spPr>
          <a:xfrm>
            <a:off x="1970475" y="722750"/>
            <a:ext cx="58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even though there are more products sold</a:t>
            </a:r>
            <a:endParaRPr>
              <a:latin typeface="Roboto"/>
              <a:ea typeface="Roboto"/>
              <a:cs typeface="Roboto"/>
              <a:sym typeface="Roboto"/>
            </a:endParaRPr>
          </a:p>
        </p:txBody>
      </p:sp>
      <p:sp>
        <p:nvSpPr>
          <p:cNvPr id="194" name="Google Shape;194;p22"/>
          <p:cNvSpPr txBox="1"/>
          <p:nvPr/>
        </p:nvSpPr>
        <p:spPr>
          <a:xfrm>
            <a:off x="2982823" y="2255825"/>
            <a:ext cx="4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p:txBody>
      </p:sp>
      <p:sp>
        <p:nvSpPr>
          <p:cNvPr id="195" name="Google Shape;195;p22"/>
          <p:cNvSpPr txBox="1"/>
          <p:nvPr/>
        </p:nvSpPr>
        <p:spPr>
          <a:xfrm>
            <a:off x="7514763" y="2323950"/>
            <a:ext cx="5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22%</a:t>
            </a:r>
            <a:endParaRPr>
              <a:latin typeface="Roboto"/>
              <a:ea typeface="Roboto"/>
              <a:cs typeface="Roboto"/>
              <a:sym typeface="Roboto"/>
            </a:endParaRPr>
          </a:p>
        </p:txBody>
      </p:sp>
      <p:cxnSp>
        <p:nvCxnSpPr>
          <p:cNvPr id="196" name="Google Shape;196;p22"/>
          <p:cNvCxnSpPr/>
          <p:nvPr/>
        </p:nvCxnSpPr>
        <p:spPr>
          <a:xfrm flipH="1" rot="10800000">
            <a:off x="2402163" y="2647325"/>
            <a:ext cx="1608000" cy="87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2"/>
          <p:cNvCxnSpPr/>
          <p:nvPr/>
        </p:nvCxnSpPr>
        <p:spPr>
          <a:xfrm flipH="1" rot="10800000">
            <a:off x="6845263" y="2697975"/>
            <a:ext cx="1608000" cy="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Subcategories</a:t>
            </a:r>
            <a:endParaRPr/>
          </a:p>
        </p:txBody>
      </p:sp>
      <p:sp>
        <p:nvSpPr>
          <p:cNvPr id="203" name="Google Shape;203;p23"/>
          <p:cNvSpPr txBox="1"/>
          <p:nvPr>
            <p:ph idx="1" type="body"/>
          </p:nvPr>
        </p:nvSpPr>
        <p:spPr>
          <a:xfrm>
            <a:off x="311700" y="1017800"/>
            <a:ext cx="8520600" cy="5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Our Recommendation:</a:t>
            </a:r>
            <a:endParaRPr b="1" sz="1600"/>
          </a:p>
        </p:txBody>
      </p:sp>
      <p:sp>
        <p:nvSpPr>
          <p:cNvPr id="204" name="Google Shape;204;p23"/>
          <p:cNvSpPr txBox="1"/>
          <p:nvPr>
            <p:ph idx="1" type="body"/>
          </p:nvPr>
        </p:nvSpPr>
        <p:spPr>
          <a:xfrm>
            <a:off x="412150"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14325" lvl="0" marL="457200" rtl="0" algn="l">
              <a:spcBef>
                <a:spcPts val="12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Harddrive</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iPhone</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Monitor</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Tablet</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Computer</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RAM</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Watches</a:t>
            </a:r>
            <a:endParaRPr sz="1700">
              <a:solidFill>
                <a:srgbClr val="000000"/>
              </a:solidFill>
              <a:highlight>
                <a:srgbClr val="FFFFFF"/>
              </a:highlight>
              <a:latin typeface="Arial"/>
              <a:ea typeface="Arial"/>
              <a:cs typeface="Arial"/>
              <a:sym typeface="Arial"/>
            </a:endParaRPr>
          </a:p>
        </p:txBody>
      </p:sp>
      <p:sp>
        <p:nvSpPr>
          <p:cNvPr id="205" name="Google Shape;205;p23"/>
          <p:cNvSpPr/>
          <p:nvPr/>
        </p:nvSpPr>
        <p:spPr>
          <a:xfrm rot="2910641">
            <a:off x="632524"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rot="8110513">
            <a:off x="614648" y="2201739"/>
            <a:ext cx="138735" cy="235467"/>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ph idx="1" type="body"/>
          </p:nvPr>
        </p:nvSpPr>
        <p:spPr>
          <a:xfrm>
            <a:off x="3140725"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295275" lvl="0" marL="457200" rtl="0" algn="l">
              <a:spcBef>
                <a:spcPts val="120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Keyboard</a:t>
            </a:r>
            <a:endParaRPr sz="150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Accessories</a:t>
            </a:r>
            <a:endParaRPr sz="150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Second-Hand</a:t>
            </a:r>
            <a:endParaRPr sz="1500">
              <a:solidFill>
                <a:srgbClr val="000000"/>
              </a:solidFill>
              <a:highlight>
                <a:srgbClr val="FFFFFF"/>
              </a:highlight>
              <a:latin typeface="Arial"/>
              <a:ea typeface="Arial"/>
              <a:cs typeface="Arial"/>
              <a:sym typeface="Arial"/>
            </a:endParaRPr>
          </a:p>
        </p:txBody>
      </p:sp>
      <p:sp>
        <p:nvSpPr>
          <p:cNvPr id="208" name="Google Shape;208;p23"/>
          <p:cNvSpPr/>
          <p:nvPr/>
        </p:nvSpPr>
        <p:spPr>
          <a:xfrm rot="2910641">
            <a:off x="3361099"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rot="2910641">
            <a:off x="3361099"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idx="1" type="body"/>
          </p:nvPr>
        </p:nvSpPr>
        <p:spPr>
          <a:xfrm>
            <a:off x="5869300" y="1699950"/>
            <a:ext cx="2471100" cy="2688600"/>
          </a:xfrm>
          <a:prstGeom prst="rect">
            <a:avLst/>
          </a:prstGeom>
          <a:solidFill>
            <a:schemeClr val="lt1"/>
          </a:solidFill>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Powerbank (56%)</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Flashdrive (30%)</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Headphones (27%)</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457200" rtl="0" algn="l">
              <a:spcBef>
                <a:spcPts val="1100"/>
              </a:spcBef>
              <a:spcAft>
                <a:spcPts val="1100"/>
              </a:spcAft>
              <a:buNone/>
            </a:pPr>
            <a:r>
              <a:t/>
            </a:r>
            <a:endParaRPr sz="1400">
              <a:solidFill>
                <a:srgbClr val="000000"/>
              </a:solidFill>
              <a:highlight>
                <a:srgbClr val="FFFFFF"/>
              </a:highlight>
              <a:latin typeface="Arial"/>
              <a:ea typeface="Arial"/>
              <a:cs typeface="Arial"/>
              <a:sym typeface="Arial"/>
            </a:endParaRPr>
          </a:p>
        </p:txBody>
      </p:sp>
      <p:sp>
        <p:nvSpPr>
          <p:cNvPr id="211" name="Google Shape;211;p23"/>
          <p:cNvSpPr/>
          <p:nvPr/>
        </p:nvSpPr>
        <p:spPr>
          <a:xfrm rot="2910641">
            <a:off x="6089674"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8110513">
            <a:off x="6088073" y="1805714"/>
            <a:ext cx="138735" cy="235467"/>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3160500" y="3343925"/>
            <a:ext cx="2451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E69138"/>
                </a:solidFill>
                <a:latin typeface="Caveat"/>
                <a:ea typeface="Caveat"/>
                <a:cs typeface="Caveat"/>
                <a:sym typeface="Caveat"/>
              </a:rPr>
              <a:t>→Try decreasing discounts to see if revenue increases</a:t>
            </a:r>
            <a:endParaRPr sz="2000">
              <a:solidFill>
                <a:srgbClr val="E69138"/>
              </a:solidFill>
              <a:latin typeface="Caveat"/>
              <a:ea typeface="Caveat"/>
              <a:cs typeface="Caveat"/>
              <a:sym typeface="Caveat"/>
            </a:endParaRPr>
          </a:p>
        </p:txBody>
      </p:sp>
      <p:sp>
        <p:nvSpPr>
          <p:cNvPr id="214" name="Google Shape;214;p23"/>
          <p:cNvSpPr txBox="1"/>
          <p:nvPr/>
        </p:nvSpPr>
        <p:spPr>
          <a:xfrm>
            <a:off x="5869300" y="3602227"/>
            <a:ext cx="2532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00"/>
                </a:solidFill>
                <a:latin typeface="Caveat"/>
                <a:ea typeface="Caveat"/>
                <a:cs typeface="Caveat"/>
                <a:sym typeface="Caveat"/>
              </a:rPr>
              <a:t>→Try not to give huge discounts</a:t>
            </a:r>
            <a:endParaRPr sz="2000">
              <a:solidFill>
                <a:srgbClr val="FF0000"/>
              </a:solidFill>
              <a:latin typeface="Caveat"/>
              <a:ea typeface="Caveat"/>
              <a:cs typeface="Caveat"/>
              <a:sym typeface="Caveat"/>
            </a:endParaRPr>
          </a:p>
        </p:txBody>
      </p:sp>
      <p:pic>
        <p:nvPicPr>
          <p:cNvPr id="215" name="Google Shape;215;p23"/>
          <p:cNvPicPr preferRelativeResize="0"/>
          <p:nvPr/>
        </p:nvPicPr>
        <p:blipFill>
          <a:blip r:embed="rId3">
            <a:alphaModFix/>
          </a:blip>
          <a:stretch>
            <a:fillRect/>
          </a:stretch>
        </p:blipFill>
        <p:spPr>
          <a:xfrm>
            <a:off x="2282350" y="3785800"/>
            <a:ext cx="520200" cy="52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582650" y="16060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revenue driven by discount for keyboard?</a:t>
            </a:r>
            <a:endParaRPr/>
          </a:p>
        </p:txBody>
      </p:sp>
      <p:sp>
        <p:nvSpPr>
          <p:cNvPr id="238" name="Google Shape;23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Maybe we could make this chart for keyboards?</a:t>
            </a:r>
            <a:endParaRPr/>
          </a:p>
        </p:txBody>
      </p:sp>
      <p:pic>
        <p:nvPicPr>
          <p:cNvPr id="239" name="Google Shape;239;p28"/>
          <p:cNvPicPr preferRelativeResize="0"/>
          <p:nvPr/>
        </p:nvPicPr>
        <p:blipFill>
          <a:blip r:embed="rId3">
            <a:alphaModFix/>
          </a:blip>
          <a:stretch>
            <a:fillRect/>
          </a:stretch>
        </p:blipFill>
        <p:spPr>
          <a:xfrm>
            <a:off x="390333" y="1017800"/>
            <a:ext cx="6727245" cy="3869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revenue driven by discount for accessory?</a:t>
            </a:r>
            <a:endParaRPr/>
          </a:p>
        </p:txBody>
      </p:sp>
      <p:sp>
        <p:nvSpPr>
          <p:cNvPr id="245" name="Google Shape;245;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29"/>
          <p:cNvPicPr preferRelativeResize="0"/>
          <p:nvPr/>
        </p:nvPicPr>
        <p:blipFill>
          <a:blip r:embed="rId3">
            <a:alphaModFix/>
          </a:blip>
          <a:stretch>
            <a:fillRect/>
          </a:stretch>
        </p:blipFill>
        <p:spPr>
          <a:xfrm>
            <a:off x="513806" y="1017800"/>
            <a:ext cx="6744520" cy="3879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0"/>
          <p:cNvPicPr preferRelativeResize="0"/>
          <p:nvPr/>
        </p:nvPicPr>
        <p:blipFill rotWithShape="1">
          <a:blip r:embed="rId3">
            <a:alphaModFix/>
          </a:blip>
          <a:srcRect b="4761" l="0" r="0" t="0"/>
          <a:stretch/>
        </p:blipFill>
        <p:spPr>
          <a:xfrm>
            <a:off x="311700" y="2168800"/>
            <a:ext cx="8520601" cy="102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revenue driven by discount for second-hand?</a:t>
            </a:r>
            <a:endParaRPr/>
          </a:p>
        </p:txBody>
      </p:sp>
      <p:sp>
        <p:nvSpPr>
          <p:cNvPr id="259" name="Google Shape;259;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853650"/>
            <a:ext cx="8520600" cy="1423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400" u="sng">
                <a:solidFill>
                  <a:srgbClr val="000000"/>
                </a:solidFill>
              </a:rPr>
              <a:t>Span of Database</a:t>
            </a:r>
            <a:r>
              <a:rPr lang="en" sz="1400">
                <a:solidFill>
                  <a:srgbClr val="000000"/>
                </a:solidFill>
              </a:rPr>
              <a:t>: 01/01/2017 - 14/03/2018				       </a:t>
            </a:r>
            <a:r>
              <a:rPr b="1" lang="en" sz="1400">
                <a:solidFill>
                  <a:srgbClr val="000000"/>
                </a:solidFill>
              </a:rPr>
              <a:t>C</a:t>
            </a:r>
            <a:r>
              <a:rPr b="1" lang="en" sz="1400">
                <a:solidFill>
                  <a:srgbClr val="000000"/>
                </a:solidFill>
              </a:rPr>
              <a:t>ompleted Orders</a:t>
            </a:r>
            <a:r>
              <a:rPr lang="en" sz="1400">
                <a:solidFill>
                  <a:srgbClr val="000000"/>
                </a:solidFill>
              </a:rPr>
              <a:t> only					</a:t>
            </a:r>
            <a:endParaRPr b="1" sz="1400">
              <a:solidFill>
                <a:srgbClr val="000000"/>
              </a:solidFill>
            </a:endParaRPr>
          </a:p>
        </p:txBody>
      </p:sp>
      <p:graphicFrame>
        <p:nvGraphicFramePr>
          <p:cNvPr id="93" name="Google Shape;93;p14"/>
          <p:cNvGraphicFramePr/>
          <p:nvPr/>
        </p:nvGraphicFramePr>
        <p:xfrm>
          <a:off x="818550" y="1779325"/>
          <a:ext cx="3000000" cy="3000000"/>
        </p:xfrm>
        <a:graphic>
          <a:graphicData uri="http://schemas.openxmlformats.org/drawingml/2006/table">
            <a:tbl>
              <a:tblPr>
                <a:noFill/>
                <a:tableStyleId>{D4ACB6DE-1733-47D6-B735-434B2D11480E}</a:tableStyleId>
              </a:tblPr>
              <a:tblGrid>
                <a:gridCol w="1809750"/>
                <a:gridCol w="1809750"/>
                <a:gridCol w="1809750"/>
                <a:gridCol w="1809750"/>
              </a:tblGrid>
              <a:tr h="381000">
                <a:tc>
                  <a:txBody>
                    <a:bodyPr/>
                    <a:lstStyle/>
                    <a:p>
                      <a:pPr indent="0" lvl="0" marL="0" rtl="0" algn="l">
                        <a:spcBef>
                          <a:spcPts val="0"/>
                        </a:spcBef>
                        <a:spcAft>
                          <a:spcPts val="0"/>
                        </a:spcAft>
                        <a:buNone/>
                      </a:pPr>
                      <a:r>
                        <a:rPr lang="en">
                          <a:latin typeface="Roboto"/>
                          <a:ea typeface="Roboto"/>
                          <a:cs typeface="Roboto"/>
                          <a:sym typeface="Roboto"/>
                        </a:rPr>
                        <a:t>         </a:t>
                      </a:r>
                      <a:r>
                        <a:rPr lang="en" u="sng">
                          <a:latin typeface="Roboto"/>
                          <a:ea typeface="Roboto"/>
                          <a:cs typeface="Roboto"/>
                          <a:sym typeface="Roboto"/>
                        </a:rPr>
                        <a:t>P</a:t>
                      </a:r>
                      <a:r>
                        <a:rPr lang="en" u="sng">
                          <a:latin typeface="Roboto"/>
                          <a:ea typeface="Roboto"/>
                          <a:cs typeface="Roboto"/>
                          <a:sym typeface="Roboto"/>
                        </a:rPr>
                        <a:t>roducts</a:t>
                      </a:r>
                      <a:endParaRPr u="sng"/>
                    </a:p>
                  </a:txBody>
                  <a:tcPr marT="91425" marB="91425" marR="91425" marL="91425"/>
                </a:tc>
                <a:tc>
                  <a:txBody>
                    <a:bodyPr/>
                    <a:lstStyle/>
                    <a:p>
                      <a:pPr indent="0" lvl="0" marL="457200" rtl="0" algn="l">
                        <a:spcBef>
                          <a:spcPts val="0"/>
                        </a:spcBef>
                        <a:spcAft>
                          <a:spcPts val="0"/>
                        </a:spcAft>
                        <a:buNone/>
                      </a:pPr>
                      <a:r>
                        <a:rPr lang="en">
                          <a:latin typeface="Roboto"/>
                          <a:ea typeface="Roboto"/>
                          <a:cs typeface="Roboto"/>
                          <a:sym typeface="Roboto"/>
                        </a:rPr>
                        <a:t> </a:t>
                      </a:r>
                      <a:r>
                        <a:rPr lang="en" u="sng">
                          <a:latin typeface="Roboto"/>
                          <a:ea typeface="Roboto"/>
                          <a:cs typeface="Roboto"/>
                          <a:sym typeface="Roboto"/>
                        </a:rPr>
                        <a:t>sold</a:t>
                      </a:r>
                      <a:endParaRPr u="sng"/>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a:t>
                      </a:r>
                      <a:r>
                        <a:rPr lang="en" u="sng">
                          <a:latin typeface="Roboto"/>
                          <a:ea typeface="Roboto"/>
                          <a:cs typeface="Roboto"/>
                          <a:sym typeface="Roboto"/>
                        </a:rPr>
                        <a:t>Revenue</a:t>
                      </a:r>
                      <a:endParaRPr u="sng"/>
                    </a:p>
                  </a:txBody>
                  <a:tcPr marT="91425" marB="91425" marR="91425" marL="91425"/>
                </a:tc>
                <a:tc>
                  <a:txBody>
                    <a:bodyPr/>
                    <a:lstStyle/>
                    <a:p>
                      <a:pPr indent="0" lvl="0" marL="0" rtl="0" algn="l">
                        <a:spcBef>
                          <a:spcPts val="0"/>
                        </a:spcBef>
                        <a:spcAft>
                          <a:spcPts val="0"/>
                        </a:spcAft>
                        <a:buNone/>
                      </a:pPr>
                      <a:r>
                        <a:rPr lang="en" u="sng"/>
                        <a:t>% of Total Revenue</a:t>
                      </a:r>
                      <a:endParaRPr u="sng"/>
                    </a:p>
                  </a:txBody>
                  <a:tcPr marT="91425" marB="91425" marR="91425" marL="91425"/>
                </a:tc>
              </a:tr>
              <a:tr h="381000">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Discounted</a:t>
                      </a:r>
                      <a:endParaRPr b="1"/>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55,670</a:t>
                      </a:r>
                      <a:endParaRPr b="1"/>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€ 7.2 million</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a:t>
                      </a:r>
                      <a:r>
                        <a:rPr b="1" lang="en">
                          <a:latin typeface="Roboto"/>
                          <a:ea typeface="Roboto"/>
                          <a:cs typeface="Roboto"/>
                          <a:sym typeface="Roboto"/>
                        </a:rPr>
                        <a:t>92%</a:t>
                      </a:r>
                      <a:endParaRPr b="1"/>
                    </a:p>
                  </a:txBody>
                  <a:tcPr marT="91425" marB="91425" marR="91425" marL="91425"/>
                </a:tc>
              </a:tr>
              <a:tr h="381000">
                <a:tc>
                  <a:txBody>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Non-Discounted</a:t>
                      </a:r>
                      <a:endParaRPr/>
                    </a:p>
                  </a:txBody>
                  <a:tcPr marT="91425" marB="91425" marR="91425" marL="91425"/>
                </a:tc>
                <a:tc>
                  <a:txBody>
                    <a:bodyPr/>
                    <a:lstStyle/>
                    <a:p>
                      <a:pPr indent="0" lvl="0" marL="45720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4341</a:t>
                      </a:r>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lang="en">
                          <a:latin typeface="Roboto"/>
                          <a:ea typeface="Roboto"/>
                          <a:cs typeface="Roboto"/>
                          <a:sym typeface="Roboto"/>
                        </a:rPr>
                        <a:t> </a:t>
                      </a:r>
                      <a:r>
                        <a:rPr lang="en">
                          <a:latin typeface="Roboto"/>
                          <a:ea typeface="Roboto"/>
                          <a:cs typeface="Roboto"/>
                          <a:sym typeface="Roboto"/>
                        </a:rPr>
                        <a:t>€ 575,081</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8%</a:t>
                      </a:r>
                      <a:endParaRPr>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
                          <a:latin typeface="Roboto"/>
                          <a:ea typeface="Roboto"/>
                          <a:cs typeface="Roboto"/>
                          <a:sym typeface="Roboto"/>
                        </a:rPr>
                        <a:t>          Total</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60,011</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a:t>
                      </a:r>
                      <a:r>
                        <a:rPr b="1" lang="en">
                          <a:latin typeface="Roboto"/>
                          <a:ea typeface="Roboto"/>
                          <a:cs typeface="Roboto"/>
                          <a:sym typeface="Roboto"/>
                        </a:rPr>
                        <a:t>€ 7.8 million</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latin typeface="Roboto"/>
                          <a:ea typeface="Roboto"/>
                          <a:cs typeface="Roboto"/>
                          <a:sym typeface="Roboto"/>
                        </a:rPr>
                        <a:t>            100 %</a:t>
                      </a:r>
                      <a:endParaRPr b="1">
                        <a:latin typeface="Roboto"/>
                        <a:ea typeface="Roboto"/>
                        <a:cs typeface="Roboto"/>
                        <a:sym typeface="Roboto"/>
                      </a:endParaRPr>
                    </a:p>
                  </a:txBody>
                  <a:tcPr marT="91425" marB="91425" marR="91425" marL="91425"/>
                </a:tc>
              </a:tr>
            </a:tbl>
          </a:graphicData>
        </a:graphic>
      </p:graphicFrame>
      <p:sp>
        <p:nvSpPr>
          <p:cNvPr id="94" name="Google Shape;94;p14"/>
          <p:cNvSpPr txBox="1"/>
          <p:nvPr/>
        </p:nvSpPr>
        <p:spPr>
          <a:xfrm>
            <a:off x="258400" y="170625"/>
            <a:ext cx="70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Overview of Products and Revenue</a:t>
            </a:r>
            <a:endParaRPr sz="2400">
              <a:solidFill>
                <a:schemeClr val="dk1"/>
              </a:solidFill>
              <a:latin typeface="Roboto"/>
              <a:ea typeface="Roboto"/>
              <a:cs typeface="Roboto"/>
              <a:sym typeface="Roboto"/>
            </a:endParaRPr>
          </a:p>
        </p:txBody>
      </p:sp>
      <p:cxnSp>
        <p:nvCxnSpPr>
          <p:cNvPr id="95" name="Google Shape;95;p14"/>
          <p:cNvCxnSpPr/>
          <p:nvPr/>
        </p:nvCxnSpPr>
        <p:spPr>
          <a:xfrm flipH="1" rot="10800000">
            <a:off x="820350" y="2967950"/>
            <a:ext cx="7235400" cy="9600"/>
          </a:xfrm>
          <a:prstGeom prst="straightConnector1">
            <a:avLst/>
          </a:prstGeom>
          <a:noFill/>
          <a:ln cap="flat" cmpd="sng" w="19050">
            <a:solidFill>
              <a:srgbClr val="000000"/>
            </a:solidFill>
            <a:prstDash val="solid"/>
            <a:round/>
            <a:headEnd len="med" w="med" type="none"/>
            <a:tailEnd len="med" w="med" type="none"/>
          </a:ln>
        </p:spPr>
      </p:cxnSp>
      <p:cxnSp>
        <p:nvCxnSpPr>
          <p:cNvPr id="96" name="Google Shape;96;p14"/>
          <p:cNvCxnSpPr/>
          <p:nvPr/>
        </p:nvCxnSpPr>
        <p:spPr>
          <a:xfrm flipH="1" rot="10800000">
            <a:off x="820350" y="2175525"/>
            <a:ext cx="7235400" cy="96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value discounts per subcategory</a:t>
            </a:r>
            <a:endParaRPr/>
          </a:p>
        </p:txBody>
      </p:sp>
      <p:sp>
        <p:nvSpPr>
          <p:cNvPr id="265" name="Google Shape;265;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 value discounts (&gt; 75 EUR) have been mainly found in the subcategories of Watches, Speakers, Keyboards and Headphones.</a:t>
            </a:r>
            <a:endParaRPr/>
          </a:p>
        </p:txBody>
      </p:sp>
      <p:pic>
        <p:nvPicPr>
          <p:cNvPr id="266" name="Google Shape;266;p32"/>
          <p:cNvPicPr preferRelativeResize="0"/>
          <p:nvPr/>
        </p:nvPicPr>
        <p:blipFill>
          <a:blip r:embed="rId3">
            <a:alphaModFix/>
          </a:blip>
          <a:stretch>
            <a:fillRect/>
          </a:stretch>
        </p:blipFill>
        <p:spPr>
          <a:xfrm>
            <a:off x="427225" y="2116500"/>
            <a:ext cx="7828223" cy="2784225"/>
          </a:xfrm>
          <a:prstGeom prst="rect">
            <a:avLst/>
          </a:prstGeom>
          <a:noFill/>
          <a:ln>
            <a:noFill/>
          </a:ln>
        </p:spPr>
      </p:pic>
      <p:sp>
        <p:nvSpPr>
          <p:cNvPr id="267" name="Google Shape;267;p32"/>
          <p:cNvSpPr txBox="1"/>
          <p:nvPr/>
        </p:nvSpPr>
        <p:spPr>
          <a:xfrm>
            <a:off x="6369400" y="390875"/>
            <a:ext cx="232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Redo the graph</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3" name="Google Shape;273;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“DISCOUNT AND REVENUE”</a:t>
            </a:r>
            <a:endParaRPr/>
          </a:p>
          <a:p>
            <a:pPr indent="0" lvl="0" marL="0" rtl="0" algn="l">
              <a:spcBef>
                <a:spcPts val="0"/>
              </a:spcBef>
              <a:spcAft>
                <a:spcPts val="0"/>
              </a:spcAft>
              <a:buNone/>
            </a:pPr>
            <a:r>
              <a:t/>
            </a:r>
            <a:endParaRPr/>
          </a:p>
        </p:txBody>
      </p:sp>
      <p:sp>
        <p:nvSpPr>
          <p:cNvPr id="285" name="Google Shape;285;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Why to or why not to give discount</a:t>
            </a:r>
            <a:endParaRPr/>
          </a:p>
          <a:p>
            <a:pPr indent="0" lvl="0" marL="0" rtl="0" algn="l">
              <a:spcBef>
                <a:spcPts val="1200"/>
              </a:spcBef>
              <a:spcAft>
                <a:spcPts val="1200"/>
              </a:spcAft>
              <a:buNone/>
            </a:pPr>
            <a:r>
              <a:rPr lang="en"/>
              <a:t>Does revenue grow whenever there is an increase in discount…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287325" y="176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91" name="Google Shape;291;p36"/>
          <p:cNvPicPr preferRelativeResize="0"/>
          <p:nvPr/>
        </p:nvPicPr>
        <p:blipFill>
          <a:blip r:embed="rId3">
            <a:alphaModFix/>
          </a:blip>
          <a:stretch>
            <a:fillRect/>
          </a:stretch>
        </p:blipFill>
        <p:spPr>
          <a:xfrm>
            <a:off x="4047825" y="3832600"/>
            <a:ext cx="1485700" cy="102225"/>
          </a:xfrm>
          <a:prstGeom prst="rect">
            <a:avLst/>
          </a:prstGeom>
          <a:noFill/>
          <a:ln>
            <a:noFill/>
          </a:ln>
        </p:spPr>
      </p:pic>
      <p:pic>
        <p:nvPicPr>
          <p:cNvPr id="292" name="Google Shape;292;p36"/>
          <p:cNvPicPr preferRelativeResize="0"/>
          <p:nvPr/>
        </p:nvPicPr>
        <p:blipFill>
          <a:blip r:embed="rId4">
            <a:alphaModFix/>
          </a:blip>
          <a:stretch>
            <a:fillRect/>
          </a:stretch>
        </p:blipFill>
        <p:spPr>
          <a:xfrm rot="-5400000">
            <a:off x="-4275" y="2287050"/>
            <a:ext cx="964000" cy="104900"/>
          </a:xfrm>
          <a:prstGeom prst="rect">
            <a:avLst/>
          </a:prstGeom>
          <a:noFill/>
          <a:ln>
            <a:noFill/>
          </a:ln>
        </p:spPr>
      </p:pic>
      <p:pic>
        <p:nvPicPr>
          <p:cNvPr id="293" name="Google Shape;293;p36"/>
          <p:cNvPicPr preferRelativeResize="0"/>
          <p:nvPr/>
        </p:nvPicPr>
        <p:blipFill>
          <a:blip r:embed="rId5">
            <a:alphaModFix/>
          </a:blip>
          <a:stretch>
            <a:fillRect/>
          </a:stretch>
        </p:blipFill>
        <p:spPr>
          <a:xfrm>
            <a:off x="682575" y="936200"/>
            <a:ext cx="7840001" cy="274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311700" y="166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99" name="Google Shape;299;p37"/>
          <p:cNvPicPr preferRelativeResize="0"/>
          <p:nvPr/>
        </p:nvPicPr>
        <p:blipFill>
          <a:blip r:embed="rId3">
            <a:alphaModFix/>
          </a:blip>
          <a:stretch>
            <a:fillRect/>
          </a:stretch>
        </p:blipFill>
        <p:spPr>
          <a:xfrm>
            <a:off x="717925" y="1012452"/>
            <a:ext cx="7233774" cy="2759901"/>
          </a:xfrm>
          <a:prstGeom prst="rect">
            <a:avLst/>
          </a:prstGeom>
          <a:noFill/>
          <a:ln>
            <a:noFill/>
          </a:ln>
        </p:spPr>
      </p:pic>
      <p:pic>
        <p:nvPicPr>
          <p:cNvPr id="300" name="Google Shape;300;p37"/>
          <p:cNvPicPr preferRelativeResize="0"/>
          <p:nvPr/>
        </p:nvPicPr>
        <p:blipFill>
          <a:blip r:embed="rId4">
            <a:alphaModFix/>
          </a:blip>
          <a:stretch>
            <a:fillRect/>
          </a:stretch>
        </p:blipFill>
        <p:spPr>
          <a:xfrm rot="-5400000">
            <a:off x="-375100" y="2305600"/>
            <a:ext cx="1337275" cy="142925"/>
          </a:xfrm>
          <a:prstGeom prst="rect">
            <a:avLst/>
          </a:prstGeom>
          <a:noFill/>
          <a:ln>
            <a:noFill/>
          </a:ln>
        </p:spPr>
      </p:pic>
      <p:pic>
        <p:nvPicPr>
          <p:cNvPr id="301" name="Google Shape;301;p37"/>
          <p:cNvPicPr preferRelativeResize="0"/>
          <p:nvPr/>
        </p:nvPicPr>
        <p:blipFill>
          <a:blip r:embed="rId5">
            <a:alphaModFix/>
          </a:blip>
          <a:stretch>
            <a:fillRect/>
          </a:stretch>
        </p:blipFill>
        <p:spPr>
          <a:xfrm>
            <a:off x="3277500" y="3935900"/>
            <a:ext cx="2148775" cy="141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132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07" name="Google Shape;307;p38"/>
          <p:cNvPicPr preferRelativeResize="0"/>
          <p:nvPr/>
        </p:nvPicPr>
        <p:blipFill>
          <a:blip r:embed="rId3">
            <a:alphaModFix/>
          </a:blip>
          <a:stretch>
            <a:fillRect/>
          </a:stretch>
        </p:blipFill>
        <p:spPr>
          <a:xfrm>
            <a:off x="713075" y="840477"/>
            <a:ext cx="7594548" cy="2926374"/>
          </a:xfrm>
          <a:prstGeom prst="rect">
            <a:avLst/>
          </a:prstGeom>
          <a:noFill/>
          <a:ln>
            <a:noFill/>
          </a:ln>
        </p:spPr>
      </p:pic>
      <p:pic>
        <p:nvPicPr>
          <p:cNvPr id="308" name="Google Shape;308;p38"/>
          <p:cNvPicPr preferRelativeResize="0"/>
          <p:nvPr/>
        </p:nvPicPr>
        <p:blipFill>
          <a:blip r:embed="rId4">
            <a:alphaModFix/>
          </a:blip>
          <a:stretch>
            <a:fillRect/>
          </a:stretch>
        </p:blipFill>
        <p:spPr>
          <a:xfrm>
            <a:off x="3277500" y="3935900"/>
            <a:ext cx="2148775" cy="141025"/>
          </a:xfrm>
          <a:prstGeom prst="rect">
            <a:avLst/>
          </a:prstGeom>
          <a:noFill/>
          <a:ln>
            <a:noFill/>
          </a:ln>
        </p:spPr>
      </p:pic>
      <p:pic>
        <p:nvPicPr>
          <p:cNvPr id="309" name="Google Shape;309;p38"/>
          <p:cNvPicPr preferRelativeResize="0"/>
          <p:nvPr/>
        </p:nvPicPr>
        <p:blipFill>
          <a:blip r:embed="rId5">
            <a:alphaModFix/>
          </a:blip>
          <a:stretch>
            <a:fillRect/>
          </a:stretch>
        </p:blipFill>
        <p:spPr>
          <a:xfrm rot="-5400000">
            <a:off x="-4275" y="2287050"/>
            <a:ext cx="964000" cy="10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and Discounts are not evenly distributed</a:t>
            </a:r>
            <a:endParaRPr/>
          </a:p>
        </p:txBody>
      </p:sp>
      <p:sp>
        <p:nvSpPr>
          <p:cNvPr id="315" name="Google Shape;315;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Categories with </a:t>
            </a:r>
            <a:endParaRPr/>
          </a:p>
          <a:p>
            <a:pPr indent="-342900" lvl="0" marL="457200" rtl="0" algn="l">
              <a:spcBef>
                <a:spcPts val="1200"/>
              </a:spcBef>
              <a:spcAft>
                <a:spcPts val="0"/>
              </a:spcAft>
              <a:buSzPts val="1800"/>
              <a:buAutoNum type="arabicPeriod"/>
            </a:pPr>
            <a:r>
              <a:rPr lang="en"/>
              <a:t>above average revenue and below average discount</a:t>
            </a:r>
            <a:endParaRPr/>
          </a:p>
          <a:p>
            <a:pPr indent="0" lvl="0" marL="0" rtl="0" algn="l">
              <a:spcBef>
                <a:spcPts val="1200"/>
              </a:spcBef>
              <a:spcAft>
                <a:spcPts val="0"/>
              </a:spcAft>
              <a:buNone/>
            </a:pPr>
            <a:r>
              <a:rPr lang="en"/>
              <a:t>			- </a:t>
            </a:r>
            <a:r>
              <a:rPr lang="en" sz="1450">
                <a:solidFill>
                  <a:srgbClr val="202124"/>
                </a:solidFill>
                <a:highlight>
                  <a:schemeClr val="lt1"/>
                </a:highlight>
              </a:rPr>
              <a:t>iPhones</a:t>
            </a:r>
            <a:endParaRPr/>
          </a:p>
          <a:p>
            <a:pPr indent="-342900" lvl="0" marL="457200" rtl="0" algn="l">
              <a:spcBef>
                <a:spcPts val="1200"/>
              </a:spcBef>
              <a:spcAft>
                <a:spcPts val="0"/>
              </a:spcAft>
              <a:buSzPts val="1800"/>
              <a:buAutoNum type="arabicPeriod"/>
            </a:pPr>
            <a:r>
              <a:rPr lang="en"/>
              <a:t>above average revenue and above average discount </a:t>
            </a:r>
            <a:endParaRPr/>
          </a:p>
          <a:p>
            <a:pPr indent="0" lvl="0" marL="0" rtl="0" algn="l">
              <a:spcBef>
                <a:spcPts val="1200"/>
              </a:spcBef>
              <a:spcAft>
                <a:spcPts val="0"/>
              </a:spcAft>
              <a:buNone/>
            </a:pPr>
            <a:r>
              <a:rPr lang="en"/>
              <a:t>			- </a:t>
            </a:r>
            <a:r>
              <a:rPr lang="en" sz="1450">
                <a:solidFill>
                  <a:srgbClr val="202124"/>
                </a:solidFill>
                <a:highlight>
                  <a:schemeClr val="lt1"/>
                </a:highlight>
              </a:rPr>
              <a:t>Harddrives</a:t>
            </a:r>
            <a:endParaRPr/>
          </a:p>
          <a:p>
            <a:pPr indent="-342900" lvl="0" marL="457200" rtl="0" algn="l">
              <a:spcBef>
                <a:spcPts val="1200"/>
              </a:spcBef>
              <a:spcAft>
                <a:spcPts val="0"/>
              </a:spcAft>
              <a:buSzPts val="1800"/>
              <a:buAutoNum type="arabicPeriod"/>
            </a:pPr>
            <a:r>
              <a:rPr lang="en"/>
              <a:t>below average revenue and above average discount </a:t>
            </a:r>
            <a:endParaRPr/>
          </a:p>
          <a:p>
            <a:pPr indent="0" lvl="0" marL="0" rtl="0" algn="l">
              <a:spcBef>
                <a:spcPts val="1200"/>
              </a:spcBef>
              <a:spcAft>
                <a:spcPts val="1200"/>
              </a:spcAft>
              <a:buNone/>
            </a:pPr>
            <a:r>
              <a:rPr lang="en"/>
              <a:t>			- </a:t>
            </a:r>
            <a:r>
              <a:rPr lang="en" sz="1500"/>
              <a:t>Accessories</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for discounts per category </a:t>
            </a:r>
            <a:endParaRPr/>
          </a:p>
        </p:txBody>
      </p:sp>
      <p:sp>
        <p:nvSpPr>
          <p:cNvPr id="321" name="Google Shape;321;p40"/>
          <p:cNvSpPr txBox="1"/>
          <p:nvPr>
            <p:ph idx="1" type="body"/>
          </p:nvPr>
        </p:nvSpPr>
        <p:spPr>
          <a:xfrm>
            <a:off x="2736650" y="1229875"/>
            <a:ext cx="6095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40"/>
          <p:cNvPicPr preferRelativeResize="0"/>
          <p:nvPr/>
        </p:nvPicPr>
        <p:blipFill>
          <a:blip r:embed="rId3">
            <a:alphaModFix/>
          </a:blip>
          <a:stretch>
            <a:fillRect/>
          </a:stretch>
        </p:blipFill>
        <p:spPr>
          <a:xfrm>
            <a:off x="311700" y="1229875"/>
            <a:ext cx="2007554" cy="3339000"/>
          </a:xfrm>
          <a:prstGeom prst="rect">
            <a:avLst/>
          </a:prstGeom>
          <a:noFill/>
          <a:ln>
            <a:noFill/>
          </a:ln>
        </p:spPr>
      </p:pic>
      <p:pic>
        <p:nvPicPr>
          <p:cNvPr id="323" name="Google Shape;323;p40"/>
          <p:cNvPicPr preferRelativeResize="0"/>
          <p:nvPr/>
        </p:nvPicPr>
        <p:blipFill>
          <a:blip r:embed="rId4">
            <a:alphaModFix/>
          </a:blip>
          <a:stretch>
            <a:fillRect/>
          </a:stretch>
        </p:blipFill>
        <p:spPr>
          <a:xfrm>
            <a:off x="2752725" y="1809750"/>
            <a:ext cx="3638550" cy="152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Discounts</a:t>
            </a:r>
            <a:endParaRPr/>
          </a:p>
        </p:txBody>
      </p:sp>
      <p:sp>
        <p:nvSpPr>
          <p:cNvPr id="329" name="Google Shape;329;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sz="1450">
              <a:solidFill>
                <a:srgbClr val="202124"/>
              </a:solidFill>
              <a:highlight>
                <a:srgbClr val="FFFFFF"/>
              </a:highlight>
            </a:endParaRPr>
          </a:p>
          <a:p>
            <a:pPr indent="-381000" lvl="0" marL="457200" rtl="0" algn="l">
              <a:spcBef>
                <a:spcPts val="1200"/>
              </a:spcBef>
              <a:spcAft>
                <a:spcPts val="0"/>
              </a:spcAft>
              <a:buSzPts val="2400"/>
              <a:buAutoNum type="arabicPeriod"/>
            </a:pPr>
            <a:r>
              <a:rPr lang="en" sz="1450">
                <a:solidFill>
                  <a:srgbClr val="202124"/>
                </a:solidFill>
                <a:highlight>
                  <a:srgbClr val="FFFFFF"/>
                </a:highlight>
              </a:rPr>
              <a:t>“Extreme” discounts</a:t>
            </a:r>
            <a:endParaRPr sz="1450">
              <a:solidFill>
                <a:srgbClr val="202124"/>
              </a:solidFill>
              <a:highlight>
                <a:srgbClr val="FFFFFF"/>
              </a:highlight>
            </a:endParaRPr>
          </a:p>
          <a:p>
            <a:pPr indent="-381000" lvl="0" marL="457200" rtl="0" algn="l">
              <a:spcBef>
                <a:spcPts val="0"/>
              </a:spcBef>
              <a:spcAft>
                <a:spcPts val="0"/>
              </a:spcAft>
              <a:buSzPts val="2400"/>
              <a:buAutoNum type="arabicPeriod"/>
            </a:pPr>
            <a:r>
              <a:rPr lang="en" sz="1450">
                <a:solidFill>
                  <a:srgbClr val="202124"/>
                </a:solidFill>
                <a:highlight>
                  <a:srgbClr val="FFFFFF"/>
                </a:highlight>
              </a:rPr>
              <a:t>Effect of discounts in different categories</a:t>
            </a:r>
            <a:endParaRPr sz="1450">
              <a:solidFill>
                <a:srgbClr val="202124"/>
              </a:solidFill>
              <a:highlight>
                <a:srgbClr val="FFFFFF"/>
              </a:highlight>
            </a:endParaRPr>
          </a:p>
          <a:p>
            <a:pPr indent="-320512" lvl="1" marL="914400" rtl="0" algn="l">
              <a:spcBef>
                <a:spcPts val="0"/>
              </a:spcBef>
              <a:spcAft>
                <a:spcPts val="0"/>
              </a:spcAft>
              <a:buSzPts val="1447"/>
              <a:buAutoNum type="alphaLcPeriod"/>
            </a:pPr>
            <a:r>
              <a:rPr lang="en" sz="1450">
                <a:solidFill>
                  <a:srgbClr val="202124"/>
                </a:solidFill>
                <a:highlight>
                  <a:schemeClr val="lt1"/>
                </a:highlight>
              </a:rPr>
              <a:t>Which products creating more revenue and their discounts (ideally, discount should be less ) ? </a:t>
            </a:r>
            <a:endParaRPr sz="1450">
              <a:solidFill>
                <a:srgbClr val="202124"/>
              </a:solidFill>
              <a:highlight>
                <a:schemeClr val="lt1"/>
              </a:highlight>
            </a:endParaRPr>
          </a:p>
          <a:p>
            <a:pPr indent="-320675" lvl="2" marL="1371600" rtl="0" algn="l">
              <a:spcBef>
                <a:spcPts val="0"/>
              </a:spcBef>
              <a:spcAft>
                <a:spcPts val="0"/>
              </a:spcAft>
              <a:buClr>
                <a:srgbClr val="202124"/>
              </a:buClr>
              <a:buSzPts val="1450"/>
              <a:buAutoNum type="romanLcPeriod"/>
            </a:pPr>
            <a:r>
              <a:rPr lang="en" sz="1450">
                <a:solidFill>
                  <a:srgbClr val="202124"/>
                </a:solidFill>
                <a:highlight>
                  <a:schemeClr val="lt1"/>
                </a:highlight>
              </a:rPr>
              <a:t>Harddrives</a:t>
            </a:r>
            <a:endParaRPr sz="1450">
              <a:solidFill>
                <a:srgbClr val="202124"/>
              </a:solidFill>
              <a:highlight>
                <a:schemeClr val="lt1"/>
              </a:highlight>
            </a:endParaRPr>
          </a:p>
          <a:p>
            <a:pPr indent="-320675" lvl="2" marL="1371600" rtl="0" algn="l">
              <a:spcBef>
                <a:spcPts val="0"/>
              </a:spcBef>
              <a:spcAft>
                <a:spcPts val="0"/>
              </a:spcAft>
              <a:buClr>
                <a:srgbClr val="202124"/>
              </a:buClr>
              <a:buSzPts val="1450"/>
              <a:buAutoNum type="romanLcPeriod"/>
            </a:pPr>
            <a:r>
              <a:rPr lang="en" sz="1450">
                <a:solidFill>
                  <a:srgbClr val="202124"/>
                </a:solidFill>
                <a:highlight>
                  <a:schemeClr val="lt1"/>
                </a:highlight>
              </a:rPr>
              <a:t>iPhones</a:t>
            </a:r>
            <a:endParaRPr sz="1450">
              <a:solidFill>
                <a:srgbClr val="202124"/>
              </a:solidFill>
              <a:highlight>
                <a:srgbClr val="FFFFFF"/>
              </a:highlight>
            </a:endParaRPr>
          </a:p>
          <a:p>
            <a:pPr indent="-380439" lvl="0" marL="457200" rtl="0" algn="l">
              <a:spcBef>
                <a:spcPts val="0"/>
              </a:spcBef>
              <a:spcAft>
                <a:spcPts val="0"/>
              </a:spcAft>
              <a:buClr>
                <a:srgbClr val="202124"/>
              </a:buClr>
              <a:buSzPts val="2391"/>
              <a:buAutoNum type="arabicPeriod"/>
            </a:pPr>
            <a:r>
              <a:rPr lang="en" sz="1450">
                <a:solidFill>
                  <a:srgbClr val="202124"/>
                </a:solidFill>
                <a:highlight>
                  <a:srgbClr val="FFFFFF"/>
                </a:highlight>
              </a:rPr>
              <a:t>Effect of discounts over time</a:t>
            </a:r>
            <a:endParaRPr sz="1450">
              <a:solidFill>
                <a:srgbClr val="202124"/>
              </a:solidFill>
              <a:highlight>
                <a:srgbClr val="FFFFFF"/>
              </a:highlight>
            </a:endParaRPr>
          </a:p>
          <a:p>
            <a:pPr indent="0" lvl="0" marL="457200" rtl="0" algn="l">
              <a:spcBef>
                <a:spcPts val="1200"/>
              </a:spcBef>
              <a:spcAft>
                <a:spcPts val="0"/>
              </a:spcAft>
              <a:buNone/>
            </a:pPr>
            <a:r>
              <a:t/>
            </a:r>
            <a:endParaRPr sz="1450">
              <a:solidFill>
                <a:srgbClr val="202124"/>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5414325" y="1062863"/>
            <a:ext cx="3110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1,5 million € total discount</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19.5 % of Total Revenue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26 € Average Discount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2" name="Google Shape;102;p15"/>
          <p:cNvPicPr preferRelativeResize="0"/>
          <p:nvPr/>
        </p:nvPicPr>
        <p:blipFill>
          <a:blip r:embed="rId3">
            <a:alphaModFix/>
          </a:blip>
          <a:stretch>
            <a:fillRect/>
          </a:stretch>
        </p:blipFill>
        <p:spPr>
          <a:xfrm>
            <a:off x="4937750" y="3989075"/>
            <a:ext cx="1045825" cy="465725"/>
          </a:xfrm>
          <a:prstGeom prst="rect">
            <a:avLst/>
          </a:prstGeom>
          <a:noFill/>
          <a:ln>
            <a:noFill/>
          </a:ln>
        </p:spPr>
      </p:pic>
      <p:pic>
        <p:nvPicPr>
          <p:cNvPr id="103" name="Google Shape;103;p15"/>
          <p:cNvPicPr preferRelativeResize="0"/>
          <p:nvPr/>
        </p:nvPicPr>
        <p:blipFill>
          <a:blip r:embed="rId4">
            <a:alphaModFix/>
          </a:blip>
          <a:stretch>
            <a:fillRect/>
          </a:stretch>
        </p:blipFill>
        <p:spPr>
          <a:xfrm>
            <a:off x="2454750" y="4666925"/>
            <a:ext cx="1023413" cy="135850"/>
          </a:xfrm>
          <a:prstGeom prst="rect">
            <a:avLst/>
          </a:prstGeom>
          <a:noFill/>
          <a:ln>
            <a:noFill/>
          </a:ln>
        </p:spPr>
      </p:pic>
      <p:pic>
        <p:nvPicPr>
          <p:cNvPr id="104" name="Google Shape;104;p15"/>
          <p:cNvPicPr preferRelativeResize="0"/>
          <p:nvPr/>
        </p:nvPicPr>
        <p:blipFill>
          <a:blip r:embed="rId5">
            <a:alphaModFix/>
          </a:blip>
          <a:stretch>
            <a:fillRect/>
          </a:stretch>
        </p:blipFill>
        <p:spPr>
          <a:xfrm rot="-5400000">
            <a:off x="-158800" y="2329900"/>
            <a:ext cx="1159250" cy="123900"/>
          </a:xfrm>
          <a:prstGeom prst="rect">
            <a:avLst/>
          </a:prstGeom>
          <a:noFill/>
          <a:ln>
            <a:noFill/>
          </a:ln>
        </p:spPr>
      </p:pic>
      <p:pic>
        <p:nvPicPr>
          <p:cNvPr id="105" name="Google Shape;105;p15"/>
          <p:cNvPicPr preferRelativeResize="0"/>
          <p:nvPr/>
        </p:nvPicPr>
        <p:blipFill>
          <a:blip r:embed="rId6">
            <a:alphaModFix/>
          </a:blip>
          <a:stretch>
            <a:fillRect/>
          </a:stretch>
        </p:blipFill>
        <p:spPr>
          <a:xfrm>
            <a:off x="552175" y="765425"/>
            <a:ext cx="4425576" cy="3841775"/>
          </a:xfrm>
          <a:prstGeom prst="rect">
            <a:avLst/>
          </a:prstGeom>
          <a:noFill/>
          <a:ln>
            <a:noFill/>
          </a:ln>
        </p:spPr>
      </p:pic>
      <p:sp>
        <p:nvSpPr>
          <p:cNvPr id="106" name="Google Shape;106;p15"/>
          <p:cNvSpPr txBox="1"/>
          <p:nvPr>
            <p:ph type="title"/>
          </p:nvPr>
        </p:nvSpPr>
        <p:spPr>
          <a:xfrm>
            <a:off x="311700" y="151600"/>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00"/>
              <a:t>Overview of Discounts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extreme discounts </a:t>
            </a:r>
            <a:endParaRPr/>
          </a:p>
        </p:txBody>
      </p:sp>
      <p:sp>
        <p:nvSpPr>
          <p:cNvPr id="335" name="Google Shape;335;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Extreme Discounts exceeding 700 €</a:t>
            </a:r>
            <a:endParaRPr/>
          </a:p>
          <a:p>
            <a:pPr indent="-317500" lvl="1" marL="914400" rtl="0" algn="l">
              <a:spcBef>
                <a:spcPts val="0"/>
              </a:spcBef>
              <a:spcAft>
                <a:spcPts val="0"/>
              </a:spcAft>
              <a:buSzPts val="1400"/>
              <a:buAutoNum type="alphaLcPeriod"/>
            </a:pPr>
            <a:r>
              <a:rPr lang="en" sz="1300"/>
              <a:t>Are almost all due to refurbished iMacs</a:t>
            </a:r>
            <a:endParaRPr sz="13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311700" y="63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products over-time</a:t>
            </a:r>
            <a:endParaRPr/>
          </a:p>
        </p:txBody>
      </p:sp>
      <p:sp>
        <p:nvSpPr>
          <p:cNvPr id="341" name="Google Shape;341;p43"/>
          <p:cNvSpPr txBox="1"/>
          <p:nvPr>
            <p:ph idx="1" type="body"/>
          </p:nvPr>
        </p:nvSpPr>
        <p:spPr>
          <a:xfrm>
            <a:off x="311700" y="566250"/>
            <a:ext cx="8520600" cy="40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202124"/>
                </a:solidFill>
                <a:highlight>
                  <a:srgbClr val="FFFFFF"/>
                </a:highlight>
              </a:rPr>
              <a:t>In Q4 2017 we had sales of 3,037,096.34 and a total number of products sold of 20,251.</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 2017 - Q4: (3,037,096.34, 20,251)</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 2017 - Q3: (1,366,908.1,  10,429)</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 2017 - Q2: (  845,881.28,   6,725)</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 2017 - Q1: (  961,560.19,  10,013)</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And looking forward:</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 2018 - Q1: (1,605,758.49, 12,593) </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Q1 is not yet finished and will be less than then 3 million of Q4 2017.</a:t>
            </a:r>
            <a:endParaRPr sz="1200">
              <a:solidFill>
                <a:srgbClr val="202124"/>
              </a:solidFill>
              <a:highlight>
                <a:srgbClr val="FFFFFF"/>
              </a:highlight>
            </a:endParaRPr>
          </a:p>
          <a:p>
            <a:pPr indent="0" lvl="0" marL="0" rtl="0" algn="l">
              <a:lnSpc>
                <a:spcPct val="100000"/>
              </a:lnSpc>
              <a:spcBef>
                <a:spcPts val="1200"/>
              </a:spcBef>
              <a:spcAft>
                <a:spcPts val="0"/>
              </a:spcAft>
              <a:buNone/>
            </a:pPr>
            <a:r>
              <a:rPr lang="en" sz="1200">
                <a:solidFill>
                  <a:srgbClr val="202124"/>
                </a:solidFill>
                <a:highlight>
                  <a:srgbClr val="FFFFFF"/>
                </a:highlight>
              </a:rPr>
              <a:t>But it passed already 1 Million and is thus higher than all other quarters before.</a:t>
            </a:r>
            <a:endParaRPr sz="1200">
              <a:solidFill>
                <a:srgbClr val="202124"/>
              </a:solidFill>
              <a:highlight>
                <a:srgbClr val="FFFFFF"/>
              </a:highlight>
            </a:endParaRPr>
          </a:p>
          <a:p>
            <a:pPr indent="0" lvl="0" marL="0" rtl="0" algn="l">
              <a:lnSpc>
                <a:spcPct val="100000"/>
              </a:lnSpc>
              <a:spcBef>
                <a:spcPts val="1200"/>
              </a:spcBef>
              <a:spcAft>
                <a:spcPts val="0"/>
              </a:spcAft>
              <a:buSzPts val="935"/>
              <a:buNone/>
            </a:pPr>
            <a:r>
              <a:rPr lang="en" sz="1200">
                <a:solidFill>
                  <a:srgbClr val="202124"/>
                </a:solidFill>
                <a:highlight>
                  <a:srgbClr val="FFFFFF"/>
                </a:highlight>
              </a:rPr>
              <a:t>-how do prices evolve in time compared with amount of sales of it, is there a correlation? especially for things like phones</a:t>
            </a:r>
            <a:endParaRPr sz="1200">
              <a:solidFill>
                <a:srgbClr val="202124"/>
              </a:solidFill>
              <a:highlight>
                <a:srgbClr val="FFFFFF"/>
              </a:highlight>
            </a:endParaRPr>
          </a:p>
          <a:p>
            <a:pPr indent="0" lvl="0" marL="0" rtl="0" algn="l">
              <a:lnSpc>
                <a:spcPct val="100000"/>
              </a:lnSpc>
              <a:spcBef>
                <a:spcPts val="1200"/>
              </a:spcBef>
              <a:spcAft>
                <a:spcPts val="0"/>
              </a:spcAft>
              <a:buSzPts val="935"/>
              <a:buNone/>
            </a:pPr>
            <a:r>
              <a:rPr lang="en" sz="1200">
                <a:solidFill>
                  <a:srgbClr val="202124"/>
                </a:solidFill>
                <a:highlight>
                  <a:srgbClr val="FFFFFF"/>
                </a:highlight>
              </a:rPr>
              <a:t>-TIME: How seasonality and special dates (Christmas, Black Friday) affect sales. (can be shown by graph - already have it)</a:t>
            </a:r>
            <a:endParaRPr sz="1200">
              <a:solidFill>
                <a:srgbClr val="202124"/>
              </a:solidFill>
              <a:highlight>
                <a:srgbClr val="FFFFFF"/>
              </a:highlight>
            </a:endParaRPr>
          </a:p>
          <a:p>
            <a:pPr indent="0" lvl="0" marL="0" rtl="0" algn="l">
              <a:lnSpc>
                <a:spcPct val="100000"/>
              </a:lnSpc>
              <a:spcBef>
                <a:spcPts val="1200"/>
              </a:spcBef>
              <a:spcAft>
                <a:spcPts val="1200"/>
              </a:spcAft>
              <a:buSzPts val="935"/>
              <a:buNone/>
            </a:pPr>
            <a:r>
              <a:rPr lang="en" sz="1200">
                <a:solidFill>
                  <a:srgbClr val="202124"/>
                </a:solidFill>
                <a:highlight>
                  <a:srgbClr val="FFFFFF"/>
                </a:highlight>
              </a:rPr>
              <a:t>- Time question (not the same prices always)</a:t>
            </a:r>
            <a:endParaRPr sz="1200">
              <a:solidFill>
                <a:srgbClr val="202124"/>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Future</a:t>
            </a:r>
            <a:r>
              <a:rPr b="1" lang="en" sz="2300">
                <a:solidFill>
                  <a:srgbClr val="202124"/>
                </a:solidFill>
                <a:highlight>
                  <a:srgbClr val="FFFFFF"/>
                </a:highlight>
              </a:rPr>
              <a:t> </a:t>
            </a:r>
            <a:r>
              <a:rPr lang="en"/>
              <a:t>Improvement</a:t>
            </a:r>
            <a:r>
              <a:rPr b="1" lang="en" sz="2300">
                <a:solidFill>
                  <a:srgbClr val="202124"/>
                </a:solidFill>
                <a:highlight>
                  <a:srgbClr val="FFFFFF"/>
                </a:highlight>
              </a:rPr>
              <a:t> </a:t>
            </a:r>
            <a:r>
              <a:rPr lang="en"/>
              <a:t>of</a:t>
            </a:r>
            <a:r>
              <a:rPr b="1" lang="en" sz="2300">
                <a:solidFill>
                  <a:srgbClr val="202124"/>
                </a:solidFill>
                <a:highlight>
                  <a:srgbClr val="FFFFFF"/>
                </a:highlight>
              </a:rPr>
              <a:t> </a:t>
            </a:r>
            <a:r>
              <a:rPr lang="en"/>
              <a:t>Data</a:t>
            </a:r>
            <a:r>
              <a:rPr b="1" lang="en" sz="2300">
                <a:solidFill>
                  <a:srgbClr val="202124"/>
                </a:solidFill>
                <a:highlight>
                  <a:srgbClr val="FFFFFF"/>
                </a:highlight>
              </a:rPr>
              <a:t> </a:t>
            </a:r>
            <a:r>
              <a:rPr lang="en"/>
              <a:t>on</a:t>
            </a:r>
            <a:r>
              <a:rPr b="1" lang="en" sz="2300">
                <a:solidFill>
                  <a:srgbClr val="202124"/>
                </a:solidFill>
                <a:highlight>
                  <a:srgbClr val="FFFFFF"/>
                </a:highlight>
              </a:rPr>
              <a:t> </a:t>
            </a:r>
            <a:r>
              <a:rPr lang="en"/>
              <a:t>Discounts</a:t>
            </a:r>
            <a:r>
              <a:rPr b="1" lang="en" sz="2300">
                <a:solidFill>
                  <a:srgbClr val="202124"/>
                </a:solidFill>
                <a:highlight>
                  <a:srgbClr val="FFFFFF"/>
                </a:highlight>
              </a:rPr>
              <a:t> </a:t>
            </a:r>
            <a:endParaRPr b="1" sz="4300"/>
          </a:p>
        </p:txBody>
      </p:sp>
      <p:sp>
        <p:nvSpPr>
          <p:cNvPr id="347" name="Google Shape;347;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rPr lang="en" sz="1500"/>
              <a:t>Huge Difference between Product prices and unit prices of iphone 7 and iphone 6 models (as these are launched in the year 2016-2017) </a:t>
            </a:r>
            <a:endParaRPr sz="1500"/>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0"/>
              </a:spcAft>
              <a:buNone/>
            </a:pPr>
            <a:r>
              <a:rPr lang="en" sz="1500">
                <a:solidFill>
                  <a:srgbClr val="202124"/>
                </a:solidFill>
                <a:highlight>
                  <a:srgbClr val="FFFFFF"/>
                </a:highlight>
              </a:rPr>
              <a:t> The product prices should be stored over time, to improve the calculation of discounts.</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1200"/>
              </a:spcAft>
              <a:buNone/>
            </a:pPr>
            <a:r>
              <a:rPr lang="en" sz="1500">
                <a:solidFill>
                  <a:srgbClr val="202124"/>
                </a:solidFill>
                <a:highlight>
                  <a:srgbClr val="FFFFFF"/>
                </a:highlight>
              </a:rPr>
              <a:t>(TODO: Add a graph showing price differences)</a:t>
            </a:r>
            <a:endParaRPr sz="1500">
              <a:solidFill>
                <a:srgbClr val="202124"/>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3" name="Google Shape;353;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45"/>
          <p:cNvPicPr preferRelativeResize="0"/>
          <p:nvPr/>
        </p:nvPicPr>
        <p:blipFill rotWithShape="1">
          <a:blip r:embed="rId3">
            <a:alphaModFix/>
          </a:blip>
          <a:srcRect b="14412" l="0" r="0" t="0"/>
          <a:stretch/>
        </p:blipFill>
        <p:spPr>
          <a:xfrm>
            <a:off x="311700" y="1229875"/>
            <a:ext cx="1529450" cy="12238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Percentage Discounts per Category</a:t>
            </a:r>
            <a:endParaRPr/>
          </a:p>
        </p:txBody>
      </p:sp>
      <p:sp>
        <p:nvSpPr>
          <p:cNvPr id="360" name="Google Shape;360;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Aggressive Discounts have been mainly given in the category ‘Accessories’</a:t>
            </a:r>
            <a:endParaRPr/>
          </a:p>
        </p:txBody>
      </p:sp>
      <p:pic>
        <p:nvPicPr>
          <p:cNvPr id="361" name="Google Shape;361;p46"/>
          <p:cNvPicPr preferRelativeResize="0"/>
          <p:nvPr/>
        </p:nvPicPr>
        <p:blipFill>
          <a:blip r:embed="rId3">
            <a:alphaModFix/>
          </a:blip>
          <a:stretch>
            <a:fillRect/>
          </a:stretch>
        </p:blipFill>
        <p:spPr>
          <a:xfrm>
            <a:off x="443050" y="1845524"/>
            <a:ext cx="7291202" cy="2542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value discounts per subcategory</a:t>
            </a:r>
            <a:endParaRPr/>
          </a:p>
        </p:txBody>
      </p:sp>
      <p:sp>
        <p:nvSpPr>
          <p:cNvPr id="367" name="Google Shape;367;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 value discounts (&gt; 75 EUR) have been mainly found in the subcategories of Watches, Speakers, Keyboards and Headphones.</a:t>
            </a:r>
            <a:endParaRPr/>
          </a:p>
        </p:txBody>
      </p:sp>
      <p:pic>
        <p:nvPicPr>
          <p:cNvPr id="368" name="Google Shape;368;p47"/>
          <p:cNvPicPr preferRelativeResize="0"/>
          <p:nvPr/>
        </p:nvPicPr>
        <p:blipFill>
          <a:blip r:embed="rId3">
            <a:alphaModFix/>
          </a:blip>
          <a:stretch>
            <a:fillRect/>
          </a:stretch>
        </p:blipFill>
        <p:spPr>
          <a:xfrm>
            <a:off x="427225" y="2116500"/>
            <a:ext cx="7828223" cy="2784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iPhones the revenue is not related to discounts</a:t>
            </a:r>
            <a:endParaRPr/>
          </a:p>
        </p:txBody>
      </p:sp>
      <p:pic>
        <p:nvPicPr>
          <p:cNvPr id="374" name="Google Shape;374;p48"/>
          <p:cNvPicPr preferRelativeResize="0"/>
          <p:nvPr/>
        </p:nvPicPr>
        <p:blipFill>
          <a:blip r:embed="rId3">
            <a:alphaModFix/>
          </a:blip>
          <a:stretch>
            <a:fillRect/>
          </a:stretch>
        </p:blipFill>
        <p:spPr>
          <a:xfrm>
            <a:off x="469538" y="1082750"/>
            <a:ext cx="3571875" cy="3409950"/>
          </a:xfrm>
          <a:prstGeom prst="rect">
            <a:avLst/>
          </a:prstGeom>
          <a:noFill/>
          <a:ln>
            <a:noFill/>
          </a:ln>
        </p:spPr>
      </p:pic>
      <p:pic>
        <p:nvPicPr>
          <p:cNvPr id="375" name="Google Shape;375;p48"/>
          <p:cNvPicPr preferRelativeResize="0"/>
          <p:nvPr/>
        </p:nvPicPr>
        <p:blipFill>
          <a:blip r:embed="rId4">
            <a:alphaModFix/>
          </a:blip>
          <a:stretch>
            <a:fillRect/>
          </a:stretch>
        </p:blipFill>
        <p:spPr>
          <a:xfrm>
            <a:off x="4839950" y="1130338"/>
            <a:ext cx="3648075" cy="3438525"/>
          </a:xfrm>
          <a:prstGeom prst="rect">
            <a:avLst/>
          </a:prstGeom>
          <a:noFill/>
          <a:ln>
            <a:noFill/>
          </a:ln>
        </p:spPr>
      </p:pic>
      <p:sp>
        <p:nvSpPr>
          <p:cNvPr id="376" name="Google Shape;376;p48"/>
          <p:cNvSpPr/>
          <p:nvPr/>
        </p:nvSpPr>
        <p:spPr>
          <a:xfrm>
            <a:off x="1208150" y="1201700"/>
            <a:ext cx="195300" cy="33675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8"/>
          <p:cNvSpPr/>
          <p:nvPr/>
        </p:nvSpPr>
        <p:spPr>
          <a:xfrm>
            <a:off x="5660125" y="1261450"/>
            <a:ext cx="195300" cy="33279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
          <p:cNvSpPr/>
          <p:nvPr/>
        </p:nvSpPr>
        <p:spPr>
          <a:xfrm>
            <a:off x="3767950" y="1201700"/>
            <a:ext cx="195300" cy="3327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8"/>
          <p:cNvSpPr/>
          <p:nvPr/>
        </p:nvSpPr>
        <p:spPr>
          <a:xfrm>
            <a:off x="8237700" y="1261450"/>
            <a:ext cx="195300" cy="32682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8"/>
          <p:cNvSpPr txBox="1"/>
          <p:nvPr/>
        </p:nvSpPr>
        <p:spPr>
          <a:xfrm>
            <a:off x="6538200" y="0"/>
            <a:ext cx="26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Redo the graphics - lables</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Different Categories</a:t>
            </a:r>
            <a:endParaRPr/>
          </a:p>
        </p:txBody>
      </p:sp>
      <p:sp>
        <p:nvSpPr>
          <p:cNvPr id="386" name="Google Shape;386;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50">
                <a:solidFill>
                  <a:srgbClr val="202124"/>
                </a:solidFill>
                <a:highlight>
                  <a:srgbClr val="FFFFFF"/>
                </a:highlight>
              </a:rPr>
              <a:t>- …</a:t>
            </a:r>
            <a:endParaRPr sz="3650">
              <a:solidFill>
                <a:srgbClr val="202124"/>
              </a:solidFill>
              <a:highlight>
                <a:srgbClr val="FFFFFF"/>
              </a:highlight>
            </a:endParaRPr>
          </a:p>
          <a:p>
            <a:pPr indent="0" lvl="0" marL="0" rtl="0" algn="l">
              <a:spcBef>
                <a:spcPts val="1200"/>
              </a:spcBef>
              <a:spcAft>
                <a:spcPts val="0"/>
              </a:spcAft>
              <a:buNone/>
            </a:pPr>
            <a:r>
              <a:t/>
            </a:r>
            <a:endParaRPr sz="6819">
              <a:solidFill>
                <a:srgbClr val="202124"/>
              </a:solidFill>
              <a:highlight>
                <a:srgbClr val="FFFFFF"/>
              </a:highlight>
            </a:endParaRPr>
          </a:p>
          <a:p>
            <a:pPr indent="0" lvl="0" marL="0" rtl="0" algn="l">
              <a:spcBef>
                <a:spcPts val="1200"/>
              </a:spcBef>
              <a:spcAft>
                <a:spcPts val="1200"/>
              </a:spcAft>
              <a:buNone/>
            </a:pPr>
            <a:r>
              <a:t/>
            </a:r>
            <a:endParaRPr/>
          </a:p>
        </p:txBody>
      </p:sp>
      <p:pic>
        <p:nvPicPr>
          <p:cNvPr id="387" name="Google Shape;387;p49"/>
          <p:cNvPicPr preferRelativeResize="0"/>
          <p:nvPr/>
        </p:nvPicPr>
        <p:blipFill>
          <a:blip r:embed="rId3">
            <a:alphaModFix/>
          </a:blip>
          <a:stretch>
            <a:fillRect/>
          </a:stretch>
        </p:blipFill>
        <p:spPr>
          <a:xfrm>
            <a:off x="350300" y="2212437"/>
            <a:ext cx="7119073" cy="2419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3" name="Google Shape;393;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50"/>
          <p:cNvPicPr preferRelativeResize="0"/>
          <p:nvPr/>
        </p:nvPicPr>
        <p:blipFill>
          <a:blip r:embed="rId3">
            <a:alphaModFix/>
          </a:blip>
          <a:stretch>
            <a:fillRect/>
          </a:stretch>
        </p:blipFill>
        <p:spPr>
          <a:xfrm>
            <a:off x="417113" y="1199150"/>
            <a:ext cx="3590925" cy="3400425"/>
          </a:xfrm>
          <a:prstGeom prst="rect">
            <a:avLst/>
          </a:prstGeom>
          <a:noFill/>
          <a:ln>
            <a:noFill/>
          </a:ln>
        </p:spPr>
      </p:pic>
      <p:pic>
        <p:nvPicPr>
          <p:cNvPr id="395" name="Google Shape;395;p50"/>
          <p:cNvPicPr preferRelativeResize="0"/>
          <p:nvPr/>
        </p:nvPicPr>
        <p:blipFill>
          <a:blip r:embed="rId4">
            <a:alphaModFix/>
          </a:blip>
          <a:stretch>
            <a:fillRect/>
          </a:stretch>
        </p:blipFill>
        <p:spPr>
          <a:xfrm>
            <a:off x="426638" y="1199150"/>
            <a:ext cx="3571875" cy="3400425"/>
          </a:xfrm>
          <a:prstGeom prst="rect">
            <a:avLst/>
          </a:prstGeom>
          <a:noFill/>
          <a:ln>
            <a:noFill/>
          </a:ln>
        </p:spPr>
      </p:pic>
      <p:pic>
        <p:nvPicPr>
          <p:cNvPr id="396" name="Google Shape;396;p50"/>
          <p:cNvPicPr preferRelativeResize="0"/>
          <p:nvPr/>
        </p:nvPicPr>
        <p:blipFill>
          <a:blip r:embed="rId3">
            <a:alphaModFix/>
          </a:blip>
          <a:stretch>
            <a:fillRect/>
          </a:stretch>
        </p:blipFill>
        <p:spPr>
          <a:xfrm>
            <a:off x="4428113" y="1199150"/>
            <a:ext cx="3590925" cy="3400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2" name="Google Shape;40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166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Revenue and Discount over time</a:t>
            </a:r>
            <a:endParaRPr/>
          </a:p>
          <a:p>
            <a:pPr indent="0" lvl="0" marL="0" rtl="0" algn="l">
              <a:spcBef>
                <a:spcPts val="0"/>
              </a:spcBef>
              <a:spcAft>
                <a:spcPts val="0"/>
              </a:spcAft>
              <a:buNone/>
            </a:pPr>
            <a:r>
              <a:t/>
            </a:r>
            <a:endParaRPr/>
          </a:p>
        </p:txBody>
      </p:sp>
      <p:pic>
        <p:nvPicPr>
          <p:cNvPr id="112" name="Google Shape;112;p16"/>
          <p:cNvPicPr preferRelativeResize="0"/>
          <p:nvPr/>
        </p:nvPicPr>
        <p:blipFill>
          <a:blip r:embed="rId3">
            <a:alphaModFix/>
          </a:blip>
          <a:stretch>
            <a:fillRect/>
          </a:stretch>
        </p:blipFill>
        <p:spPr>
          <a:xfrm>
            <a:off x="462825" y="973925"/>
            <a:ext cx="6122001" cy="3484625"/>
          </a:xfrm>
          <a:prstGeom prst="rect">
            <a:avLst/>
          </a:prstGeom>
          <a:noFill/>
          <a:ln>
            <a:noFill/>
          </a:ln>
        </p:spPr>
      </p:pic>
      <p:pic>
        <p:nvPicPr>
          <p:cNvPr id="113" name="Google Shape;113;p16"/>
          <p:cNvPicPr preferRelativeResize="0"/>
          <p:nvPr/>
        </p:nvPicPr>
        <p:blipFill>
          <a:blip r:embed="rId4">
            <a:alphaModFix/>
          </a:blip>
          <a:stretch>
            <a:fillRect/>
          </a:stretch>
        </p:blipFill>
        <p:spPr>
          <a:xfrm rot="-5400000">
            <a:off x="-149687" y="2475988"/>
            <a:ext cx="1150825" cy="123000"/>
          </a:xfrm>
          <a:prstGeom prst="rect">
            <a:avLst/>
          </a:prstGeom>
          <a:noFill/>
          <a:ln>
            <a:noFill/>
          </a:ln>
        </p:spPr>
      </p:pic>
      <p:sp>
        <p:nvSpPr>
          <p:cNvPr id="114" name="Google Shape;114;p16"/>
          <p:cNvSpPr txBox="1"/>
          <p:nvPr/>
        </p:nvSpPr>
        <p:spPr>
          <a:xfrm>
            <a:off x="6724750" y="1074900"/>
            <a:ext cx="2238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Peak in revenue in November </a:t>
            </a:r>
            <a:endParaRPr sz="9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Black Friday and Christmas Sales</a:t>
            </a:r>
            <a:endParaRPr sz="1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115" name="Google Shape;115;p16"/>
          <p:cNvCxnSpPr/>
          <p:nvPr/>
        </p:nvCxnSpPr>
        <p:spPr>
          <a:xfrm flipH="1">
            <a:off x="5045800" y="1439125"/>
            <a:ext cx="1599000" cy="497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p:nvPr/>
        </p:nvCxnSpPr>
        <p:spPr>
          <a:xfrm flipH="1">
            <a:off x="5454325" y="2567300"/>
            <a:ext cx="1288200" cy="1155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6"/>
          <p:cNvCxnSpPr/>
          <p:nvPr/>
        </p:nvCxnSpPr>
        <p:spPr>
          <a:xfrm flipH="1">
            <a:off x="4281850" y="2506500"/>
            <a:ext cx="2442900" cy="14199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6"/>
          <p:cNvSpPr txBox="1"/>
          <p:nvPr/>
        </p:nvSpPr>
        <p:spPr>
          <a:xfrm>
            <a:off x="6724750" y="2229675"/>
            <a:ext cx="223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Discount not always directly affecting revenue</a:t>
            </a:r>
            <a:endParaRPr>
              <a:latin typeface="Roboto"/>
              <a:ea typeface="Roboto"/>
              <a:cs typeface="Roboto"/>
              <a:sym typeface="Roboto"/>
            </a:endParaRPr>
          </a:p>
        </p:txBody>
      </p:sp>
      <p:sp>
        <p:nvSpPr>
          <p:cNvPr id="119" name="Google Shape;119;p16"/>
          <p:cNvSpPr/>
          <p:nvPr/>
        </p:nvSpPr>
        <p:spPr>
          <a:xfrm>
            <a:off x="129325" y="4458550"/>
            <a:ext cx="592800" cy="201000"/>
          </a:xfrm>
          <a:prstGeom prst="mathMinus">
            <a:avLst>
              <a:gd fmla="val 23520" name="adj1"/>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29325" y="4658425"/>
            <a:ext cx="592800" cy="201000"/>
          </a:xfrm>
          <a:prstGeom prst="mathMinus">
            <a:avLst>
              <a:gd fmla="val 23520" name="adj1"/>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nvSpPr>
        <p:spPr>
          <a:xfrm>
            <a:off x="747300" y="4394950"/>
            <a:ext cx="6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revenue</a:t>
            </a:r>
            <a:endParaRPr sz="1000">
              <a:latin typeface="Roboto"/>
              <a:ea typeface="Roboto"/>
              <a:cs typeface="Roboto"/>
              <a:sym typeface="Roboto"/>
            </a:endParaRPr>
          </a:p>
        </p:txBody>
      </p:sp>
      <p:sp>
        <p:nvSpPr>
          <p:cNvPr id="122" name="Google Shape;122;p16"/>
          <p:cNvSpPr txBox="1"/>
          <p:nvPr/>
        </p:nvSpPr>
        <p:spPr>
          <a:xfrm>
            <a:off x="711300" y="4603325"/>
            <a:ext cx="75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discount</a:t>
            </a:r>
            <a:endParaRPr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Subcategories</a:t>
            </a:r>
            <a:endParaRPr/>
          </a:p>
        </p:txBody>
      </p:sp>
      <p:sp>
        <p:nvSpPr>
          <p:cNvPr id="408" name="Google Shape;408;p52"/>
          <p:cNvSpPr txBox="1"/>
          <p:nvPr>
            <p:ph idx="1" type="body"/>
          </p:nvPr>
        </p:nvSpPr>
        <p:spPr>
          <a:xfrm>
            <a:off x="311700" y="1017800"/>
            <a:ext cx="8520600" cy="5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Our Recommendation:</a:t>
            </a:r>
            <a:endParaRPr b="1" sz="1600"/>
          </a:p>
        </p:txBody>
      </p:sp>
      <p:sp>
        <p:nvSpPr>
          <p:cNvPr id="409" name="Google Shape;409;p52"/>
          <p:cNvSpPr txBox="1"/>
          <p:nvPr>
            <p:ph idx="1" type="body"/>
          </p:nvPr>
        </p:nvSpPr>
        <p:spPr>
          <a:xfrm>
            <a:off x="412150"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14325" lvl="0" marL="457200" rtl="0" algn="l">
              <a:spcBef>
                <a:spcPts val="12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Harddrive</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iPhone</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Monitor</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Tablet</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Computer</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RAM</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Watches</a:t>
            </a:r>
            <a:endParaRPr sz="1700">
              <a:solidFill>
                <a:srgbClr val="000000"/>
              </a:solidFill>
              <a:highlight>
                <a:srgbClr val="FFFFFF"/>
              </a:highlight>
              <a:latin typeface="Arial"/>
              <a:ea typeface="Arial"/>
              <a:cs typeface="Arial"/>
              <a:sym typeface="Arial"/>
            </a:endParaRPr>
          </a:p>
        </p:txBody>
      </p:sp>
      <p:sp>
        <p:nvSpPr>
          <p:cNvPr id="410" name="Google Shape;410;p52"/>
          <p:cNvSpPr/>
          <p:nvPr/>
        </p:nvSpPr>
        <p:spPr>
          <a:xfrm rot="2910641">
            <a:off x="632524"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2"/>
          <p:cNvSpPr/>
          <p:nvPr/>
        </p:nvSpPr>
        <p:spPr>
          <a:xfrm rot="8110513">
            <a:off x="614648" y="2201739"/>
            <a:ext cx="138735" cy="235467"/>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
          <p:cNvSpPr txBox="1"/>
          <p:nvPr>
            <p:ph idx="1" type="body"/>
          </p:nvPr>
        </p:nvSpPr>
        <p:spPr>
          <a:xfrm>
            <a:off x="3140725"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295275" lvl="0" marL="457200" rtl="0" algn="l">
              <a:spcBef>
                <a:spcPts val="120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Keyboard</a:t>
            </a:r>
            <a:endParaRPr sz="150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Accessories</a:t>
            </a:r>
            <a:endParaRPr sz="150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Second-Hand</a:t>
            </a:r>
            <a:endParaRPr sz="1500">
              <a:solidFill>
                <a:srgbClr val="000000"/>
              </a:solidFill>
              <a:highlight>
                <a:srgbClr val="FFFFFF"/>
              </a:highlight>
              <a:latin typeface="Arial"/>
              <a:ea typeface="Arial"/>
              <a:cs typeface="Arial"/>
              <a:sym typeface="Arial"/>
            </a:endParaRPr>
          </a:p>
        </p:txBody>
      </p:sp>
      <p:sp>
        <p:nvSpPr>
          <p:cNvPr id="413" name="Google Shape;413;p52"/>
          <p:cNvSpPr/>
          <p:nvPr/>
        </p:nvSpPr>
        <p:spPr>
          <a:xfrm rot="2910641">
            <a:off x="3361099"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2"/>
          <p:cNvSpPr/>
          <p:nvPr/>
        </p:nvSpPr>
        <p:spPr>
          <a:xfrm rot="2910641">
            <a:off x="3361099"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2"/>
          <p:cNvSpPr txBox="1"/>
          <p:nvPr>
            <p:ph idx="1" type="body"/>
          </p:nvPr>
        </p:nvSpPr>
        <p:spPr>
          <a:xfrm>
            <a:off x="5869300" y="1699950"/>
            <a:ext cx="2471100" cy="2688600"/>
          </a:xfrm>
          <a:prstGeom prst="rect">
            <a:avLst/>
          </a:prstGeom>
          <a:solidFill>
            <a:schemeClr val="lt1"/>
          </a:solidFill>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Powerbank (56%)</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Flashdrive (30%)</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Headphones (27%)</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457200" rtl="0" algn="l">
              <a:spcBef>
                <a:spcPts val="1100"/>
              </a:spcBef>
              <a:spcAft>
                <a:spcPts val="1100"/>
              </a:spcAft>
              <a:buNone/>
            </a:pPr>
            <a:r>
              <a:t/>
            </a:r>
            <a:endParaRPr sz="1400">
              <a:solidFill>
                <a:srgbClr val="000000"/>
              </a:solidFill>
              <a:highlight>
                <a:srgbClr val="FFFFFF"/>
              </a:highlight>
              <a:latin typeface="Arial"/>
              <a:ea typeface="Arial"/>
              <a:cs typeface="Arial"/>
              <a:sym typeface="Arial"/>
            </a:endParaRPr>
          </a:p>
        </p:txBody>
      </p:sp>
      <p:sp>
        <p:nvSpPr>
          <p:cNvPr id="416" name="Google Shape;416;p52"/>
          <p:cNvSpPr/>
          <p:nvPr/>
        </p:nvSpPr>
        <p:spPr>
          <a:xfrm rot="2910641">
            <a:off x="6089674"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2"/>
          <p:cNvSpPr/>
          <p:nvPr/>
        </p:nvSpPr>
        <p:spPr>
          <a:xfrm rot="8110513">
            <a:off x="6088073" y="1805714"/>
            <a:ext cx="138735" cy="235467"/>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
          <p:cNvSpPr txBox="1"/>
          <p:nvPr/>
        </p:nvSpPr>
        <p:spPr>
          <a:xfrm>
            <a:off x="3160500" y="3343925"/>
            <a:ext cx="2451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E69138"/>
                </a:solidFill>
                <a:latin typeface="Caveat"/>
                <a:ea typeface="Caveat"/>
                <a:cs typeface="Caveat"/>
                <a:sym typeface="Caveat"/>
              </a:rPr>
              <a:t>→Try decreasing discounts to see if revenue increases</a:t>
            </a:r>
            <a:endParaRPr sz="2000">
              <a:solidFill>
                <a:srgbClr val="E69138"/>
              </a:solidFill>
              <a:latin typeface="Caveat"/>
              <a:ea typeface="Caveat"/>
              <a:cs typeface="Caveat"/>
              <a:sym typeface="Caveat"/>
            </a:endParaRPr>
          </a:p>
        </p:txBody>
      </p:sp>
      <p:sp>
        <p:nvSpPr>
          <p:cNvPr id="419" name="Google Shape;419;p52"/>
          <p:cNvSpPr txBox="1"/>
          <p:nvPr/>
        </p:nvSpPr>
        <p:spPr>
          <a:xfrm>
            <a:off x="5869300" y="3602227"/>
            <a:ext cx="2532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00"/>
                </a:solidFill>
                <a:latin typeface="Caveat"/>
                <a:ea typeface="Caveat"/>
                <a:cs typeface="Caveat"/>
                <a:sym typeface="Caveat"/>
              </a:rPr>
              <a:t>→Try not to give huge discounts</a:t>
            </a:r>
            <a:endParaRPr sz="2000">
              <a:solidFill>
                <a:srgbClr val="FF0000"/>
              </a:solidFill>
              <a:latin typeface="Caveat"/>
              <a:ea typeface="Caveat"/>
              <a:cs typeface="Caveat"/>
              <a:sym typeface="Caveat"/>
            </a:endParaRPr>
          </a:p>
        </p:txBody>
      </p:sp>
      <p:pic>
        <p:nvPicPr>
          <p:cNvPr id="420" name="Google Shape;420;p52"/>
          <p:cNvPicPr preferRelativeResize="0"/>
          <p:nvPr/>
        </p:nvPicPr>
        <p:blipFill>
          <a:blip r:embed="rId3">
            <a:alphaModFix/>
          </a:blip>
          <a:stretch>
            <a:fillRect/>
          </a:stretch>
        </p:blipFill>
        <p:spPr>
          <a:xfrm>
            <a:off x="2282350" y="3785800"/>
            <a:ext cx="520200" cy="52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151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revenue is made in the 1 - 25 € discount-segment</a:t>
            </a:r>
            <a:endParaRPr/>
          </a:p>
        </p:txBody>
      </p:sp>
      <p:pic>
        <p:nvPicPr>
          <p:cNvPr id="128" name="Google Shape;128;p17"/>
          <p:cNvPicPr preferRelativeResize="0"/>
          <p:nvPr/>
        </p:nvPicPr>
        <p:blipFill>
          <a:blip r:embed="rId3">
            <a:alphaModFix/>
          </a:blip>
          <a:stretch>
            <a:fillRect/>
          </a:stretch>
        </p:blipFill>
        <p:spPr>
          <a:xfrm>
            <a:off x="3812700" y="3899825"/>
            <a:ext cx="2012550" cy="138475"/>
          </a:xfrm>
          <a:prstGeom prst="rect">
            <a:avLst/>
          </a:prstGeom>
          <a:noFill/>
          <a:ln>
            <a:noFill/>
          </a:ln>
        </p:spPr>
      </p:pic>
      <p:pic>
        <p:nvPicPr>
          <p:cNvPr id="129" name="Google Shape;129;p17"/>
          <p:cNvPicPr preferRelativeResize="0"/>
          <p:nvPr/>
        </p:nvPicPr>
        <p:blipFill>
          <a:blip r:embed="rId4">
            <a:alphaModFix/>
          </a:blip>
          <a:stretch>
            <a:fillRect/>
          </a:stretch>
        </p:blipFill>
        <p:spPr>
          <a:xfrm>
            <a:off x="517400" y="911800"/>
            <a:ext cx="8073436" cy="2835625"/>
          </a:xfrm>
          <a:prstGeom prst="rect">
            <a:avLst/>
          </a:prstGeom>
          <a:noFill/>
          <a:ln>
            <a:noFill/>
          </a:ln>
        </p:spPr>
      </p:pic>
      <p:sp>
        <p:nvSpPr>
          <p:cNvPr id="130" name="Google Shape;130;p17"/>
          <p:cNvSpPr/>
          <p:nvPr/>
        </p:nvSpPr>
        <p:spPr>
          <a:xfrm>
            <a:off x="612950" y="955658"/>
            <a:ext cx="337500" cy="8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7"/>
          <p:cNvPicPr preferRelativeResize="0"/>
          <p:nvPr/>
        </p:nvPicPr>
        <p:blipFill>
          <a:blip r:embed="rId5">
            <a:alphaModFix/>
          </a:blip>
          <a:stretch>
            <a:fillRect/>
          </a:stretch>
        </p:blipFill>
        <p:spPr>
          <a:xfrm rot="-5400000">
            <a:off x="-545550" y="2253413"/>
            <a:ext cx="1866900" cy="15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287325" y="176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Huge number of products in the 1-25€ segment</a:t>
            </a:r>
            <a:endParaRPr/>
          </a:p>
        </p:txBody>
      </p:sp>
      <p:pic>
        <p:nvPicPr>
          <p:cNvPr id="137" name="Google Shape;137;p18"/>
          <p:cNvPicPr preferRelativeResize="0"/>
          <p:nvPr/>
        </p:nvPicPr>
        <p:blipFill>
          <a:blip r:embed="rId3">
            <a:alphaModFix/>
          </a:blip>
          <a:stretch>
            <a:fillRect/>
          </a:stretch>
        </p:blipFill>
        <p:spPr>
          <a:xfrm>
            <a:off x="1277400" y="4551075"/>
            <a:ext cx="1638300" cy="112725"/>
          </a:xfrm>
          <a:prstGeom prst="rect">
            <a:avLst/>
          </a:prstGeom>
          <a:noFill/>
          <a:ln>
            <a:noFill/>
          </a:ln>
        </p:spPr>
      </p:pic>
      <p:pic>
        <p:nvPicPr>
          <p:cNvPr id="138" name="Google Shape;138;p18"/>
          <p:cNvPicPr preferRelativeResize="0"/>
          <p:nvPr/>
        </p:nvPicPr>
        <p:blipFill>
          <a:blip r:embed="rId4">
            <a:alphaModFix/>
          </a:blip>
          <a:stretch>
            <a:fillRect/>
          </a:stretch>
        </p:blipFill>
        <p:spPr>
          <a:xfrm rot="-5400000">
            <a:off x="-22100" y="2599800"/>
            <a:ext cx="1117000" cy="121550"/>
          </a:xfrm>
          <a:prstGeom prst="rect">
            <a:avLst/>
          </a:prstGeom>
          <a:noFill/>
          <a:ln>
            <a:noFill/>
          </a:ln>
        </p:spPr>
      </p:pic>
      <p:pic>
        <p:nvPicPr>
          <p:cNvPr id="139" name="Google Shape;139;p18"/>
          <p:cNvPicPr preferRelativeResize="0"/>
          <p:nvPr/>
        </p:nvPicPr>
        <p:blipFill rotWithShape="1">
          <a:blip r:embed="rId5">
            <a:alphaModFix/>
          </a:blip>
          <a:srcRect b="0" l="0" r="70974" t="0"/>
          <a:stretch/>
        </p:blipFill>
        <p:spPr>
          <a:xfrm>
            <a:off x="682575" y="1241000"/>
            <a:ext cx="2675350" cy="3226025"/>
          </a:xfrm>
          <a:prstGeom prst="rect">
            <a:avLst/>
          </a:prstGeom>
          <a:noFill/>
          <a:ln>
            <a:noFill/>
          </a:ln>
        </p:spPr>
      </p:pic>
      <p:sp>
        <p:nvSpPr>
          <p:cNvPr id="140" name="Google Shape;140;p18"/>
          <p:cNvSpPr txBox="1"/>
          <p:nvPr/>
        </p:nvSpPr>
        <p:spPr>
          <a:xfrm>
            <a:off x="701800" y="732200"/>
            <a:ext cx="36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which is driven be selling Accessories</a:t>
            </a:r>
            <a:endParaRPr>
              <a:latin typeface="Roboto"/>
              <a:ea typeface="Roboto"/>
              <a:cs typeface="Roboto"/>
              <a:sym typeface="Roboto"/>
            </a:endParaRPr>
          </a:p>
        </p:txBody>
      </p:sp>
      <p:pic>
        <p:nvPicPr>
          <p:cNvPr id="141" name="Google Shape;141;p18"/>
          <p:cNvPicPr preferRelativeResize="0"/>
          <p:nvPr/>
        </p:nvPicPr>
        <p:blipFill>
          <a:blip r:embed="rId4">
            <a:alphaModFix/>
          </a:blip>
          <a:stretch>
            <a:fillRect/>
          </a:stretch>
        </p:blipFill>
        <p:spPr>
          <a:xfrm rot="-5400000">
            <a:off x="3606250" y="2583750"/>
            <a:ext cx="1142100" cy="128550"/>
          </a:xfrm>
          <a:prstGeom prst="rect">
            <a:avLst/>
          </a:prstGeom>
          <a:noFill/>
          <a:ln>
            <a:noFill/>
          </a:ln>
        </p:spPr>
      </p:pic>
      <p:pic>
        <p:nvPicPr>
          <p:cNvPr id="142" name="Google Shape;142;p18"/>
          <p:cNvPicPr preferRelativeResize="0"/>
          <p:nvPr/>
        </p:nvPicPr>
        <p:blipFill>
          <a:blip r:embed="rId3">
            <a:alphaModFix/>
          </a:blip>
          <a:stretch>
            <a:fillRect/>
          </a:stretch>
        </p:blipFill>
        <p:spPr>
          <a:xfrm>
            <a:off x="4738175" y="4529550"/>
            <a:ext cx="1638300" cy="112725"/>
          </a:xfrm>
          <a:prstGeom prst="rect">
            <a:avLst/>
          </a:prstGeom>
          <a:noFill/>
          <a:ln>
            <a:noFill/>
          </a:ln>
        </p:spPr>
      </p:pic>
      <p:pic>
        <p:nvPicPr>
          <p:cNvPr id="143" name="Google Shape;143;p18"/>
          <p:cNvPicPr preferRelativeResize="0"/>
          <p:nvPr/>
        </p:nvPicPr>
        <p:blipFill>
          <a:blip r:embed="rId6">
            <a:alphaModFix/>
          </a:blip>
          <a:stretch>
            <a:fillRect/>
          </a:stretch>
        </p:blipFill>
        <p:spPr>
          <a:xfrm>
            <a:off x="4241575" y="1251624"/>
            <a:ext cx="2369831" cy="3226025"/>
          </a:xfrm>
          <a:prstGeom prst="rect">
            <a:avLst/>
          </a:prstGeom>
          <a:noFill/>
          <a:ln>
            <a:noFill/>
          </a:ln>
        </p:spPr>
      </p:pic>
      <p:pic>
        <p:nvPicPr>
          <p:cNvPr id="144" name="Google Shape;144;p18"/>
          <p:cNvPicPr preferRelativeResize="0"/>
          <p:nvPr/>
        </p:nvPicPr>
        <p:blipFill>
          <a:blip r:embed="rId7">
            <a:alphaModFix/>
          </a:blip>
          <a:stretch>
            <a:fillRect/>
          </a:stretch>
        </p:blipFill>
        <p:spPr>
          <a:xfrm>
            <a:off x="5847450" y="1507725"/>
            <a:ext cx="2675350" cy="11205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219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of different categories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19"/>
          <p:cNvPicPr preferRelativeResize="0"/>
          <p:nvPr/>
        </p:nvPicPr>
        <p:blipFill>
          <a:blip r:embed="rId3">
            <a:alphaModFix/>
          </a:blip>
          <a:stretch>
            <a:fillRect/>
          </a:stretch>
        </p:blipFill>
        <p:spPr>
          <a:xfrm>
            <a:off x="271638" y="1105651"/>
            <a:ext cx="8600725" cy="2591526"/>
          </a:xfrm>
          <a:prstGeom prst="rect">
            <a:avLst/>
          </a:prstGeom>
          <a:noFill/>
          <a:ln>
            <a:noFill/>
          </a:ln>
        </p:spPr>
      </p:pic>
      <p:pic>
        <p:nvPicPr>
          <p:cNvPr id="151" name="Google Shape;151;p19"/>
          <p:cNvPicPr preferRelativeResize="0"/>
          <p:nvPr/>
        </p:nvPicPr>
        <p:blipFill>
          <a:blip r:embed="rId4">
            <a:alphaModFix/>
          </a:blip>
          <a:stretch>
            <a:fillRect/>
          </a:stretch>
        </p:blipFill>
        <p:spPr>
          <a:xfrm>
            <a:off x="3785375" y="3794788"/>
            <a:ext cx="1866900" cy="152400"/>
          </a:xfrm>
          <a:prstGeom prst="rect">
            <a:avLst/>
          </a:prstGeom>
          <a:noFill/>
          <a:ln>
            <a:noFill/>
          </a:ln>
        </p:spPr>
      </p:pic>
      <p:cxnSp>
        <p:nvCxnSpPr>
          <p:cNvPr id="152" name="Google Shape;152;p19"/>
          <p:cNvCxnSpPr/>
          <p:nvPr/>
        </p:nvCxnSpPr>
        <p:spPr>
          <a:xfrm flipH="1">
            <a:off x="6286000" y="954025"/>
            <a:ext cx="5100" cy="3250200"/>
          </a:xfrm>
          <a:prstGeom prst="straightConnector1">
            <a:avLst/>
          </a:prstGeom>
          <a:noFill/>
          <a:ln cap="flat" cmpd="sng" w="28575">
            <a:solidFill>
              <a:schemeClr val="dk2"/>
            </a:solidFill>
            <a:prstDash val="solid"/>
            <a:round/>
            <a:headEnd len="med" w="med" type="none"/>
            <a:tailEnd len="med" w="med" type="none"/>
          </a:ln>
        </p:spPr>
      </p:cxnSp>
      <p:sp>
        <p:nvSpPr>
          <p:cNvPr id="153" name="Google Shape;153;p19"/>
          <p:cNvSpPr txBox="1"/>
          <p:nvPr/>
        </p:nvSpPr>
        <p:spPr>
          <a:xfrm>
            <a:off x="5052225" y="4185950"/>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Average Revenue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and Discounts are not evenly distributed</a:t>
            </a:r>
            <a:endParaRPr/>
          </a:p>
        </p:txBody>
      </p:sp>
      <p:sp>
        <p:nvSpPr>
          <p:cNvPr id="159" name="Google Shape;159;p20"/>
          <p:cNvSpPr txBox="1"/>
          <p:nvPr>
            <p:ph idx="1" type="body"/>
          </p:nvPr>
        </p:nvSpPr>
        <p:spPr>
          <a:xfrm>
            <a:off x="311700" y="1017800"/>
            <a:ext cx="8520600" cy="5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…across different product categories:</a:t>
            </a:r>
            <a:endParaRPr sz="1500"/>
          </a:p>
        </p:txBody>
      </p:sp>
      <p:sp>
        <p:nvSpPr>
          <p:cNvPr id="160" name="Google Shape;160;p20"/>
          <p:cNvSpPr txBox="1"/>
          <p:nvPr>
            <p:ph idx="1" type="body"/>
          </p:nvPr>
        </p:nvSpPr>
        <p:spPr>
          <a:xfrm>
            <a:off x="412150"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23850" lvl="0" marL="342900" rtl="0" algn="l">
              <a:spcBef>
                <a:spcPts val="120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Harddrive/Flashdrive</a:t>
            </a:r>
            <a:endParaRPr sz="1500">
              <a:solidFill>
                <a:srgbClr val="000000"/>
              </a:solidFill>
              <a:highlight>
                <a:srgbClr val="FFFFFF"/>
              </a:highlight>
              <a:latin typeface="Arial"/>
              <a:ea typeface="Arial"/>
              <a:cs typeface="Arial"/>
              <a:sym typeface="Arial"/>
            </a:endParaRPr>
          </a:p>
          <a:p>
            <a:pPr indent="-323850" lvl="0" marL="3429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iPhones/Tablets</a:t>
            </a:r>
            <a:endParaRPr sz="1500"/>
          </a:p>
        </p:txBody>
      </p:sp>
      <p:sp>
        <p:nvSpPr>
          <p:cNvPr id="161" name="Google Shape;161;p20"/>
          <p:cNvSpPr/>
          <p:nvPr/>
        </p:nvSpPr>
        <p:spPr>
          <a:xfrm rot="2910641">
            <a:off x="632524"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0"/>
          <p:cNvPicPr preferRelativeResize="0"/>
          <p:nvPr/>
        </p:nvPicPr>
        <p:blipFill>
          <a:blip r:embed="rId3">
            <a:alphaModFix/>
          </a:blip>
          <a:stretch>
            <a:fillRect/>
          </a:stretch>
        </p:blipFill>
        <p:spPr>
          <a:xfrm>
            <a:off x="1185675" y="3460900"/>
            <a:ext cx="669599" cy="607802"/>
          </a:xfrm>
          <a:prstGeom prst="rect">
            <a:avLst/>
          </a:prstGeom>
          <a:noFill/>
          <a:ln>
            <a:noFill/>
          </a:ln>
        </p:spPr>
      </p:pic>
      <p:sp>
        <p:nvSpPr>
          <p:cNvPr id="163" name="Google Shape;163;p20"/>
          <p:cNvSpPr/>
          <p:nvPr/>
        </p:nvSpPr>
        <p:spPr>
          <a:xfrm rot="8110513">
            <a:off x="614648" y="2201739"/>
            <a:ext cx="138735" cy="235467"/>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ph idx="1" type="body"/>
          </p:nvPr>
        </p:nvSpPr>
        <p:spPr>
          <a:xfrm>
            <a:off x="3140725" y="1699950"/>
            <a:ext cx="2471100" cy="2688600"/>
          </a:xfrm>
          <a:prstGeom prst="rect">
            <a:avLst/>
          </a:prstGeom>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323850" lvl="0" marL="342900" rtl="0" algn="l">
              <a:spcBef>
                <a:spcPts val="120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Accessories</a:t>
            </a:r>
            <a:endParaRPr sz="1500"/>
          </a:p>
        </p:txBody>
      </p:sp>
      <p:sp>
        <p:nvSpPr>
          <p:cNvPr id="165" name="Google Shape;165;p20"/>
          <p:cNvSpPr/>
          <p:nvPr/>
        </p:nvSpPr>
        <p:spPr>
          <a:xfrm rot="2910641">
            <a:off x="3361099" y="1805718"/>
            <a:ext cx="138570" cy="235459"/>
          </a:xfrm>
          <a:prstGeom prst="up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910641">
            <a:off x="3361099"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idx="1" type="body"/>
          </p:nvPr>
        </p:nvSpPr>
        <p:spPr>
          <a:xfrm>
            <a:off x="5869300" y="1699950"/>
            <a:ext cx="2471100" cy="2688600"/>
          </a:xfrm>
          <a:prstGeom prst="rect">
            <a:avLst/>
          </a:prstGeom>
          <a:solidFill>
            <a:schemeClr val="lt1"/>
          </a:solidFill>
          <a:ln cap="flat" cmpd="sng" w="9525">
            <a:solidFill>
              <a:srgbClr val="20212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b="1" lang="en" sz="1500"/>
              <a:t>average Revenue &amp; </a:t>
            </a:r>
            <a:endParaRPr b="1" sz="1500"/>
          </a:p>
          <a:p>
            <a:pPr indent="0" lvl="0" marL="0" rtl="0" algn="l">
              <a:spcBef>
                <a:spcPts val="1200"/>
              </a:spcBef>
              <a:spcAft>
                <a:spcPts val="0"/>
              </a:spcAft>
              <a:buNone/>
            </a:pPr>
            <a:r>
              <a:rPr b="1" lang="en" sz="1500"/>
              <a:t>        average Discount:</a:t>
            </a:r>
            <a:endParaRPr b="1" sz="1500"/>
          </a:p>
          <a:p>
            <a:pPr indent="-295275" lvl="0" marL="342900" rtl="0" algn="l">
              <a:spcBef>
                <a:spcPts val="1200"/>
              </a:spcBef>
              <a:spcAft>
                <a:spcPts val="0"/>
              </a:spcAft>
              <a:buClr>
                <a:srgbClr val="000000"/>
              </a:buClr>
              <a:buSzPts val="1050"/>
              <a:buFont typeface="Arial"/>
              <a:buChar char="-"/>
            </a:pPr>
            <a:r>
              <a:rPr lang="en" sz="1500">
                <a:solidFill>
                  <a:srgbClr val="000000"/>
                </a:solidFill>
                <a:highlight>
                  <a:srgbClr val="FFFFFF"/>
                </a:highlight>
                <a:latin typeface="Arial"/>
                <a:ea typeface="Arial"/>
                <a:cs typeface="Arial"/>
                <a:sym typeface="Arial"/>
              </a:rPr>
              <a:t>Service_Used_Other</a:t>
            </a:r>
            <a:endParaRPr sz="1500">
              <a:solidFill>
                <a:srgbClr val="000000"/>
              </a:solidFill>
              <a:highlight>
                <a:srgbClr val="FFFFFF"/>
              </a:highlight>
              <a:latin typeface="Arial"/>
              <a:ea typeface="Arial"/>
              <a:cs typeface="Arial"/>
              <a:sym typeface="Arial"/>
            </a:endParaRPr>
          </a:p>
        </p:txBody>
      </p:sp>
      <p:sp>
        <p:nvSpPr>
          <p:cNvPr id="168" name="Google Shape;168;p20"/>
          <p:cNvSpPr/>
          <p:nvPr/>
        </p:nvSpPr>
        <p:spPr>
          <a:xfrm rot="2910641">
            <a:off x="6089674" y="2201743"/>
            <a:ext cx="138570" cy="235459"/>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8110513">
            <a:off x="6088073" y="1805714"/>
            <a:ext cx="138735" cy="235467"/>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1"/>
          <p:cNvPicPr preferRelativeResize="0"/>
          <p:nvPr/>
        </p:nvPicPr>
        <p:blipFill>
          <a:blip r:embed="rId3">
            <a:alphaModFix/>
          </a:blip>
          <a:stretch>
            <a:fillRect/>
          </a:stretch>
        </p:blipFill>
        <p:spPr>
          <a:xfrm>
            <a:off x="29225" y="1057950"/>
            <a:ext cx="9045898" cy="2725650"/>
          </a:xfrm>
          <a:prstGeom prst="rect">
            <a:avLst/>
          </a:prstGeom>
          <a:noFill/>
          <a:ln>
            <a:noFill/>
          </a:ln>
        </p:spPr>
      </p:pic>
      <p:sp>
        <p:nvSpPr>
          <p:cNvPr id="175" name="Google Shape;175;p21"/>
          <p:cNvSpPr txBox="1"/>
          <p:nvPr>
            <p:ph type="title"/>
          </p:nvPr>
        </p:nvSpPr>
        <p:spPr>
          <a:xfrm>
            <a:off x="311700" y="219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Revenue of different subcategories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6" name="Google Shape;176;p21"/>
          <p:cNvPicPr preferRelativeResize="0"/>
          <p:nvPr/>
        </p:nvPicPr>
        <p:blipFill>
          <a:blip r:embed="rId4">
            <a:alphaModFix/>
          </a:blip>
          <a:stretch>
            <a:fillRect/>
          </a:stretch>
        </p:blipFill>
        <p:spPr>
          <a:xfrm>
            <a:off x="4295650" y="3872813"/>
            <a:ext cx="1866900" cy="152400"/>
          </a:xfrm>
          <a:prstGeom prst="rect">
            <a:avLst/>
          </a:prstGeom>
          <a:noFill/>
          <a:ln>
            <a:noFill/>
          </a:ln>
        </p:spPr>
      </p:pic>
      <p:cxnSp>
        <p:nvCxnSpPr>
          <p:cNvPr id="177" name="Google Shape;177;p21"/>
          <p:cNvCxnSpPr/>
          <p:nvPr/>
        </p:nvCxnSpPr>
        <p:spPr>
          <a:xfrm>
            <a:off x="2399916" y="955226"/>
            <a:ext cx="0" cy="3096600"/>
          </a:xfrm>
          <a:prstGeom prst="straightConnector1">
            <a:avLst/>
          </a:prstGeom>
          <a:noFill/>
          <a:ln cap="flat" cmpd="sng" w="28575">
            <a:solidFill>
              <a:schemeClr val="dk2"/>
            </a:solidFill>
            <a:prstDash val="solid"/>
            <a:round/>
            <a:headEnd len="med" w="med" type="none"/>
            <a:tailEnd len="med" w="med" type="none"/>
          </a:ln>
        </p:spPr>
      </p:cxnSp>
      <p:sp>
        <p:nvSpPr>
          <p:cNvPr id="178" name="Google Shape;178;p21"/>
          <p:cNvSpPr txBox="1"/>
          <p:nvPr/>
        </p:nvSpPr>
        <p:spPr>
          <a:xfrm>
            <a:off x="2414300" y="3957350"/>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9" name="Google Shape;179;p21"/>
          <p:cNvSpPr txBox="1"/>
          <p:nvPr/>
        </p:nvSpPr>
        <p:spPr>
          <a:xfrm>
            <a:off x="1623225" y="4033550"/>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Average Revenue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