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4" autoAdjust="0"/>
    <p:restoredTop sz="99175" autoAdjust="0"/>
  </p:normalViewPr>
  <p:slideViewPr>
    <p:cSldViewPr snapToGrid="0" snapToObjects="1">
      <p:cViewPr>
        <p:scale>
          <a:sx n="66" d="100"/>
          <a:sy n="66" d="100"/>
        </p:scale>
        <p:origin x="-904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1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7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6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6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7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2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D331-6382-5346-B0DA-25E5CABE5A38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5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AD331-6382-5346-B0DA-25E5CABE5A38}" type="datetimeFigureOut">
              <a:rPr lang="en-US" smtClean="0"/>
              <a:t>09/10/2014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A1B4-AEEA-944F-B3E4-B9319A47D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Section 3.2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2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1513" y="224321"/>
            <a:ext cx="7407554" cy="160146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54675" y="256126"/>
            <a:ext cx="40062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2800" b="1" dirty="0" err="1">
                <a:latin typeface="Courier New"/>
                <a:cs typeface="Courier New"/>
              </a:rPr>
              <a:t>m</a:t>
            </a:r>
            <a:r>
              <a:rPr lang="en-US" sz="2800" b="1" dirty="0" err="1" smtClean="0">
                <a:latin typeface="Courier New"/>
                <a:cs typeface="Courier New"/>
              </a:rPr>
              <a:t>ake_withdraw</a:t>
            </a:r>
            <a:r>
              <a:rPr lang="en-US" sz="2800" b="1" dirty="0" smtClean="0">
                <a:latin typeface="Courier New"/>
                <a:cs typeface="Courier New"/>
              </a:rPr>
              <a:t>:…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2800" b="1" dirty="0" smtClean="0">
                <a:latin typeface="Courier New"/>
                <a:cs typeface="Courier New"/>
              </a:rPr>
              <a:t>w1: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20" name="Elbow Connector 19"/>
          <p:cNvCxnSpPr>
            <a:stCxn id="6" idx="3"/>
          </p:cNvCxnSpPr>
          <p:nvPr/>
        </p:nvCxnSpPr>
        <p:spPr>
          <a:xfrm flipV="1">
            <a:off x="1164701" y="774880"/>
            <a:ext cx="31681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204" y="297827"/>
            <a:ext cx="106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1884019" y="4023508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51754" y="4284185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32859" y="4021956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00593" y="4282633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1171381" y="2589320"/>
            <a:ext cx="2629010" cy="236266"/>
          </a:xfrm>
          <a:prstGeom prst="bentConnector3">
            <a:avLst>
              <a:gd name="adj1" fmla="val -507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616" y="5078278"/>
            <a:ext cx="3738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amount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 …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36634" y="2325613"/>
            <a:ext cx="2789858" cy="63596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94354" y="2369153"/>
            <a:ext cx="278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balance: 50</a:t>
            </a:r>
          </a:p>
        </p:txBody>
      </p:sp>
      <p:cxnSp>
        <p:nvCxnSpPr>
          <p:cNvPr id="45" name="Elbow Connector 19"/>
          <p:cNvCxnSpPr>
            <a:stCxn id="19" idx="4"/>
          </p:cNvCxnSpPr>
          <p:nvPr/>
        </p:nvCxnSpPr>
        <p:spPr>
          <a:xfrm flipH="1">
            <a:off x="2252314" y="4500185"/>
            <a:ext cx="7440" cy="73218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3" idx="6"/>
            <a:endCxn id="30" idx="2"/>
          </p:cNvCxnSpPr>
          <p:nvPr/>
        </p:nvCxnSpPr>
        <p:spPr>
          <a:xfrm flipV="1">
            <a:off x="3116593" y="2961575"/>
            <a:ext cx="2414970" cy="1429058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14914" y="2338121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E1</a:t>
            </a:r>
            <a:endParaRPr lang="en-US" sz="2800" dirty="0"/>
          </a:p>
        </p:txBody>
      </p:sp>
      <p:cxnSp>
        <p:nvCxnSpPr>
          <p:cNvPr id="27" name="Elbow Connector 19"/>
          <p:cNvCxnSpPr/>
          <p:nvPr/>
        </p:nvCxnSpPr>
        <p:spPr>
          <a:xfrm flipV="1">
            <a:off x="3670193" y="2655633"/>
            <a:ext cx="452266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9"/>
          <p:cNvCxnSpPr/>
          <p:nvPr/>
        </p:nvCxnSpPr>
        <p:spPr>
          <a:xfrm flipV="1">
            <a:off x="5550850" y="1825786"/>
            <a:ext cx="0" cy="49982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7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1513" y="224322"/>
            <a:ext cx="7580714" cy="141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54675" y="217638"/>
            <a:ext cx="4006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/>
                <a:cs typeface="Courier New"/>
              </a:rPr>
              <a:t>make_withdraw</a:t>
            </a:r>
            <a:r>
              <a:rPr lang="en-US" sz="2800" b="1" dirty="0" smtClean="0">
                <a:latin typeface="Courier New"/>
                <a:cs typeface="Courier New"/>
              </a:rPr>
              <a:t>:…</a:t>
            </a:r>
          </a:p>
          <a:p>
            <a:r>
              <a:rPr lang="en-US" sz="2800" b="1" dirty="0" smtClean="0">
                <a:latin typeface="Courier New"/>
                <a:cs typeface="Courier New"/>
              </a:rPr>
              <a:t>w2: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2800" b="1" dirty="0" smtClean="0">
                <a:latin typeface="Courier New"/>
                <a:cs typeface="Courier New"/>
              </a:rPr>
              <a:t>w1: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20" name="Elbow Connector 19"/>
          <p:cNvCxnSpPr>
            <a:stCxn id="6" idx="3"/>
          </p:cNvCxnSpPr>
          <p:nvPr/>
        </p:nvCxnSpPr>
        <p:spPr>
          <a:xfrm flipV="1">
            <a:off x="1164701" y="774880"/>
            <a:ext cx="31681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204" y="297827"/>
            <a:ext cx="106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1884019" y="3311480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51754" y="3572157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32859" y="3309928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00593" y="3570605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1563486" y="2197214"/>
            <a:ext cx="1878494" cy="269961"/>
          </a:xfrm>
          <a:prstGeom prst="bentConnector3">
            <a:avLst>
              <a:gd name="adj1" fmla="val -197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1496" y="5925014"/>
            <a:ext cx="3738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amount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 …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66794" y="2325613"/>
            <a:ext cx="2789858" cy="63596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62994" y="2369153"/>
            <a:ext cx="2635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balance: 50</a:t>
            </a:r>
          </a:p>
        </p:txBody>
      </p:sp>
      <p:cxnSp>
        <p:nvCxnSpPr>
          <p:cNvPr id="45" name="Elbow Connector 19"/>
          <p:cNvCxnSpPr>
            <a:stCxn id="19" idx="4"/>
          </p:cNvCxnSpPr>
          <p:nvPr/>
        </p:nvCxnSpPr>
        <p:spPr>
          <a:xfrm flipH="1">
            <a:off x="2244019" y="3788157"/>
            <a:ext cx="15735" cy="213685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3" idx="6"/>
            <a:endCxn id="30" idx="2"/>
          </p:cNvCxnSpPr>
          <p:nvPr/>
        </p:nvCxnSpPr>
        <p:spPr>
          <a:xfrm flipV="1">
            <a:off x="3116593" y="2961575"/>
            <a:ext cx="1145130" cy="717030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72944" y="3419763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E1</a:t>
            </a:r>
            <a:endParaRPr lang="en-US" sz="2800" dirty="0"/>
          </a:p>
        </p:txBody>
      </p:sp>
      <p:cxnSp>
        <p:nvCxnSpPr>
          <p:cNvPr id="27" name="Elbow Connector 19"/>
          <p:cNvCxnSpPr/>
          <p:nvPr/>
        </p:nvCxnSpPr>
        <p:spPr>
          <a:xfrm flipV="1">
            <a:off x="5135823" y="2961575"/>
            <a:ext cx="0" cy="60903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9"/>
          <p:cNvCxnSpPr/>
          <p:nvPr/>
        </p:nvCxnSpPr>
        <p:spPr>
          <a:xfrm flipV="1">
            <a:off x="4972886" y="1602635"/>
            <a:ext cx="0" cy="73548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231874" y="4521655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99609" y="4782332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980714" y="4520103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48448" y="4780780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272369" y="3266372"/>
            <a:ext cx="2789858" cy="63596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30089" y="3309912"/>
            <a:ext cx="278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balance: 100</a:t>
            </a:r>
          </a:p>
        </p:txBody>
      </p:sp>
      <p:cxnSp>
        <p:nvCxnSpPr>
          <p:cNvPr id="37" name="Elbow Connector 36"/>
          <p:cNvCxnSpPr>
            <a:stCxn id="34" idx="6"/>
            <a:endCxn id="35" idx="2"/>
          </p:cNvCxnSpPr>
          <p:nvPr/>
        </p:nvCxnSpPr>
        <p:spPr>
          <a:xfrm flipV="1">
            <a:off x="6464448" y="3902334"/>
            <a:ext cx="1202850" cy="986446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29328" y="2064003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E2</a:t>
            </a:r>
            <a:endParaRPr lang="en-US" sz="2800" dirty="0"/>
          </a:p>
        </p:txBody>
      </p:sp>
      <p:cxnSp>
        <p:nvCxnSpPr>
          <p:cNvPr id="39" name="Elbow Connector 19"/>
          <p:cNvCxnSpPr/>
          <p:nvPr/>
        </p:nvCxnSpPr>
        <p:spPr>
          <a:xfrm flipH="1">
            <a:off x="6791870" y="2567979"/>
            <a:ext cx="1" cy="72268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9"/>
          <p:cNvCxnSpPr/>
          <p:nvPr/>
        </p:nvCxnSpPr>
        <p:spPr>
          <a:xfrm flipH="1" flipV="1">
            <a:off x="7667298" y="1602635"/>
            <a:ext cx="48" cy="166373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2" idx="2"/>
          </p:cNvCxnSpPr>
          <p:nvPr/>
        </p:nvCxnSpPr>
        <p:spPr>
          <a:xfrm rot="10800000" flipV="1">
            <a:off x="2637717" y="4890331"/>
            <a:ext cx="2861893" cy="1034681"/>
          </a:xfrm>
          <a:prstGeom prst="bentConnector3">
            <a:avLst>
              <a:gd name="adj1" fmla="val 99750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2385171" y="935458"/>
            <a:ext cx="3595543" cy="3584647"/>
          </a:xfrm>
          <a:prstGeom prst="bentConnector3">
            <a:avLst>
              <a:gd name="adj1" fmla="val 100301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58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1513" y="224322"/>
            <a:ext cx="7580714" cy="69937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19995" y="275370"/>
            <a:ext cx="400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/>
                <a:cs typeface="Courier New"/>
              </a:rPr>
              <a:t>sqrt</a:t>
            </a:r>
            <a:r>
              <a:rPr lang="en-US" sz="2800" b="1" dirty="0" smtClean="0">
                <a:latin typeface="Courier New"/>
                <a:cs typeface="Courier New"/>
              </a:rPr>
              <a:t>: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20" name="Elbow Connector 19"/>
          <p:cNvCxnSpPr>
            <a:stCxn id="6" idx="3"/>
          </p:cNvCxnSpPr>
          <p:nvPr/>
        </p:nvCxnSpPr>
        <p:spPr>
          <a:xfrm flipV="1">
            <a:off x="1164701" y="620928"/>
            <a:ext cx="31681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204" y="143875"/>
            <a:ext cx="106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2172619" y="1483300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440354" y="1743977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21459" y="1481748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89193" y="1742425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2326909" y="916039"/>
            <a:ext cx="883081" cy="248339"/>
          </a:xfrm>
          <a:prstGeom prst="bentConnector3">
            <a:avLst>
              <a:gd name="adj1" fmla="val 2058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6203" y="2588766"/>
            <a:ext cx="3905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x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function </a:t>
            </a:r>
            <a:r>
              <a:rPr lang="en-US" sz="2400" b="1" dirty="0" err="1" smtClean="0">
                <a:latin typeface="Courier New"/>
                <a:cs typeface="Courier New"/>
              </a:rPr>
              <a:t>good_en</a:t>
            </a:r>
            <a:r>
              <a:rPr lang="en-US" sz="2400" b="1" dirty="0" smtClean="0">
                <a:latin typeface="Courier New"/>
                <a:cs typeface="Courier New"/>
              </a:rPr>
              <a:t>…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function improve…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function </a:t>
            </a:r>
            <a:r>
              <a:rPr lang="en-US" sz="2400" b="1" dirty="0" err="1" smtClean="0">
                <a:latin typeface="Courier New"/>
                <a:cs typeface="Courier New"/>
              </a:rPr>
              <a:t>sqrt_it</a:t>
            </a:r>
            <a:r>
              <a:rPr lang="en-US" sz="2400" b="1" dirty="0" smtClean="0">
                <a:latin typeface="Courier New"/>
                <a:cs typeface="Courier New"/>
              </a:rPr>
              <a:t>…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return </a:t>
            </a:r>
            <a:r>
              <a:rPr lang="en-US" sz="2400" b="1" dirty="0" err="1" smtClean="0">
                <a:latin typeface="Courier New"/>
                <a:cs typeface="Courier New"/>
              </a:rPr>
              <a:t>sqrt_it</a:t>
            </a:r>
            <a:r>
              <a:rPr lang="en-US" sz="2400" b="1" dirty="0" smtClean="0">
                <a:latin typeface="Courier New"/>
                <a:cs typeface="Courier New"/>
              </a:rPr>
              <a:t>…(1);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908789" y="3635280"/>
            <a:ext cx="2145310" cy="63596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62992" y="3635280"/>
            <a:ext cx="199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guess: 1</a:t>
            </a:r>
          </a:p>
        </p:txBody>
      </p:sp>
      <p:cxnSp>
        <p:nvCxnSpPr>
          <p:cNvPr id="51" name="Elbow Connector 50"/>
          <p:cNvCxnSpPr>
            <a:stCxn id="23" idx="6"/>
          </p:cNvCxnSpPr>
          <p:nvPr/>
        </p:nvCxnSpPr>
        <p:spPr>
          <a:xfrm flipV="1">
            <a:off x="3405193" y="923701"/>
            <a:ext cx="547496" cy="926724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75457" y="2115472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E1</a:t>
            </a:r>
            <a:endParaRPr lang="en-US" sz="2800" dirty="0"/>
          </a:p>
        </p:txBody>
      </p:sp>
      <p:cxnSp>
        <p:nvCxnSpPr>
          <p:cNvPr id="27" name="Elbow Connector 19"/>
          <p:cNvCxnSpPr/>
          <p:nvPr/>
        </p:nvCxnSpPr>
        <p:spPr>
          <a:xfrm flipV="1">
            <a:off x="6833811" y="923702"/>
            <a:ext cx="0" cy="400113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9"/>
          <p:cNvCxnSpPr/>
          <p:nvPr/>
        </p:nvCxnSpPr>
        <p:spPr>
          <a:xfrm>
            <a:off x="3823148" y="5506360"/>
            <a:ext cx="663124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194354" y="3713407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62089" y="3974084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943194" y="3711855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10928" y="3972532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31161" y="1323815"/>
            <a:ext cx="4531066" cy="1840196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24265" y="1309640"/>
            <a:ext cx="27898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x: 2</a:t>
            </a:r>
          </a:p>
          <a:p>
            <a:r>
              <a:rPr lang="en-US" sz="2800" b="1" dirty="0" err="1" smtClean="0">
                <a:latin typeface="Courier New"/>
                <a:cs typeface="Courier New"/>
              </a:rPr>
              <a:t>good_enough</a:t>
            </a:r>
            <a:r>
              <a:rPr lang="en-US" sz="2800" b="1" dirty="0" smtClean="0">
                <a:latin typeface="Courier New"/>
                <a:cs typeface="Courier New"/>
              </a:rPr>
              <a:t>: </a:t>
            </a:r>
          </a:p>
          <a:p>
            <a:r>
              <a:rPr lang="en-US" sz="2800" b="1" dirty="0" smtClean="0">
                <a:latin typeface="Courier New"/>
                <a:cs typeface="Courier New"/>
              </a:rPr>
              <a:t>improve: …</a:t>
            </a:r>
          </a:p>
          <a:p>
            <a:r>
              <a:rPr lang="en-US" sz="2800" b="1" dirty="0" err="1" smtClean="0">
                <a:latin typeface="Courier New"/>
                <a:cs typeface="Courier New"/>
              </a:rPr>
              <a:t>sqrt_iter</a:t>
            </a:r>
            <a:r>
              <a:rPr lang="en-US" sz="2800" b="1" dirty="0" smtClean="0">
                <a:latin typeface="Courier New"/>
                <a:cs typeface="Courier New"/>
              </a:rPr>
              <a:t>: …</a:t>
            </a:r>
          </a:p>
        </p:txBody>
      </p:sp>
      <p:cxnSp>
        <p:nvCxnSpPr>
          <p:cNvPr id="37" name="Elbow Connector 36"/>
          <p:cNvCxnSpPr>
            <a:stCxn id="34" idx="6"/>
          </p:cNvCxnSpPr>
          <p:nvPr/>
        </p:nvCxnSpPr>
        <p:spPr>
          <a:xfrm flipV="1">
            <a:off x="8426928" y="3164011"/>
            <a:ext cx="423656" cy="916521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9"/>
          <p:cNvCxnSpPr/>
          <p:nvPr/>
        </p:nvCxnSpPr>
        <p:spPr>
          <a:xfrm>
            <a:off x="4024512" y="2424711"/>
            <a:ext cx="511313" cy="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9"/>
          <p:cNvCxnSpPr/>
          <p:nvPr/>
        </p:nvCxnSpPr>
        <p:spPr>
          <a:xfrm flipH="1" flipV="1">
            <a:off x="6400653" y="3164011"/>
            <a:ext cx="48" cy="2013094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6824030" y="2592691"/>
            <a:ext cx="1646312" cy="592016"/>
          </a:xfrm>
          <a:prstGeom prst="bentConnector3">
            <a:avLst>
              <a:gd name="adj1" fmla="val -1432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2" idx="4"/>
          </p:cNvCxnSpPr>
          <p:nvPr/>
        </p:nvCxnSpPr>
        <p:spPr>
          <a:xfrm flipH="1">
            <a:off x="7563739" y="4190084"/>
            <a:ext cx="6350" cy="71335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486272" y="5177105"/>
            <a:ext cx="2145310" cy="63596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640475" y="5177105"/>
            <a:ext cx="199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guess: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343113" y="5210593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E3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6864214" y="4780604"/>
            <a:ext cx="3905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</a:t>
            </a:r>
            <a:endParaRPr lang="en-US" sz="2400" b="1" dirty="0">
              <a:latin typeface="Courier New"/>
              <a:cs typeface="Courier New"/>
            </a:endParaRPr>
          </a:p>
          <a:p>
            <a:r>
              <a:rPr lang="en-US" sz="2400" b="1" dirty="0" smtClean="0">
                <a:latin typeface="Courier New"/>
                <a:cs typeface="Courier New"/>
              </a:rPr>
              <a:t>  guess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return 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abs &lt; …;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2002" y="4356431"/>
            <a:ext cx="2369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 </a:t>
            </a:r>
            <a:r>
              <a:rPr lang="en-US" sz="2400" dirty="0" err="1" smtClean="0">
                <a:latin typeface="Courier New"/>
                <a:cs typeface="Courier New"/>
              </a:rPr>
              <a:t>sqrt_iter</a:t>
            </a:r>
            <a:endParaRPr lang="en-US" sz="2400" dirty="0">
              <a:latin typeface="Courier New"/>
              <a:cs typeface="Courier New"/>
            </a:endParaRPr>
          </a:p>
        </p:txBody>
      </p:sp>
      <p:cxnSp>
        <p:nvCxnSpPr>
          <p:cNvPr id="58" name="Elbow Connector 19"/>
          <p:cNvCxnSpPr/>
          <p:nvPr/>
        </p:nvCxnSpPr>
        <p:spPr>
          <a:xfrm flipV="1">
            <a:off x="5389258" y="3125523"/>
            <a:ext cx="0" cy="50975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262273" y="5990602"/>
            <a:ext cx="270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call </a:t>
            </a:r>
            <a:r>
              <a:rPr lang="en-US" sz="2400" dirty="0" err="1" smtClean="0">
                <a:latin typeface="Courier New"/>
                <a:cs typeface="Courier New"/>
              </a:rPr>
              <a:t>good_enough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46449" y="2640791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E2</a:t>
            </a:r>
            <a:endParaRPr lang="en-US" sz="2800" dirty="0"/>
          </a:p>
        </p:txBody>
      </p:sp>
      <p:cxnSp>
        <p:nvCxnSpPr>
          <p:cNvPr id="65" name="Elbow Connector 19"/>
          <p:cNvCxnSpPr/>
          <p:nvPr/>
        </p:nvCxnSpPr>
        <p:spPr>
          <a:xfrm>
            <a:off x="4117462" y="3144767"/>
            <a:ext cx="0" cy="47126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10800000" flipV="1">
            <a:off x="1164702" y="1844492"/>
            <a:ext cx="1275653" cy="744274"/>
          </a:xfrm>
          <a:prstGeom prst="bentConnector3">
            <a:avLst>
              <a:gd name="adj1" fmla="val 99773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4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2"/>
            <a:ext cx="1231285" cy="773121"/>
          </a:xfrm>
        </p:spPr>
        <p:txBody>
          <a:bodyPr>
            <a:normAutofit/>
          </a:bodyPr>
          <a:lstStyle/>
          <a:p>
            <a:r>
              <a:rPr lang="en-US" dirty="0" smtClean="0"/>
              <a:t>3.1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01088" y="359029"/>
            <a:ext cx="2150567" cy="160146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08920" y="390832"/>
            <a:ext cx="1932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smtClean="0">
                <a:latin typeface="Courier New"/>
                <a:cs typeface="Courier New"/>
              </a:rPr>
              <a:t>     I</a:t>
            </a:r>
            <a:endParaRPr lang="en-US" sz="3200" b="1" dirty="0">
              <a:latin typeface="Courier New"/>
              <a:cs typeface="Courier New"/>
            </a:endParaRPr>
          </a:p>
          <a:p>
            <a:r>
              <a:rPr lang="en-US" sz="3200" b="1" dirty="0">
                <a:latin typeface="Courier New"/>
                <a:cs typeface="Courier New"/>
              </a:rPr>
              <a:t>x</a:t>
            </a:r>
            <a:r>
              <a:rPr lang="en-US" sz="3200" b="1" dirty="0" smtClean="0">
                <a:latin typeface="Courier New"/>
                <a:cs typeface="Courier New"/>
              </a:rPr>
              <a:t>: 3</a:t>
            </a:r>
          </a:p>
          <a:p>
            <a:r>
              <a:rPr lang="en-US" sz="3200" b="1" dirty="0">
                <a:latin typeface="Courier New"/>
                <a:cs typeface="Courier New"/>
              </a:rPr>
              <a:t>y</a:t>
            </a:r>
            <a:r>
              <a:rPr lang="en-US" sz="3200" b="1" dirty="0" smtClean="0">
                <a:latin typeface="Courier New"/>
                <a:cs typeface="Courier New"/>
              </a:rPr>
              <a:t>: 5</a:t>
            </a:r>
            <a:endParaRPr lang="en-US" sz="3200" b="1" dirty="0">
              <a:latin typeface="Courier New"/>
              <a:cs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7513" y="3087004"/>
            <a:ext cx="2150567" cy="160146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5345" y="3118807"/>
            <a:ext cx="1932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smtClean="0">
                <a:latin typeface="Courier New"/>
                <a:cs typeface="Courier New"/>
              </a:rPr>
              <a:t>    II</a:t>
            </a:r>
            <a:endParaRPr lang="en-US" sz="3200" b="1" dirty="0">
              <a:latin typeface="Courier New"/>
              <a:cs typeface="Courier New"/>
            </a:endParaRPr>
          </a:p>
          <a:p>
            <a:r>
              <a:rPr lang="en-US" sz="3200" b="1" dirty="0" smtClean="0">
                <a:latin typeface="Courier New"/>
                <a:cs typeface="Courier New"/>
              </a:rPr>
              <a:t>z: </a:t>
            </a:r>
            <a:r>
              <a:rPr lang="en-US" sz="3200" b="1" dirty="0">
                <a:latin typeface="Courier New"/>
                <a:cs typeface="Courier New"/>
              </a:rPr>
              <a:t>6</a:t>
            </a:r>
            <a:endParaRPr lang="en-US" sz="3200" b="1" dirty="0" smtClean="0">
              <a:latin typeface="Courier New"/>
              <a:cs typeface="Courier New"/>
            </a:endParaRPr>
          </a:p>
          <a:p>
            <a:r>
              <a:rPr lang="en-US" sz="3200" b="1" dirty="0" smtClean="0">
                <a:latin typeface="Courier New"/>
                <a:cs typeface="Courier New"/>
              </a:rPr>
              <a:t>x: </a:t>
            </a:r>
            <a:r>
              <a:rPr lang="en-US" sz="3200" b="1" dirty="0">
                <a:latin typeface="Courier New"/>
                <a:cs typeface="Courier New"/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96223" y="3087004"/>
            <a:ext cx="2150567" cy="160146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04055" y="3118807"/>
            <a:ext cx="1932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b="1" dirty="0" smtClean="0">
                <a:latin typeface="Courier New"/>
                <a:cs typeface="Courier New"/>
              </a:rPr>
              <a:t>   III</a:t>
            </a:r>
            <a:endParaRPr lang="en-US" sz="3200" b="1" dirty="0">
              <a:latin typeface="Courier New"/>
              <a:cs typeface="Courier New"/>
            </a:endParaRPr>
          </a:p>
          <a:p>
            <a:r>
              <a:rPr lang="en-US" sz="3200" b="1" dirty="0" smtClean="0">
                <a:latin typeface="Courier New"/>
                <a:cs typeface="Courier New"/>
              </a:rPr>
              <a:t>n: </a:t>
            </a:r>
            <a:r>
              <a:rPr lang="en-US" sz="3200" b="1" dirty="0">
                <a:latin typeface="Courier New"/>
                <a:cs typeface="Courier New"/>
              </a:rPr>
              <a:t>1</a:t>
            </a:r>
            <a:endParaRPr lang="en-US" sz="3200" b="1" dirty="0" smtClean="0">
              <a:latin typeface="Courier New"/>
              <a:cs typeface="Courier New"/>
            </a:endParaRPr>
          </a:p>
          <a:p>
            <a:r>
              <a:rPr lang="en-US" sz="3200" b="1" dirty="0">
                <a:latin typeface="Courier New"/>
                <a:cs typeface="Courier New"/>
              </a:rPr>
              <a:t>y</a:t>
            </a:r>
            <a:r>
              <a:rPr lang="en-US" sz="3200" b="1" dirty="0" smtClean="0">
                <a:latin typeface="Courier New"/>
                <a:cs typeface="Courier New"/>
              </a:rPr>
              <a:t>: 2</a:t>
            </a:r>
            <a:endParaRPr lang="en-US" sz="3200" b="1" dirty="0">
              <a:latin typeface="Courier New"/>
              <a:cs typeface="Courier New"/>
            </a:endParaRPr>
          </a:p>
        </p:txBody>
      </p:sp>
      <p:cxnSp>
        <p:nvCxnSpPr>
          <p:cNvPr id="20" name="Elbow Connector 19"/>
          <p:cNvCxnSpPr>
            <a:stCxn id="12" idx="3"/>
          </p:cNvCxnSpPr>
          <p:nvPr/>
        </p:nvCxnSpPr>
        <p:spPr>
          <a:xfrm flipV="1">
            <a:off x="2788079" y="1960494"/>
            <a:ext cx="914400" cy="1927243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1"/>
          </p:cNvCxnSpPr>
          <p:nvPr/>
        </p:nvCxnSpPr>
        <p:spPr>
          <a:xfrm rot="10800000">
            <a:off x="4312081" y="1960495"/>
            <a:ext cx="784143" cy="1927243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1653395" y="4694818"/>
            <a:ext cx="12700" cy="74078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47128" y="5461000"/>
            <a:ext cx="7427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A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cxnSp>
        <p:nvCxnSpPr>
          <p:cNvPr id="34" name="Elbow Connector 29"/>
          <p:cNvCxnSpPr/>
          <p:nvPr/>
        </p:nvCxnSpPr>
        <p:spPr>
          <a:xfrm flipV="1">
            <a:off x="6047594" y="4694818"/>
            <a:ext cx="12700" cy="74078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41327" y="5461000"/>
            <a:ext cx="7427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B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28088" y="2299026"/>
            <a:ext cx="7427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/>
                <a:cs typeface="Times New Roman"/>
              </a:rPr>
              <a:t>C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50488" y="2299026"/>
            <a:ext cx="7427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8430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2"/>
            <a:ext cx="1231285" cy="773121"/>
          </a:xfrm>
        </p:spPr>
        <p:txBody>
          <a:bodyPr>
            <a:normAutofit/>
          </a:bodyPr>
          <a:lstStyle/>
          <a:p>
            <a:r>
              <a:rPr lang="en-US" dirty="0" smtClean="0"/>
              <a:t>3.2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01088" y="359029"/>
            <a:ext cx="3717611" cy="160146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08919" y="390834"/>
            <a:ext cx="283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other variables</a:t>
            </a:r>
          </a:p>
          <a:p>
            <a:endParaRPr lang="en-US" sz="2800" i="1" dirty="0" smtClean="0">
              <a:latin typeface="Times New Roman"/>
              <a:cs typeface="Times New Roman"/>
            </a:endParaRPr>
          </a:p>
          <a:p>
            <a:r>
              <a:rPr lang="en-US" sz="2800" b="1" dirty="0" smtClean="0">
                <a:latin typeface="Courier New"/>
                <a:cs typeface="Courier New"/>
              </a:rPr>
              <a:t>square: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12860" y="4473848"/>
            <a:ext cx="4850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parameters: x</a:t>
            </a:r>
          </a:p>
          <a:p>
            <a:r>
              <a:rPr lang="en-US" sz="2800" b="1" dirty="0" smtClean="0">
                <a:latin typeface="Courier New"/>
                <a:cs typeface="Courier New"/>
              </a:rPr>
              <a:t>body: return x * x;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20" name="Elbow Connector 19"/>
          <p:cNvCxnSpPr>
            <a:stCxn id="6" idx="3"/>
          </p:cNvCxnSpPr>
          <p:nvPr/>
        </p:nvCxnSpPr>
        <p:spPr>
          <a:xfrm>
            <a:off x="1915076" y="1159761"/>
            <a:ext cx="1001038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4513134" y="2153416"/>
            <a:ext cx="1135385" cy="266651"/>
          </a:xfrm>
          <a:prstGeom prst="bentConnector3">
            <a:avLst>
              <a:gd name="adj1" fmla="val -847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29"/>
          <p:cNvCxnSpPr/>
          <p:nvPr/>
        </p:nvCxnSpPr>
        <p:spPr>
          <a:xfrm>
            <a:off x="4820676" y="3658000"/>
            <a:ext cx="0" cy="70038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6579" y="682707"/>
            <a:ext cx="106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4463766" y="2944292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31501" y="3204969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212606" y="2942740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80340" y="3203417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/>
          <p:nvPr/>
        </p:nvCxnSpPr>
        <p:spPr>
          <a:xfrm rot="5400000" flipH="1" flipV="1">
            <a:off x="5256895" y="2322980"/>
            <a:ext cx="1339483" cy="614511"/>
          </a:xfrm>
          <a:prstGeom prst="bentConnector3">
            <a:avLst>
              <a:gd name="adj1" fmla="val -283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2396" y="2543933"/>
            <a:ext cx="4284411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function square(x){</a:t>
            </a:r>
          </a:p>
          <a:p>
            <a:r>
              <a:rPr lang="en-US" sz="2800" b="1" dirty="0" smtClean="0">
                <a:latin typeface="Courier New"/>
                <a:cs typeface="Courier New"/>
              </a:rPr>
              <a:t>    return x * x;</a:t>
            </a:r>
          </a:p>
          <a:p>
            <a:r>
              <a:rPr lang="en-US" sz="28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58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7" y="6084881"/>
            <a:ext cx="921193" cy="773121"/>
          </a:xfrm>
        </p:spPr>
        <p:txBody>
          <a:bodyPr>
            <a:normAutofit/>
          </a:bodyPr>
          <a:lstStyle/>
          <a:p>
            <a:r>
              <a:rPr lang="en-US" dirty="0" smtClean="0"/>
              <a:t>3.3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6808" y="359029"/>
            <a:ext cx="6545931" cy="160146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04639" y="390834"/>
            <a:ext cx="283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other variables</a:t>
            </a:r>
          </a:p>
          <a:p>
            <a:endParaRPr lang="en-US" sz="2800" i="1" dirty="0" smtClean="0">
              <a:latin typeface="Times New Roman"/>
              <a:cs typeface="Times New Roman"/>
            </a:endParaRPr>
          </a:p>
          <a:p>
            <a:r>
              <a:rPr lang="en-US" sz="2800" b="1" dirty="0" smtClean="0">
                <a:latin typeface="Courier New"/>
                <a:cs typeface="Courier New"/>
              </a:rPr>
              <a:t>square: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6580" y="4339140"/>
            <a:ext cx="4850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parameters: x</a:t>
            </a:r>
          </a:p>
          <a:p>
            <a:r>
              <a:rPr lang="en-US" sz="2800" b="1" dirty="0" smtClean="0">
                <a:latin typeface="Courier New"/>
                <a:cs typeface="Courier New"/>
              </a:rPr>
              <a:t>body: return x * x;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20" name="Elbow Connector 19"/>
          <p:cNvCxnSpPr>
            <a:stCxn id="6" idx="3"/>
            <a:endCxn id="4" idx="1"/>
          </p:cNvCxnSpPr>
          <p:nvPr/>
        </p:nvCxnSpPr>
        <p:spPr>
          <a:xfrm>
            <a:off x="1376356" y="1159761"/>
            <a:ext cx="62045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3243294" y="2018708"/>
            <a:ext cx="1135385" cy="266651"/>
          </a:xfrm>
          <a:prstGeom prst="bentConnector3">
            <a:avLst>
              <a:gd name="adj1" fmla="val -847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29"/>
          <p:cNvCxnSpPr/>
          <p:nvPr/>
        </p:nvCxnSpPr>
        <p:spPr>
          <a:xfrm>
            <a:off x="3550836" y="3523292"/>
            <a:ext cx="0" cy="70038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7859" y="682707"/>
            <a:ext cx="106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3193927" y="2809584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61660" y="3070261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42767" y="2808032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10500" y="3068709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/>
          <p:nvPr/>
        </p:nvCxnSpPr>
        <p:spPr>
          <a:xfrm rot="5400000" flipH="1" flipV="1">
            <a:off x="4054408" y="2255627"/>
            <a:ext cx="1204777" cy="614511"/>
          </a:xfrm>
          <a:prstGeom prst="bentConnector3">
            <a:avLst>
              <a:gd name="adj1" fmla="val -1113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7836" y="2543931"/>
            <a:ext cx="234113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/>
                <a:cs typeface="Courier New"/>
              </a:rPr>
              <a:t>s</a:t>
            </a:r>
            <a:r>
              <a:rPr lang="en-US" sz="2800" b="1" dirty="0" smtClean="0">
                <a:latin typeface="Courier New"/>
                <a:cs typeface="Courier New"/>
              </a:rPr>
              <a:t>quare(5);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88085" y="3293998"/>
            <a:ext cx="2291218" cy="685268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30605" y="3349279"/>
            <a:ext cx="1554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x: 5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94768" y="3356957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E1</a:t>
            </a:r>
            <a:endParaRPr lang="en-US" sz="2800" dirty="0"/>
          </a:p>
        </p:txBody>
      </p:sp>
      <p:cxnSp>
        <p:nvCxnSpPr>
          <p:cNvPr id="26" name="Elbow Connector 19"/>
          <p:cNvCxnSpPr/>
          <p:nvPr/>
        </p:nvCxnSpPr>
        <p:spPr>
          <a:xfrm>
            <a:off x="5567634" y="3659901"/>
            <a:ext cx="62045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29153" y="4389118"/>
            <a:ext cx="2975105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return x * x;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28" name="Elbow Connector 29"/>
          <p:cNvCxnSpPr/>
          <p:nvPr/>
        </p:nvCxnSpPr>
        <p:spPr>
          <a:xfrm flipV="1">
            <a:off x="7339673" y="1960494"/>
            <a:ext cx="0" cy="1324215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4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7328" y="185831"/>
            <a:ext cx="7373256" cy="1632243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5159" y="217636"/>
            <a:ext cx="63746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err="1" smtClean="0">
                <a:latin typeface="Courier New"/>
                <a:cs typeface="Courier New"/>
              </a:rPr>
              <a:t>sum_of_squares</a:t>
            </a:r>
            <a:r>
              <a:rPr lang="en-US" sz="2400" b="1" dirty="0" smtClean="0">
                <a:latin typeface="Courier New"/>
                <a:cs typeface="Courier New"/>
              </a:rPr>
              <a:t>:</a:t>
            </a:r>
          </a:p>
          <a:p>
            <a:pPr>
              <a:spcAft>
                <a:spcPts val="300"/>
              </a:spcAft>
            </a:pPr>
            <a:endParaRPr lang="en-US" sz="800" b="1" dirty="0" smtClean="0">
              <a:latin typeface="Courier New"/>
              <a:cs typeface="Courier New"/>
            </a:endParaRPr>
          </a:p>
          <a:p>
            <a:pPr>
              <a:spcAft>
                <a:spcPts val="300"/>
              </a:spcAft>
            </a:pPr>
            <a:r>
              <a:rPr lang="en-US" sz="2400" b="1" dirty="0" smtClean="0">
                <a:latin typeface="Courier New"/>
                <a:cs typeface="Courier New"/>
              </a:rPr>
              <a:t>square:</a:t>
            </a:r>
          </a:p>
          <a:p>
            <a:pPr>
              <a:spcAft>
                <a:spcPts val="300"/>
              </a:spcAft>
            </a:pPr>
            <a:endParaRPr lang="en-US" sz="800" b="1" dirty="0" smtClean="0">
              <a:latin typeface="Courier New"/>
              <a:cs typeface="Courier New"/>
            </a:endParaRPr>
          </a:p>
          <a:p>
            <a:pPr>
              <a:spcAft>
                <a:spcPts val="300"/>
              </a:spcAft>
            </a:pPr>
            <a:r>
              <a:rPr lang="en-US" sz="2400" b="1" dirty="0" smtClean="0">
                <a:latin typeface="Courier New"/>
                <a:cs typeface="Courier New"/>
              </a:rPr>
              <a:t>f: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894" y="4217462"/>
            <a:ext cx="5228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a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 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return </a:t>
            </a:r>
            <a:r>
              <a:rPr lang="en-US" sz="2400" b="1" dirty="0" err="1" smtClean="0">
                <a:latin typeface="Courier New"/>
                <a:cs typeface="Courier New"/>
              </a:rPr>
              <a:t>sum_of_squares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a + 1,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a * 2);</a:t>
            </a:r>
          </a:p>
          <a:p>
            <a:endParaRPr lang="en-US" sz="2400" b="1" dirty="0">
              <a:latin typeface="Courier New"/>
              <a:cs typeface="Courier New"/>
            </a:endParaRPr>
          </a:p>
        </p:txBody>
      </p:sp>
      <p:cxnSp>
        <p:nvCxnSpPr>
          <p:cNvPr id="20" name="Elbow Connector 19"/>
          <p:cNvCxnSpPr>
            <a:stCxn id="6" idx="3"/>
            <a:endCxn id="4" idx="1"/>
          </p:cNvCxnSpPr>
          <p:nvPr/>
        </p:nvCxnSpPr>
        <p:spPr>
          <a:xfrm flipV="1">
            <a:off x="1093884" y="1001953"/>
            <a:ext cx="383444" cy="385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1646374" y="2076440"/>
            <a:ext cx="1135385" cy="266651"/>
          </a:xfrm>
          <a:prstGeom prst="bentConnector3">
            <a:avLst>
              <a:gd name="adj1" fmla="val -847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29"/>
          <p:cNvCxnSpPr/>
          <p:nvPr/>
        </p:nvCxnSpPr>
        <p:spPr>
          <a:xfrm>
            <a:off x="1953916" y="3581024"/>
            <a:ext cx="0" cy="70038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387" y="528755"/>
            <a:ext cx="106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1597006" y="2867316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864740" y="3127993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345847" y="2865764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613580" y="3126441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/>
          <p:nvPr/>
        </p:nvCxnSpPr>
        <p:spPr>
          <a:xfrm rot="5400000" flipH="1" flipV="1">
            <a:off x="2357411" y="2213284"/>
            <a:ext cx="1404930" cy="614511"/>
          </a:xfrm>
          <a:prstGeom prst="bentConnector3">
            <a:avLst>
              <a:gd name="adj1" fmla="val -680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47014" y="5523205"/>
            <a:ext cx="317879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a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 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   return x * x;</a:t>
            </a:r>
            <a:endParaRPr lang="en-US" sz="2400" b="1" dirty="0">
              <a:latin typeface="Courier New"/>
              <a:cs typeface="Courier New"/>
            </a:endParaRPr>
          </a:p>
        </p:txBody>
      </p:sp>
      <p:cxnSp>
        <p:nvCxnSpPr>
          <p:cNvPr id="29" name="Elbow Connector 28"/>
          <p:cNvCxnSpPr/>
          <p:nvPr/>
        </p:nvCxnSpPr>
        <p:spPr>
          <a:xfrm>
            <a:off x="3065847" y="1001953"/>
            <a:ext cx="1868981" cy="1818653"/>
          </a:xfrm>
          <a:prstGeom prst="bentConnector3">
            <a:avLst>
              <a:gd name="adj1" fmla="val 99414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4541352" y="3624172"/>
            <a:ext cx="0" cy="1899033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84442" y="2910464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52176" y="3171141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33283" y="2908912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01016" y="3169589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/>
          <p:nvPr/>
        </p:nvCxnSpPr>
        <p:spPr>
          <a:xfrm rot="5400000" flipH="1" flipV="1">
            <a:off x="4944847" y="2256432"/>
            <a:ext cx="1404930" cy="614511"/>
          </a:xfrm>
          <a:prstGeom prst="bentConnector3">
            <a:avLst>
              <a:gd name="adj1" fmla="val -680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37843" y="4260609"/>
            <a:ext cx="38899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a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 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  return square(x)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+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square(y);</a:t>
            </a:r>
            <a:endParaRPr lang="en-US" sz="2400" b="1" dirty="0">
              <a:latin typeface="Courier New"/>
              <a:cs typeface="Courier New"/>
            </a:endParaRPr>
          </a:p>
        </p:txBody>
      </p:sp>
      <p:cxnSp>
        <p:nvCxnSpPr>
          <p:cNvPr id="42" name="Elbow Connector 41"/>
          <p:cNvCxnSpPr/>
          <p:nvPr/>
        </p:nvCxnSpPr>
        <p:spPr>
          <a:xfrm>
            <a:off x="4452176" y="528755"/>
            <a:ext cx="3058702" cy="2287111"/>
          </a:xfrm>
          <a:prstGeom prst="bentConnector3">
            <a:avLst>
              <a:gd name="adj1" fmla="val 99694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29"/>
          <p:cNvCxnSpPr/>
          <p:nvPr/>
        </p:nvCxnSpPr>
        <p:spPr>
          <a:xfrm>
            <a:off x="7117402" y="3619432"/>
            <a:ext cx="0" cy="70038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760492" y="2905724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028226" y="3166401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09333" y="2904172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777066" y="3164849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Elbow Connector 48"/>
          <p:cNvCxnSpPr/>
          <p:nvPr/>
        </p:nvCxnSpPr>
        <p:spPr>
          <a:xfrm rot="5400000" flipH="1" flipV="1">
            <a:off x="7520897" y="2251692"/>
            <a:ext cx="1404930" cy="614511"/>
          </a:xfrm>
          <a:prstGeom prst="bentConnector3">
            <a:avLst>
              <a:gd name="adj1" fmla="val -680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92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6808" y="359030"/>
            <a:ext cx="6699853" cy="80073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20" name="Elbow Connector 19"/>
          <p:cNvCxnSpPr>
            <a:stCxn id="6" idx="3"/>
            <a:endCxn id="4" idx="1"/>
          </p:cNvCxnSpPr>
          <p:nvPr/>
        </p:nvCxnSpPr>
        <p:spPr>
          <a:xfrm>
            <a:off x="1376356" y="755637"/>
            <a:ext cx="620452" cy="375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7859" y="278583"/>
            <a:ext cx="106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217836" y="1466267"/>
            <a:ext cx="134063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f(5);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89208" y="2230720"/>
            <a:ext cx="1504945" cy="685268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31729" y="2286001"/>
            <a:ext cx="1108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x: 5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26" name="Elbow Connector 19"/>
          <p:cNvCxnSpPr/>
          <p:nvPr/>
        </p:nvCxnSpPr>
        <p:spPr>
          <a:xfrm>
            <a:off x="1568757" y="2596623"/>
            <a:ext cx="62045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7836" y="3072337"/>
            <a:ext cx="3501753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/>
                <a:cs typeface="Courier New"/>
              </a:rPr>
              <a:t>sum_of_squares</a:t>
            </a:r>
            <a:r>
              <a:rPr lang="en-US" sz="2800" b="1" dirty="0" smtClean="0">
                <a:latin typeface="Courier New"/>
                <a:cs typeface="Courier New"/>
              </a:rPr>
              <a:t>(</a:t>
            </a:r>
          </a:p>
          <a:p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latin typeface="Courier New"/>
                <a:cs typeface="Courier New"/>
              </a:rPr>
              <a:t>   a + 1,</a:t>
            </a:r>
          </a:p>
          <a:p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latin typeface="Courier New"/>
                <a:cs typeface="Courier New"/>
              </a:rPr>
              <a:t>   a * 2)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06141" y="2277304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E1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3821119" y="4252875"/>
            <a:ext cx="1594197" cy="103724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63640" y="4252874"/>
            <a:ext cx="1262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x: 6</a:t>
            </a:r>
          </a:p>
          <a:p>
            <a:r>
              <a:rPr lang="en-US" sz="2800" b="1" dirty="0" smtClean="0">
                <a:latin typeface="Courier New"/>
                <a:cs typeface="Courier New"/>
              </a:rPr>
              <a:t>y: 10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31" name="Elbow Connector 19"/>
          <p:cNvCxnSpPr/>
          <p:nvPr/>
        </p:nvCxnSpPr>
        <p:spPr>
          <a:xfrm>
            <a:off x="3200668" y="4808102"/>
            <a:ext cx="62045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99572" y="4508027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E2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6016527" y="2230720"/>
            <a:ext cx="1504945" cy="685268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59048" y="2286001"/>
            <a:ext cx="1108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x: 6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39" name="Elbow Connector 19"/>
          <p:cNvCxnSpPr/>
          <p:nvPr/>
        </p:nvCxnSpPr>
        <p:spPr>
          <a:xfrm>
            <a:off x="5396076" y="2596623"/>
            <a:ext cx="62045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33460" y="2296548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E3</a:t>
            </a:r>
            <a:endParaRPr lang="en-US" sz="2800" dirty="0"/>
          </a:p>
        </p:txBody>
      </p:sp>
      <p:sp>
        <p:nvSpPr>
          <p:cNvPr id="42" name="Rectangle 41"/>
          <p:cNvSpPr/>
          <p:nvPr/>
        </p:nvSpPr>
        <p:spPr>
          <a:xfrm>
            <a:off x="7191716" y="4422955"/>
            <a:ext cx="1658868" cy="685268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434237" y="4478236"/>
            <a:ext cx="126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x: 10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44" name="Elbow Connector 19"/>
          <p:cNvCxnSpPr/>
          <p:nvPr/>
        </p:nvCxnSpPr>
        <p:spPr>
          <a:xfrm>
            <a:off x="6571265" y="4788858"/>
            <a:ext cx="62045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08649" y="448878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E4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2672713" y="5484034"/>
            <a:ext cx="2745012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square(x) +</a:t>
            </a:r>
          </a:p>
          <a:p>
            <a:r>
              <a:rPr lang="en-US" sz="2800" b="1" dirty="0" smtClean="0">
                <a:latin typeface="Courier New"/>
                <a:cs typeface="Courier New"/>
              </a:rPr>
              <a:t>square(y)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47" name="Elbow Connector 19"/>
          <p:cNvCxnSpPr>
            <a:stCxn id="21" idx="0"/>
          </p:cNvCxnSpPr>
          <p:nvPr/>
        </p:nvCxnSpPr>
        <p:spPr>
          <a:xfrm flipV="1">
            <a:off x="2941681" y="1232690"/>
            <a:ext cx="0" cy="99803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19"/>
          <p:cNvCxnSpPr/>
          <p:nvPr/>
        </p:nvCxnSpPr>
        <p:spPr>
          <a:xfrm flipV="1">
            <a:off x="4702580" y="1159762"/>
            <a:ext cx="0" cy="309311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19"/>
          <p:cNvCxnSpPr>
            <a:stCxn id="35" idx="0"/>
          </p:cNvCxnSpPr>
          <p:nvPr/>
        </p:nvCxnSpPr>
        <p:spPr>
          <a:xfrm flipV="1">
            <a:off x="6769000" y="1159762"/>
            <a:ext cx="0" cy="1070958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9"/>
          <p:cNvCxnSpPr>
            <a:stCxn id="42" idx="0"/>
          </p:cNvCxnSpPr>
          <p:nvPr/>
        </p:nvCxnSpPr>
        <p:spPr>
          <a:xfrm flipH="1" flipV="1">
            <a:off x="8019623" y="1044299"/>
            <a:ext cx="1527" cy="3378656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10813" y="3102165"/>
            <a:ext cx="147950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x * x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67550" y="5330082"/>
            <a:ext cx="147950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x * x</a:t>
            </a:r>
            <a:endParaRPr lang="en-US" sz="2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848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4039" y="359029"/>
            <a:ext cx="5887563" cy="100727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24039" y="390834"/>
            <a:ext cx="371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2800" b="1" dirty="0" err="1">
                <a:latin typeface="Courier New"/>
                <a:cs typeface="Courier New"/>
              </a:rPr>
              <a:t>m</a:t>
            </a:r>
            <a:r>
              <a:rPr lang="en-US" sz="2800" b="1" dirty="0" err="1" smtClean="0">
                <a:latin typeface="Courier New"/>
                <a:cs typeface="Courier New"/>
              </a:rPr>
              <a:t>ake_withdraw</a:t>
            </a:r>
            <a:r>
              <a:rPr lang="en-US" sz="2800" b="1" dirty="0" smtClean="0">
                <a:latin typeface="Courier New"/>
                <a:cs typeface="Courier New"/>
              </a:rPr>
              <a:t>: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4684" y="3415428"/>
            <a:ext cx="9009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balance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 return function(amount) {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       if (balance &gt;= amount) {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           balance = balance – amount;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           return balance;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       } else {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           return ”</a:t>
            </a:r>
            <a:r>
              <a:rPr lang="en-US" sz="2400" b="1" dirty="0" err="1" smtClean="0">
                <a:latin typeface="Courier New"/>
                <a:cs typeface="Courier New"/>
              </a:rPr>
              <a:t>Insuffic’nt</a:t>
            </a:r>
            <a:r>
              <a:rPr lang="en-US" sz="2400" b="1" dirty="0" smtClean="0">
                <a:latin typeface="Courier New"/>
                <a:cs typeface="Courier New"/>
              </a:rPr>
              <a:t> funds”;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       }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   }; </a:t>
            </a:r>
            <a:endParaRPr lang="en-US" sz="2400" b="1" dirty="0">
              <a:latin typeface="Courier New"/>
              <a:cs typeface="Courier New"/>
            </a:endParaRPr>
          </a:p>
        </p:txBody>
      </p:sp>
      <p:cxnSp>
        <p:nvCxnSpPr>
          <p:cNvPr id="20" name="Elbow Connector 19"/>
          <p:cNvCxnSpPr>
            <a:stCxn id="6" idx="3"/>
          </p:cNvCxnSpPr>
          <p:nvPr/>
        </p:nvCxnSpPr>
        <p:spPr>
          <a:xfrm>
            <a:off x="1203181" y="909589"/>
            <a:ext cx="720859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4893585" y="980030"/>
            <a:ext cx="1167171" cy="1026288"/>
          </a:xfrm>
          <a:prstGeom prst="bentConnector3">
            <a:avLst>
              <a:gd name="adj1" fmla="val -1111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684" y="432535"/>
            <a:ext cx="106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5233366" y="2078312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01101" y="2338989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982206" y="2076760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249940" y="2337437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/>
          <p:nvPr/>
        </p:nvCxnSpPr>
        <p:spPr>
          <a:xfrm rot="5400000" flipH="1" flipV="1">
            <a:off x="6328926" y="1432332"/>
            <a:ext cx="1067690" cy="935642"/>
          </a:xfrm>
          <a:prstGeom prst="bentConnector3">
            <a:avLst>
              <a:gd name="adj1" fmla="val 1336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2482012" y="2433998"/>
            <a:ext cx="3129696" cy="981430"/>
          </a:xfrm>
          <a:prstGeom prst="bentConnector3">
            <a:avLst>
              <a:gd name="adj1" fmla="val 99182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44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9993" y="359029"/>
            <a:ext cx="7407554" cy="160146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93155" y="390834"/>
            <a:ext cx="40062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2800" b="1" dirty="0" err="1">
                <a:latin typeface="Courier New"/>
                <a:cs typeface="Courier New"/>
              </a:rPr>
              <a:t>m</a:t>
            </a:r>
            <a:r>
              <a:rPr lang="en-US" sz="2800" b="1" dirty="0" err="1" smtClean="0">
                <a:latin typeface="Courier New"/>
                <a:cs typeface="Courier New"/>
              </a:rPr>
              <a:t>ake_withdraw</a:t>
            </a:r>
            <a:r>
              <a:rPr lang="en-US" sz="2800" b="1" dirty="0" smtClean="0">
                <a:latin typeface="Courier New"/>
                <a:cs typeface="Courier New"/>
              </a:rPr>
              <a:t>: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2800" b="1" dirty="0" smtClean="0">
                <a:latin typeface="Courier New"/>
                <a:cs typeface="Courier New"/>
              </a:rPr>
              <a:t>w1: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6526" y="4031236"/>
            <a:ext cx="3737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balance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 …</a:t>
            </a:r>
            <a:endParaRPr lang="en-US" sz="2400" b="1" dirty="0">
              <a:latin typeface="Courier New"/>
              <a:cs typeface="Courier New"/>
            </a:endParaRPr>
          </a:p>
        </p:txBody>
      </p:sp>
      <p:cxnSp>
        <p:nvCxnSpPr>
          <p:cNvPr id="20" name="Elbow Connector 19"/>
          <p:cNvCxnSpPr>
            <a:stCxn id="6" idx="3"/>
          </p:cNvCxnSpPr>
          <p:nvPr/>
        </p:nvCxnSpPr>
        <p:spPr>
          <a:xfrm flipV="1">
            <a:off x="1203181" y="909588"/>
            <a:ext cx="31681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4733138" y="909588"/>
            <a:ext cx="2692068" cy="1494319"/>
          </a:xfrm>
          <a:prstGeom prst="bentConnector3">
            <a:avLst>
              <a:gd name="adj1" fmla="val 100744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29"/>
          <p:cNvCxnSpPr>
            <a:stCxn id="32" idx="4"/>
          </p:cNvCxnSpPr>
          <p:nvPr/>
        </p:nvCxnSpPr>
        <p:spPr>
          <a:xfrm>
            <a:off x="7052101" y="2882137"/>
            <a:ext cx="415" cy="114909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684" y="432535"/>
            <a:ext cx="106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6676366" y="2405460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44101" y="2666137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425206" y="2403908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692940" y="2664585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lbow Connector 39"/>
          <p:cNvCxnSpPr>
            <a:stCxn id="38" idx="6"/>
          </p:cNvCxnSpPr>
          <p:nvPr/>
        </p:nvCxnSpPr>
        <p:spPr>
          <a:xfrm flipV="1">
            <a:off x="7908940" y="1966846"/>
            <a:ext cx="774833" cy="805739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922499" y="2349280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90234" y="2609957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71339" y="2347728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39073" y="2608405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2128750" y="1805139"/>
            <a:ext cx="820072" cy="265105"/>
          </a:xfrm>
          <a:prstGeom prst="bentConnector3">
            <a:avLst>
              <a:gd name="adj1" fmla="val -1625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9096" y="3404050"/>
            <a:ext cx="72944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amount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 if (balance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&gt;= amount){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          balance =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balance – amount;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return balance;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} else {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return ”</a:t>
            </a:r>
            <a:r>
              <a:rPr lang="en-US" sz="2400" b="1" dirty="0" err="1" smtClean="0">
                <a:latin typeface="Courier New"/>
                <a:cs typeface="Courier New"/>
              </a:rPr>
              <a:t>Insuffic’nt</a:t>
            </a:r>
            <a:r>
              <a:rPr lang="en-US" sz="2400" b="1" dirty="0" smtClean="0">
                <a:latin typeface="Courier New"/>
                <a:cs typeface="Courier New"/>
              </a:rPr>
              <a:t> funds”;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}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5634" y="2922177"/>
            <a:ext cx="2789858" cy="63596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13354" y="2965717"/>
            <a:ext cx="278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balance: 100</a:t>
            </a:r>
          </a:p>
        </p:txBody>
      </p:sp>
      <p:cxnSp>
        <p:nvCxnSpPr>
          <p:cNvPr id="45" name="Elbow Connector 19"/>
          <p:cNvCxnSpPr>
            <a:stCxn id="19" idx="4"/>
          </p:cNvCxnSpPr>
          <p:nvPr/>
        </p:nvCxnSpPr>
        <p:spPr>
          <a:xfrm flipH="1">
            <a:off x="2290794" y="2825957"/>
            <a:ext cx="7440" cy="73218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1" idx="4"/>
          </p:cNvCxnSpPr>
          <p:nvPr/>
        </p:nvCxnSpPr>
        <p:spPr>
          <a:xfrm rot="16200000" flipH="1">
            <a:off x="3227024" y="2872042"/>
            <a:ext cx="232924" cy="624295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30189" y="1953377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E1</a:t>
            </a:r>
            <a:endParaRPr lang="en-US" sz="2800" dirty="0"/>
          </a:p>
        </p:txBody>
      </p:sp>
      <p:cxnSp>
        <p:nvCxnSpPr>
          <p:cNvPr id="60" name="Elbow Connector 19"/>
          <p:cNvCxnSpPr/>
          <p:nvPr/>
        </p:nvCxnSpPr>
        <p:spPr>
          <a:xfrm>
            <a:off x="4281991" y="2433318"/>
            <a:ext cx="8295" cy="488859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29"/>
          <p:cNvCxnSpPr/>
          <p:nvPr/>
        </p:nvCxnSpPr>
        <p:spPr>
          <a:xfrm flipV="1">
            <a:off x="5406526" y="1966846"/>
            <a:ext cx="0" cy="981170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2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1513" y="224321"/>
            <a:ext cx="7407554" cy="160146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54675" y="256126"/>
            <a:ext cx="40062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 smtClean="0">
              <a:latin typeface="Courier New"/>
              <a:cs typeface="Courier New"/>
            </a:endParaRPr>
          </a:p>
          <a:p>
            <a:r>
              <a:rPr lang="en-US" sz="2800" b="1" dirty="0" err="1">
                <a:latin typeface="Courier New"/>
                <a:cs typeface="Courier New"/>
              </a:rPr>
              <a:t>m</a:t>
            </a:r>
            <a:r>
              <a:rPr lang="en-US" sz="2800" b="1" dirty="0" err="1" smtClean="0">
                <a:latin typeface="Courier New"/>
                <a:cs typeface="Courier New"/>
              </a:rPr>
              <a:t>ake_withdraw</a:t>
            </a:r>
            <a:r>
              <a:rPr lang="en-US" sz="2800" b="1" dirty="0" smtClean="0">
                <a:latin typeface="Courier New"/>
                <a:cs typeface="Courier New"/>
              </a:rPr>
              <a:t>:…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2800" b="1" dirty="0" smtClean="0">
                <a:latin typeface="Courier New"/>
                <a:cs typeface="Courier New"/>
              </a:rPr>
              <a:t>w1: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20" name="Elbow Connector 19"/>
          <p:cNvCxnSpPr>
            <a:stCxn id="6" idx="3"/>
          </p:cNvCxnSpPr>
          <p:nvPr/>
        </p:nvCxnSpPr>
        <p:spPr>
          <a:xfrm flipV="1">
            <a:off x="1164701" y="774880"/>
            <a:ext cx="316812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204" y="297827"/>
            <a:ext cx="1068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global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1884019" y="4023508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51754" y="4284185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32859" y="4021956"/>
            <a:ext cx="720000" cy="7200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00593" y="4282633"/>
            <a:ext cx="216000" cy="21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1171381" y="2589320"/>
            <a:ext cx="2629010" cy="236266"/>
          </a:xfrm>
          <a:prstGeom prst="bentConnector3">
            <a:avLst>
              <a:gd name="adj1" fmla="val -507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616" y="5078278"/>
            <a:ext cx="3738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parameters: amount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body: …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17154" y="2325613"/>
            <a:ext cx="2789858" cy="63596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74874" y="2369153"/>
            <a:ext cx="278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balance: 100</a:t>
            </a:r>
          </a:p>
        </p:txBody>
      </p:sp>
      <p:cxnSp>
        <p:nvCxnSpPr>
          <p:cNvPr id="45" name="Elbow Connector 19"/>
          <p:cNvCxnSpPr>
            <a:stCxn id="19" idx="4"/>
          </p:cNvCxnSpPr>
          <p:nvPr/>
        </p:nvCxnSpPr>
        <p:spPr>
          <a:xfrm flipH="1">
            <a:off x="2252314" y="4500185"/>
            <a:ext cx="7440" cy="732182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3" idx="6"/>
          </p:cNvCxnSpPr>
          <p:nvPr/>
        </p:nvCxnSpPr>
        <p:spPr>
          <a:xfrm flipV="1">
            <a:off x="3116593" y="2953823"/>
            <a:ext cx="914404" cy="1436810"/>
          </a:xfrm>
          <a:prstGeom prst="bentConnector2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95434" y="2338121"/>
            <a:ext cx="541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E1</a:t>
            </a:r>
            <a:endParaRPr lang="en-US" sz="2800" dirty="0"/>
          </a:p>
        </p:txBody>
      </p:sp>
      <p:cxnSp>
        <p:nvCxnSpPr>
          <p:cNvPr id="27" name="Elbow Connector 19"/>
          <p:cNvCxnSpPr/>
          <p:nvPr/>
        </p:nvCxnSpPr>
        <p:spPr>
          <a:xfrm flipV="1">
            <a:off x="3150713" y="2655633"/>
            <a:ext cx="452266" cy="1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137689" y="3477781"/>
            <a:ext cx="2789858" cy="63596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95409" y="3521321"/>
            <a:ext cx="278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amount: 50</a:t>
            </a:r>
          </a:p>
        </p:txBody>
      </p:sp>
      <p:cxnSp>
        <p:nvCxnSpPr>
          <p:cNvPr id="44" name="Elbow Connector 43"/>
          <p:cNvCxnSpPr>
            <a:stCxn id="41" idx="0"/>
            <a:endCxn id="30" idx="2"/>
          </p:cNvCxnSpPr>
          <p:nvPr/>
        </p:nvCxnSpPr>
        <p:spPr>
          <a:xfrm rot="16200000" flipV="1">
            <a:off x="6014248" y="1959410"/>
            <a:ext cx="516206" cy="2520535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09579" y="1814892"/>
            <a:ext cx="2656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balance</a:t>
            </a:r>
            <a:r>
              <a:rPr lang="en-US" sz="2800" dirty="0" smtClean="0"/>
              <a:t> will be changed by</a:t>
            </a:r>
          </a:p>
          <a:p>
            <a:r>
              <a:rPr lang="en-US" sz="2800" dirty="0" smtClean="0"/>
              <a:t>assignment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50599" y="4096061"/>
            <a:ext cx="50040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if</a:t>
            </a:r>
            <a:r>
              <a:rPr lang="en-US" sz="2400" dirty="0" smtClean="0">
                <a:latin typeface="Courier New"/>
                <a:cs typeface="Courier New"/>
              </a:rPr>
              <a:t> (balance &gt;= amount)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balance = 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   balance – amount;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return balance;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} </a:t>
            </a:r>
            <a:r>
              <a:rPr lang="en-US" sz="2400" b="1" dirty="0" smtClean="0">
                <a:latin typeface="Courier New"/>
                <a:cs typeface="Courier New"/>
              </a:rPr>
              <a:t>else</a:t>
            </a:r>
            <a:r>
              <a:rPr lang="en-US" sz="240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return ”</a:t>
            </a:r>
            <a:r>
              <a:rPr lang="en-US" sz="2400" dirty="0" err="1" smtClean="0">
                <a:latin typeface="Courier New"/>
                <a:cs typeface="Courier New"/>
              </a:rPr>
              <a:t>ins’nt</a:t>
            </a:r>
            <a:r>
              <a:rPr lang="en-US" sz="2400" dirty="0" smtClean="0">
                <a:latin typeface="Courier New"/>
                <a:cs typeface="Courier New"/>
              </a:rPr>
              <a:t> funds”;</a:t>
            </a:r>
          </a:p>
          <a:p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52" name="Elbow Connector 19"/>
          <p:cNvCxnSpPr/>
          <p:nvPr/>
        </p:nvCxnSpPr>
        <p:spPr>
          <a:xfrm flipV="1">
            <a:off x="4588850" y="1825786"/>
            <a:ext cx="0" cy="499827"/>
          </a:xfrm>
          <a:prstGeom prst="straightConnector1">
            <a:avLst/>
          </a:prstGeom>
          <a:ln w="38100" cmpd="sng"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32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10283</TotalTime>
  <Words>483</Words>
  <Application>Microsoft Macintosh PowerPoint</Application>
  <PresentationFormat>On-screen Show (4:3)</PresentationFormat>
  <Paragraphs>175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Pictures for Section 3.2</vt:lpstr>
      <vt:lpstr>3.1</vt:lpstr>
      <vt:lpstr>3.2</vt:lpstr>
      <vt:lpstr>3.3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School Of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Henz</dc:creator>
  <cp:lastModifiedBy>Martin Henz</cp:lastModifiedBy>
  <cp:revision>33</cp:revision>
  <dcterms:created xsi:type="dcterms:W3CDTF">2014-10-06T03:35:34Z</dcterms:created>
  <dcterms:modified xsi:type="dcterms:W3CDTF">2014-10-16T05:05:09Z</dcterms:modified>
</cp:coreProperties>
</file>