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5" r:id="rId4"/>
    <p:sldId id="257" r:id="rId6"/>
    <p:sldId id="2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3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AE3551-6BEB-438E-BC0E-4D9FFBDEC011}" type="slidenum">
              <a:rPr lang="en-SG" smtClean="0"/>
            </a:fld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subTitle" idx="1"/>
          </p:nvPr>
        </p:nvSpPr>
        <p:spPr>
          <a:xfrm>
            <a:off x="959485" y="2072005"/>
            <a:ext cx="10105390" cy="2374900"/>
          </a:xfrm>
        </p:spPr>
        <p:txBody>
          <a:bodyPr>
            <a:normAutofit lnSpcReduction="20000"/>
          </a:bodyPr>
          <a:lstStyle/>
          <a:p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r>
              <a:rPr lang="zh-CN" altLang="en-US" sz="4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一：文本分类</a:t>
            </a:r>
            <a:endParaRPr lang="zh-CN" altLang="en-US" sz="4800" b="1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3075" descr="a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511300" y="0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283700" y="116205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587500"/>
            <a:ext cx="11241405" cy="4526280"/>
          </a:xfrm>
        </p:spPr>
        <p:txBody>
          <a:bodyPr>
            <a:normAutofit/>
          </a:bodyPr>
          <a:p>
            <a:r>
              <a:rPr lang="zh-CN" altLang="en-US" sz="2600" dirty="0">
                <a:solidFill>
                  <a:schemeClr val="tx1"/>
                </a:solidFill>
              </a:rPr>
              <a:t>首先将</a:t>
            </a:r>
            <a:r>
              <a:rPr lang="en-US" altLang="zh-CN" sz="2600" dirty="0">
                <a:solidFill>
                  <a:schemeClr val="tx1"/>
                </a:solidFill>
              </a:rPr>
              <a:t>20</a:t>
            </a:r>
            <a:r>
              <a:rPr lang="zh-CN" altLang="en-US" sz="2600" dirty="0">
                <a:solidFill>
                  <a:schemeClr val="tx1"/>
                </a:solidFill>
              </a:rPr>
              <a:t>个类别分为</a:t>
            </a:r>
            <a:r>
              <a:rPr lang="en-US" altLang="zh-CN" sz="2600" dirty="0">
                <a:solidFill>
                  <a:schemeClr val="tx1"/>
                </a:solidFill>
              </a:rPr>
              <a:t>4</a:t>
            </a:r>
            <a:r>
              <a:rPr lang="zh-CN" altLang="en-US" sz="2600" dirty="0">
                <a:solidFill>
                  <a:schemeClr val="tx1"/>
                </a:solidFill>
              </a:rPr>
              <a:t>个</a:t>
            </a:r>
            <a:r>
              <a:rPr lang="en-US" altLang="zh-CN" sz="2600" dirty="0">
                <a:solidFill>
                  <a:schemeClr val="tx1"/>
                </a:solidFill>
              </a:rPr>
              <a:t>5</a:t>
            </a:r>
            <a:r>
              <a:rPr lang="zh-CN" altLang="en-US" sz="2600" dirty="0">
                <a:solidFill>
                  <a:schemeClr val="tx1"/>
                </a:solidFill>
              </a:rPr>
              <a:t>分类任务。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再将每个</a:t>
            </a:r>
            <a:r>
              <a:rPr lang="en-US" altLang="zh-CN" sz="2600" dirty="0">
                <a:solidFill>
                  <a:schemeClr val="tx1"/>
                </a:solidFill>
              </a:rPr>
              <a:t>5</a:t>
            </a:r>
            <a:r>
              <a:rPr lang="zh-CN" altLang="en-US" sz="2600" dirty="0">
                <a:solidFill>
                  <a:schemeClr val="tx1"/>
                </a:solidFill>
              </a:rPr>
              <a:t>分类任务中的数据分为训练集</a:t>
            </a:r>
            <a:r>
              <a:rPr lang="en-US" altLang="zh-CN" sz="2600" dirty="0">
                <a:solidFill>
                  <a:schemeClr val="tx1"/>
                </a:solidFill>
              </a:rPr>
              <a:t>/</a:t>
            </a:r>
            <a:r>
              <a:rPr lang="zh-CN" altLang="en-US" sz="2600" dirty="0">
                <a:solidFill>
                  <a:schemeClr val="tx1"/>
                </a:solidFill>
              </a:rPr>
              <a:t>验证集</a:t>
            </a:r>
            <a:r>
              <a:rPr lang="en-US" altLang="zh-CN" sz="2600" dirty="0">
                <a:solidFill>
                  <a:schemeClr val="tx1"/>
                </a:solidFill>
              </a:rPr>
              <a:t>/</a:t>
            </a:r>
            <a:r>
              <a:rPr lang="zh-CN" altLang="en-US" sz="2600" dirty="0">
                <a:solidFill>
                  <a:schemeClr val="tx1"/>
                </a:solidFill>
              </a:rPr>
              <a:t>测试集。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将文本映射成向量（</a:t>
            </a:r>
            <a:r>
              <a:rPr lang="en-US" altLang="zh-CN" sz="2600" dirty="0">
                <a:solidFill>
                  <a:schemeClr val="tx1"/>
                </a:solidFill>
              </a:rPr>
              <a:t>TF-IDF/Word2vec/Fasttext/Glove/Bert/XLNet</a:t>
            </a:r>
            <a:r>
              <a:rPr lang="zh-CN" altLang="en-US" sz="2600" dirty="0">
                <a:solidFill>
                  <a:schemeClr val="tx1"/>
                </a:solidFill>
              </a:rPr>
              <a:t>）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通过训练集训练分类器（</a:t>
            </a:r>
            <a:r>
              <a:rPr lang="en-US" altLang="zh-CN" sz="2600" dirty="0">
                <a:solidFill>
                  <a:schemeClr val="tx1"/>
                </a:solidFill>
              </a:rPr>
              <a:t>SVM/MLP/TextCNN/TextRNN/LSTM...</a:t>
            </a:r>
            <a:r>
              <a:rPr lang="zh-CN" altLang="en-US" sz="2600" dirty="0">
                <a:solidFill>
                  <a:schemeClr val="tx1"/>
                </a:solidFill>
              </a:rPr>
              <a:t>）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训练过程中用验证集调节模型超参数，保存最好的模型参数并在测试集上进行最终的预测，得到</a:t>
            </a:r>
            <a:r>
              <a:rPr lang="zh-CN" altLang="en-US" sz="2600" dirty="0">
                <a:solidFill>
                  <a:schemeClr val="tx1"/>
                </a:solidFill>
              </a:rPr>
              <a:t>准确率。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可以用的</a:t>
            </a:r>
            <a:r>
              <a:rPr lang="zh-CN" altLang="en-US" dirty="0"/>
              <a:t>工具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623695"/>
            <a:ext cx="11241405" cy="3518535"/>
          </a:xfrm>
        </p:spPr>
        <p:txBody>
          <a:bodyPr>
            <a:noAutofit/>
          </a:bodyPr>
          <a:p>
            <a:r>
              <a:rPr lang="en-US" altLang="zh-CN" sz="3200" dirty="0">
                <a:solidFill>
                  <a:schemeClr val="tx1"/>
                </a:solidFill>
              </a:rPr>
              <a:t>TF-IDF/SVM  ----&gt;  sklearn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Word2vec/Fasttext/Glove  ----&gt;  torchtext/gensim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BERT  ----&gt;  Transformer(https://huggingface.co/)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MLP/CNN/RNN...  ----&gt;  PyTorch/Tensorflow/Keras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21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Times New Roman</vt:lpstr>
      <vt:lpstr>隶书</vt:lpstr>
      <vt:lpstr>Calibri</vt:lpstr>
      <vt:lpstr>Arial Unicode MS</vt:lpstr>
      <vt:lpstr>Office 主题​​</vt:lpstr>
      <vt:lpstr>7_Office 主题​​</vt:lpstr>
      <vt:lpstr>PowerPoint 演示文稿</vt:lpstr>
      <vt:lpstr>高明老师简介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hcc</cp:lastModifiedBy>
  <cp:revision>186</cp:revision>
  <dcterms:created xsi:type="dcterms:W3CDTF">2019-06-19T02:08:00Z</dcterms:created>
  <dcterms:modified xsi:type="dcterms:W3CDTF">2021-09-16T02:26:54Z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28DABC358CF24C29B7A9D1AB324F5F99</vt:lpwstr>
  </property>
</Properties>
</file>