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7" r:id="rId3"/>
    <p:sldMasterId id="2147483674" r:id="rId4"/>
    <p:sldMasterId id="2147483680" r:id="rId5"/>
    <p:sldMasterId id="2147483685" r:id="rId6"/>
  </p:sldMasterIdLst>
  <p:notesMasterIdLst>
    <p:notesMasterId r:id="rId23"/>
  </p:notesMasterIdLst>
  <p:handoutMasterIdLst>
    <p:handoutMasterId r:id="rId24"/>
  </p:handoutMasterIdLst>
  <p:sldIdLst>
    <p:sldId id="538" r:id="rId7"/>
    <p:sldId id="597" r:id="rId8"/>
    <p:sldId id="690" r:id="rId9"/>
    <p:sldId id="691" r:id="rId10"/>
    <p:sldId id="701" r:id="rId11"/>
    <p:sldId id="699" r:id="rId12"/>
    <p:sldId id="696" r:id="rId13"/>
    <p:sldId id="622" r:id="rId14"/>
    <p:sldId id="700" r:id="rId15"/>
    <p:sldId id="703" r:id="rId16"/>
    <p:sldId id="704" r:id="rId17"/>
    <p:sldId id="707" r:id="rId18"/>
    <p:sldId id="705" r:id="rId19"/>
    <p:sldId id="706" r:id="rId20"/>
    <p:sldId id="698" r:id="rId21"/>
    <p:sldId id="697" r:id="rId22"/>
  </p:sldIdLst>
  <p:sldSz cx="9144000" cy="5143500" type="screen16x9"/>
  <p:notesSz cx="6799263" cy="9929813"/>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55">
          <p15:clr>
            <a:srgbClr val="A4A3A4"/>
          </p15:clr>
        </p15:guide>
        <p15:guide id="2" pos="298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朋" initials="赵朋" lastIdx="8" clrIdx="0"/>
  <p:cmAuthor id="2" name="朱晓琳" initials="朱晓琳" lastIdx="2" clrIdx="1"/>
  <p:cmAuthor id="3" name="林浩" initials="林浩"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4"/>
    <a:srgbClr val="00B1C3"/>
    <a:srgbClr val="0198CC"/>
    <a:srgbClr val="26C8F1"/>
    <a:srgbClr val="1FCDF2"/>
    <a:srgbClr val="69AB49"/>
    <a:srgbClr val="6CAE4B"/>
    <a:srgbClr val="8BC740"/>
    <a:srgbClr val="87C23F"/>
    <a:srgbClr val="87C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98" autoAdjust="0"/>
    <p:restoredTop sz="94414" autoAdjust="0"/>
  </p:normalViewPr>
  <p:slideViewPr>
    <p:cSldViewPr snapToGrid="0">
      <p:cViewPr varScale="1">
        <p:scale>
          <a:sx n="149" d="100"/>
          <a:sy n="149" d="100"/>
        </p:scale>
        <p:origin x="144" y="192"/>
      </p:cViewPr>
      <p:guideLst>
        <p:guide orient="horz" pos="1855"/>
        <p:guide pos="2982"/>
      </p:guideLst>
    </p:cSldViewPr>
  </p:slideViewPr>
  <p:outlineViewPr>
    <p:cViewPr>
      <p:scale>
        <a:sx n="33" d="100"/>
        <a:sy n="33" d="100"/>
      </p:scale>
      <p:origin x="0" y="-264"/>
    </p:cViewPr>
  </p:outlineViewPr>
  <p:notesTextViewPr>
    <p:cViewPr>
      <p:scale>
        <a:sx n="1" d="1"/>
        <a:sy n="1" d="1"/>
      </p:scale>
      <p:origin x="0" y="0"/>
    </p:cViewPr>
  </p:notesTextViewPr>
  <p:sorterViewPr>
    <p:cViewPr varScale="1">
      <p:scale>
        <a:sx n="100" d="100"/>
        <a:sy n="100" d="100"/>
      </p:scale>
      <p:origin x="0" y="-32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E0661D56-FBDD-418E-A1A3-68C5CA3B5B15}" type="datetimeFigureOut">
              <a:rPr lang="zh-CN" altLang="en-US" smtClean="0"/>
              <a:t>2019/12/27</a:t>
            </a:fld>
            <a:endParaRPr lang="zh-CN" altLang="en-US"/>
          </a:p>
        </p:txBody>
      </p:sp>
      <p:sp>
        <p:nvSpPr>
          <p:cNvPr id="4" name="页脚占位符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69FAE823-5214-40B2-9A39-30F154FF5886}" type="slidenum">
              <a:rPr lang="zh-CN" altLang="en-US" smtClean="0"/>
              <a:t>‹#›</a:t>
            </a:fld>
            <a:endParaRPr lang="zh-CN" altLang="en-US"/>
          </a:p>
        </p:txBody>
      </p:sp>
    </p:spTree>
    <p:extLst>
      <p:ext uri="{BB962C8B-B14F-4D97-AF65-F5344CB8AC3E}">
        <p14:creationId xmlns:p14="http://schemas.microsoft.com/office/powerpoint/2010/main" val="3257040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1275" y="0"/>
            <a:ext cx="2946400" cy="496888"/>
          </a:xfrm>
          <a:prstGeom prst="rect">
            <a:avLst/>
          </a:prstGeom>
        </p:spPr>
        <p:txBody>
          <a:bodyPr vert="horz" lIns="91440" tIns="45720" rIns="91440" bIns="45720" rtlCol="0"/>
          <a:lstStyle>
            <a:lvl1pPr algn="r">
              <a:defRPr sz="1200"/>
            </a:lvl1pPr>
          </a:lstStyle>
          <a:p>
            <a:fld id="{32F1653A-EF7F-4834-86F7-D0CF4A31D6B9}" type="datetimeFigureOut">
              <a:rPr lang="zh-CN" altLang="en-US" smtClean="0"/>
              <a:t>2019/12/27</a:t>
            </a:fld>
            <a:endParaRPr lang="zh-CN" altLang="en-US"/>
          </a:p>
        </p:txBody>
      </p:sp>
      <p:sp>
        <p:nvSpPr>
          <p:cNvPr id="4" name="幻灯片图像占位符 3"/>
          <p:cNvSpPr>
            <a:spLocks noGrp="1" noRot="1" noChangeAspect="1"/>
          </p:cNvSpPr>
          <p:nvPr>
            <p:ph type="sldImg" idx="2"/>
          </p:nvPr>
        </p:nvSpPr>
        <p:spPr>
          <a:xfrm>
            <a:off x="90488" y="744538"/>
            <a:ext cx="6618287"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16463"/>
            <a:ext cx="5440363" cy="446881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1338"/>
            <a:ext cx="2946400" cy="4968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1275" y="9431338"/>
            <a:ext cx="2946400" cy="496887"/>
          </a:xfrm>
          <a:prstGeom prst="rect">
            <a:avLst/>
          </a:prstGeom>
        </p:spPr>
        <p:txBody>
          <a:bodyPr vert="horz" lIns="91440" tIns="45720" rIns="91440" bIns="45720" rtlCol="0" anchor="b"/>
          <a:lstStyle>
            <a:lvl1pPr algn="r">
              <a:defRPr sz="1200"/>
            </a:lvl1pPr>
          </a:lstStyle>
          <a:p>
            <a:fld id="{5F416E34-2795-4454-96DB-7CD1DD6457A9}" type="slidenum">
              <a:rPr lang="zh-CN" altLang="en-US" smtClean="0"/>
              <a:t>‹#›</a:t>
            </a:fld>
            <a:endParaRPr lang="zh-CN" altLang="en-US"/>
          </a:p>
        </p:txBody>
      </p:sp>
    </p:spTree>
    <p:extLst>
      <p:ext uri="{BB962C8B-B14F-4D97-AF65-F5344CB8AC3E}">
        <p14:creationId xmlns:p14="http://schemas.microsoft.com/office/powerpoint/2010/main" val="319223159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416E34-2795-4454-96DB-7CD1DD6457A9}" type="slidenum">
              <a:rPr lang="zh-CN" altLang="en-US" smtClean="0"/>
              <a:t>3</a:t>
            </a:fld>
            <a:endParaRPr lang="zh-CN" altLang="en-US"/>
          </a:p>
        </p:txBody>
      </p:sp>
    </p:spTree>
    <p:extLst>
      <p:ext uri="{BB962C8B-B14F-4D97-AF65-F5344CB8AC3E}">
        <p14:creationId xmlns:p14="http://schemas.microsoft.com/office/powerpoint/2010/main" val="311826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416E34-2795-4454-96DB-7CD1DD6457A9}" type="slidenum">
              <a:rPr lang="zh-CN" altLang="en-US" smtClean="0"/>
              <a:t>4</a:t>
            </a:fld>
            <a:endParaRPr lang="zh-CN" altLang="en-US"/>
          </a:p>
        </p:txBody>
      </p:sp>
    </p:spTree>
    <p:extLst>
      <p:ext uri="{BB962C8B-B14F-4D97-AF65-F5344CB8AC3E}">
        <p14:creationId xmlns:p14="http://schemas.microsoft.com/office/powerpoint/2010/main" val="4173260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Picture 2" descr="ppt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2" descr="ppt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510425" y="309633"/>
            <a:ext cx="8229600" cy="365507"/>
          </a:xfrm>
          <a:prstGeom prst="rect">
            <a:avLst/>
          </a:prstGeom>
        </p:spPr>
        <p:txBody>
          <a:bodyPr/>
          <a:lstStyle>
            <a:lvl1pPr algn="l">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EFC946-6D13-4F8C-9740-992A906A613E}" type="slidenum">
              <a:rPr lang="zh-CN" altLang="en-US" smtClean="0">
                <a:solidFill>
                  <a:prstClr val="black">
                    <a:tint val="75000"/>
                  </a:prstClr>
                </a:solidFill>
              </a:rPr>
              <a:t>‹#›</a:t>
            </a:fld>
            <a:endParaRPr lang="zh-CN" altLang="en-US">
              <a:solidFill>
                <a:prstClr val="black">
                  <a:tint val="75000"/>
                </a:prstClr>
              </a:solidFill>
            </a:endParaRPr>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fontAlgn="base">
              <a:spcBef>
                <a:spcPct val="0"/>
              </a:spcBef>
              <a:spcAft>
                <a:spcPct val="0"/>
              </a:spcAft>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3930" fontAlgn="base">
              <a:spcBef>
                <a:spcPct val="0"/>
              </a:spcBef>
              <a:spcAft>
                <a:spcPct val="0"/>
              </a:spcAft>
            </a:pPr>
            <a:r>
              <a:rPr lang="en-US" altLang="zh-CN" sz="1050" dirty="0">
                <a:solidFill>
                  <a:prstClr val="black">
                    <a:lumMod val="50000"/>
                    <a:lumOff val="50000"/>
                  </a:prstClr>
                </a:solidFill>
                <a:latin typeface="Arial" panose="020B0604020202020204" pitchFamily="34" charset="0"/>
                <a:cs typeface="+mn-ea"/>
                <a:sym typeface="+mn-lt"/>
              </a:rPr>
              <a:t>Work review</a:t>
            </a:r>
            <a:endParaRPr lang="zh-CN" altLang="en-US" sz="1050" dirty="0">
              <a:solidFill>
                <a:prstClr val="black">
                  <a:lumMod val="50000"/>
                  <a:lumOff val="50000"/>
                </a:prstClr>
              </a:solidFill>
              <a:latin typeface="Arial" panose="020B0604020202020204" pitchFamily="34" charset="0"/>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zh-CN" altLang="en-US" sz="1600">
              <a:solidFill>
                <a:prstClr val="white"/>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Picture 2" descr="ppt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2" descr="ppt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510425" y="309633"/>
            <a:ext cx="8229600" cy="365507"/>
          </a:xfrm>
          <a:prstGeom prst="rect">
            <a:avLst/>
          </a:prstGeom>
        </p:spPr>
        <p:txBody>
          <a:bodyPr/>
          <a:lstStyle>
            <a:lvl1pPr algn="l">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EFC946-6D13-4F8C-9740-992A906A613E}" type="slidenum">
              <a:rPr lang="zh-CN" altLang="en-US" smtClean="0">
                <a:solidFill>
                  <a:prstClr val="black">
                    <a:tint val="75000"/>
                  </a:prstClr>
                </a:solidFill>
              </a:rPr>
              <a:t>‹#›</a:t>
            </a:fld>
            <a:endParaRPr lang="zh-CN" altLang="en-US">
              <a:solidFill>
                <a:prstClr val="black">
                  <a:tint val="75000"/>
                </a:prstClr>
              </a:solidFill>
            </a:endParaRPr>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fontAlgn="base">
              <a:spcBef>
                <a:spcPct val="0"/>
              </a:spcBef>
              <a:spcAft>
                <a:spcPct val="0"/>
              </a:spcAft>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3930" fontAlgn="base">
              <a:spcBef>
                <a:spcPct val="0"/>
              </a:spcBef>
              <a:spcAft>
                <a:spcPct val="0"/>
              </a:spcAft>
            </a:pPr>
            <a:r>
              <a:rPr lang="en-US" altLang="zh-CN" sz="1050" dirty="0">
                <a:solidFill>
                  <a:prstClr val="black">
                    <a:lumMod val="50000"/>
                    <a:lumOff val="50000"/>
                  </a:prstClr>
                </a:solidFill>
                <a:latin typeface="Arial" panose="020B0604020202020204" pitchFamily="34" charset="0"/>
                <a:cs typeface="+mn-ea"/>
                <a:sym typeface="+mn-lt"/>
              </a:rPr>
              <a:t>Work review</a:t>
            </a:r>
            <a:endParaRPr lang="zh-CN" altLang="en-US" sz="1050" dirty="0">
              <a:solidFill>
                <a:prstClr val="black">
                  <a:lumMod val="50000"/>
                  <a:lumOff val="50000"/>
                </a:prstClr>
              </a:solidFill>
              <a:latin typeface="Arial" panose="020B0604020202020204" pitchFamily="34" charset="0"/>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zh-CN" altLang="en-US" sz="1600">
              <a:solidFill>
                <a:prstClr val="white"/>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Picture 2" descr="ppt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2" descr="ppt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510425" y="309633"/>
            <a:ext cx="8229600" cy="365507"/>
          </a:xfrm>
          <a:prstGeom prst="rect">
            <a:avLst/>
          </a:prstGeom>
        </p:spPr>
        <p:txBody>
          <a:bodyPr/>
          <a:lstStyle>
            <a:lvl1pPr algn="l">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EFC946-6D13-4F8C-9740-992A906A613E}" type="slidenum">
              <a:rPr lang="zh-CN" altLang="en-US" smtClean="0">
                <a:solidFill>
                  <a:prstClr val="black">
                    <a:tint val="75000"/>
                  </a:prstClr>
                </a:solidFill>
              </a:rPr>
              <a:t>‹#›</a:t>
            </a:fld>
            <a:endParaRPr lang="zh-CN" altLang="en-US">
              <a:solidFill>
                <a:prstClr val="black">
                  <a:tint val="75000"/>
                </a:prstClr>
              </a:solidFill>
            </a:endParaRPr>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3930" fontAlgn="base">
              <a:spcBef>
                <a:spcPct val="0"/>
              </a:spcBef>
              <a:spcAft>
                <a:spcPct val="0"/>
              </a:spcAft>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3930" fontAlgn="base">
              <a:spcBef>
                <a:spcPct val="0"/>
              </a:spcBef>
              <a:spcAft>
                <a:spcPct val="0"/>
              </a:spcAft>
            </a:pPr>
            <a:r>
              <a:rPr lang="en-US" altLang="zh-CN" sz="1050" dirty="0">
                <a:solidFill>
                  <a:prstClr val="black">
                    <a:lumMod val="50000"/>
                    <a:lumOff val="50000"/>
                  </a:prstClr>
                </a:solidFill>
                <a:latin typeface="Arial" panose="020B0604020202020204" pitchFamily="34" charset="0"/>
                <a:cs typeface="+mn-ea"/>
                <a:sym typeface="+mn-lt"/>
              </a:rPr>
              <a:t>Work review</a:t>
            </a:r>
            <a:endParaRPr lang="zh-CN" altLang="en-US" sz="1050" dirty="0">
              <a:solidFill>
                <a:prstClr val="black">
                  <a:lumMod val="50000"/>
                  <a:lumOff val="50000"/>
                </a:prstClr>
              </a:solidFill>
              <a:latin typeface="Arial" panose="020B0604020202020204" pitchFamily="34" charset="0"/>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zh-CN" altLang="en-US" sz="1600">
              <a:solidFill>
                <a:prstClr val="white"/>
              </a:solidFill>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Picture 2" descr="ppt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3"/>
          <p:cNvSpPr>
            <a:spLocks noGrp="1"/>
          </p:cNvSpPr>
          <p:nvPr>
            <p:ph type="sldNum" sz="quarter" idx="12"/>
          </p:nvPr>
        </p:nvSpPr>
        <p:spPr/>
        <p:txBody>
          <a:bodyPr/>
          <a:lstStyle>
            <a:lvl1pPr>
              <a:defRPr/>
            </a:lvl1pPr>
          </a:lstStyle>
          <a:p>
            <a:fld id="{966DBF63-316E-49C2-AB29-A2372B62C48B}"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2" descr="ppt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4" name="页脚占位符 2"/>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3"/>
          <p:cNvSpPr>
            <a:spLocks noGrp="1"/>
          </p:cNvSpPr>
          <p:nvPr>
            <p:ph type="sldNum" sz="quarter" idx="12"/>
          </p:nvPr>
        </p:nvSpPr>
        <p:spPr/>
        <p:txBody>
          <a:bodyPr/>
          <a:lstStyle>
            <a:lvl1pPr>
              <a:defRPr/>
            </a:lvl1pPr>
          </a:lstStyle>
          <a:p>
            <a:fld id="{1248974A-680F-4F52-9624-984D48759DA5}" type="slidenum">
              <a:rPr lang="zh-CN" altLang="en-US"/>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2AFA33AB-B8CE-48A1-825C-7A245A0E5093}" type="slidenum">
              <a:rPr lang="zh-CN" altLang="en-US"/>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3" name="直接连接符 2"/>
          <p:cNvCxnSpPr/>
          <p:nvPr/>
        </p:nvCxnSpPr>
        <p:spPr>
          <a:xfrm rot="5400000">
            <a:off x="144463" y="306388"/>
            <a:ext cx="611187" cy="158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rot="5400000">
            <a:off x="331787" y="179388"/>
            <a:ext cx="360363"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510425" y="309633"/>
            <a:ext cx="8229600" cy="365507"/>
          </a:xfrm>
          <a:prstGeom prst="rect">
            <a:avLst/>
          </a:prstGeom>
        </p:spPr>
        <p:txBody>
          <a:bodyPr/>
          <a:lstStyle>
            <a:lvl1pPr algn="l">
              <a:defRPr sz="2000" b="1">
                <a:solidFill>
                  <a:schemeClr val="tx1"/>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5" name="日期占位符 2"/>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6" name="页脚占位符 3"/>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4"/>
          <p:cNvSpPr>
            <a:spLocks noGrp="1"/>
          </p:cNvSpPr>
          <p:nvPr>
            <p:ph type="sldNum" sz="quarter" idx="12"/>
          </p:nvPr>
        </p:nvSpPr>
        <p:spPr/>
        <p:txBody>
          <a:bodyPr/>
          <a:lstStyle>
            <a:lvl1pPr>
              <a:defRPr/>
            </a:lvl1pPr>
          </a:lstStyle>
          <a:p>
            <a:fld id="{72FA154C-C671-472A-9C99-BAAA538059D2}" type="slidenum">
              <a:rPr lang="zh-CN" altLang="en-US"/>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FDE7206-5F7C-49A7-A76C-377A6BB2FC62}" type="datetimeFigureOut">
              <a:rPr lang="zh-CN" altLang="en-US" smtClean="0"/>
              <a:t>2019/12/27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1C106B-C1A8-4A9F-8EC6-562047154D0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1.jpe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4.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3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6.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CFDE7206-5F7C-49A7-A76C-377A6BB2FC62}" type="datetimeFigureOut">
              <a:rPr lang="zh-CN" altLang="en-US" smtClean="0"/>
              <a:t>2019/12/27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6B1C106B-C1A8-4A9F-8EC6-562047154D0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4767263"/>
            <a:ext cx="2133600" cy="273050"/>
          </a:xfrm>
          <a:prstGeom prst="rect">
            <a:avLst/>
          </a:prstGeom>
        </p:spPr>
        <p:txBody>
          <a:bodyPr vert="horz" lIns="75292" tIns="37646" rIns="75292" bIns="37646" rtlCol="0" anchor="ctr"/>
          <a:lstStyle>
            <a:lvl1pPr algn="l">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D0B885FE-2627-409A-9D62-DE6460E31708}" type="datetimeFigureOut">
              <a:rPr lang="zh-CN" altLang="en-US">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050"/>
          </a:xfrm>
          <a:prstGeom prst="rect">
            <a:avLst/>
          </a:prstGeom>
        </p:spPr>
        <p:txBody>
          <a:bodyPr vert="horz" lIns="75292" tIns="37646" rIns="75292" bIns="37646" rtlCol="0" anchor="ctr"/>
          <a:lstStyle>
            <a:lvl1pPr algn="ct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050"/>
          </a:xfrm>
          <a:prstGeom prst="rect">
            <a:avLst/>
          </a:prstGeom>
        </p:spPr>
        <p:txBody>
          <a:bodyPr vert="horz" lIns="75292" tIns="37646" rIns="75292" bIns="37646" rtlCol="0" anchor="ctr"/>
          <a:lstStyle>
            <a:lvl1pPr algn="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1F4E4B41-E33D-47C4-90D6-77079A3D7169}" type="slidenum">
              <a:rPr lang="zh-CN" altLang="en-US">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5pPr>
      <a:lvl6pPr marL="37655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6pPr>
      <a:lvl7pPr marL="753110"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7pPr>
      <a:lvl8pPr marL="112966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8pPr>
      <a:lvl9pPr marL="150558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9pPr>
    </p:titleStyle>
    <p:bodyStyle>
      <a:lvl1pPr marL="281305" indent="-281305"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1pPr>
      <a:lvl2pPr marL="611505" indent="-2349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2pPr>
      <a:lvl3pPr marL="939800" indent="-187325"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316355"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94180"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07073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4729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82321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9976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52475" rtl="0" eaLnBrk="1" latinLnBrk="0" hangingPunct="1">
        <a:defRPr sz="1500" kern="1200">
          <a:solidFill>
            <a:schemeClr val="tx1"/>
          </a:solidFill>
          <a:latin typeface="+mn-lt"/>
          <a:ea typeface="+mn-ea"/>
          <a:cs typeface="+mn-cs"/>
        </a:defRPr>
      </a:lvl1pPr>
      <a:lvl2pPr marL="376555" algn="l" defTabSz="752475" rtl="0" eaLnBrk="1" latinLnBrk="0" hangingPunct="1">
        <a:defRPr sz="1500" kern="1200">
          <a:solidFill>
            <a:schemeClr val="tx1"/>
          </a:solidFill>
          <a:latin typeface="+mn-lt"/>
          <a:ea typeface="+mn-ea"/>
          <a:cs typeface="+mn-cs"/>
        </a:defRPr>
      </a:lvl2pPr>
      <a:lvl3pPr marL="753110" algn="l" defTabSz="752475" rtl="0" eaLnBrk="1" latinLnBrk="0" hangingPunct="1">
        <a:defRPr sz="1500" kern="1200">
          <a:solidFill>
            <a:schemeClr val="tx1"/>
          </a:solidFill>
          <a:latin typeface="+mn-lt"/>
          <a:ea typeface="+mn-ea"/>
          <a:cs typeface="+mn-cs"/>
        </a:defRPr>
      </a:lvl3pPr>
      <a:lvl4pPr marL="1129665" algn="l" defTabSz="752475" rtl="0" eaLnBrk="1" latinLnBrk="0" hangingPunct="1">
        <a:defRPr sz="1500" kern="1200">
          <a:solidFill>
            <a:schemeClr val="tx1"/>
          </a:solidFill>
          <a:latin typeface="+mn-lt"/>
          <a:ea typeface="+mn-ea"/>
          <a:cs typeface="+mn-cs"/>
        </a:defRPr>
      </a:lvl4pPr>
      <a:lvl5pPr marL="1505585" algn="l" defTabSz="752475" rtl="0" eaLnBrk="1" latinLnBrk="0" hangingPunct="1">
        <a:defRPr sz="1500" kern="1200">
          <a:solidFill>
            <a:schemeClr val="tx1"/>
          </a:solidFill>
          <a:latin typeface="+mn-lt"/>
          <a:ea typeface="+mn-ea"/>
          <a:cs typeface="+mn-cs"/>
        </a:defRPr>
      </a:lvl5pPr>
      <a:lvl6pPr marL="1882140" algn="l" defTabSz="752475" rtl="0" eaLnBrk="1" latinLnBrk="0" hangingPunct="1">
        <a:defRPr sz="1500" kern="1200">
          <a:solidFill>
            <a:schemeClr val="tx1"/>
          </a:solidFill>
          <a:latin typeface="+mn-lt"/>
          <a:ea typeface="+mn-ea"/>
          <a:cs typeface="+mn-cs"/>
        </a:defRPr>
      </a:lvl6pPr>
      <a:lvl7pPr marL="2258695" algn="l" defTabSz="752475" rtl="0" eaLnBrk="1" latinLnBrk="0" hangingPunct="1">
        <a:defRPr sz="1500" kern="1200">
          <a:solidFill>
            <a:schemeClr val="tx1"/>
          </a:solidFill>
          <a:latin typeface="+mn-lt"/>
          <a:ea typeface="+mn-ea"/>
          <a:cs typeface="+mn-cs"/>
        </a:defRPr>
      </a:lvl7pPr>
      <a:lvl8pPr marL="2635250" algn="l" defTabSz="752475" rtl="0" eaLnBrk="1" latinLnBrk="0" hangingPunct="1">
        <a:defRPr sz="1500" kern="1200">
          <a:solidFill>
            <a:schemeClr val="tx1"/>
          </a:solidFill>
          <a:latin typeface="+mn-lt"/>
          <a:ea typeface="+mn-ea"/>
          <a:cs typeface="+mn-cs"/>
        </a:defRPr>
      </a:lvl8pPr>
      <a:lvl9pPr marL="3011805" algn="l" defTabSz="75247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4767263"/>
            <a:ext cx="2133600" cy="273050"/>
          </a:xfrm>
          <a:prstGeom prst="rect">
            <a:avLst/>
          </a:prstGeom>
        </p:spPr>
        <p:txBody>
          <a:bodyPr vert="horz" lIns="75292" tIns="37646" rIns="75292" bIns="37646" rtlCol="0" anchor="ctr"/>
          <a:lstStyle>
            <a:lvl1pPr algn="l">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D0B885FE-2627-409A-9D62-DE6460E31708}" type="datetimeFigureOut">
              <a:rPr lang="zh-CN" altLang="en-US">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050"/>
          </a:xfrm>
          <a:prstGeom prst="rect">
            <a:avLst/>
          </a:prstGeom>
        </p:spPr>
        <p:txBody>
          <a:bodyPr vert="horz" lIns="75292" tIns="37646" rIns="75292" bIns="37646" rtlCol="0" anchor="ctr"/>
          <a:lstStyle>
            <a:lvl1pPr algn="ct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050"/>
          </a:xfrm>
          <a:prstGeom prst="rect">
            <a:avLst/>
          </a:prstGeom>
        </p:spPr>
        <p:txBody>
          <a:bodyPr vert="horz" lIns="75292" tIns="37646" rIns="75292" bIns="37646" rtlCol="0" anchor="ctr"/>
          <a:lstStyle>
            <a:lvl1pPr algn="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1F4E4B41-E33D-47C4-90D6-77079A3D7169}" type="slidenum">
              <a:rPr lang="zh-CN" altLang="en-US">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5pPr>
      <a:lvl6pPr marL="37655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6pPr>
      <a:lvl7pPr marL="753110"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7pPr>
      <a:lvl8pPr marL="112966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8pPr>
      <a:lvl9pPr marL="150558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9pPr>
    </p:titleStyle>
    <p:bodyStyle>
      <a:lvl1pPr marL="281305" indent="-281305"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1pPr>
      <a:lvl2pPr marL="611505" indent="-2349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2pPr>
      <a:lvl3pPr marL="939800" indent="-187325"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316355"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94180"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07073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4729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82321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9976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52475" rtl="0" eaLnBrk="1" latinLnBrk="0" hangingPunct="1">
        <a:defRPr sz="1500" kern="1200">
          <a:solidFill>
            <a:schemeClr val="tx1"/>
          </a:solidFill>
          <a:latin typeface="+mn-lt"/>
          <a:ea typeface="+mn-ea"/>
          <a:cs typeface="+mn-cs"/>
        </a:defRPr>
      </a:lvl1pPr>
      <a:lvl2pPr marL="376555" algn="l" defTabSz="752475" rtl="0" eaLnBrk="1" latinLnBrk="0" hangingPunct="1">
        <a:defRPr sz="1500" kern="1200">
          <a:solidFill>
            <a:schemeClr val="tx1"/>
          </a:solidFill>
          <a:latin typeface="+mn-lt"/>
          <a:ea typeface="+mn-ea"/>
          <a:cs typeface="+mn-cs"/>
        </a:defRPr>
      </a:lvl2pPr>
      <a:lvl3pPr marL="753110" algn="l" defTabSz="752475" rtl="0" eaLnBrk="1" latinLnBrk="0" hangingPunct="1">
        <a:defRPr sz="1500" kern="1200">
          <a:solidFill>
            <a:schemeClr val="tx1"/>
          </a:solidFill>
          <a:latin typeface="+mn-lt"/>
          <a:ea typeface="+mn-ea"/>
          <a:cs typeface="+mn-cs"/>
        </a:defRPr>
      </a:lvl3pPr>
      <a:lvl4pPr marL="1129665" algn="l" defTabSz="752475" rtl="0" eaLnBrk="1" latinLnBrk="0" hangingPunct="1">
        <a:defRPr sz="1500" kern="1200">
          <a:solidFill>
            <a:schemeClr val="tx1"/>
          </a:solidFill>
          <a:latin typeface="+mn-lt"/>
          <a:ea typeface="+mn-ea"/>
          <a:cs typeface="+mn-cs"/>
        </a:defRPr>
      </a:lvl4pPr>
      <a:lvl5pPr marL="1505585" algn="l" defTabSz="752475" rtl="0" eaLnBrk="1" latinLnBrk="0" hangingPunct="1">
        <a:defRPr sz="1500" kern="1200">
          <a:solidFill>
            <a:schemeClr val="tx1"/>
          </a:solidFill>
          <a:latin typeface="+mn-lt"/>
          <a:ea typeface="+mn-ea"/>
          <a:cs typeface="+mn-cs"/>
        </a:defRPr>
      </a:lvl5pPr>
      <a:lvl6pPr marL="1882140" algn="l" defTabSz="752475" rtl="0" eaLnBrk="1" latinLnBrk="0" hangingPunct="1">
        <a:defRPr sz="1500" kern="1200">
          <a:solidFill>
            <a:schemeClr val="tx1"/>
          </a:solidFill>
          <a:latin typeface="+mn-lt"/>
          <a:ea typeface="+mn-ea"/>
          <a:cs typeface="+mn-cs"/>
        </a:defRPr>
      </a:lvl6pPr>
      <a:lvl7pPr marL="2258695" algn="l" defTabSz="752475" rtl="0" eaLnBrk="1" latinLnBrk="0" hangingPunct="1">
        <a:defRPr sz="1500" kern="1200">
          <a:solidFill>
            <a:schemeClr val="tx1"/>
          </a:solidFill>
          <a:latin typeface="+mn-lt"/>
          <a:ea typeface="+mn-ea"/>
          <a:cs typeface="+mn-cs"/>
        </a:defRPr>
      </a:lvl7pPr>
      <a:lvl8pPr marL="2635250" algn="l" defTabSz="752475" rtl="0" eaLnBrk="1" latinLnBrk="0" hangingPunct="1">
        <a:defRPr sz="1500" kern="1200">
          <a:solidFill>
            <a:schemeClr val="tx1"/>
          </a:solidFill>
          <a:latin typeface="+mn-lt"/>
          <a:ea typeface="+mn-ea"/>
          <a:cs typeface="+mn-cs"/>
        </a:defRPr>
      </a:lvl8pPr>
      <a:lvl9pPr marL="3011805" algn="l" defTabSz="75247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4767263"/>
            <a:ext cx="2133600" cy="273050"/>
          </a:xfrm>
          <a:prstGeom prst="rect">
            <a:avLst/>
          </a:prstGeom>
        </p:spPr>
        <p:txBody>
          <a:bodyPr vert="horz" lIns="75292" tIns="37646" rIns="75292" bIns="37646" rtlCol="0" anchor="ctr"/>
          <a:lstStyle>
            <a:lvl1pPr algn="l">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D0B885FE-2627-409A-9D62-DE6460E31708}" type="datetimeFigureOut">
              <a:rPr lang="zh-CN" altLang="en-US">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050"/>
          </a:xfrm>
          <a:prstGeom prst="rect">
            <a:avLst/>
          </a:prstGeom>
        </p:spPr>
        <p:txBody>
          <a:bodyPr vert="horz" lIns="75292" tIns="37646" rIns="75292" bIns="37646" rtlCol="0" anchor="ctr"/>
          <a:lstStyle>
            <a:lvl1pPr algn="ct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050"/>
          </a:xfrm>
          <a:prstGeom prst="rect">
            <a:avLst/>
          </a:prstGeom>
        </p:spPr>
        <p:txBody>
          <a:bodyPr vert="horz" lIns="75292" tIns="37646" rIns="75292" bIns="37646" rtlCol="0" anchor="ctr"/>
          <a:lstStyle>
            <a:lvl1pPr algn="r">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fld id="{1F4E4B41-E33D-47C4-90D6-77079A3D7169}" type="slidenum">
              <a:rPr lang="zh-CN" altLang="en-US">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5pPr>
      <a:lvl6pPr marL="37655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6pPr>
      <a:lvl7pPr marL="753110"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7pPr>
      <a:lvl8pPr marL="112966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8pPr>
      <a:lvl9pPr marL="150558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9pPr>
    </p:titleStyle>
    <p:bodyStyle>
      <a:lvl1pPr marL="281305" indent="-281305"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1pPr>
      <a:lvl2pPr marL="611505" indent="-2349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2pPr>
      <a:lvl3pPr marL="939800" indent="-187325"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316355"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94180"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07073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4729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82321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9976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52475" rtl="0" eaLnBrk="1" latinLnBrk="0" hangingPunct="1">
        <a:defRPr sz="1500" kern="1200">
          <a:solidFill>
            <a:schemeClr val="tx1"/>
          </a:solidFill>
          <a:latin typeface="+mn-lt"/>
          <a:ea typeface="+mn-ea"/>
          <a:cs typeface="+mn-cs"/>
        </a:defRPr>
      </a:lvl1pPr>
      <a:lvl2pPr marL="376555" algn="l" defTabSz="752475" rtl="0" eaLnBrk="1" latinLnBrk="0" hangingPunct="1">
        <a:defRPr sz="1500" kern="1200">
          <a:solidFill>
            <a:schemeClr val="tx1"/>
          </a:solidFill>
          <a:latin typeface="+mn-lt"/>
          <a:ea typeface="+mn-ea"/>
          <a:cs typeface="+mn-cs"/>
        </a:defRPr>
      </a:lvl2pPr>
      <a:lvl3pPr marL="753110" algn="l" defTabSz="752475" rtl="0" eaLnBrk="1" latinLnBrk="0" hangingPunct="1">
        <a:defRPr sz="1500" kern="1200">
          <a:solidFill>
            <a:schemeClr val="tx1"/>
          </a:solidFill>
          <a:latin typeface="+mn-lt"/>
          <a:ea typeface="+mn-ea"/>
          <a:cs typeface="+mn-cs"/>
        </a:defRPr>
      </a:lvl3pPr>
      <a:lvl4pPr marL="1129665" algn="l" defTabSz="752475" rtl="0" eaLnBrk="1" latinLnBrk="0" hangingPunct="1">
        <a:defRPr sz="1500" kern="1200">
          <a:solidFill>
            <a:schemeClr val="tx1"/>
          </a:solidFill>
          <a:latin typeface="+mn-lt"/>
          <a:ea typeface="+mn-ea"/>
          <a:cs typeface="+mn-cs"/>
        </a:defRPr>
      </a:lvl4pPr>
      <a:lvl5pPr marL="1505585" algn="l" defTabSz="752475" rtl="0" eaLnBrk="1" latinLnBrk="0" hangingPunct="1">
        <a:defRPr sz="1500" kern="1200">
          <a:solidFill>
            <a:schemeClr val="tx1"/>
          </a:solidFill>
          <a:latin typeface="+mn-lt"/>
          <a:ea typeface="+mn-ea"/>
          <a:cs typeface="+mn-cs"/>
        </a:defRPr>
      </a:lvl5pPr>
      <a:lvl6pPr marL="1882140" algn="l" defTabSz="752475" rtl="0" eaLnBrk="1" latinLnBrk="0" hangingPunct="1">
        <a:defRPr sz="1500" kern="1200">
          <a:solidFill>
            <a:schemeClr val="tx1"/>
          </a:solidFill>
          <a:latin typeface="+mn-lt"/>
          <a:ea typeface="+mn-ea"/>
          <a:cs typeface="+mn-cs"/>
        </a:defRPr>
      </a:lvl6pPr>
      <a:lvl7pPr marL="2258695" algn="l" defTabSz="752475" rtl="0" eaLnBrk="1" latinLnBrk="0" hangingPunct="1">
        <a:defRPr sz="1500" kern="1200">
          <a:solidFill>
            <a:schemeClr val="tx1"/>
          </a:solidFill>
          <a:latin typeface="+mn-lt"/>
          <a:ea typeface="+mn-ea"/>
          <a:cs typeface="+mn-cs"/>
        </a:defRPr>
      </a:lvl7pPr>
      <a:lvl8pPr marL="2635250" algn="l" defTabSz="752475" rtl="0" eaLnBrk="1" latinLnBrk="0" hangingPunct="1">
        <a:defRPr sz="1500" kern="1200">
          <a:solidFill>
            <a:schemeClr val="tx1"/>
          </a:solidFill>
          <a:latin typeface="+mn-lt"/>
          <a:ea typeface="+mn-ea"/>
          <a:cs typeface="+mn-cs"/>
        </a:defRPr>
      </a:lvl8pPr>
      <a:lvl9pPr marL="3011805" algn="l" defTabSz="752475"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ppt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2"/>
          </p:nvPr>
        </p:nvSpPr>
        <p:spPr>
          <a:xfrm>
            <a:off x="457200" y="4767263"/>
            <a:ext cx="2133600" cy="273050"/>
          </a:xfrm>
          <a:prstGeom prst="rect">
            <a:avLst/>
          </a:prstGeom>
        </p:spPr>
        <p:txBody>
          <a:bodyPr vert="horz" lIns="75292" tIns="37646" rIns="75292" bIns="37646" rtlCol="0" anchor="ctr"/>
          <a:lstStyle>
            <a:lvl1pPr algn="l" eaLnBrk="1" hangingPunct="1">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050"/>
          </a:xfrm>
          <a:prstGeom prst="rect">
            <a:avLst/>
          </a:prstGeom>
        </p:spPr>
        <p:txBody>
          <a:bodyPr vert="horz" lIns="75292" tIns="37646" rIns="75292" bIns="37646" rtlCol="0" anchor="ctr"/>
          <a:lstStyle>
            <a:lvl1pPr algn="ctr" eaLnBrk="1" hangingPunct="1">
              <a:buFont typeface="Arial" panose="020B0604020202020204" pitchFamily="34" charset="0"/>
              <a:buNone/>
              <a:defRPr sz="1000">
                <a:solidFill>
                  <a:schemeClr val="tx1">
                    <a:tint val="75000"/>
                  </a:schemeClr>
                </a:solidFill>
                <a:latin typeface="Arial" panose="020B0604020202020204" pitchFamily="34" charset="0"/>
                <a:ea typeface="宋体" panose="02010600030101010101" pitchFamily="2" charset="-122"/>
              </a:defRPr>
            </a:lvl1pPr>
          </a:lstStyle>
          <a:p>
            <a:pPr defTabSz="914400" fontAlgn="base">
              <a:spcBef>
                <a:spcPct val="0"/>
              </a:spcBef>
              <a:spcAft>
                <a:spcPct val="0"/>
              </a:spcAft>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050"/>
          </a:xfrm>
          <a:prstGeom prst="rect">
            <a:avLst/>
          </a:prstGeom>
        </p:spPr>
        <p:txBody>
          <a:bodyPr vert="horz" wrap="square" lIns="75292" tIns="37646" rIns="75292" bIns="37646" numCol="1" anchor="ctr" anchorCtr="0" compatLnSpc="1"/>
          <a:lstStyle>
            <a:lvl1pPr algn="r" eaLnBrk="1" hangingPunct="1">
              <a:buFont typeface="Arial" panose="020B0604020202020204" pitchFamily="34" charset="0"/>
              <a:buChar char="•"/>
              <a:defRPr sz="1000">
                <a:solidFill>
                  <a:srgbClr val="898989"/>
                </a:solidFill>
              </a:defRPr>
            </a:lvl1pPr>
          </a:lstStyle>
          <a:p>
            <a:pPr defTabSz="914400" fontAlgn="base">
              <a:spcBef>
                <a:spcPct val="0"/>
              </a:spcBef>
              <a:spcAft>
                <a:spcPct val="0"/>
              </a:spcAft>
            </a:pPr>
            <a:fld id="{41ACCCA1-7BFF-4613-BC28-0CB032751759}" type="slidenum">
              <a:rPr lang="zh-CN" altLang="en-US" smtClean="0">
                <a:latin typeface="Arial" panose="020B0604020202020204" pitchFamily="34" charset="0"/>
              </a:rPr>
              <a:t>‹#›</a:t>
            </a:fld>
            <a:endParaRPr lang="zh-CN" altLang="en-US"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600">
          <a:solidFill>
            <a:schemeClr val="tx1"/>
          </a:solidFill>
          <a:latin typeface="Calibri" panose="020F0502020204030204" pitchFamily="34" charset="0"/>
          <a:ea typeface="宋体" panose="02010600030101010101" pitchFamily="2" charset="-122"/>
        </a:defRPr>
      </a:lvl5pPr>
      <a:lvl6pPr marL="37655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6pPr>
      <a:lvl7pPr marL="753110"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7pPr>
      <a:lvl8pPr marL="112966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8pPr>
      <a:lvl9pPr marL="1505585" algn="ctr" rtl="0" fontAlgn="base">
        <a:spcBef>
          <a:spcPct val="0"/>
        </a:spcBef>
        <a:spcAft>
          <a:spcPct val="0"/>
        </a:spcAft>
        <a:defRPr sz="3600">
          <a:solidFill>
            <a:schemeClr val="tx1"/>
          </a:solidFill>
          <a:latin typeface="Calibri" panose="020F0502020204030204" pitchFamily="34" charset="0"/>
          <a:ea typeface="宋体" panose="02010600030101010101" pitchFamily="2" charset="-122"/>
        </a:defRPr>
      </a:lvl9pPr>
    </p:titleStyle>
    <p:bodyStyle>
      <a:lvl1pPr marL="281305" indent="-281305"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1pPr>
      <a:lvl2pPr marL="611505" indent="-2349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defRPr>
      </a:lvl2pPr>
      <a:lvl3pPr marL="939800" indent="-187325"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316355"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94180" indent="-187325" algn="l"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07073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4729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823210"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99765" indent="-187960" algn="l" defTabSz="75247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52475" rtl="0" eaLnBrk="1" latinLnBrk="0" hangingPunct="1">
        <a:defRPr sz="1500" kern="1200">
          <a:solidFill>
            <a:schemeClr val="tx1"/>
          </a:solidFill>
          <a:latin typeface="+mn-lt"/>
          <a:ea typeface="+mn-ea"/>
          <a:cs typeface="+mn-cs"/>
        </a:defRPr>
      </a:lvl1pPr>
      <a:lvl2pPr marL="376555" algn="l" defTabSz="752475" rtl="0" eaLnBrk="1" latinLnBrk="0" hangingPunct="1">
        <a:defRPr sz="1500" kern="1200">
          <a:solidFill>
            <a:schemeClr val="tx1"/>
          </a:solidFill>
          <a:latin typeface="+mn-lt"/>
          <a:ea typeface="+mn-ea"/>
          <a:cs typeface="+mn-cs"/>
        </a:defRPr>
      </a:lvl2pPr>
      <a:lvl3pPr marL="753110" algn="l" defTabSz="752475" rtl="0" eaLnBrk="1" latinLnBrk="0" hangingPunct="1">
        <a:defRPr sz="1500" kern="1200">
          <a:solidFill>
            <a:schemeClr val="tx1"/>
          </a:solidFill>
          <a:latin typeface="+mn-lt"/>
          <a:ea typeface="+mn-ea"/>
          <a:cs typeface="+mn-cs"/>
        </a:defRPr>
      </a:lvl3pPr>
      <a:lvl4pPr marL="1129665" algn="l" defTabSz="752475" rtl="0" eaLnBrk="1" latinLnBrk="0" hangingPunct="1">
        <a:defRPr sz="1500" kern="1200">
          <a:solidFill>
            <a:schemeClr val="tx1"/>
          </a:solidFill>
          <a:latin typeface="+mn-lt"/>
          <a:ea typeface="+mn-ea"/>
          <a:cs typeface="+mn-cs"/>
        </a:defRPr>
      </a:lvl4pPr>
      <a:lvl5pPr marL="1505585" algn="l" defTabSz="752475" rtl="0" eaLnBrk="1" latinLnBrk="0" hangingPunct="1">
        <a:defRPr sz="1500" kern="1200">
          <a:solidFill>
            <a:schemeClr val="tx1"/>
          </a:solidFill>
          <a:latin typeface="+mn-lt"/>
          <a:ea typeface="+mn-ea"/>
          <a:cs typeface="+mn-cs"/>
        </a:defRPr>
      </a:lvl5pPr>
      <a:lvl6pPr marL="1882140" algn="l" defTabSz="752475" rtl="0" eaLnBrk="1" latinLnBrk="0" hangingPunct="1">
        <a:defRPr sz="1500" kern="1200">
          <a:solidFill>
            <a:schemeClr val="tx1"/>
          </a:solidFill>
          <a:latin typeface="+mn-lt"/>
          <a:ea typeface="+mn-ea"/>
          <a:cs typeface="+mn-cs"/>
        </a:defRPr>
      </a:lvl6pPr>
      <a:lvl7pPr marL="2258695" algn="l" defTabSz="752475" rtl="0" eaLnBrk="1" latinLnBrk="0" hangingPunct="1">
        <a:defRPr sz="1500" kern="1200">
          <a:solidFill>
            <a:schemeClr val="tx1"/>
          </a:solidFill>
          <a:latin typeface="+mn-lt"/>
          <a:ea typeface="+mn-ea"/>
          <a:cs typeface="+mn-cs"/>
        </a:defRPr>
      </a:lvl7pPr>
      <a:lvl8pPr marL="2635250" algn="l" defTabSz="752475" rtl="0" eaLnBrk="1" latinLnBrk="0" hangingPunct="1">
        <a:defRPr sz="1500" kern="1200">
          <a:solidFill>
            <a:schemeClr val="tx1"/>
          </a:solidFill>
          <a:latin typeface="+mn-lt"/>
          <a:ea typeface="+mn-ea"/>
          <a:cs typeface="+mn-cs"/>
        </a:defRPr>
      </a:lvl8pPr>
      <a:lvl9pPr marL="3011805" algn="l" defTabSz="752475" rtl="0" eaLnBrk="1" latinLnBrk="0" hangingPunct="1">
        <a:defRPr sz="1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F52D0F5-FBFC-4E6F-9927-05982A2E6B90}" type="datetimeFigureOut">
              <a:rPr lang="zh-CN" altLang="en-US" smtClean="0">
                <a:solidFill>
                  <a:prstClr val="black">
                    <a:tint val="75000"/>
                  </a:prstClr>
                </a:solidFill>
              </a:rPr>
              <a:t>2019/12/27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007E2-7DBD-46A4-9AB2-5B14F86BA827}"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PMIC.jpg"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20805;&#30005;&#36923;&#36753;&#22270;.png"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32531;&#24930;&#25481;&#30005;&#27969;&#31243;&#22270;.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GIF"/><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1" r="511"/>
          <a:stretch>
            <a:fillRect/>
          </a:stretch>
        </p:blipFill>
        <p:spPr>
          <a:xfrm>
            <a:off x="-10360" y="-3469"/>
            <a:ext cx="9154360" cy="3922327"/>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r="35501" b="3434"/>
          <a:stretch>
            <a:fillRect/>
          </a:stretch>
        </p:blipFill>
        <p:spPr>
          <a:xfrm>
            <a:off x="367098" y="4608557"/>
            <a:ext cx="1062341" cy="258145"/>
          </a:xfrm>
          <a:prstGeom prst="rect">
            <a:avLst/>
          </a:prstGeom>
        </p:spPr>
      </p:pic>
      <p:pic>
        <p:nvPicPr>
          <p:cNvPr id="2" name="图片 1"/>
          <p:cNvPicPr>
            <a:picLocks noChangeAspect="1"/>
          </p:cNvPicPr>
          <p:nvPr/>
        </p:nvPicPr>
        <p:blipFill rotWithShape="1">
          <a:blip r:embed="rId4"/>
          <a:srcRect l="26644" t="27592" r="30408" b="55777"/>
          <a:stretch>
            <a:fillRect/>
          </a:stretch>
        </p:blipFill>
        <p:spPr>
          <a:xfrm>
            <a:off x="6477544" y="4068650"/>
            <a:ext cx="2473779" cy="538843"/>
          </a:xfrm>
          <a:prstGeom prst="rect">
            <a:avLst/>
          </a:prstGeom>
        </p:spPr>
      </p:pic>
      <p:sp>
        <p:nvSpPr>
          <p:cNvPr id="7" name="文本框 6"/>
          <p:cNvSpPr txBox="1"/>
          <p:nvPr/>
        </p:nvSpPr>
        <p:spPr>
          <a:xfrm>
            <a:off x="674370" y="1266190"/>
            <a:ext cx="7632700" cy="623248"/>
          </a:xfrm>
          <a:prstGeom prst="rect">
            <a:avLst/>
          </a:prstGeom>
          <a:noFill/>
        </p:spPr>
        <p:txBody>
          <a:bodyPr wrap="square" lIns="68580" tIns="34290" rIns="68580" bIns="34290" rtlCol="0">
            <a:spAutoFit/>
          </a:bodyPr>
          <a:lstStyle/>
          <a:p>
            <a:pPr algn="ctr"/>
            <a:r>
              <a:rPr lang="en-US" altLang="zh-CN" sz="3600" dirty="0" smtClean="0">
                <a:solidFill>
                  <a:schemeClr val="bg1"/>
                </a:solidFill>
              </a:rPr>
              <a:t>Android</a:t>
            </a:r>
            <a:r>
              <a:rPr lang="zh-CN" altLang="en-US" sz="3600" dirty="0" smtClean="0">
                <a:solidFill>
                  <a:schemeClr val="bg1"/>
                </a:solidFill>
              </a:rPr>
              <a:t>电源技术分享</a:t>
            </a:r>
            <a:endParaRPr lang="zh-CN" altLang="en-US" sz="3600" dirty="0">
              <a:solidFill>
                <a:schemeClr val="bg1"/>
              </a:solidFill>
            </a:endParaRPr>
          </a:p>
        </p:txBody>
      </p:sp>
      <p:sp>
        <p:nvSpPr>
          <p:cNvPr id="9" name="文本框 8"/>
          <p:cNvSpPr txBox="1"/>
          <p:nvPr/>
        </p:nvSpPr>
        <p:spPr>
          <a:xfrm>
            <a:off x="7372750" y="3567987"/>
            <a:ext cx="1625001" cy="284693"/>
          </a:xfrm>
          <a:prstGeom prst="rect">
            <a:avLst/>
          </a:prstGeom>
          <a:noFill/>
        </p:spPr>
        <p:txBody>
          <a:bodyPr wrap="square" lIns="68580" tIns="34290" rIns="68580" bIns="34290" rtlCol="0">
            <a:spAutoFit/>
          </a:bodyPr>
          <a:lstStyle/>
          <a:p>
            <a:pPr algn="ct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林浩 </a:t>
            </a:r>
            <a:r>
              <a:rPr lang="en-US" altLang="zh-CN" dirty="0" smtClean="0">
                <a:solidFill>
                  <a:schemeClr val="bg1">
                    <a:lumMod val="95000"/>
                  </a:schemeClr>
                </a:solidFill>
                <a:latin typeface="微软雅黑" panose="020B0503020204020204" pitchFamily="34" charset="-122"/>
                <a:ea typeface="微软雅黑" panose="020B0503020204020204" pitchFamily="34" charset="-122"/>
              </a:rPr>
              <a:t>2019.12.23</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5282333" y="3156348"/>
            <a:ext cx="184731" cy="307777"/>
          </a:xfrm>
          <a:prstGeom prst="rect">
            <a:avLst/>
          </a:prstGeom>
        </p:spPr>
        <p:txBody>
          <a:bodyPr wrap="none">
            <a:spAutoFit/>
          </a:bodyPr>
          <a:lstStyle/>
          <a:p>
            <a:pPr algn="r"/>
            <a:endParaRPr lang="en-US" altLang="zh-CN"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2" y="271777"/>
            <a:ext cx="2544975" cy="641054"/>
            <a:chOff x="-1" y="271777"/>
            <a:chExt cx="1828801" cy="641054"/>
          </a:xfrm>
        </p:grpSpPr>
        <p:pic>
          <p:nvPicPr>
            <p:cNvPr id="34" name="图片 33"/>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1" y="271777"/>
              <a:ext cx="1828801" cy="373004"/>
            </a:xfrm>
            <a:prstGeom prst="rect">
              <a:avLst/>
            </a:prstGeom>
          </p:spPr>
        </p:pic>
        <p:sp>
          <p:nvSpPr>
            <p:cNvPr id="37" name="文本框 20"/>
            <p:cNvSpPr txBox="1"/>
            <p:nvPr/>
          </p:nvSpPr>
          <p:spPr>
            <a:xfrm>
              <a:off x="3" y="289583"/>
              <a:ext cx="1828797" cy="623248"/>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2.2 </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Linux</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睡眠唤起机制</a:t>
              </a:r>
              <a:endPar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 </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0" y="4803985"/>
            <a:ext cx="9144000" cy="339515"/>
            <a:chOff x="0" y="4803985"/>
            <a:chExt cx="9144000" cy="339515"/>
          </a:xfrm>
        </p:grpSpPr>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30" name="图片 29"/>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sp>
        <p:nvSpPr>
          <p:cNvPr id="2" name="矩形 1"/>
          <p:cNvSpPr/>
          <p:nvPr/>
        </p:nvSpPr>
        <p:spPr>
          <a:xfrm>
            <a:off x="207817" y="745702"/>
            <a:ext cx="8872239" cy="523220"/>
          </a:xfrm>
          <a:prstGeom prst="rect">
            <a:avLst/>
          </a:prstGeom>
        </p:spPr>
        <p:txBody>
          <a:bodyPr wrap="square">
            <a:spAutoFit/>
          </a:bodyPr>
          <a:lstStyle/>
          <a:p>
            <a:r>
              <a:rPr lang="en-US" altLang="zh-CN" dirty="0">
                <a:solidFill>
                  <a:srgbClr val="323232"/>
                </a:solidFill>
                <a:latin typeface="Arial" panose="020B0604020202020204" pitchFamily="34" charset="0"/>
              </a:rPr>
              <a:t>wakeup events framework</a:t>
            </a:r>
            <a:r>
              <a:rPr lang="zh-CN" altLang="en-US" dirty="0">
                <a:solidFill>
                  <a:srgbClr val="323232"/>
                </a:solidFill>
                <a:latin typeface="Arial" panose="020B0604020202020204" pitchFamily="34" charset="0"/>
              </a:rPr>
              <a:t>是这个话题的一个临时性的解决方案，包括</a:t>
            </a:r>
            <a:r>
              <a:rPr lang="en-US" altLang="zh-CN" dirty="0">
                <a:solidFill>
                  <a:srgbClr val="323232"/>
                </a:solidFill>
                <a:latin typeface="Arial" panose="020B0604020202020204" pitchFamily="34" charset="0"/>
              </a:rPr>
              <a:t>wake lock</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wakeup count</a:t>
            </a:r>
            <a:r>
              <a:rPr lang="zh-CN" altLang="en-US" dirty="0">
                <a:solidFill>
                  <a:srgbClr val="323232"/>
                </a:solidFill>
                <a:latin typeface="Arial" panose="020B0604020202020204" pitchFamily="34" charset="0"/>
              </a:rPr>
              <a:t>、</a:t>
            </a:r>
            <a:r>
              <a:rPr lang="en-US" altLang="zh-CN" dirty="0" err="1">
                <a:solidFill>
                  <a:srgbClr val="323232"/>
                </a:solidFill>
                <a:latin typeface="Arial" panose="020B0604020202020204" pitchFamily="34" charset="0"/>
              </a:rPr>
              <a:t>autosleep</a:t>
            </a:r>
            <a:r>
              <a:rPr lang="zh-CN" altLang="en-US" dirty="0">
                <a:solidFill>
                  <a:srgbClr val="323232"/>
                </a:solidFill>
                <a:latin typeface="Arial" panose="020B0604020202020204" pitchFamily="34" charset="0"/>
              </a:rPr>
              <a:t>等机制。</a:t>
            </a:r>
            <a:endParaRPr lang="zh-CN" altLang="en-US" dirty="0"/>
          </a:p>
        </p:txBody>
      </p:sp>
      <p:sp>
        <p:nvSpPr>
          <p:cNvPr id="3" name="文本框 2"/>
          <p:cNvSpPr txBox="1"/>
          <p:nvPr/>
        </p:nvSpPr>
        <p:spPr>
          <a:xfrm>
            <a:off x="207817" y="1315375"/>
            <a:ext cx="1879956" cy="338554"/>
          </a:xfrm>
          <a:prstGeom prst="rect">
            <a:avLst/>
          </a:prstGeom>
          <a:noFill/>
        </p:spPr>
        <p:txBody>
          <a:bodyPr wrap="square" rtlCol="0">
            <a:spAutoFit/>
          </a:bodyPr>
          <a:lstStyle/>
          <a:p>
            <a:r>
              <a:rPr lang="en-US" altLang="zh-CN" sz="1600" b="1" dirty="0" smtClean="0"/>
              <a:t>wake lock</a:t>
            </a:r>
            <a:r>
              <a:rPr lang="zh-CN" altLang="en-US" sz="1600" b="1" dirty="0" smtClean="0"/>
              <a:t>：</a:t>
            </a:r>
            <a:endParaRPr lang="zh-CN" altLang="en-US" sz="1600" b="1" dirty="0"/>
          </a:p>
        </p:txBody>
      </p:sp>
      <p:sp>
        <p:nvSpPr>
          <p:cNvPr id="4" name="矩形 3"/>
          <p:cNvSpPr/>
          <p:nvPr/>
        </p:nvSpPr>
        <p:spPr>
          <a:xfrm>
            <a:off x="207817" y="1700382"/>
            <a:ext cx="3114955" cy="307777"/>
          </a:xfrm>
          <a:prstGeom prst="rect">
            <a:avLst/>
          </a:prstGeom>
        </p:spPr>
        <p:txBody>
          <a:bodyPr wrap="none">
            <a:spAutoFit/>
          </a:bodyPr>
          <a:lstStyle/>
          <a:p>
            <a:r>
              <a:rPr lang="en-US" altLang="zh-CN" dirty="0">
                <a:solidFill>
                  <a:srgbClr val="323232"/>
                </a:solidFill>
                <a:latin typeface="Arial" panose="020B0604020202020204" pitchFamily="34" charset="0"/>
              </a:rPr>
              <a:t>Android </a:t>
            </a:r>
            <a:r>
              <a:rPr lang="en-US" altLang="zh-CN" dirty="0" err="1">
                <a:solidFill>
                  <a:srgbClr val="323232"/>
                </a:solidFill>
                <a:latin typeface="Arial" panose="020B0604020202020204" pitchFamily="34" charset="0"/>
              </a:rPr>
              <a:t>wakelocks</a:t>
            </a:r>
            <a:r>
              <a:rPr lang="zh-CN" altLang="en-US" dirty="0">
                <a:solidFill>
                  <a:srgbClr val="323232"/>
                </a:solidFill>
                <a:latin typeface="Arial" panose="020B0604020202020204" pitchFamily="34" charset="0"/>
              </a:rPr>
              <a:t>提供的功能包括：</a:t>
            </a:r>
            <a:endParaRPr lang="zh-CN" altLang="en-US" dirty="0"/>
          </a:p>
        </p:txBody>
      </p:sp>
      <p:sp>
        <p:nvSpPr>
          <p:cNvPr id="5" name="椭圆 4"/>
          <p:cNvSpPr/>
          <p:nvPr/>
        </p:nvSpPr>
        <p:spPr>
          <a:xfrm>
            <a:off x="4603972" y="68770"/>
            <a:ext cx="4476084" cy="16428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err="1"/>
              <a:t>wakelocks</a:t>
            </a:r>
            <a:r>
              <a:rPr lang="zh-CN" altLang="en-US" sz="1050" dirty="0"/>
              <a:t>最初出现在</a:t>
            </a:r>
            <a:r>
              <a:rPr lang="en-US" altLang="zh-CN" sz="1050" dirty="0"/>
              <a:t>Android</a:t>
            </a:r>
            <a:r>
              <a:rPr lang="zh-CN" altLang="en-US" sz="1050" dirty="0"/>
              <a:t>为</a:t>
            </a:r>
            <a:r>
              <a:rPr lang="en-US" altLang="zh-CN" sz="1050" dirty="0" err="1"/>
              <a:t>linux</a:t>
            </a:r>
            <a:r>
              <a:rPr lang="en-US" altLang="zh-CN" sz="1050" dirty="0"/>
              <a:t> kernel</a:t>
            </a:r>
            <a:r>
              <a:rPr lang="zh-CN" altLang="en-US" sz="1050" dirty="0"/>
              <a:t>打的一个补丁集上，该补丁集实现了一个名称为“</a:t>
            </a:r>
            <a:r>
              <a:rPr lang="en-US" altLang="zh-CN" sz="1050" dirty="0" err="1"/>
              <a:t>wakelocks</a:t>
            </a:r>
            <a:r>
              <a:rPr lang="en-US" altLang="zh-CN" sz="1050" dirty="0"/>
              <a:t>”</a:t>
            </a:r>
            <a:r>
              <a:rPr lang="zh-CN" altLang="en-US" sz="1050" dirty="0"/>
              <a:t>的系统调用，该系统调用允许调用者阻止系统进入低功耗模式（如</a:t>
            </a:r>
            <a:r>
              <a:rPr lang="en-US" altLang="zh-CN" sz="1050" dirty="0"/>
              <a:t>idle</a:t>
            </a:r>
            <a:r>
              <a:rPr lang="zh-CN" altLang="en-US" sz="1050" dirty="0"/>
              <a:t>、</a:t>
            </a:r>
            <a:r>
              <a:rPr lang="en-US" altLang="zh-CN" sz="1050" dirty="0"/>
              <a:t>suspend</a:t>
            </a:r>
            <a:r>
              <a:rPr lang="zh-CN" altLang="en-US" sz="1050" dirty="0"/>
              <a:t>等）。同时，该补丁集更改了</a:t>
            </a:r>
            <a:r>
              <a:rPr lang="en-US" altLang="zh-CN" sz="1050" dirty="0"/>
              <a:t>Linux kernel</a:t>
            </a:r>
            <a:r>
              <a:rPr lang="zh-CN" altLang="en-US" sz="1050" dirty="0"/>
              <a:t>原生的电源管理执行过程（</a:t>
            </a:r>
            <a:r>
              <a:rPr lang="en-US" altLang="zh-CN" sz="1050" dirty="0"/>
              <a:t>kernel/power/</a:t>
            </a:r>
            <a:r>
              <a:rPr lang="en-US" altLang="zh-CN" sz="1050" dirty="0" err="1"/>
              <a:t>main.c</a:t>
            </a:r>
            <a:r>
              <a:rPr lang="zh-CN" altLang="en-US" sz="1050" dirty="0"/>
              <a:t>中的</a:t>
            </a:r>
            <a:r>
              <a:rPr lang="en-US" altLang="zh-CN" sz="1050" dirty="0" err="1"/>
              <a:t>state_show</a:t>
            </a:r>
            <a:r>
              <a:rPr lang="zh-CN" altLang="en-US" sz="1050" dirty="0"/>
              <a:t>和</a:t>
            </a:r>
            <a:r>
              <a:rPr lang="en-US" altLang="zh-CN" sz="1050" dirty="0" err="1"/>
              <a:t>state_store</a:t>
            </a:r>
            <a:r>
              <a:rPr lang="zh-CN" altLang="en-US" sz="1050" dirty="0"/>
              <a:t>），转而执行自定义的</a:t>
            </a:r>
            <a:r>
              <a:rPr lang="en-US" altLang="zh-CN" sz="1050" dirty="0" err="1"/>
              <a:t>state_show</a:t>
            </a:r>
            <a:r>
              <a:rPr lang="zh-CN" altLang="en-US" sz="1050" dirty="0"/>
              <a:t>、</a:t>
            </a:r>
            <a:r>
              <a:rPr lang="en-US" altLang="zh-CN" sz="1050" dirty="0" err="1"/>
              <a:t>state_store</a:t>
            </a:r>
            <a:r>
              <a:rPr lang="zh-CN" altLang="en-US" sz="1050" dirty="0" smtClean="0"/>
              <a:t>。而早期的</a:t>
            </a:r>
            <a:r>
              <a:rPr lang="en-US" altLang="zh-CN" sz="1050" dirty="0" err="1" smtClean="0"/>
              <a:t>wakelock</a:t>
            </a:r>
            <a:r>
              <a:rPr lang="zh-CN" altLang="en-US" sz="1050" dirty="0" smtClean="0"/>
              <a:t>也过于简单粗暴；</a:t>
            </a:r>
            <a:endParaRPr lang="zh-CN" altLang="en-US" sz="1050" dirty="0"/>
          </a:p>
        </p:txBody>
      </p:sp>
      <p:sp>
        <p:nvSpPr>
          <p:cNvPr id="6" name="文本框 5"/>
          <p:cNvSpPr txBox="1"/>
          <p:nvPr/>
        </p:nvSpPr>
        <p:spPr>
          <a:xfrm>
            <a:off x="306932" y="2084576"/>
            <a:ext cx="8472588" cy="1815882"/>
          </a:xfrm>
          <a:prstGeom prst="rect">
            <a:avLst/>
          </a:prstGeom>
          <a:noFill/>
        </p:spPr>
        <p:txBody>
          <a:bodyPr wrap="square" rtlCol="0">
            <a:spAutoFit/>
          </a:bodyPr>
          <a:lstStyle/>
          <a:p>
            <a:r>
              <a:rPr lang="en-US" altLang="zh-CN" dirty="0"/>
              <a:t>1</a:t>
            </a:r>
            <a:r>
              <a:rPr lang="zh-CN" altLang="en-US" dirty="0"/>
              <a:t>）一个</a:t>
            </a:r>
            <a:r>
              <a:rPr lang="en-US" altLang="zh-CN" dirty="0" err="1"/>
              <a:t>sysfs</a:t>
            </a:r>
            <a:r>
              <a:rPr lang="zh-CN" altLang="en-US" dirty="0"/>
              <a:t>文件：</a:t>
            </a:r>
            <a:r>
              <a:rPr lang="en-US" altLang="zh-CN" dirty="0"/>
              <a:t>/sys/power/</a:t>
            </a:r>
            <a:r>
              <a:rPr lang="en-US" altLang="zh-CN" dirty="0" err="1"/>
              <a:t>wake_lock</a:t>
            </a:r>
            <a:r>
              <a:rPr lang="zh-CN" altLang="en-US" dirty="0"/>
              <a:t>，用户程序向文件写入一个字符串，即可创建一个</a:t>
            </a:r>
            <a:r>
              <a:rPr lang="en-US" altLang="zh-CN" dirty="0" err="1"/>
              <a:t>wakelock</a:t>
            </a:r>
            <a:r>
              <a:rPr lang="zh-CN" altLang="en-US" dirty="0"/>
              <a:t>，该字符串就是</a:t>
            </a:r>
            <a:r>
              <a:rPr lang="en-US" altLang="zh-CN" dirty="0" err="1"/>
              <a:t>wakelock</a:t>
            </a:r>
            <a:r>
              <a:rPr lang="zh-CN" altLang="en-US" dirty="0"/>
              <a:t>的名字。该</a:t>
            </a:r>
            <a:r>
              <a:rPr lang="en-US" altLang="zh-CN" dirty="0" err="1"/>
              <a:t>wakelock</a:t>
            </a:r>
            <a:r>
              <a:rPr lang="zh-CN" altLang="en-US" dirty="0"/>
              <a:t>可以阻止系统进入低功耗模式。</a:t>
            </a:r>
            <a:endParaRPr lang="en-US" altLang="zh-CN" dirty="0" smtClean="0"/>
          </a:p>
          <a:p>
            <a:r>
              <a:rPr lang="en-US" altLang="zh-CN" dirty="0" smtClean="0"/>
              <a:t>2</a:t>
            </a:r>
            <a:r>
              <a:rPr lang="zh-CN" altLang="en-US" dirty="0"/>
              <a:t>）一个</a:t>
            </a:r>
            <a:r>
              <a:rPr lang="en-US" altLang="zh-CN" dirty="0" err="1"/>
              <a:t>sysfs</a:t>
            </a:r>
            <a:r>
              <a:rPr lang="zh-CN" altLang="en-US" dirty="0"/>
              <a:t>文件：：</a:t>
            </a:r>
            <a:r>
              <a:rPr lang="en-US" altLang="zh-CN" dirty="0"/>
              <a:t>/sys/power/</a:t>
            </a:r>
            <a:r>
              <a:rPr lang="en-US" altLang="zh-CN" dirty="0" err="1"/>
              <a:t>wake_unlock</a:t>
            </a:r>
            <a:r>
              <a:rPr lang="zh-CN" altLang="en-US" dirty="0"/>
              <a:t>，用户程序向文件写入相同的字符串，即可注销一个</a:t>
            </a:r>
            <a:r>
              <a:rPr lang="en-US" altLang="zh-CN" dirty="0" err="1"/>
              <a:t>wakelock</a:t>
            </a:r>
            <a:r>
              <a:rPr lang="zh-CN" altLang="en-US" dirty="0" smtClean="0"/>
              <a:t>。</a:t>
            </a:r>
            <a:endParaRPr lang="en-US" altLang="zh-CN" dirty="0" smtClean="0"/>
          </a:p>
          <a:p>
            <a:r>
              <a:rPr lang="en-US" altLang="zh-CN" dirty="0" smtClean="0"/>
              <a:t>3</a:t>
            </a:r>
            <a:r>
              <a:rPr lang="zh-CN" altLang="en-US" dirty="0"/>
              <a:t>）</a:t>
            </a:r>
            <a:r>
              <a:rPr lang="en-US" altLang="zh-CN" dirty="0" err="1"/>
              <a:t>wake_lock</a:t>
            </a:r>
            <a:r>
              <a:rPr lang="zh-CN" altLang="en-US" dirty="0"/>
              <a:t>和</a:t>
            </a:r>
            <a:r>
              <a:rPr lang="en-US" altLang="zh-CN" dirty="0" err="1"/>
              <a:t>wake_unlock</a:t>
            </a:r>
            <a:r>
              <a:rPr lang="zh-CN" altLang="en-US" dirty="0"/>
              <a:t>功能：由本文所描述的</a:t>
            </a:r>
            <a:r>
              <a:rPr lang="en-US" altLang="zh-CN" dirty="0"/>
              <a:t>kernel </a:t>
            </a:r>
            <a:r>
              <a:rPr lang="en-US" altLang="zh-CN" dirty="0" err="1"/>
              <a:t>wakelocks</a:t>
            </a:r>
            <a:r>
              <a:rPr lang="zh-CN" altLang="en-US" dirty="0"/>
              <a:t>实现，其本质就是将</a:t>
            </a:r>
            <a:r>
              <a:rPr lang="en-US" altLang="zh-CN" dirty="0"/>
              <a:t>wakeup source</a:t>
            </a:r>
            <a:r>
              <a:rPr lang="zh-CN" altLang="en-US" dirty="0"/>
              <a:t>开发到用户空间访问。</a:t>
            </a:r>
          </a:p>
          <a:p>
            <a:r>
              <a:rPr lang="en-US" altLang="zh-CN" dirty="0"/>
              <a:t>4</a:t>
            </a:r>
            <a:r>
              <a:rPr lang="zh-CN" altLang="en-US" dirty="0"/>
              <a:t>）向内核其它</a:t>
            </a:r>
            <a:r>
              <a:rPr lang="en-US" altLang="zh-CN" dirty="0"/>
              <a:t>driver</a:t>
            </a:r>
            <a:r>
              <a:rPr lang="zh-CN" altLang="en-US" dirty="0"/>
              <a:t>也提供了</a:t>
            </a:r>
            <a:r>
              <a:rPr lang="en-US" altLang="zh-CN" dirty="0" err="1"/>
              <a:t>wakelock</a:t>
            </a:r>
            <a:r>
              <a:rPr lang="zh-CN" altLang="en-US" dirty="0"/>
              <a:t>的创建和注销接口，允许</a:t>
            </a:r>
            <a:r>
              <a:rPr lang="en-US" altLang="zh-CN" dirty="0"/>
              <a:t>driver</a:t>
            </a:r>
            <a:r>
              <a:rPr lang="zh-CN" altLang="en-US" dirty="0"/>
              <a:t>创建</a:t>
            </a:r>
            <a:r>
              <a:rPr lang="en-US" altLang="zh-CN" dirty="0" err="1"/>
              <a:t>wakelock</a:t>
            </a:r>
            <a:r>
              <a:rPr lang="zh-CN" altLang="en-US" dirty="0"/>
              <a:t>以阻止睡眠、注销</a:t>
            </a:r>
            <a:r>
              <a:rPr lang="en-US" altLang="zh-CN" dirty="0" err="1"/>
              <a:t>wakelock</a:t>
            </a:r>
            <a:r>
              <a:rPr lang="zh-CN" altLang="en-US" dirty="0"/>
              <a:t>以允许睡眠</a:t>
            </a:r>
            <a:r>
              <a:rPr lang="zh-CN" altLang="en-US" dirty="0" smtClean="0"/>
              <a:t>。</a:t>
            </a:r>
            <a:r>
              <a:rPr lang="zh-CN" altLang="en-US" dirty="0"/>
              <a:t/>
            </a:r>
            <a:br>
              <a:rPr lang="zh-CN" altLang="en-US" dirty="0"/>
            </a:b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 y="271777"/>
            <a:ext cx="2596131" cy="641054"/>
            <a:chOff x="-1" y="271777"/>
            <a:chExt cx="1828801" cy="641054"/>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1" y="271777"/>
              <a:ext cx="1828801" cy="373004"/>
            </a:xfrm>
            <a:prstGeom prst="rect">
              <a:avLst/>
            </a:prstGeom>
          </p:spPr>
        </p:pic>
        <p:sp>
          <p:nvSpPr>
            <p:cNvPr id="8" name="文本框 20"/>
            <p:cNvSpPr txBox="1"/>
            <p:nvPr/>
          </p:nvSpPr>
          <p:spPr>
            <a:xfrm>
              <a:off x="3" y="289583"/>
              <a:ext cx="1828797" cy="623248"/>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2.2 </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Linux</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睡眠唤起机制</a:t>
              </a:r>
              <a:endPar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 </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87534" y="1115817"/>
            <a:ext cx="8642040" cy="523220"/>
          </a:xfrm>
          <a:prstGeom prst="rect">
            <a:avLst/>
          </a:prstGeom>
        </p:spPr>
        <p:txBody>
          <a:bodyPr wrap="square">
            <a:spAutoFit/>
          </a:bodyPr>
          <a:lstStyle/>
          <a:p>
            <a:r>
              <a:rPr lang="en-US" altLang="zh-CN" dirty="0" err="1">
                <a:solidFill>
                  <a:srgbClr val="323232"/>
                </a:solidFill>
                <a:latin typeface="Arial" panose="020B0604020202020204" pitchFamily="34" charset="0"/>
              </a:rPr>
              <a:t>Autosleep</a:t>
            </a:r>
            <a:r>
              <a:rPr lang="zh-CN" altLang="en-US" dirty="0">
                <a:solidFill>
                  <a:srgbClr val="323232"/>
                </a:solidFill>
                <a:latin typeface="Arial" panose="020B0604020202020204" pitchFamily="34" charset="0"/>
              </a:rPr>
              <a:t>也是从</a:t>
            </a:r>
            <a:r>
              <a:rPr lang="en-US" altLang="zh-CN" dirty="0">
                <a:solidFill>
                  <a:srgbClr val="323232"/>
                </a:solidFill>
                <a:latin typeface="Arial" panose="020B0604020202020204" pitchFamily="34" charset="0"/>
              </a:rPr>
              <a:t>Android </a:t>
            </a:r>
            <a:r>
              <a:rPr lang="en-US" altLang="zh-CN" dirty="0" err="1">
                <a:solidFill>
                  <a:srgbClr val="323232"/>
                </a:solidFill>
                <a:latin typeface="Arial" panose="020B0604020202020204" pitchFamily="34" charset="0"/>
              </a:rPr>
              <a:t>wakelocks</a:t>
            </a:r>
            <a:r>
              <a:rPr lang="zh-CN" altLang="en-US" dirty="0">
                <a:solidFill>
                  <a:srgbClr val="323232"/>
                </a:solidFill>
                <a:latin typeface="Arial" panose="020B0604020202020204" pitchFamily="34" charset="0"/>
              </a:rPr>
              <a:t>补丁集中演化而来</a:t>
            </a:r>
            <a:r>
              <a:rPr lang="zh-CN" altLang="en-US" dirty="0" smtClean="0">
                <a:solidFill>
                  <a:srgbClr val="323232"/>
                </a:solidFill>
                <a:latin typeface="Arial" panose="020B0604020202020204" pitchFamily="34" charset="0"/>
              </a:rPr>
              <a:t>的，</a:t>
            </a:r>
            <a:r>
              <a:rPr lang="zh-CN" altLang="en-US" dirty="0">
                <a:solidFill>
                  <a:srgbClr val="323232"/>
                </a:solidFill>
                <a:latin typeface="Arial" panose="020B0604020202020204" pitchFamily="34" charset="0"/>
              </a:rPr>
              <a:t>用于取代</a:t>
            </a:r>
            <a:r>
              <a:rPr lang="en-US" altLang="zh-CN" dirty="0">
                <a:solidFill>
                  <a:srgbClr val="323232"/>
                </a:solidFill>
                <a:latin typeface="Arial" panose="020B0604020202020204" pitchFamily="34" charset="0"/>
              </a:rPr>
              <a:t>Android </a:t>
            </a:r>
            <a:r>
              <a:rPr lang="en-US" altLang="zh-CN" dirty="0" err="1">
                <a:solidFill>
                  <a:srgbClr val="323232"/>
                </a:solidFill>
                <a:latin typeface="Arial" panose="020B0604020202020204" pitchFamily="34" charset="0"/>
              </a:rPr>
              <a:t>wakelocks</a:t>
            </a:r>
            <a:r>
              <a:rPr lang="zh-CN" altLang="en-US" dirty="0">
                <a:solidFill>
                  <a:srgbClr val="323232"/>
                </a:solidFill>
                <a:latin typeface="Arial" panose="020B0604020202020204" pitchFamily="34" charset="0"/>
              </a:rPr>
              <a:t>中的自动休眠功能。它基于</a:t>
            </a:r>
            <a:r>
              <a:rPr lang="en-US" altLang="zh-CN" dirty="0">
                <a:solidFill>
                  <a:srgbClr val="323232"/>
                </a:solidFill>
                <a:latin typeface="Arial" panose="020B0604020202020204" pitchFamily="34" charset="0"/>
              </a:rPr>
              <a:t>wakeup source</a:t>
            </a:r>
            <a:r>
              <a:rPr lang="zh-CN" altLang="en-US" dirty="0">
                <a:solidFill>
                  <a:srgbClr val="323232"/>
                </a:solidFill>
                <a:latin typeface="Arial" panose="020B0604020202020204" pitchFamily="34" charset="0"/>
              </a:rPr>
              <a:t>实现，从代码逻辑上讲，</a:t>
            </a:r>
            <a:r>
              <a:rPr lang="en-US" altLang="zh-CN" dirty="0" err="1">
                <a:solidFill>
                  <a:srgbClr val="323232"/>
                </a:solidFill>
                <a:latin typeface="Arial" panose="020B0604020202020204" pitchFamily="34" charset="0"/>
              </a:rPr>
              <a:t>autosleep</a:t>
            </a:r>
            <a:r>
              <a:rPr lang="zh-CN" altLang="en-US" dirty="0">
                <a:solidFill>
                  <a:srgbClr val="323232"/>
                </a:solidFill>
                <a:latin typeface="Arial" panose="020B0604020202020204" pitchFamily="34" charset="0"/>
              </a:rPr>
              <a:t>是一个简单的</a:t>
            </a:r>
            <a:r>
              <a:rPr lang="zh-CN" altLang="en-US" dirty="0" smtClean="0">
                <a:solidFill>
                  <a:srgbClr val="323232"/>
                </a:solidFill>
                <a:latin typeface="Arial" panose="020B0604020202020204" pitchFamily="34" charset="0"/>
              </a:rPr>
              <a:t>功能：</a:t>
            </a:r>
            <a:endParaRPr lang="zh-CN" altLang="en-US" dirty="0"/>
          </a:p>
        </p:txBody>
      </p:sp>
      <p:sp>
        <p:nvSpPr>
          <p:cNvPr id="10" name="文本框 9"/>
          <p:cNvSpPr txBox="1"/>
          <p:nvPr/>
        </p:nvSpPr>
        <p:spPr>
          <a:xfrm>
            <a:off x="187534" y="785342"/>
            <a:ext cx="1879956" cy="338554"/>
          </a:xfrm>
          <a:prstGeom prst="rect">
            <a:avLst/>
          </a:prstGeom>
          <a:noFill/>
        </p:spPr>
        <p:txBody>
          <a:bodyPr wrap="square" rtlCol="0">
            <a:spAutoFit/>
          </a:bodyPr>
          <a:lstStyle/>
          <a:p>
            <a:r>
              <a:rPr lang="en-US" altLang="zh-CN" sz="1600" b="1" dirty="0" err="1" smtClean="0"/>
              <a:t>autosleep</a:t>
            </a:r>
            <a:r>
              <a:rPr lang="zh-CN" altLang="en-US" sz="1600" b="1" dirty="0" smtClean="0"/>
              <a:t>：</a:t>
            </a:r>
            <a:endParaRPr lang="zh-CN" altLang="en-US" sz="1600" b="1" dirty="0"/>
          </a:p>
        </p:txBody>
      </p:sp>
      <p:sp>
        <p:nvSpPr>
          <p:cNvPr id="11" name="矩形 10"/>
          <p:cNvSpPr/>
          <p:nvPr/>
        </p:nvSpPr>
        <p:spPr>
          <a:xfrm>
            <a:off x="188031" y="1785799"/>
            <a:ext cx="8239795" cy="307777"/>
          </a:xfrm>
          <a:prstGeom prst="rect">
            <a:avLst/>
          </a:prstGeom>
        </p:spPr>
        <p:txBody>
          <a:bodyPr wrap="square">
            <a:spAutoFit/>
          </a:bodyPr>
          <a:lstStyle/>
          <a:p>
            <a:r>
              <a:rPr lang="en-US" altLang="zh-CN" dirty="0" err="1">
                <a:solidFill>
                  <a:srgbClr val="323232"/>
                </a:solidFill>
                <a:latin typeface="Arial" panose="020B0604020202020204" pitchFamily="34" charset="0"/>
              </a:rPr>
              <a:t>Autosleep</a:t>
            </a:r>
            <a:r>
              <a:rPr lang="zh-CN" altLang="en-US" dirty="0">
                <a:solidFill>
                  <a:srgbClr val="323232"/>
                </a:solidFill>
                <a:latin typeface="Arial" panose="020B0604020202020204" pitchFamily="34" charset="0"/>
              </a:rPr>
              <a:t>的功能很已经很直白了，“系统没有事情在做”的时候，就将系统切换到低功耗状态。</a:t>
            </a:r>
            <a:endParaRPr lang="zh-CN" altLang="en-US" dirty="0"/>
          </a:p>
        </p:txBody>
      </p:sp>
      <p:sp>
        <p:nvSpPr>
          <p:cNvPr id="12" name="矩形 11"/>
          <p:cNvSpPr/>
          <p:nvPr/>
        </p:nvSpPr>
        <p:spPr>
          <a:xfrm>
            <a:off x="187534" y="2240338"/>
            <a:ext cx="8642040" cy="738664"/>
          </a:xfrm>
          <a:prstGeom prst="rect">
            <a:avLst/>
          </a:prstGeom>
        </p:spPr>
        <p:txBody>
          <a:bodyPr wrap="square">
            <a:spAutoFit/>
          </a:bodyPr>
          <a:lstStyle/>
          <a:p>
            <a:r>
              <a:rPr lang="zh-CN" altLang="en-US" dirty="0">
                <a:solidFill>
                  <a:srgbClr val="323232"/>
                </a:solidFill>
                <a:latin typeface="Arial" panose="020B0604020202020204" pitchFamily="34" charset="0"/>
              </a:rPr>
              <a:t>根据使用场景，低功耗状态可以是</a:t>
            </a:r>
            <a:r>
              <a:rPr lang="en-US" altLang="zh-CN" dirty="0">
                <a:solidFill>
                  <a:srgbClr val="323232"/>
                </a:solidFill>
                <a:latin typeface="Arial" panose="020B0604020202020204" pitchFamily="34" charset="0"/>
              </a:rPr>
              <a:t>Freeze</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Standby</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Suspend to RAM</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STR</a:t>
            </a:r>
            <a:r>
              <a:rPr lang="zh-CN" altLang="en-US" dirty="0">
                <a:solidFill>
                  <a:srgbClr val="323232"/>
                </a:solidFill>
                <a:latin typeface="Arial" panose="020B0604020202020204" pitchFamily="34" charset="0"/>
              </a:rPr>
              <a:t>）和</a:t>
            </a:r>
            <a:r>
              <a:rPr lang="en-US" altLang="zh-CN" dirty="0">
                <a:solidFill>
                  <a:srgbClr val="323232"/>
                </a:solidFill>
                <a:latin typeface="Arial" panose="020B0604020202020204" pitchFamily="34" charset="0"/>
              </a:rPr>
              <a:t>Suspend to disk</a:t>
            </a:r>
            <a:r>
              <a:rPr lang="zh-CN" altLang="en-US" dirty="0">
                <a:solidFill>
                  <a:srgbClr val="323232"/>
                </a:solidFill>
                <a:latin typeface="Arial" panose="020B0604020202020204" pitchFamily="34" charset="0"/>
              </a:rPr>
              <a:t>（</a:t>
            </a:r>
            <a:r>
              <a:rPr lang="en-US" altLang="zh-CN" dirty="0">
                <a:solidFill>
                  <a:srgbClr val="323232"/>
                </a:solidFill>
                <a:latin typeface="Arial" panose="020B0604020202020204" pitchFamily="34" charset="0"/>
              </a:rPr>
              <a:t>STD</a:t>
            </a:r>
            <a:r>
              <a:rPr lang="zh-CN" altLang="en-US" dirty="0">
                <a:solidFill>
                  <a:srgbClr val="323232"/>
                </a:solidFill>
                <a:latin typeface="Arial" panose="020B0604020202020204" pitchFamily="34" charset="0"/>
              </a:rPr>
              <a:t>）中的任意一种。而怎么判断系统没有事情在做呢？依赖</a:t>
            </a:r>
            <a:r>
              <a:rPr lang="en-US" altLang="zh-CN" dirty="0">
                <a:solidFill>
                  <a:srgbClr val="323232"/>
                </a:solidFill>
                <a:latin typeface="Arial" panose="020B0604020202020204" pitchFamily="34" charset="0"/>
              </a:rPr>
              <a:t>wakeup events framework</a:t>
            </a:r>
            <a:r>
              <a:rPr lang="zh-CN" altLang="en-US" dirty="0">
                <a:solidFill>
                  <a:srgbClr val="323232"/>
                </a:solidFill>
                <a:latin typeface="Arial" panose="020B0604020202020204" pitchFamily="34" charset="0"/>
              </a:rPr>
              <a:t>。只要系统没有正在处理和新增的</a:t>
            </a:r>
            <a:r>
              <a:rPr lang="en-US" altLang="zh-CN" dirty="0">
                <a:solidFill>
                  <a:srgbClr val="323232"/>
                </a:solidFill>
                <a:latin typeface="Arial" panose="020B0604020202020204" pitchFamily="34" charset="0"/>
              </a:rPr>
              <a:t>wakeup events</a:t>
            </a:r>
            <a:r>
              <a:rPr lang="zh-CN" altLang="en-US" dirty="0">
                <a:solidFill>
                  <a:srgbClr val="323232"/>
                </a:solidFill>
                <a:latin typeface="Arial" panose="020B0604020202020204" pitchFamily="34" charset="0"/>
              </a:rPr>
              <a:t>，就尝试</a:t>
            </a:r>
            <a:r>
              <a:rPr lang="en-US" altLang="zh-CN" dirty="0">
                <a:solidFill>
                  <a:srgbClr val="323232"/>
                </a:solidFill>
                <a:latin typeface="Arial" panose="020B0604020202020204" pitchFamily="34" charset="0"/>
              </a:rPr>
              <a:t>suspend</a:t>
            </a:r>
            <a:r>
              <a:rPr lang="zh-CN" altLang="en-US" dirty="0">
                <a:solidFill>
                  <a:srgbClr val="323232"/>
                </a:solidFill>
                <a:latin typeface="Arial" panose="020B0604020202020204" pitchFamily="34" charset="0"/>
              </a:rPr>
              <a:t>，如果</a:t>
            </a:r>
            <a:r>
              <a:rPr lang="en-US" altLang="zh-CN" dirty="0">
                <a:solidFill>
                  <a:srgbClr val="323232"/>
                </a:solidFill>
                <a:latin typeface="Arial" panose="020B0604020202020204" pitchFamily="34" charset="0"/>
              </a:rPr>
              <a:t>suspend</a:t>
            </a:r>
            <a:r>
              <a:rPr lang="zh-CN" altLang="en-US" dirty="0">
                <a:solidFill>
                  <a:srgbClr val="323232"/>
                </a:solidFill>
                <a:latin typeface="Arial" panose="020B0604020202020204" pitchFamily="34" charset="0"/>
              </a:rPr>
              <a:t>的过程中有</a:t>
            </a:r>
            <a:r>
              <a:rPr lang="en-US" altLang="zh-CN" dirty="0">
                <a:solidFill>
                  <a:srgbClr val="323232"/>
                </a:solidFill>
                <a:latin typeface="Arial" panose="020B0604020202020204" pitchFamily="34" charset="0"/>
              </a:rPr>
              <a:t>events</a:t>
            </a:r>
            <a:r>
              <a:rPr lang="zh-CN" altLang="en-US" dirty="0">
                <a:solidFill>
                  <a:srgbClr val="323232"/>
                </a:solidFill>
                <a:latin typeface="Arial" panose="020B0604020202020204" pitchFamily="34" charset="0"/>
              </a:rPr>
              <a:t>产生，再</a:t>
            </a:r>
            <a:r>
              <a:rPr lang="en-US" altLang="zh-CN" dirty="0">
                <a:solidFill>
                  <a:srgbClr val="323232"/>
                </a:solidFill>
                <a:latin typeface="Arial" panose="020B0604020202020204" pitchFamily="34" charset="0"/>
              </a:rPr>
              <a:t>resume</a:t>
            </a:r>
            <a:r>
              <a:rPr lang="zh-CN" altLang="en-US" dirty="0">
                <a:solidFill>
                  <a:srgbClr val="323232"/>
                </a:solidFill>
                <a:latin typeface="Arial" panose="020B0604020202020204" pitchFamily="34" charset="0"/>
              </a:rPr>
              <a:t>就是了。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 y="271777"/>
            <a:ext cx="2218859" cy="373004"/>
            <a:chOff x="0" y="271777"/>
            <a:chExt cx="1563038" cy="373004"/>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0" y="271777"/>
              <a:ext cx="1265747" cy="373004"/>
            </a:xfrm>
            <a:prstGeom prst="rect">
              <a:avLst/>
            </a:prstGeom>
          </p:spPr>
        </p:pic>
        <p:sp>
          <p:nvSpPr>
            <p:cNvPr id="8" name="文本框 20"/>
            <p:cNvSpPr txBox="1"/>
            <p:nvPr/>
          </p:nvSpPr>
          <p:spPr>
            <a:xfrm>
              <a:off x="3" y="289583"/>
              <a:ext cx="1563035" cy="346249"/>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2.3 Q&amp;A</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342101" y="808439"/>
            <a:ext cx="7964232" cy="307777"/>
          </a:xfrm>
          <a:prstGeom prst="rect">
            <a:avLst/>
          </a:prstGeom>
        </p:spPr>
        <p:txBody>
          <a:bodyPr wrap="square">
            <a:spAutoFit/>
          </a:bodyPr>
          <a:lstStyle/>
          <a:p>
            <a:r>
              <a:rPr lang="zh-CN" altLang="en-US" dirty="0" smtClean="0"/>
              <a:t>手机</a:t>
            </a:r>
            <a:r>
              <a:rPr lang="zh-CN" altLang="en-US" dirty="0"/>
              <a:t>睡眠之后，为何我们写</a:t>
            </a:r>
            <a:r>
              <a:rPr lang="en-US" altLang="zh-CN" dirty="0"/>
              <a:t>Alarm</a:t>
            </a:r>
            <a:r>
              <a:rPr lang="zh-CN" altLang="en-US" dirty="0"/>
              <a:t>程序、来电显示</a:t>
            </a:r>
            <a:r>
              <a:rPr lang="zh-CN" altLang="en-US" dirty="0" smtClean="0"/>
              <a:t>程序会生效、电池如何更新电量百分比？</a:t>
            </a:r>
            <a:endParaRPr lang="zh-CN" altLang="en-US" dirty="0"/>
          </a:p>
        </p:txBody>
      </p:sp>
      <p:sp>
        <p:nvSpPr>
          <p:cNvPr id="2" name="矩形 1"/>
          <p:cNvSpPr/>
          <p:nvPr/>
        </p:nvSpPr>
        <p:spPr>
          <a:xfrm>
            <a:off x="342101" y="1495317"/>
            <a:ext cx="7434302" cy="2893100"/>
          </a:xfrm>
          <a:prstGeom prst="rect">
            <a:avLst/>
          </a:prstGeom>
        </p:spPr>
        <p:txBody>
          <a:bodyPr wrap="square">
            <a:spAutoFit/>
          </a:bodyPr>
          <a:lstStyle/>
          <a:p>
            <a:r>
              <a:rPr lang="zh-CN" altLang="en-US" dirty="0"/>
              <a:t>原来</a:t>
            </a:r>
            <a:r>
              <a:rPr lang="en-US" altLang="zh-CN" dirty="0"/>
              <a:t>Android</a:t>
            </a:r>
            <a:r>
              <a:rPr lang="zh-CN" altLang="en-US" dirty="0"/>
              <a:t>在硬件架构上将处理器分为二类：</a:t>
            </a:r>
            <a:r>
              <a:rPr lang="en-US" altLang="zh-CN" dirty="0"/>
              <a:t>Application Processor</a:t>
            </a:r>
            <a:r>
              <a:rPr lang="zh-CN" altLang="en-US" dirty="0"/>
              <a:t>（</a:t>
            </a:r>
            <a:r>
              <a:rPr lang="en-US" altLang="zh-CN" dirty="0"/>
              <a:t>AP</a:t>
            </a:r>
            <a:r>
              <a:rPr lang="zh-CN" altLang="en-US" dirty="0"/>
              <a:t>）和</a:t>
            </a:r>
            <a:r>
              <a:rPr lang="en-US" altLang="zh-CN" dirty="0"/>
              <a:t>Baseband Processor</a:t>
            </a:r>
            <a:r>
              <a:rPr lang="zh-CN" altLang="en-US" dirty="0"/>
              <a:t>（</a:t>
            </a:r>
            <a:r>
              <a:rPr lang="en-US" altLang="zh-CN" dirty="0"/>
              <a:t>BP</a:t>
            </a:r>
            <a:r>
              <a:rPr lang="zh-CN" altLang="en-US" dirty="0"/>
              <a:t>），</a:t>
            </a:r>
            <a:r>
              <a:rPr lang="en-US" altLang="zh-CN" dirty="0"/>
              <a:t>AP</a:t>
            </a:r>
            <a:r>
              <a:rPr lang="zh-CN" altLang="en-US" dirty="0"/>
              <a:t>是</a:t>
            </a:r>
            <a:r>
              <a:rPr lang="en-US" altLang="zh-CN" dirty="0"/>
              <a:t>ARM</a:t>
            </a:r>
            <a:r>
              <a:rPr lang="zh-CN" altLang="en-US" dirty="0"/>
              <a:t>架构的处理器，用于运行</a:t>
            </a:r>
            <a:r>
              <a:rPr lang="en-US" altLang="zh-CN" dirty="0" err="1"/>
              <a:t>Linux+Android</a:t>
            </a:r>
            <a:r>
              <a:rPr lang="zh-CN" altLang="en-US" dirty="0"/>
              <a:t>系统，耗电量高；</a:t>
            </a:r>
            <a:r>
              <a:rPr lang="en-US" altLang="zh-CN" dirty="0"/>
              <a:t>BP</a:t>
            </a:r>
            <a:r>
              <a:rPr lang="zh-CN" altLang="en-US" dirty="0"/>
              <a:t>用于运行实时操作系统（</a:t>
            </a:r>
            <a:r>
              <a:rPr lang="en-US" altLang="zh-CN" dirty="0"/>
              <a:t>RTOS</a:t>
            </a:r>
            <a:r>
              <a:rPr lang="zh-CN" altLang="en-US" dirty="0"/>
              <a:t>），用于处理手机通信，耗电量低</a:t>
            </a:r>
            <a:r>
              <a:rPr lang="zh-CN" altLang="en-US" dirty="0" smtClean="0"/>
              <a:t>。</a:t>
            </a:r>
            <a:endParaRPr lang="en-US" altLang="zh-CN" dirty="0" smtClean="0"/>
          </a:p>
          <a:p>
            <a:endParaRPr lang="en-US" altLang="zh-CN" dirty="0"/>
          </a:p>
          <a:p>
            <a:r>
              <a:rPr lang="zh-CN" altLang="en-US" dirty="0"/>
              <a:t>当</a:t>
            </a:r>
            <a:r>
              <a:rPr lang="en-US" altLang="zh-CN" dirty="0"/>
              <a:t>AP</a:t>
            </a:r>
            <a:r>
              <a:rPr lang="zh-CN" altLang="en-US" dirty="0"/>
              <a:t>进入睡眠，有来电时，</a:t>
            </a:r>
            <a:r>
              <a:rPr lang="en-US" altLang="zh-CN" dirty="0"/>
              <a:t>Modem</a:t>
            </a:r>
            <a:r>
              <a:rPr lang="zh-CN" altLang="en-US" dirty="0"/>
              <a:t>（调制解调器）将唤醒</a:t>
            </a:r>
            <a:r>
              <a:rPr lang="en-US" altLang="zh-CN" dirty="0"/>
              <a:t>AP</a:t>
            </a:r>
            <a:r>
              <a:rPr lang="zh-CN" altLang="en-US" dirty="0"/>
              <a:t>；而我们平时所用的</a:t>
            </a:r>
            <a:r>
              <a:rPr lang="en-US" altLang="zh-CN" dirty="0"/>
              <a:t>Alarm</a:t>
            </a:r>
            <a:r>
              <a:rPr lang="zh-CN" altLang="en-US" dirty="0"/>
              <a:t>在硬件上则是依赖</a:t>
            </a:r>
            <a:r>
              <a:rPr lang="en-US" altLang="zh-CN" dirty="0"/>
              <a:t>PMIC</a:t>
            </a:r>
            <a:r>
              <a:rPr lang="zh-CN" altLang="en-US" dirty="0"/>
              <a:t>（电源管理芯片）中的</a:t>
            </a:r>
            <a:r>
              <a:rPr lang="en-US" altLang="zh-CN" dirty="0"/>
              <a:t>RTC</a:t>
            </a:r>
            <a:r>
              <a:rPr lang="zh-CN" altLang="en-US" dirty="0"/>
              <a:t>模块，所以即使</a:t>
            </a:r>
            <a:r>
              <a:rPr lang="en-US" altLang="zh-CN" dirty="0"/>
              <a:t>AP</a:t>
            </a:r>
            <a:r>
              <a:rPr lang="zh-CN" altLang="en-US" dirty="0"/>
              <a:t>断电进入睡眠，我们定的闹钟依旧会生效。</a:t>
            </a:r>
          </a:p>
          <a:p>
            <a:r>
              <a:rPr lang="zh-CN" altLang="en-US" dirty="0"/>
              <a:t/>
            </a:r>
            <a:br>
              <a:rPr lang="zh-CN" altLang="en-US" dirty="0"/>
            </a:br>
            <a:endParaRPr lang="en-US" altLang="zh-CN" dirty="0" smtClean="0"/>
          </a:p>
          <a:p>
            <a:r>
              <a:rPr lang="zh-CN" altLang="en-US" dirty="0" smtClean="0"/>
              <a:t>而电源充电则采用</a:t>
            </a:r>
            <a:r>
              <a:rPr lang="en-US" altLang="zh-CN" dirty="0" err="1" smtClean="0"/>
              <a:t>healthd</a:t>
            </a:r>
            <a:r>
              <a:rPr lang="zh-CN" altLang="en-US" dirty="0" smtClean="0"/>
              <a:t>电池服务，会通过</a:t>
            </a:r>
            <a:r>
              <a:rPr lang="en-US" altLang="zh-CN" dirty="0" err="1" smtClean="0"/>
              <a:t>wakealarm</a:t>
            </a:r>
            <a:r>
              <a:rPr lang="zh-CN" altLang="en-US" dirty="0" smtClean="0"/>
              <a:t>来使</a:t>
            </a:r>
            <a:r>
              <a:rPr lang="en-US" altLang="zh-CN" dirty="0" smtClean="0"/>
              <a:t>RTC</a:t>
            </a:r>
            <a:r>
              <a:rPr lang="zh-CN" altLang="en-US" dirty="0" smtClean="0"/>
              <a:t>时钟定时生效；</a:t>
            </a:r>
            <a:endParaRPr lang="en-US" altLang="zh-CN" dirty="0" smtClean="0"/>
          </a:p>
          <a:p>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33"/>
          <p:cNvSpPr/>
          <p:nvPr/>
        </p:nvSpPr>
        <p:spPr>
          <a:xfrm rot="10800000" flipH="1">
            <a:off x="1037991" y="3378456"/>
            <a:ext cx="301592" cy="26509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latin typeface="微软雅黑" panose="020B0503020204020204" pitchFamily="34" charset="-122"/>
              <a:ea typeface="微软雅黑" panose="020B0503020204020204" pitchFamily="34" charset="-122"/>
            </a:endParaRPr>
          </a:p>
        </p:txBody>
      </p:sp>
      <p:sp>
        <p:nvSpPr>
          <p:cNvPr id="26"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0" y="4803985"/>
            <a:ext cx="9144000" cy="339515"/>
            <a:chOff x="0" y="4803985"/>
            <a:chExt cx="9144000" cy="339515"/>
          </a:xfrm>
        </p:grpSpPr>
        <p:pic>
          <p:nvPicPr>
            <p:cNvPr id="29" name="图片 28"/>
            <p:cNvPicPr>
              <a:picLocks noChangeAspect="1"/>
            </p:cNvPicPr>
            <p:nvPr/>
          </p:nvPicPr>
          <p:blipFill rotWithShape="1">
            <a:blip r:embed="rId2">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30" name="图片 29"/>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grpSp>
        <p:nvGrpSpPr>
          <p:cNvPr id="38" name="组合 37"/>
          <p:cNvGrpSpPr/>
          <p:nvPr/>
        </p:nvGrpSpPr>
        <p:grpSpPr>
          <a:xfrm>
            <a:off x="-2" y="271777"/>
            <a:ext cx="3926167" cy="373004"/>
            <a:chOff x="-1" y="271777"/>
            <a:chExt cx="1828801" cy="373004"/>
          </a:xfrm>
        </p:grpSpPr>
        <p:pic>
          <p:nvPicPr>
            <p:cNvPr id="39" name="图片 38"/>
            <p:cNvPicPr>
              <a:picLocks noChangeAspect="1"/>
            </p:cNvPicPr>
            <p:nvPr/>
          </p:nvPicPr>
          <p:blipFill rotWithShape="1">
            <a:blip r:embed="rId5" cstate="print">
              <a:extLst>
                <a:ext uri="{28A0092B-C50C-407E-A947-70E740481C1C}">
                  <a14:useLocalDpi xmlns:a14="http://schemas.microsoft.com/office/drawing/2010/main" val="0"/>
                </a:ext>
              </a:extLst>
            </a:blip>
            <a:srcRect l="361" r="511"/>
            <a:stretch>
              <a:fillRect/>
            </a:stretch>
          </p:blipFill>
          <p:spPr>
            <a:xfrm>
              <a:off x="-1" y="271777"/>
              <a:ext cx="1828801" cy="373004"/>
            </a:xfrm>
            <a:prstGeom prst="rect">
              <a:avLst/>
            </a:prstGeom>
          </p:spPr>
        </p:pic>
        <p:sp>
          <p:nvSpPr>
            <p:cNvPr id="40" name="文本框 20"/>
            <p:cNvSpPr txBox="1"/>
            <p:nvPr/>
          </p:nvSpPr>
          <p:spPr>
            <a:xfrm>
              <a:off x="3" y="289583"/>
              <a:ext cx="1828797" cy="346249"/>
            </a:xfrm>
            <a:prstGeom prst="rect">
              <a:avLst/>
            </a:prstGeom>
            <a:noFill/>
          </p:spPr>
          <p:txBody>
            <a:bodyPr wrap="square" lIns="68580" tIns="34290" rIns="68580" bIns="34290" rtlCol="0">
              <a:spAutoFit/>
            </a:bodyPr>
            <a:lstStyle/>
            <a:p>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三、</a:t>
              </a:r>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P100 </a:t>
              </a:r>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项目电源</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198226" y="942187"/>
            <a:ext cx="7315201" cy="1708160"/>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dirty="0" smtClean="0"/>
              <a:t>需要裁剪掉原生的</a:t>
            </a:r>
            <a:r>
              <a:rPr lang="en-US" altLang="zh-CN" dirty="0" smtClean="0"/>
              <a:t>BMS</a:t>
            </a:r>
            <a:r>
              <a:rPr lang="zh-CN" altLang="en-US" dirty="0" smtClean="0"/>
              <a:t>系统，替换成外设电量计驱动功能；</a:t>
            </a:r>
            <a:endParaRPr lang="en-US" altLang="zh-CN" dirty="0"/>
          </a:p>
          <a:p>
            <a:pPr marL="342900" indent="-342900">
              <a:lnSpc>
                <a:spcPct val="150000"/>
              </a:lnSpc>
              <a:buFont typeface="Wingdings" panose="05000000000000000000" pitchFamily="2" charset="2"/>
              <a:buChar char="u"/>
            </a:pPr>
            <a:r>
              <a:rPr lang="zh-CN" altLang="en-US" dirty="0" smtClean="0"/>
              <a:t>复充逻辑设计；</a:t>
            </a:r>
            <a:endParaRPr lang="en-US" altLang="zh-CN" dirty="0"/>
          </a:p>
          <a:p>
            <a:pPr marL="342900" indent="-342900">
              <a:lnSpc>
                <a:spcPct val="150000"/>
              </a:lnSpc>
              <a:buFont typeface="Wingdings" panose="05000000000000000000" pitchFamily="2" charset="2"/>
              <a:buChar char="u"/>
            </a:pPr>
            <a:r>
              <a:rPr lang="zh-CN" altLang="en-US" dirty="0" smtClean="0"/>
              <a:t>原生充电逻辑的修改；</a:t>
            </a:r>
            <a:endParaRPr lang="en-US" altLang="zh-CN" dirty="0" smtClean="0"/>
          </a:p>
          <a:p>
            <a:pPr marL="342900" indent="-342900">
              <a:lnSpc>
                <a:spcPct val="150000"/>
              </a:lnSpc>
              <a:buFont typeface="Wingdings" panose="05000000000000000000" pitchFamily="2" charset="2"/>
              <a:buChar char="u"/>
            </a:pPr>
            <a:r>
              <a:rPr lang="en-US" altLang="zh-CN" dirty="0" smtClean="0"/>
              <a:t>I2C</a:t>
            </a:r>
            <a:r>
              <a:rPr lang="zh-CN" altLang="en-US" dirty="0" smtClean="0"/>
              <a:t>协议的区别；</a:t>
            </a:r>
            <a:endParaRPr lang="en-US" altLang="zh-CN" dirty="0" smtClean="0"/>
          </a:p>
          <a:p>
            <a:pPr marL="342900" indent="-342900">
              <a:lnSpc>
                <a:spcPct val="150000"/>
              </a:lnSpc>
              <a:buFont typeface="Wingdings" panose="05000000000000000000" pitchFamily="2" charset="2"/>
              <a:buChar char="u"/>
            </a:pPr>
            <a:r>
              <a:rPr lang="zh-CN" altLang="en-US" dirty="0" smtClean="0"/>
              <a:t>内部充电关闭逻辑；</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33"/>
          <p:cNvSpPr/>
          <p:nvPr/>
        </p:nvSpPr>
        <p:spPr>
          <a:xfrm rot="10800000" flipH="1">
            <a:off x="1037991" y="3378456"/>
            <a:ext cx="301592" cy="26509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latin typeface="微软雅黑" panose="020B0503020204020204" pitchFamily="34" charset="-122"/>
              <a:ea typeface="微软雅黑" panose="020B0503020204020204" pitchFamily="34" charset="-122"/>
            </a:endParaRPr>
          </a:p>
        </p:txBody>
      </p:sp>
      <p:sp>
        <p:nvSpPr>
          <p:cNvPr id="26"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0" y="4803985"/>
            <a:ext cx="9144000" cy="339515"/>
            <a:chOff x="0" y="4803985"/>
            <a:chExt cx="9144000" cy="339515"/>
          </a:xfrm>
        </p:grpSpPr>
        <p:pic>
          <p:nvPicPr>
            <p:cNvPr id="29" name="图片 28"/>
            <p:cNvPicPr>
              <a:picLocks noChangeAspect="1"/>
            </p:cNvPicPr>
            <p:nvPr/>
          </p:nvPicPr>
          <p:blipFill rotWithShape="1">
            <a:blip r:embed="rId2">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30" name="图片 29"/>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grpSp>
        <p:nvGrpSpPr>
          <p:cNvPr id="38" name="组合 37"/>
          <p:cNvGrpSpPr/>
          <p:nvPr/>
        </p:nvGrpSpPr>
        <p:grpSpPr>
          <a:xfrm>
            <a:off x="-2" y="271777"/>
            <a:ext cx="3561686" cy="373004"/>
            <a:chOff x="-1" y="271777"/>
            <a:chExt cx="1828801" cy="373004"/>
          </a:xfrm>
        </p:grpSpPr>
        <p:pic>
          <p:nvPicPr>
            <p:cNvPr id="39" name="图片 38"/>
            <p:cNvPicPr>
              <a:picLocks noChangeAspect="1"/>
            </p:cNvPicPr>
            <p:nvPr/>
          </p:nvPicPr>
          <p:blipFill rotWithShape="1">
            <a:blip r:embed="rId5" cstate="print">
              <a:extLst>
                <a:ext uri="{28A0092B-C50C-407E-A947-70E740481C1C}">
                  <a14:useLocalDpi xmlns:a14="http://schemas.microsoft.com/office/drawing/2010/main" val="0"/>
                </a:ext>
              </a:extLst>
            </a:blip>
            <a:srcRect l="361" r="511"/>
            <a:stretch>
              <a:fillRect/>
            </a:stretch>
          </p:blipFill>
          <p:spPr>
            <a:xfrm>
              <a:off x="-1" y="271777"/>
              <a:ext cx="1828801" cy="373004"/>
            </a:xfrm>
            <a:prstGeom prst="rect">
              <a:avLst/>
            </a:prstGeom>
          </p:spPr>
        </p:pic>
        <p:sp>
          <p:nvSpPr>
            <p:cNvPr id="40" name="文本框 20"/>
            <p:cNvSpPr txBox="1"/>
            <p:nvPr/>
          </p:nvSpPr>
          <p:spPr>
            <a:xfrm>
              <a:off x="3" y="289583"/>
              <a:ext cx="1600643" cy="346249"/>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sym typeface="+mn-ea"/>
                </a:rPr>
                <a:t>3.1</a:t>
              </a:r>
              <a:r>
                <a:rPr lang="en-US" altLang="zh-CN" sz="1800" dirty="0" smtClean="0">
                  <a:solidFill>
                    <a:schemeClr val="bg1"/>
                  </a:solidFill>
                  <a:latin typeface="微软雅黑" panose="020B0503020204020204" pitchFamily="34" charset="-122"/>
                  <a:ea typeface="微软雅黑" panose="020B0503020204020204" pitchFamily="34" charset="-122"/>
                  <a:sym typeface="+mn-ea"/>
                </a:rPr>
                <a:t> </a:t>
              </a:r>
              <a:r>
                <a:rPr lang="en-US" altLang="zh-CN" sz="1800" dirty="0">
                  <a:solidFill>
                    <a:schemeClr val="bg1"/>
                  </a:solidFill>
                  <a:latin typeface="微软雅黑" panose="020B0503020204020204" pitchFamily="34" charset="-122"/>
                  <a:ea typeface="微软雅黑" panose="020B0503020204020204" pitchFamily="34" charset="-122"/>
                  <a:sym typeface="+mn-ea"/>
                </a:rPr>
                <a:t>Android</a:t>
              </a:r>
              <a:r>
                <a:rPr lang="zh-CN" altLang="en-US" sz="1800" dirty="0">
                  <a:solidFill>
                    <a:schemeClr val="bg1"/>
                  </a:solidFill>
                  <a:latin typeface="微软雅黑" panose="020B0503020204020204" pitchFamily="34" charset="-122"/>
                  <a:ea typeface="微软雅黑" panose="020B0503020204020204" pitchFamily="34" charset="-122"/>
                  <a:sym typeface="+mn-ea"/>
                </a:rPr>
                <a:t>上层处理机制</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802" y="317080"/>
            <a:ext cx="7573861" cy="4656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11329" b="13813"/>
          <a:stretch>
            <a:fillRect/>
          </a:stretch>
        </p:blipFill>
        <p:spPr>
          <a:xfrm>
            <a:off x="-71105" y="1906"/>
            <a:ext cx="9154190" cy="5139558"/>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11329" b="13813"/>
          <a:stretch>
            <a:fillRect/>
          </a:stretch>
        </p:blipFill>
        <p:spPr>
          <a:xfrm>
            <a:off x="-4430" y="2541"/>
            <a:ext cx="9154190" cy="513955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11329" b="13813"/>
          <a:stretch>
            <a:fillRect/>
          </a:stretch>
        </p:blipFill>
        <p:spPr>
          <a:xfrm>
            <a:off x="-71105" y="1906"/>
            <a:ext cx="9154190" cy="5139558"/>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11329" b="13813"/>
          <a:stretch>
            <a:fillRect/>
          </a:stretch>
        </p:blipFill>
        <p:spPr>
          <a:xfrm>
            <a:off x="-4430" y="2541"/>
            <a:ext cx="9154190" cy="5139558"/>
          </a:xfrm>
          <a:prstGeom prst="rect">
            <a:avLst/>
          </a:prstGeom>
        </p:spPr>
      </p:pic>
      <p:pic>
        <p:nvPicPr>
          <p:cNvPr id="6" name="图片 5"/>
          <p:cNvPicPr>
            <a:picLocks noChangeAspect="1"/>
          </p:cNvPicPr>
          <p:nvPr/>
        </p:nvPicPr>
        <p:blipFill>
          <a:blip r:embed="rId3"/>
          <a:stretch>
            <a:fillRect/>
          </a:stretch>
        </p:blipFill>
        <p:spPr>
          <a:xfrm>
            <a:off x="-71105" y="1084132"/>
            <a:ext cx="13077825" cy="27051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5" y="694074"/>
            <a:ext cx="3926018" cy="392601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291" y="1238185"/>
            <a:ext cx="2667000" cy="2667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361" r="511"/>
          <a:stretch>
            <a:fillRect/>
          </a:stretch>
        </p:blipFill>
        <p:spPr>
          <a:xfrm>
            <a:off x="-10360" y="0"/>
            <a:ext cx="9154360" cy="3922327"/>
          </a:xfrm>
          <a:prstGeom prst="rect">
            <a:avLst/>
          </a:prstGeom>
        </p:spPr>
      </p:pic>
      <p:sp>
        <p:nvSpPr>
          <p:cNvPr id="2" name="文本框 1"/>
          <p:cNvSpPr txBox="1"/>
          <p:nvPr/>
        </p:nvSpPr>
        <p:spPr>
          <a:xfrm>
            <a:off x="528462" y="595648"/>
            <a:ext cx="406290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目 录      </a:t>
            </a:r>
            <a:r>
              <a:rPr lang="en-US" altLang="zh-CN" sz="3200" dirty="0" smtClean="0">
                <a:solidFill>
                  <a:schemeClr val="bg1"/>
                </a:solidFill>
                <a:latin typeface="微软雅黑" panose="020B0503020204020204" pitchFamily="34" charset="-122"/>
                <a:ea typeface="微软雅黑" panose="020B0503020204020204" pitchFamily="34" charset="-122"/>
              </a:rPr>
              <a:t>CONTENTS</a:t>
            </a:r>
            <a:endParaRPr lang="en-US" altLang="zh-CN" sz="32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r="35501" b="3434"/>
          <a:stretch>
            <a:fillRect/>
          </a:stretch>
        </p:blipFill>
        <p:spPr>
          <a:xfrm>
            <a:off x="367098" y="4608557"/>
            <a:ext cx="1062341" cy="258145"/>
          </a:xfrm>
          <a:prstGeom prst="rect">
            <a:avLst/>
          </a:prstGeom>
        </p:spPr>
      </p:pic>
      <p:pic>
        <p:nvPicPr>
          <p:cNvPr id="6" name="图片 5"/>
          <p:cNvPicPr>
            <a:picLocks noChangeAspect="1"/>
          </p:cNvPicPr>
          <p:nvPr/>
        </p:nvPicPr>
        <p:blipFill rotWithShape="1">
          <a:blip r:embed="rId4"/>
          <a:srcRect l="26644" t="27592" r="30408" b="55777"/>
          <a:stretch>
            <a:fillRect/>
          </a:stretch>
        </p:blipFill>
        <p:spPr>
          <a:xfrm>
            <a:off x="6477544" y="4068650"/>
            <a:ext cx="2473779" cy="538843"/>
          </a:xfrm>
          <a:prstGeom prst="rect">
            <a:avLst/>
          </a:prstGeom>
        </p:spPr>
      </p:pic>
      <p:sp>
        <p:nvSpPr>
          <p:cNvPr id="7" name="文本框 6"/>
          <p:cNvSpPr txBox="1"/>
          <p:nvPr/>
        </p:nvSpPr>
        <p:spPr>
          <a:xfrm>
            <a:off x="2202286" y="1180422"/>
            <a:ext cx="3889231" cy="2308324"/>
          </a:xfrm>
          <a:prstGeom prst="rect">
            <a:avLst/>
          </a:prstGeom>
          <a:noFill/>
        </p:spPr>
        <p:txBody>
          <a:bodyPr wrap="square" rtlCol="0">
            <a:spAutoFit/>
          </a:bodyPr>
          <a:lstStyle/>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一、高通电源管理模块</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1.1</a:t>
            </a:r>
            <a:r>
              <a:rPr lang="zh-CN" altLang="en-US" sz="1200" dirty="0">
                <a:solidFill>
                  <a:schemeClr val="bg1"/>
                </a:solidFill>
                <a:latin typeface="微软雅黑" panose="020B0503020204020204" pitchFamily="34" charset="-122"/>
                <a:ea typeface="微软雅黑" panose="020B0503020204020204" pitchFamily="34" charset="-122"/>
              </a:rPr>
              <a:t> </a:t>
            </a:r>
            <a:r>
              <a:rPr lang="zh-CN" sz="1200" dirty="0" smtClean="0">
                <a:solidFill>
                  <a:schemeClr val="bg1"/>
                </a:solidFill>
                <a:latin typeface="微软雅黑" panose="020B0503020204020204" pitchFamily="34" charset="-122"/>
                <a:ea typeface="微软雅黑" panose="020B0503020204020204" pitchFamily="34" charset="-122"/>
              </a:rPr>
              <a:t>充电</a:t>
            </a:r>
            <a:r>
              <a:rPr lang="en-US" altLang="zh-CN" sz="1200" dirty="0" err="1" smtClean="0">
                <a:solidFill>
                  <a:schemeClr val="bg1"/>
                </a:solidFill>
                <a:latin typeface="微软雅黑" panose="020B0503020204020204" pitchFamily="34" charset="-122"/>
                <a:ea typeface="微软雅黑" panose="020B0503020204020204" pitchFamily="34" charset="-122"/>
              </a:rPr>
              <a:t>IC</a:t>
            </a: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rPr>
              <a:t>1.2</a:t>
            </a:r>
            <a:r>
              <a:rPr lang="zh-CN" altLang="en-US" sz="1200" dirty="0">
                <a:solidFill>
                  <a:schemeClr val="bg1"/>
                </a:solidFill>
                <a:latin typeface="微软雅黑" panose="020B0503020204020204" pitchFamily="34" charset="-122"/>
                <a:ea typeface="微软雅黑" panose="020B0503020204020204" pitchFamily="34" charset="-122"/>
              </a:rPr>
              <a:t> </a:t>
            </a:r>
            <a:r>
              <a:rPr lang="zh-CN" altLang="en-US" sz="1200" dirty="0" smtClean="0">
                <a:solidFill>
                  <a:schemeClr val="bg1"/>
                </a:solidFill>
                <a:latin typeface="微软雅黑" panose="020B0503020204020204" pitchFamily="34" charset="-122"/>
                <a:ea typeface="微软雅黑" panose="020B0503020204020204" pitchFamily="34" charset="-122"/>
              </a:rPr>
              <a:t>电量计</a:t>
            </a:r>
            <a:r>
              <a:rPr lang="en-US" altLang="zh-CN" sz="1200" dirty="0" err="1" smtClean="0">
                <a:solidFill>
                  <a:schemeClr val="bg1"/>
                </a:solidFill>
                <a:latin typeface="微软雅黑" panose="020B0503020204020204" pitchFamily="34" charset="-122"/>
                <a:ea typeface="微软雅黑" panose="020B0503020204020204" pitchFamily="34" charset="-122"/>
              </a:rPr>
              <a:t>IC</a:t>
            </a: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rPr>
              <a:t>二</a:t>
            </a:r>
            <a:r>
              <a:rPr lang="zh-CN" altLang="en-US" sz="1200" dirty="0">
                <a:solidFill>
                  <a:schemeClr val="bg1"/>
                </a:solidFill>
                <a:latin typeface="微软雅黑" panose="020B0503020204020204" pitchFamily="34" charset="-122"/>
                <a:ea typeface="微软雅黑" panose="020B0503020204020204" pitchFamily="34" charset="-122"/>
              </a:rPr>
              <a:t>、</a:t>
            </a:r>
            <a:r>
              <a:rPr lang="en-US" altLang="zh-CN" sz="1200" dirty="0">
                <a:solidFill>
                  <a:schemeClr val="bg1"/>
                </a:solidFill>
                <a:latin typeface="微软雅黑" panose="020B0503020204020204" pitchFamily="34" charset="-122"/>
                <a:ea typeface="微软雅黑" panose="020B0503020204020204" pitchFamily="34" charset="-122"/>
              </a:rPr>
              <a:t>Linux </a:t>
            </a:r>
            <a:r>
              <a:rPr lang="zh-CN" altLang="en-US" sz="1200" dirty="0">
                <a:solidFill>
                  <a:schemeClr val="bg1"/>
                </a:solidFill>
                <a:latin typeface="微软雅黑" panose="020B0503020204020204" pitchFamily="34" charset="-122"/>
                <a:ea typeface="微软雅黑" panose="020B0503020204020204" pitchFamily="34" charset="-122"/>
              </a:rPr>
              <a:t>电源</a:t>
            </a:r>
            <a:r>
              <a:rPr lang="zh-CN" altLang="en-US" sz="1200" dirty="0" smtClean="0">
                <a:solidFill>
                  <a:schemeClr val="bg1"/>
                </a:solidFill>
                <a:latin typeface="微软雅黑" panose="020B0503020204020204" pitchFamily="34" charset="-122"/>
                <a:ea typeface="微软雅黑" panose="020B0503020204020204" pitchFamily="34" charset="-122"/>
              </a:rPr>
              <a:t>管理</a:t>
            </a:r>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组成</a:t>
            </a:r>
            <a:endPar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2.1 Generic PM</a:t>
            </a:r>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之</a:t>
            </a: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Suspend</a:t>
            </a:r>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endPar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2.2 Linux</a:t>
            </a:r>
            <a:r>
              <a:rPr lang="zh-CN" altLang="en-US"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睡眠唤起机制</a:t>
            </a:r>
            <a:endParaRPr lang="en-US" altLang="zh-CN" sz="1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smtClean="0">
                <a:solidFill>
                  <a:schemeClr val="bg1"/>
                </a:solidFill>
                <a:latin typeface="微软雅黑" panose="020B0503020204020204" pitchFamily="34" charset="-122"/>
                <a:ea typeface="微软雅黑" panose="020B0503020204020204" pitchFamily="34" charset="-122"/>
                <a:sym typeface="+mn-ea"/>
              </a:rPr>
              <a:t>三、</a:t>
            </a:r>
            <a:r>
              <a:rPr lang="en-US" altLang="zh-CN" sz="1200" dirty="0" smtClean="0">
                <a:solidFill>
                  <a:schemeClr val="bg1"/>
                </a:solidFill>
                <a:latin typeface="微软雅黑" panose="020B0503020204020204" pitchFamily="34" charset="-122"/>
                <a:ea typeface="微软雅黑" panose="020B0503020204020204" pitchFamily="34" charset="-122"/>
                <a:sym typeface="+mn-ea"/>
              </a:rPr>
              <a:t>P100</a:t>
            </a:r>
            <a:r>
              <a:rPr lang="zh-CN" altLang="en-US" sz="1200" dirty="0" smtClean="0">
                <a:solidFill>
                  <a:schemeClr val="bg1"/>
                </a:solidFill>
                <a:latin typeface="微软雅黑" panose="020B0503020204020204" pitchFamily="34" charset="-122"/>
                <a:ea typeface="微软雅黑" panose="020B0503020204020204" pitchFamily="34" charset="-122"/>
                <a:sym typeface="+mn-ea"/>
              </a:rPr>
              <a:t>电源设计</a:t>
            </a:r>
            <a:endParaRPr lang="en-US" altLang="zh-CN" sz="1200" dirty="0" smtClean="0">
              <a:solidFill>
                <a:schemeClr val="bg1"/>
              </a:solidFill>
              <a:latin typeface="微软雅黑" panose="020B0503020204020204" pitchFamily="34" charset="-122"/>
              <a:ea typeface="微软雅黑" panose="020B0503020204020204" pitchFamily="34" charset="-122"/>
              <a:sym typeface="+mn-ea"/>
            </a:endParaRPr>
          </a:p>
          <a:p>
            <a:pPr>
              <a:lnSpc>
                <a:spcPct val="150000"/>
              </a:lnSpc>
            </a:pPr>
            <a:r>
              <a:rPr lang="en-US" altLang="zh-CN" sz="1200" dirty="0" smtClean="0">
                <a:solidFill>
                  <a:schemeClr val="bg1"/>
                </a:solidFill>
                <a:latin typeface="微软雅黑" panose="020B0503020204020204" pitchFamily="34" charset="-122"/>
                <a:ea typeface="微软雅黑" panose="020B0503020204020204" pitchFamily="34" charset="-122"/>
                <a:sym typeface="+mn-ea"/>
              </a:rPr>
              <a:t>3.1 Android</a:t>
            </a:r>
            <a:r>
              <a:rPr lang="zh-CN" altLang="en-US" sz="1200" dirty="0" smtClean="0">
                <a:solidFill>
                  <a:schemeClr val="bg1"/>
                </a:solidFill>
                <a:latin typeface="微软雅黑" panose="020B0503020204020204" pitchFamily="34" charset="-122"/>
                <a:ea typeface="微软雅黑" panose="020B0503020204020204" pitchFamily="34" charset="-122"/>
                <a:sym typeface="+mn-ea"/>
              </a:rPr>
              <a:t>上层处理机制</a:t>
            </a:r>
            <a:endParaRPr lang="en-US" altLang="zh-CN" sz="12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5885074" y="1781075"/>
            <a:ext cx="902811" cy="307777"/>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人脸识别</a:t>
            </a:r>
          </a:p>
        </p:txBody>
      </p:sp>
      <p:sp>
        <p:nvSpPr>
          <p:cNvPr id="6" name="文本框 5"/>
          <p:cNvSpPr txBox="1"/>
          <p:nvPr/>
        </p:nvSpPr>
        <p:spPr>
          <a:xfrm>
            <a:off x="277990" y="854721"/>
            <a:ext cx="4826796" cy="829073"/>
          </a:xfrm>
          <a:prstGeom prst="rect">
            <a:avLst/>
          </a:prstGeom>
          <a:noFill/>
        </p:spPr>
        <p:txBody>
          <a:bodyPr wrap="square" rtlCol="0">
            <a:spAutoFit/>
          </a:bodyPr>
          <a:lstStyle/>
          <a:p>
            <a:pPr>
              <a:lnSpc>
                <a:spcPct val="114000"/>
              </a:lnSpc>
            </a:pPr>
            <a:r>
              <a:rPr lang="zh-CN" altLang="en-US" dirty="0" smtClean="0"/>
              <a:t>中</a:t>
            </a:r>
            <a:r>
              <a:rPr lang="zh-CN" altLang="en-US" dirty="0"/>
              <a:t>高端方案越来越趋向于用两个</a:t>
            </a:r>
            <a:r>
              <a:rPr lang="en-US" altLang="zh-CN" dirty="0" smtClean="0"/>
              <a:t>PMIC</a:t>
            </a:r>
            <a:r>
              <a:rPr lang="zh-CN" altLang="en-US" dirty="0" smtClean="0"/>
              <a:t>，例如</a:t>
            </a:r>
            <a:endParaRPr lang="en-US" altLang="zh-CN" dirty="0" smtClean="0"/>
          </a:p>
          <a:p>
            <a:pPr>
              <a:lnSpc>
                <a:spcPct val="114000"/>
              </a:lnSpc>
            </a:pPr>
            <a:r>
              <a:rPr lang="en-US" altLang="zh-CN" dirty="0" smtClean="0"/>
              <a:t>msm8953</a:t>
            </a:r>
            <a:r>
              <a:rPr lang="zh-CN" altLang="en-US" dirty="0" smtClean="0"/>
              <a:t>，而</a:t>
            </a:r>
            <a:r>
              <a:rPr lang="en-US" altLang="zh-CN" dirty="0" smtClean="0"/>
              <a:t>msm8909</a:t>
            </a:r>
            <a:r>
              <a:rPr lang="zh-CN" altLang="en-US" dirty="0" smtClean="0"/>
              <a:t>中有两个</a:t>
            </a:r>
            <a:r>
              <a:rPr lang="en-US" altLang="zh-CN" dirty="0" smtClean="0"/>
              <a:t>PMIC</a:t>
            </a:r>
            <a:r>
              <a:rPr lang="zh-CN" altLang="en-US" dirty="0" smtClean="0"/>
              <a:t>，一个是</a:t>
            </a:r>
            <a:endParaRPr lang="en-US" altLang="zh-CN" dirty="0"/>
          </a:p>
          <a:p>
            <a:pPr>
              <a:lnSpc>
                <a:spcPct val="114000"/>
              </a:lnSpc>
            </a:pPr>
            <a:r>
              <a:rPr lang="en-US" altLang="zh-CN" dirty="0" smtClean="0"/>
              <a:t>pm8x10</a:t>
            </a:r>
            <a:r>
              <a:rPr lang="zh-CN" altLang="en-US" dirty="0" smtClean="0"/>
              <a:t>，一个则是</a:t>
            </a:r>
            <a:r>
              <a:rPr lang="en-US" altLang="zh-CN" dirty="0" smtClean="0"/>
              <a:t>pm8909</a:t>
            </a:r>
            <a:r>
              <a:rPr lang="zh-CN" altLang="en-US" dirty="0" smtClean="0"/>
              <a:t>；</a:t>
            </a:r>
            <a:endParaRPr lang="en-US" altLang="zh-CN" dirty="0" smtClean="0"/>
          </a:p>
        </p:txBody>
      </p:sp>
      <p:grpSp>
        <p:nvGrpSpPr>
          <p:cNvPr id="78" name="组合 77"/>
          <p:cNvGrpSpPr/>
          <p:nvPr/>
        </p:nvGrpSpPr>
        <p:grpSpPr>
          <a:xfrm>
            <a:off x="166254" y="143889"/>
            <a:ext cx="3891272" cy="373004"/>
            <a:chOff x="-1" y="271777"/>
            <a:chExt cx="3891272" cy="373004"/>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l="361" r="511"/>
            <a:stretch>
              <a:fillRect/>
            </a:stretch>
          </p:blipFill>
          <p:spPr>
            <a:xfrm>
              <a:off x="-1" y="271777"/>
              <a:ext cx="3891272" cy="373004"/>
            </a:xfrm>
            <a:prstGeom prst="rect">
              <a:avLst/>
            </a:prstGeom>
          </p:spPr>
        </p:pic>
        <p:sp>
          <p:nvSpPr>
            <p:cNvPr id="80" name="文本框 20"/>
            <p:cNvSpPr txBox="1"/>
            <p:nvPr/>
          </p:nvSpPr>
          <p:spPr>
            <a:xfrm>
              <a:off x="4" y="289583"/>
              <a:ext cx="3891266" cy="346249"/>
            </a:xfrm>
            <a:prstGeom prst="rect">
              <a:avLst/>
            </a:prstGeom>
            <a:noFill/>
          </p:spPr>
          <p:txBody>
            <a:bodyPr wrap="square" lIns="68580" tIns="34290" rIns="68580" bIns="34290" rtlCol="0">
              <a:spAutoFit/>
            </a:bodyPr>
            <a:lstStyle/>
            <a:p>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一、高通电源管理模块</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0" y="4803985"/>
            <a:ext cx="9144000" cy="339515"/>
            <a:chOff x="0" y="4803985"/>
            <a:chExt cx="9144000" cy="339515"/>
          </a:xfrm>
        </p:grpSpPr>
        <p:pic>
          <p:nvPicPr>
            <p:cNvPr id="82" name="图片 81"/>
            <p:cNvPicPr>
              <a:picLocks noChangeAspect="1"/>
            </p:cNvPicPr>
            <p:nvPr/>
          </p:nvPicPr>
          <p:blipFill rotWithShape="1">
            <a:blip r:embed="rId4">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83" name="图片 82"/>
            <p:cNvPicPr>
              <a:picLocks noChangeAspect="1"/>
            </p:cNvPicPr>
            <p:nvPr/>
          </p:nvPicPr>
          <p:blipFill rotWithShape="1">
            <a:blip r:embed="rId5" cstate="print">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pic>
        <p:nvPicPr>
          <p:cNvPr id="1026" name="Picture 2" descr="https://img2018.cnblogs.com/blog/811006/201910/811006-20191023143729763-818397557.png?ynotemdtimestamp=15770913627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4730" y="605339"/>
            <a:ext cx="4949270" cy="3863904"/>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277990" y="2267740"/>
            <a:ext cx="3250969" cy="337913"/>
          </a:xfrm>
          <a:prstGeom prst="rect">
            <a:avLst/>
          </a:prstGeom>
          <a:noFill/>
        </p:spPr>
        <p:txBody>
          <a:bodyPr wrap="square" rtlCol="0">
            <a:spAutoFit/>
          </a:bodyPr>
          <a:lstStyle/>
          <a:p>
            <a:pPr>
              <a:lnSpc>
                <a:spcPct val="114000"/>
              </a:lnSpc>
            </a:pPr>
            <a:r>
              <a:rPr lang="zh-CN" altLang="en-US" b="1" dirty="0" smtClean="0">
                <a:latin typeface="微软雅黑" panose="020B0503020204020204" pitchFamily="34" charset="-122"/>
                <a:ea typeface="微软雅黑" panose="020B0503020204020204" pitchFamily="34" charset="-122"/>
              </a:rPr>
              <a:t>模块组成：</a:t>
            </a:r>
            <a:endParaRPr lang="zh-CN" altLang="en-US" b="1"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77990" y="2747634"/>
            <a:ext cx="3987079" cy="2056130"/>
          </a:xfrm>
          <a:prstGeom prst="rect">
            <a:avLst/>
          </a:prstGeom>
          <a:noFill/>
        </p:spPr>
        <p:txBody>
          <a:bodyPr wrap="square" rtlCol="0">
            <a:spAutoFit/>
          </a:bodyPr>
          <a:lstStyle/>
          <a:p>
            <a:pPr indent="-285750">
              <a:lnSpc>
                <a:spcPct val="114000"/>
              </a:lnSpc>
              <a:buFontTx/>
              <a:buChar char="-"/>
            </a:pPr>
            <a:r>
              <a:rPr lang="zh-CN" altLang="en-US" dirty="0"/>
              <a:t>充电</a:t>
            </a:r>
            <a:r>
              <a:rPr lang="en-US" altLang="zh-CN" dirty="0"/>
              <a:t>IC</a:t>
            </a:r>
            <a:r>
              <a:rPr lang="zh-CN" altLang="en-US" dirty="0"/>
              <a:t>（</a:t>
            </a:r>
            <a:r>
              <a:rPr lang="en-US" altLang="zh-CN" dirty="0"/>
              <a:t>Battery</a:t>
            </a:r>
            <a:r>
              <a:rPr lang="zh-CN" altLang="en-US" dirty="0"/>
              <a:t>）</a:t>
            </a:r>
            <a:endParaRPr lang="en-US" altLang="zh-CN" dirty="0"/>
          </a:p>
          <a:p>
            <a:pPr indent="-285750">
              <a:lnSpc>
                <a:spcPct val="114000"/>
              </a:lnSpc>
              <a:buFontTx/>
              <a:buChar char="-"/>
            </a:pPr>
            <a:r>
              <a:rPr lang="zh-CN" altLang="en-US" dirty="0"/>
              <a:t>电量计（</a:t>
            </a:r>
            <a:r>
              <a:rPr lang="en-US" altLang="zh-CN" dirty="0"/>
              <a:t>BMS</a:t>
            </a:r>
            <a:r>
              <a:rPr lang="zh-CN" altLang="en-US" dirty="0"/>
              <a:t>）</a:t>
            </a:r>
            <a:endParaRPr lang="en-US" altLang="zh-CN" dirty="0"/>
          </a:p>
          <a:p>
            <a:pPr indent="-285750">
              <a:lnSpc>
                <a:spcPct val="114000"/>
              </a:lnSpc>
              <a:buFontTx/>
              <a:buChar char="-"/>
            </a:pPr>
            <a:r>
              <a:rPr lang="en-US" altLang="zh-CN" dirty="0" smtClean="0"/>
              <a:t>USB</a:t>
            </a:r>
          </a:p>
          <a:p>
            <a:pPr indent="-285750">
              <a:lnSpc>
                <a:spcPct val="114000"/>
              </a:lnSpc>
              <a:buFontTx/>
              <a:buChar char="-"/>
            </a:pPr>
            <a:endParaRPr lang="en-US" altLang="zh-CN" dirty="0"/>
          </a:p>
          <a:p>
            <a:pPr>
              <a:lnSpc>
                <a:spcPct val="114000"/>
              </a:lnSpc>
            </a:pPr>
            <a:r>
              <a:rPr lang="zh-CN" altLang="en-US" dirty="0" smtClean="0"/>
              <a:t>基于</a:t>
            </a:r>
            <a:r>
              <a:rPr lang="en-US" altLang="zh-CN" dirty="0" smtClean="0"/>
              <a:t>Android </a:t>
            </a:r>
            <a:r>
              <a:rPr lang="en-US" altLang="zh-CN" dirty="0" err="1" smtClean="0"/>
              <a:t>power_supply</a:t>
            </a:r>
            <a:r>
              <a:rPr lang="zh-CN" altLang="en-US" dirty="0" smtClean="0"/>
              <a:t>架构的驱动层次；</a:t>
            </a:r>
          </a:p>
          <a:p>
            <a:pPr>
              <a:lnSpc>
                <a:spcPct val="114000"/>
              </a:lnSpc>
            </a:pPr>
            <a:r>
              <a:rPr dirty="0"/>
              <a:t>当调用了power_supply_changed()，power supply框架层发送uevents，所说的event包含改变的供应者</a:t>
            </a:r>
            <a:r>
              <a:rPr lang="zh-CN" dirty="0"/>
              <a:t>名称（比如bms、battery、usb)）</a:t>
            </a:r>
          </a:p>
        </p:txBody>
      </p:sp>
      <p:sp>
        <p:nvSpPr>
          <p:cNvPr id="19" name="文本框 18"/>
          <p:cNvSpPr txBox="1"/>
          <p:nvPr/>
        </p:nvSpPr>
        <p:spPr>
          <a:xfrm>
            <a:off x="277990" y="1815212"/>
            <a:ext cx="4826796" cy="319255"/>
          </a:xfrm>
          <a:prstGeom prst="rect">
            <a:avLst/>
          </a:prstGeom>
          <a:noFill/>
        </p:spPr>
        <p:txBody>
          <a:bodyPr wrap="square" rtlCol="0">
            <a:spAutoFit/>
          </a:bodyPr>
          <a:lstStyle/>
          <a:p>
            <a:pPr>
              <a:lnSpc>
                <a:spcPct val="114000"/>
              </a:lnSpc>
            </a:pPr>
            <a:r>
              <a:rPr lang="en-US" altLang="zh-CN" dirty="0" smtClean="0">
                <a:latin typeface="微软雅黑" panose="020B0503020204020204" pitchFamily="34" charset="-122"/>
                <a:ea typeface="微软雅黑" panose="020B0503020204020204" pitchFamily="34" charset="-122"/>
                <a:hlinkClick r:id="rId8" action="ppaction://hlinkfile"/>
              </a:rPr>
              <a:t>PMIC.jpg</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515189" y="2374128"/>
            <a:ext cx="2302157" cy="954107"/>
          </a:xfrm>
          <a:prstGeom prst="rect">
            <a:avLst/>
          </a:prstGeom>
          <a:noFill/>
        </p:spPr>
        <p:txBody>
          <a:bodyPr wrap="square" rtlCol="0">
            <a:spAutoFit/>
          </a:bodyPr>
          <a:lstStyle/>
          <a:p>
            <a:r>
              <a:rPr lang="zh-CN" altLang="en-US" dirty="0"/>
              <a:t> </a:t>
            </a:r>
            <a:r>
              <a:rPr lang="en-US" altLang="zh-CN" dirty="0" err="1"/>
              <a:t>Uevent</a:t>
            </a:r>
            <a:r>
              <a:rPr lang="zh-CN" altLang="en-US" dirty="0"/>
              <a:t>是</a:t>
            </a:r>
            <a:r>
              <a:rPr lang="en-US" altLang="zh-CN" dirty="0" err="1"/>
              <a:t>Kobject</a:t>
            </a:r>
            <a:r>
              <a:rPr lang="zh-CN" altLang="en-US" dirty="0"/>
              <a:t>的一部分，用于在</a:t>
            </a:r>
            <a:r>
              <a:rPr lang="en-US" altLang="zh-CN" dirty="0" err="1"/>
              <a:t>Kobject</a:t>
            </a:r>
            <a:r>
              <a:rPr lang="zh-CN" altLang="en-US" dirty="0"/>
              <a:t>状态发生改变时，例如增加、移除等，通知用户空间程序。</a:t>
            </a:r>
            <a:endParaRPr lang="zh-CN" altLang="en-US" dirty="0"/>
          </a:p>
        </p:txBody>
      </p:sp>
      <p:cxnSp>
        <p:nvCxnSpPr>
          <p:cNvPr id="4" name="直接箭头连接符 3"/>
          <p:cNvCxnSpPr/>
          <p:nvPr/>
        </p:nvCxnSpPr>
        <p:spPr>
          <a:xfrm flipH="1">
            <a:off x="1777645" y="3408218"/>
            <a:ext cx="824878" cy="9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5885074" y="1781075"/>
            <a:ext cx="902811" cy="307777"/>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人脸识别</a:t>
            </a:r>
          </a:p>
        </p:txBody>
      </p:sp>
      <p:sp>
        <p:nvSpPr>
          <p:cNvPr id="6" name="文本框 5"/>
          <p:cNvSpPr txBox="1"/>
          <p:nvPr/>
        </p:nvSpPr>
        <p:spPr>
          <a:xfrm>
            <a:off x="410540" y="1053716"/>
            <a:ext cx="6027612" cy="523220"/>
          </a:xfrm>
          <a:prstGeom prst="rect">
            <a:avLst/>
          </a:prstGeom>
          <a:noFill/>
        </p:spPr>
        <p:txBody>
          <a:bodyPr wrap="none" rtlCol="0">
            <a:spAutoFit/>
          </a:bodyPr>
          <a:lstStyle/>
          <a:p>
            <a:r>
              <a:rPr lang="en-US" altLang="zh-CN" dirty="0"/>
              <a:t>VBAT(</a:t>
            </a:r>
            <a:r>
              <a:rPr lang="zh-CN" altLang="en-US" dirty="0"/>
              <a:t>电池正极</a:t>
            </a:r>
            <a:r>
              <a:rPr lang="en-US" altLang="zh-CN" dirty="0"/>
              <a:t>)----------------------&gt;PMIC</a:t>
            </a:r>
            <a:r>
              <a:rPr lang="zh-CN" altLang="en-US" dirty="0"/>
              <a:t>：</a:t>
            </a:r>
            <a:r>
              <a:rPr lang="en-US" altLang="zh-CN" dirty="0"/>
              <a:t>VPH_PWR</a:t>
            </a:r>
          </a:p>
          <a:p>
            <a:r>
              <a:rPr lang="en-US" altLang="zh-CN" dirty="0"/>
              <a:t>VBUS(</a:t>
            </a:r>
            <a:r>
              <a:rPr lang="zh-CN" altLang="en-US" dirty="0"/>
              <a:t>如</a:t>
            </a:r>
            <a:r>
              <a:rPr lang="en-US" altLang="zh-CN" dirty="0"/>
              <a:t>USB</a:t>
            </a:r>
            <a:r>
              <a:rPr lang="zh-CN" altLang="en-US" dirty="0"/>
              <a:t>线，</a:t>
            </a:r>
            <a:r>
              <a:rPr lang="en-US" altLang="zh-CN" dirty="0"/>
              <a:t>USB</a:t>
            </a:r>
            <a:r>
              <a:rPr lang="zh-CN" altLang="en-US" dirty="0"/>
              <a:t>充电器、</a:t>
            </a:r>
            <a:r>
              <a:rPr lang="en-US" altLang="zh-CN" dirty="0"/>
              <a:t>DC</a:t>
            </a:r>
            <a:r>
              <a:rPr lang="zh-CN" altLang="en-US" dirty="0"/>
              <a:t>充电器</a:t>
            </a:r>
            <a:r>
              <a:rPr lang="en-US" altLang="zh-CN" dirty="0"/>
              <a:t>)---------------------&gt;PMIC</a:t>
            </a:r>
            <a:r>
              <a:rPr lang="zh-CN" altLang="en-US" dirty="0"/>
              <a:t>：</a:t>
            </a:r>
            <a:r>
              <a:rPr lang="en-US" altLang="zh-CN" dirty="0" smtClean="0"/>
              <a:t>VBUS_USBIN</a:t>
            </a:r>
            <a:endParaRPr lang="en-US" altLang="zh-CN" dirty="0"/>
          </a:p>
        </p:txBody>
      </p:sp>
      <p:grpSp>
        <p:nvGrpSpPr>
          <p:cNvPr id="9" name="组合 8"/>
          <p:cNvGrpSpPr/>
          <p:nvPr/>
        </p:nvGrpSpPr>
        <p:grpSpPr>
          <a:xfrm>
            <a:off x="-1" y="271777"/>
            <a:ext cx="3133260" cy="373004"/>
            <a:chOff x="-1" y="271777"/>
            <a:chExt cx="3891272" cy="373004"/>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361" r="511"/>
            <a:stretch>
              <a:fillRect/>
            </a:stretch>
          </p:blipFill>
          <p:spPr>
            <a:xfrm>
              <a:off x="-1" y="271777"/>
              <a:ext cx="3891272" cy="373004"/>
            </a:xfrm>
            <a:prstGeom prst="rect">
              <a:avLst/>
            </a:prstGeom>
          </p:spPr>
        </p:pic>
        <p:sp>
          <p:nvSpPr>
            <p:cNvPr id="11" name="文本框 20"/>
            <p:cNvSpPr txBox="1"/>
            <p:nvPr/>
          </p:nvSpPr>
          <p:spPr>
            <a:xfrm>
              <a:off x="4" y="289583"/>
              <a:ext cx="3891266" cy="346249"/>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   1.1 </a:t>
              </a:r>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充电</a:t>
              </a:r>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IC</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410540" y="754888"/>
            <a:ext cx="1082348"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硬件组成：</a:t>
            </a:r>
            <a:endParaRPr lang="zh-CN" altLang="en-US"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10540" y="1781074"/>
            <a:ext cx="1441420" cy="307777"/>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中断类型组成：</a:t>
            </a:r>
            <a:endParaRPr lang="zh-CN" altLang="en-US"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10540" y="3463611"/>
            <a:ext cx="1071880" cy="306705"/>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主要作用：</a:t>
            </a:r>
            <a:endParaRPr lang="zh-CN" altLang="en-US"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10540" y="2169566"/>
            <a:ext cx="1487908" cy="1169551"/>
          </a:xfrm>
          <a:prstGeom prst="rect">
            <a:avLst/>
          </a:prstGeom>
          <a:noFill/>
        </p:spPr>
        <p:txBody>
          <a:bodyPr wrap="none" rtlCol="0">
            <a:spAutoFit/>
          </a:bodyPr>
          <a:lstStyle/>
          <a:p>
            <a:r>
              <a:rPr lang="zh-CN" dirty="0"/>
              <a:t>快充充电类型</a:t>
            </a:r>
            <a:endParaRPr lang="en-US" altLang="zh-CN" dirty="0"/>
          </a:p>
          <a:p>
            <a:r>
              <a:rPr lang="en-US" altLang="zh-CN" dirty="0"/>
              <a:t>USB_IN </a:t>
            </a:r>
            <a:r>
              <a:rPr lang="zh-CN" altLang="en-US" dirty="0"/>
              <a:t>充电类型</a:t>
            </a:r>
          </a:p>
          <a:p>
            <a:r>
              <a:rPr lang="zh-CN" altLang="en-US" dirty="0"/>
              <a:t>低电压检测</a:t>
            </a:r>
            <a:r>
              <a:rPr lang="zh-CN" altLang="en-US" dirty="0" smtClean="0"/>
              <a:t>中断</a:t>
            </a:r>
            <a:endParaRPr lang="en-US" altLang="zh-CN" dirty="0" smtClean="0"/>
          </a:p>
          <a:p>
            <a:r>
              <a:rPr lang="zh-CN" altLang="en-US" dirty="0" smtClean="0"/>
              <a:t>充电结束中断等</a:t>
            </a:r>
            <a:endParaRPr lang="en-US" altLang="zh-CN" dirty="0" smtClean="0"/>
          </a:p>
          <a:p>
            <a:r>
              <a:rPr lang="zh-CN" altLang="en-US" dirty="0" smtClean="0"/>
              <a:t>异常中断</a:t>
            </a:r>
            <a:endParaRPr lang="zh-CN" altLang="en-US" dirty="0"/>
          </a:p>
        </p:txBody>
      </p:sp>
      <p:sp>
        <p:nvSpPr>
          <p:cNvPr id="5" name="文本框 4"/>
          <p:cNvSpPr txBox="1"/>
          <p:nvPr/>
        </p:nvSpPr>
        <p:spPr>
          <a:xfrm>
            <a:off x="474345" y="3770317"/>
            <a:ext cx="6090920" cy="306705"/>
          </a:xfrm>
          <a:prstGeom prst="rect">
            <a:avLst/>
          </a:prstGeom>
          <a:noFill/>
        </p:spPr>
        <p:txBody>
          <a:bodyPr wrap="square" rtlCol="0">
            <a:spAutoFit/>
          </a:bodyPr>
          <a:lstStyle/>
          <a:p>
            <a:r>
              <a:rPr lang="zh-CN" altLang="en-US" dirty="0"/>
              <a:t>获取、设置充电类型、充电状态、充电电流、温度</a:t>
            </a:r>
            <a:r>
              <a:rPr lang="zh-CN" altLang="en-US" dirty="0" smtClean="0"/>
              <a:t>、并设置充电</a:t>
            </a:r>
            <a:r>
              <a:rPr lang="zh-CN" altLang="en-US" dirty="0"/>
              <a:t>灯状态等</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118" y="985550"/>
            <a:ext cx="7706577" cy="1132205"/>
          </a:xfrm>
          <a:prstGeom prst="rect">
            <a:avLst/>
          </a:prstGeom>
        </p:spPr>
        <p:txBody>
          <a:bodyPr wrap="square">
            <a:spAutoFit/>
          </a:bodyPr>
          <a:lstStyle/>
          <a:p>
            <a:pPr marL="171450" indent="-171450">
              <a:lnSpc>
                <a:spcPct val="114000"/>
              </a:lnSpc>
              <a:buFont typeface="Wingdings" panose="05000000000000000000" pitchFamily="2" charset="2"/>
              <a:buChar char="Ø"/>
            </a:pPr>
            <a:r>
              <a:rPr lang="zh-CN" altLang="en-US" sz="1200" dirty="0" smtClean="0">
                <a:solidFill>
                  <a:srgbClr val="000000"/>
                </a:solidFill>
                <a:latin typeface="微软雅黑" panose="020B0503020204020204" pitchFamily="34" charset="-122"/>
                <a:ea typeface="微软雅黑" panose="020B0503020204020204" pitchFamily="34" charset="-122"/>
              </a:rPr>
              <a:t>防止过冲，避免深放，</a:t>
            </a:r>
            <a:r>
              <a:rPr lang="zh-CN" altLang="en-US" sz="1200" dirty="0">
                <a:solidFill>
                  <a:srgbClr val="000000"/>
                </a:solidFill>
                <a:latin typeface="微软雅黑" panose="020B0503020204020204" pitchFamily="34" charset="-122"/>
                <a:ea typeface="微软雅黑" panose="020B0503020204020204" pitchFamily="34" charset="-122"/>
              </a:rPr>
              <a:t>温度</a:t>
            </a:r>
            <a:r>
              <a:rPr lang="zh-CN" altLang="en-US" sz="1200" dirty="0" smtClean="0">
                <a:solidFill>
                  <a:srgbClr val="000000"/>
                </a:solidFill>
                <a:latin typeface="微软雅黑" panose="020B0503020204020204" pitchFamily="34" charset="-122"/>
                <a:ea typeface="微软雅黑" panose="020B0503020204020204" pitchFamily="34" charset="-122"/>
              </a:rPr>
              <a:t>控制</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a:solidFill>
                  <a:srgbClr val="000000"/>
                </a:solidFill>
                <a:latin typeface="微软雅黑" panose="020B0503020204020204" pitchFamily="34" charset="-122"/>
                <a:ea typeface="微软雅黑" panose="020B0503020204020204" pitchFamily="34" charset="-122"/>
              </a:rPr>
              <a:t>预测电池的</a:t>
            </a:r>
            <a:r>
              <a:rPr lang="en-US" altLang="zh-CN" sz="1200" dirty="0">
                <a:solidFill>
                  <a:srgbClr val="000000"/>
                </a:solidFill>
                <a:latin typeface="微软雅黑" panose="020B0503020204020204" pitchFamily="34" charset="-122"/>
                <a:ea typeface="微软雅黑" panose="020B0503020204020204" pitchFamily="34" charset="-122"/>
              </a:rPr>
              <a:t>SOC</a:t>
            </a:r>
            <a:r>
              <a:rPr lang="zh-CN" altLang="en-US" sz="1200" dirty="0">
                <a:solidFill>
                  <a:srgbClr val="000000"/>
                </a:solidFill>
                <a:latin typeface="微软雅黑" panose="020B0503020204020204" pitchFamily="34" charset="-122"/>
                <a:ea typeface="微软雅黑" panose="020B0503020204020204" pitchFamily="34" charset="-122"/>
              </a:rPr>
              <a:t>、电池诊断、总电压及单体电压测量、总电流及单体电流</a:t>
            </a:r>
            <a:r>
              <a:rPr lang="zh-CN" altLang="en-US" sz="1200" dirty="0" smtClean="0">
                <a:solidFill>
                  <a:srgbClr val="000000"/>
                </a:solidFill>
                <a:latin typeface="微软雅黑" panose="020B0503020204020204" pitchFamily="34" charset="-122"/>
                <a:ea typeface="微软雅黑" panose="020B0503020204020204" pitchFamily="34" charset="-122"/>
              </a:rPr>
              <a:t>测量</a:t>
            </a:r>
            <a:endParaRPr lang="en-US" altLang="zh-CN" sz="1200" dirty="0" smtClean="0">
              <a:solidFill>
                <a:srgbClr val="000000"/>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zh-CN" altLang="en-US" sz="1200" dirty="0" smtClean="0">
                <a:solidFill>
                  <a:srgbClr val="000000"/>
                </a:solidFill>
                <a:latin typeface="微软雅黑" panose="020B0503020204020204" pitchFamily="34" charset="-122"/>
                <a:ea typeface="微软雅黑" panose="020B0503020204020204" pitchFamily="34" charset="-122"/>
              </a:rPr>
              <a:t>实现电池复充逻辑，保护电池</a:t>
            </a:r>
            <a:endParaRPr lang="zh-CN" altLang="en-US" sz="12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000000"/>
                </a:solidFill>
                <a:latin typeface="微软雅黑" panose="020B0503020204020204" pitchFamily="34" charset="-122"/>
                <a:ea typeface="微软雅黑" panose="020B0503020204020204" pitchFamily="34" charset="-122"/>
              </a:rPr>
              <a:t>传统的电池电量测试方法有：</a:t>
            </a:r>
            <a:r>
              <a:rPr lang="zh-CN" altLang="en-US" sz="1200" dirty="0">
                <a:solidFill>
                  <a:srgbClr val="000000"/>
                </a:solidFill>
                <a:latin typeface="微软雅黑" panose="020B0503020204020204" pitchFamily="34" charset="-122"/>
                <a:ea typeface="微软雅黑" panose="020B0503020204020204" pitchFamily="34" charset="-122"/>
                <a:sym typeface="+mn-ea"/>
              </a:rPr>
              <a:t>开路电压法，</a:t>
            </a:r>
            <a:r>
              <a:rPr lang="zh-CN" altLang="en-US" sz="1200" dirty="0">
                <a:solidFill>
                  <a:srgbClr val="000000"/>
                </a:solidFill>
                <a:latin typeface="微软雅黑" panose="020B0503020204020204" pitchFamily="34" charset="-122"/>
                <a:ea typeface="微软雅黑" panose="020B0503020204020204" pitchFamily="34" charset="-122"/>
              </a:rPr>
              <a:t>密度法，内阻法和安时法等。</a:t>
            </a:r>
          </a:p>
        </p:txBody>
      </p:sp>
      <p:sp>
        <p:nvSpPr>
          <p:cNvPr id="9" name="文本框 8"/>
          <p:cNvSpPr txBox="1"/>
          <p:nvPr/>
        </p:nvSpPr>
        <p:spPr>
          <a:xfrm>
            <a:off x="395118" y="656398"/>
            <a:ext cx="5032015" cy="307777"/>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电量计作用</a:t>
            </a:r>
            <a:endParaRPr lang="zh-CN" altLang="en-US"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0" y="271777"/>
            <a:ext cx="1732884" cy="373004"/>
            <a:chOff x="0" y="271777"/>
            <a:chExt cx="1674422" cy="373004"/>
          </a:xfrm>
        </p:grpSpPr>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0" y="271777"/>
              <a:ext cx="1674422" cy="373004"/>
            </a:xfrm>
            <a:prstGeom prst="rect">
              <a:avLst/>
            </a:prstGeom>
          </p:spPr>
        </p:pic>
        <p:sp>
          <p:nvSpPr>
            <p:cNvPr id="11" name="文本框 20"/>
            <p:cNvSpPr txBox="1"/>
            <p:nvPr/>
          </p:nvSpPr>
          <p:spPr>
            <a:xfrm>
              <a:off x="2" y="289583"/>
              <a:ext cx="1674419" cy="345440"/>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1.2 </a:t>
              </a:r>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电量</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计</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IC</a:t>
              </a:r>
            </a:p>
          </p:txBody>
        </p:sp>
      </p:grpSp>
      <p:sp>
        <p:nvSpPr>
          <p:cNvPr id="2" name="文本框 1"/>
          <p:cNvSpPr txBox="1"/>
          <p:nvPr/>
        </p:nvSpPr>
        <p:spPr>
          <a:xfrm>
            <a:off x="395118" y="2171297"/>
            <a:ext cx="8229600" cy="2245360"/>
          </a:xfrm>
          <a:prstGeom prst="rect">
            <a:avLst/>
          </a:prstGeom>
          <a:noFill/>
        </p:spPr>
        <p:txBody>
          <a:bodyPr wrap="square" rtlCol="0">
            <a:spAutoFit/>
          </a:bodyPr>
          <a:lstStyle/>
          <a:p>
            <a:r>
              <a:rPr lang="zh-CN" altLang="en-US" dirty="0" smtClean="0"/>
              <a:t>开路电压法：</a:t>
            </a:r>
            <a:endParaRPr lang="en-US" altLang="zh-CN" dirty="0" smtClean="0"/>
          </a:p>
          <a:p>
            <a:r>
              <a:rPr lang="zh-CN" altLang="en-US" dirty="0" smtClean="0"/>
              <a:t>通过</a:t>
            </a:r>
            <a:r>
              <a:rPr lang="zh-CN" altLang="en-US" dirty="0"/>
              <a:t>实验方法描述在不同放电电流情况下的电池的端电压与电池的剩余能量的关系曲线，并存储特征关系曲线。</a:t>
            </a:r>
          </a:p>
          <a:p>
            <a:r>
              <a:rPr lang="zh-CN" altLang="en-US" dirty="0">
                <a:sym typeface="+mn-ea"/>
              </a:rPr>
              <a:t>实时采样电池放电时的端电压，查表求出电池的剩余能量，同时考虑电池的使用寿命以及内阻对电池</a:t>
            </a:r>
            <a:r>
              <a:rPr lang="en-US" altLang="zh-CN" dirty="0">
                <a:sym typeface="+mn-ea"/>
              </a:rPr>
              <a:t>SOC</a:t>
            </a:r>
            <a:r>
              <a:rPr lang="zh-CN" altLang="en-US" dirty="0">
                <a:sym typeface="+mn-ea"/>
              </a:rPr>
              <a:t>的影响，对求得的电池剩余</a:t>
            </a:r>
            <a:r>
              <a:rPr lang="zh-CN" altLang="en-US" dirty="0" smtClean="0">
                <a:sym typeface="+mn-ea"/>
              </a:rPr>
              <a:t>能量进行</a:t>
            </a:r>
            <a:r>
              <a:rPr lang="zh-CN" altLang="en-US" dirty="0">
                <a:sym typeface="+mn-ea"/>
              </a:rPr>
              <a:t>校正。</a:t>
            </a:r>
            <a:endParaRPr lang="zh-CN" altLang="en-US" dirty="0"/>
          </a:p>
          <a:p>
            <a:endParaRPr lang="zh-CN" altLang="en-US" dirty="0"/>
          </a:p>
          <a:p>
            <a:r>
              <a:rPr lang="zh-CN" altLang="en-US" dirty="0"/>
              <a:t>安时法：</a:t>
            </a:r>
          </a:p>
          <a:p>
            <a:r>
              <a:rPr lang="zh-CN" altLang="en-US" dirty="0"/>
              <a:t>这种方式也比较简单；</a:t>
            </a:r>
          </a:p>
          <a:p>
            <a:r>
              <a:rPr lang="zh-CN" altLang="en-US" dirty="0"/>
              <a:t>缺点是在进行SOC估计时累计误差，而这种累积误差会随着充放电次数的增加逐渐变大，尤其是电池的老化因素、自放电很难估测，因此安时法不能作为单独的SOC估计方法来使用。</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71777"/>
            <a:ext cx="1457924" cy="373004"/>
            <a:chOff x="0" y="271777"/>
            <a:chExt cx="1674422" cy="373004"/>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0" y="271777"/>
              <a:ext cx="1674422" cy="373004"/>
            </a:xfrm>
            <a:prstGeom prst="rect">
              <a:avLst/>
            </a:prstGeom>
          </p:spPr>
        </p:pic>
        <p:sp>
          <p:nvSpPr>
            <p:cNvPr id="6" name="文本框 20"/>
            <p:cNvSpPr txBox="1"/>
            <p:nvPr/>
          </p:nvSpPr>
          <p:spPr>
            <a:xfrm>
              <a:off x="2" y="289583"/>
              <a:ext cx="1674419" cy="345440"/>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1.2 </a:t>
              </a:r>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电量</a:t>
              </a:r>
              <a:r>
                <a:rPr lang="zh-CN" altLang="en-US" sz="1800" dirty="0">
                  <a:solidFill>
                    <a:schemeClr val="bg1">
                      <a:lumMod val="95000"/>
                    </a:schemeClr>
                  </a:solidFill>
                  <a:latin typeface="微软雅黑" panose="020B0503020204020204" pitchFamily="34" charset="-122"/>
                  <a:ea typeface="微软雅黑" panose="020B0503020204020204" pitchFamily="34" charset="-122"/>
                </a:rPr>
                <a:t>计</a:t>
              </a:r>
              <a:r>
                <a:rPr lang="en-US" altLang="zh-CN" sz="1800" dirty="0">
                  <a:solidFill>
                    <a:schemeClr val="bg1">
                      <a:lumMod val="95000"/>
                    </a:schemeClr>
                  </a:solidFill>
                  <a:latin typeface="微软雅黑" panose="020B0503020204020204" pitchFamily="34" charset="-122"/>
                  <a:ea typeface="微软雅黑" panose="020B0503020204020204" pitchFamily="34" charset="-122"/>
                </a:rPr>
                <a:t>IC</a:t>
              </a:r>
            </a:p>
          </p:txBody>
        </p:sp>
      </p:grpSp>
      <p:sp>
        <p:nvSpPr>
          <p:cNvPr id="7" name="文本框 6"/>
          <p:cNvSpPr txBox="1"/>
          <p:nvPr/>
        </p:nvSpPr>
        <p:spPr>
          <a:xfrm>
            <a:off x="395118" y="656398"/>
            <a:ext cx="5032015" cy="307777"/>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充电</a:t>
            </a:r>
            <a:r>
              <a:rPr lang="zh-CN" altLang="en-US" b="1" dirty="0" smtClean="0">
                <a:latin typeface="微软雅黑" panose="020B0503020204020204" pitchFamily="34" charset="-122"/>
                <a:ea typeface="微软雅黑" panose="020B0503020204020204" pitchFamily="34" charset="-122"/>
              </a:rPr>
              <a:t>逻辑图</a:t>
            </a:r>
            <a:endParaRPr lang="zh-CN" altLang="en-US" b="1" dirty="0">
              <a:latin typeface="微软雅黑" panose="020B0503020204020204" pitchFamily="34" charset="-122"/>
              <a:ea typeface="微软雅黑" panose="020B0503020204020204" pitchFamily="34" charset="-122"/>
            </a:endParaRPr>
          </a:p>
        </p:txBody>
      </p:sp>
      <p:sp>
        <p:nvSpPr>
          <p:cNvPr id="10" name="文本框 9">
            <a:hlinkClick r:id="rId3" action="ppaction://hlinkfile"/>
          </p:cNvPr>
          <p:cNvSpPr txBox="1"/>
          <p:nvPr/>
        </p:nvSpPr>
        <p:spPr>
          <a:xfrm>
            <a:off x="562708" y="1170176"/>
            <a:ext cx="2078182" cy="307777"/>
          </a:xfrm>
          <a:prstGeom prst="rect">
            <a:avLst/>
          </a:prstGeom>
          <a:noFill/>
        </p:spPr>
        <p:txBody>
          <a:bodyPr wrap="square" rtlCol="0">
            <a:spAutoFit/>
          </a:bodyPr>
          <a:lstStyle/>
          <a:p>
            <a:r>
              <a:rPr lang="zh-CN" altLang="en-US" dirty="0" smtClean="0">
                <a:hlinkClick r:id="rId3" action="ppaction://hlinkfile"/>
              </a:rPr>
              <a:t>充电逻辑图</a:t>
            </a:r>
            <a:endParaRPr lang="zh-CN" altLang="en-US" dirty="0"/>
          </a:p>
        </p:txBody>
      </p:sp>
      <p:sp>
        <p:nvSpPr>
          <p:cNvPr id="12" name="文本框 11"/>
          <p:cNvSpPr txBox="1"/>
          <p:nvPr/>
        </p:nvSpPr>
        <p:spPr>
          <a:xfrm>
            <a:off x="395117" y="1683954"/>
            <a:ext cx="5032015" cy="307777"/>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复充</a:t>
            </a:r>
            <a:r>
              <a:rPr lang="zh-CN" altLang="en-US" b="1" dirty="0" smtClean="0">
                <a:latin typeface="微软雅黑" panose="020B0503020204020204" pitchFamily="34" charset="-122"/>
                <a:ea typeface="微软雅黑" panose="020B0503020204020204" pitchFamily="34" charset="-122"/>
              </a:rPr>
              <a:t>逻辑图</a:t>
            </a:r>
            <a:endParaRPr lang="zh-CN" altLang="en-US" b="1" dirty="0">
              <a:latin typeface="微软雅黑" panose="020B0503020204020204" pitchFamily="34" charset="-122"/>
              <a:ea typeface="微软雅黑" panose="020B0503020204020204" pitchFamily="34" charset="-122"/>
            </a:endParaRPr>
          </a:p>
        </p:txBody>
      </p:sp>
      <p:sp>
        <p:nvSpPr>
          <p:cNvPr id="15" name="文本框 14">
            <a:hlinkClick r:id="rId3" action="ppaction://hlinkfile"/>
          </p:cNvPr>
          <p:cNvSpPr txBox="1"/>
          <p:nvPr/>
        </p:nvSpPr>
        <p:spPr>
          <a:xfrm>
            <a:off x="562708" y="2197732"/>
            <a:ext cx="2078182" cy="307777"/>
          </a:xfrm>
          <a:prstGeom prst="rect">
            <a:avLst/>
          </a:prstGeom>
          <a:noFill/>
        </p:spPr>
        <p:txBody>
          <a:bodyPr wrap="square" rtlCol="0">
            <a:spAutoFit/>
          </a:bodyPr>
          <a:lstStyle/>
          <a:p>
            <a:r>
              <a:rPr lang="zh-CN" altLang="en-US" dirty="0" smtClean="0">
                <a:hlinkClick r:id="rId4" action="ppaction://hlinkfile"/>
              </a:rPr>
              <a:t>复充逻辑图</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07137"/>
            <a:ext cx="4981242" cy="373004"/>
            <a:chOff x="1" y="271777"/>
            <a:chExt cx="1803221" cy="373004"/>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1" y="271777"/>
              <a:ext cx="1413164" cy="373004"/>
            </a:xfrm>
            <a:prstGeom prst="rect">
              <a:avLst/>
            </a:prstGeom>
          </p:spPr>
        </p:pic>
        <p:sp>
          <p:nvSpPr>
            <p:cNvPr id="10" name="文本框 20"/>
            <p:cNvSpPr txBox="1"/>
            <p:nvPr/>
          </p:nvSpPr>
          <p:spPr>
            <a:xfrm>
              <a:off x="2" y="289583"/>
              <a:ext cx="1803220" cy="346249"/>
            </a:xfrm>
            <a:prstGeom prst="rect">
              <a:avLst/>
            </a:prstGeom>
            <a:noFill/>
          </p:spPr>
          <p:txBody>
            <a:bodyPr wrap="square" lIns="68580" tIns="34290" rIns="68580" bIns="34290" rtlCol="0">
              <a:spAutoFit/>
            </a:bodyPr>
            <a:lstStyle/>
            <a:p>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二、</a:t>
              </a:r>
              <a:r>
                <a:rPr lang="en-US" altLang="zh-CN" sz="1800" dirty="0">
                  <a:solidFill>
                    <a:schemeClr val="bg1"/>
                  </a:solidFill>
                  <a:latin typeface="微软雅黑" panose="020B0503020204020204" pitchFamily="34" charset="-122"/>
                  <a:ea typeface="微软雅黑" panose="020B0503020204020204" pitchFamily="34" charset="-122"/>
                </a:rPr>
                <a:t> Linux </a:t>
              </a:r>
              <a:r>
                <a:rPr lang="zh-CN" altLang="en-US" sz="1800" dirty="0">
                  <a:solidFill>
                    <a:schemeClr val="bg1"/>
                  </a:solidFill>
                  <a:latin typeface="微软雅黑" panose="020B0503020204020204" pitchFamily="34" charset="-122"/>
                  <a:ea typeface="微软雅黑" panose="020B0503020204020204" pitchFamily="34" charset="-122"/>
                </a:rPr>
                <a:t>电源管理</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组成</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0" y="4803985"/>
            <a:ext cx="9144000" cy="339515"/>
            <a:chOff x="0" y="4803985"/>
            <a:chExt cx="9144000" cy="339515"/>
          </a:xfrm>
        </p:grpSpPr>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sp>
        <p:nvSpPr>
          <p:cNvPr id="3" name="文本框 2"/>
          <p:cNvSpPr txBox="1"/>
          <p:nvPr/>
        </p:nvSpPr>
        <p:spPr>
          <a:xfrm>
            <a:off x="230200" y="1023105"/>
            <a:ext cx="2542980" cy="2462213"/>
          </a:xfrm>
          <a:prstGeom prst="rect">
            <a:avLst/>
          </a:prstGeom>
          <a:noFill/>
        </p:spPr>
        <p:txBody>
          <a:bodyPr wrap="square" rtlCol="0">
            <a:spAutoFit/>
          </a:bodyPr>
          <a:lstStyle/>
          <a:p>
            <a:r>
              <a:rPr lang="zh-CN" altLang="en-US" dirty="0"/>
              <a:t>电源管理（</a:t>
            </a:r>
            <a:r>
              <a:rPr lang="en-US" altLang="zh-CN" dirty="0"/>
              <a:t>Power Management</a:t>
            </a:r>
            <a:r>
              <a:rPr lang="zh-CN" altLang="en-US" dirty="0"/>
              <a:t>）在</a:t>
            </a:r>
            <a:r>
              <a:rPr lang="en-US" altLang="zh-CN" dirty="0"/>
              <a:t>Linux Kernel</a:t>
            </a:r>
            <a:r>
              <a:rPr lang="zh-CN" altLang="en-US" dirty="0"/>
              <a:t>中，是一个比较庞大的子系统，涉及到供电（</a:t>
            </a:r>
            <a:r>
              <a:rPr lang="en-US" altLang="zh-CN" dirty="0"/>
              <a:t>Power Supply</a:t>
            </a:r>
            <a:r>
              <a:rPr lang="zh-CN" altLang="en-US" dirty="0"/>
              <a:t>）、充电（</a:t>
            </a:r>
            <a:r>
              <a:rPr lang="en-US" altLang="zh-CN" dirty="0"/>
              <a:t>Charger</a:t>
            </a:r>
            <a:r>
              <a:rPr lang="zh-CN" altLang="en-US" dirty="0"/>
              <a:t>）、时钟（</a:t>
            </a:r>
            <a:r>
              <a:rPr lang="en-US" altLang="zh-CN" dirty="0"/>
              <a:t>Clock</a:t>
            </a:r>
            <a:r>
              <a:rPr lang="zh-CN" altLang="en-US" dirty="0"/>
              <a:t>）、频率（</a:t>
            </a:r>
            <a:r>
              <a:rPr lang="en-US" altLang="zh-CN" dirty="0"/>
              <a:t>Frequency</a:t>
            </a:r>
            <a:r>
              <a:rPr lang="zh-CN" altLang="en-US" dirty="0"/>
              <a:t>）、电压（</a:t>
            </a:r>
            <a:r>
              <a:rPr lang="en-US" altLang="zh-CN" dirty="0"/>
              <a:t>Voltage</a:t>
            </a:r>
            <a:r>
              <a:rPr lang="zh-CN" altLang="en-US" dirty="0"/>
              <a:t>）、睡眠</a:t>
            </a:r>
            <a:r>
              <a:rPr lang="en-US" altLang="zh-CN" dirty="0"/>
              <a:t>/</a:t>
            </a:r>
            <a:r>
              <a:rPr lang="zh-CN" altLang="en-US" dirty="0"/>
              <a:t>唤醒（</a:t>
            </a:r>
            <a:r>
              <a:rPr lang="en-US" altLang="zh-CN" dirty="0"/>
              <a:t>Suspend/Resume</a:t>
            </a:r>
            <a:r>
              <a:rPr lang="zh-CN" altLang="en-US" dirty="0"/>
              <a:t>）等方方面面（</a:t>
            </a:r>
            <a:r>
              <a:rPr lang="zh-CN" altLang="en-US" dirty="0" smtClean="0"/>
              <a:t>如右图）；</a:t>
            </a:r>
            <a:endParaRPr lang="zh-CN" altLang="en-US" dirty="0"/>
          </a:p>
          <a:p>
            <a:r>
              <a:rPr lang="zh-CN" altLang="en-US" dirty="0"/>
              <a:t/>
            </a:r>
            <a:br>
              <a:rPr lang="zh-CN" altLang="en-US" dirty="0"/>
            </a:br>
            <a:endParaRPr lang="zh-CN" altLang="en-US" dirty="0"/>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3180" y="588998"/>
            <a:ext cx="6364502" cy="389629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4803985"/>
            <a:ext cx="9144000" cy="339515"/>
            <a:chOff x="0" y="4803985"/>
            <a:chExt cx="9144000" cy="339515"/>
          </a:xfrm>
        </p:grpSpPr>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021" r="512"/>
            <a:stretch>
              <a:fillRect/>
            </a:stretch>
          </p:blipFill>
          <p:spPr>
            <a:xfrm>
              <a:off x="0" y="4803985"/>
              <a:ext cx="9144000" cy="339515"/>
            </a:xfrm>
            <a:prstGeom prst="rect">
              <a:avLst/>
            </a:prstGeom>
          </p:spPr>
        </p:pic>
        <p:pic>
          <p:nvPicPr>
            <p:cNvPr id="19" name="图片 18"/>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88857" b="69765"/>
            <a:stretch>
              <a:fillRect/>
            </a:stretch>
          </p:blipFill>
          <p:spPr>
            <a:xfrm>
              <a:off x="4210550" y="4868109"/>
              <a:ext cx="712541" cy="190031"/>
            </a:xfrm>
            <a:prstGeom prst="rect">
              <a:avLst/>
            </a:prstGeom>
          </p:spPr>
        </p:pic>
      </p:grpSp>
      <p:sp>
        <p:nvSpPr>
          <p:cNvPr id="20" name="文本框 19"/>
          <p:cNvSpPr txBox="1"/>
          <p:nvPr/>
        </p:nvSpPr>
        <p:spPr>
          <a:xfrm>
            <a:off x="403048" y="869431"/>
            <a:ext cx="7615004" cy="3753485"/>
          </a:xfrm>
          <a:prstGeom prst="rect">
            <a:avLst/>
          </a:prstGeom>
          <a:noFill/>
        </p:spPr>
        <p:txBody>
          <a:bodyPr wrap="square" rtlCol="0">
            <a:spAutoFit/>
          </a:bodyPr>
          <a:lstStyle/>
          <a:p>
            <a:r>
              <a:rPr lang="zh-CN" altLang="en-US" dirty="0"/>
              <a:t>几</a:t>
            </a:r>
            <a:r>
              <a:rPr lang="zh-CN" altLang="en-US" dirty="0" smtClean="0"/>
              <a:t>个常见的</a:t>
            </a:r>
            <a:r>
              <a:rPr lang="en-US" altLang="zh-CN" dirty="0" smtClean="0"/>
              <a:t>framework</a:t>
            </a:r>
            <a:r>
              <a:rPr lang="zh-CN" altLang="en-US" dirty="0" smtClean="0"/>
              <a:t>系统：</a:t>
            </a:r>
            <a:endParaRPr lang="en-US" altLang="zh-CN" dirty="0" smtClean="0"/>
          </a:p>
          <a:p>
            <a:pPr marL="285750" indent="-285750">
              <a:buFont typeface="Wingdings" panose="05000000000000000000" pitchFamily="2" charset="2"/>
              <a:buChar char="Ø"/>
            </a:pPr>
            <a:r>
              <a:rPr lang="en-US" altLang="zh-CN" dirty="0" smtClean="0"/>
              <a:t>Power </a:t>
            </a:r>
            <a:r>
              <a:rPr lang="en-US" altLang="zh-CN" dirty="0"/>
              <a:t>Supply</a:t>
            </a:r>
            <a:r>
              <a:rPr lang="zh-CN" altLang="en-US" dirty="0"/>
              <a:t>，是一个供用户空间程序监控系统的供电状态（电池供电、</a:t>
            </a:r>
            <a:r>
              <a:rPr lang="en-US" altLang="zh-CN" dirty="0"/>
              <a:t>USB</a:t>
            </a:r>
            <a:r>
              <a:rPr lang="zh-CN" altLang="en-US" dirty="0"/>
              <a:t>供电、</a:t>
            </a:r>
            <a:r>
              <a:rPr lang="en-US" altLang="zh-CN" dirty="0"/>
              <a:t>AC</a:t>
            </a:r>
            <a:r>
              <a:rPr lang="zh-CN" altLang="en-US" dirty="0"/>
              <a:t>供电等等）的</a:t>
            </a:r>
            <a:r>
              <a:rPr lang="en-US" altLang="zh-CN" dirty="0"/>
              <a:t>class</a:t>
            </a:r>
            <a:r>
              <a:rPr lang="zh-CN" altLang="en-US" dirty="0"/>
              <a:t>。通俗的讲，它是一个</a:t>
            </a:r>
            <a:r>
              <a:rPr lang="en-US" altLang="zh-CN" dirty="0" err="1"/>
              <a:t>Battery&amp;Charger</a:t>
            </a:r>
            <a:r>
              <a:rPr lang="zh-CN" altLang="en-US" dirty="0"/>
              <a:t>驱动的</a:t>
            </a:r>
            <a:r>
              <a:rPr lang="en-US" altLang="zh-CN" dirty="0" smtClean="0"/>
              <a:t>Framework</a:t>
            </a:r>
            <a:r>
              <a:rPr lang="zh-CN" altLang="en-US" dirty="0" smtClean="0"/>
              <a:t>；</a:t>
            </a:r>
            <a:endParaRPr lang="en-US" altLang="zh-CN" dirty="0"/>
          </a:p>
          <a:p>
            <a:pPr marL="285750" indent="-285750">
              <a:buFont typeface="Wingdings" panose="05000000000000000000" pitchFamily="2" charset="2"/>
              <a:buChar char="Ø"/>
            </a:pPr>
            <a:r>
              <a:rPr lang="en-US" altLang="zh-CN" dirty="0" smtClean="0"/>
              <a:t>Clock </a:t>
            </a:r>
            <a:r>
              <a:rPr lang="en-US" altLang="zh-CN" dirty="0"/>
              <a:t>Framework</a:t>
            </a:r>
            <a:r>
              <a:rPr lang="zh-CN" altLang="en-US" dirty="0"/>
              <a:t>，</a:t>
            </a:r>
            <a:r>
              <a:rPr lang="en-US" altLang="zh-CN" dirty="0"/>
              <a:t>Clock</a:t>
            </a:r>
            <a:r>
              <a:rPr lang="zh-CN" altLang="en-US" dirty="0"/>
              <a:t>驱动的</a:t>
            </a:r>
            <a:r>
              <a:rPr lang="en-US" altLang="zh-CN" dirty="0"/>
              <a:t>Framework</a:t>
            </a:r>
            <a:r>
              <a:rPr lang="zh-CN" altLang="en-US" dirty="0"/>
              <a:t>，用于统一管理系统的时钟</a:t>
            </a:r>
            <a:r>
              <a:rPr lang="zh-CN" altLang="en-US" dirty="0" smtClean="0"/>
              <a:t>资源</a:t>
            </a:r>
            <a:endParaRPr lang="en-US" altLang="zh-CN" dirty="0" smtClean="0"/>
          </a:p>
          <a:p>
            <a:pPr marL="285750" indent="-285750">
              <a:buFont typeface="Wingdings" panose="05000000000000000000" pitchFamily="2" charset="2"/>
              <a:buChar char="Ø"/>
            </a:pPr>
            <a:r>
              <a:rPr lang="en-US" altLang="zh-CN" dirty="0" smtClean="0"/>
              <a:t>Regulator </a:t>
            </a:r>
            <a:r>
              <a:rPr lang="en-US" altLang="zh-CN" dirty="0"/>
              <a:t>Framework</a:t>
            </a:r>
            <a:r>
              <a:rPr lang="zh-CN" altLang="en-US" dirty="0"/>
              <a:t>，</a:t>
            </a:r>
            <a:r>
              <a:rPr lang="en-US" altLang="zh-CN" dirty="0"/>
              <a:t>Voltage/Current Regulator</a:t>
            </a:r>
            <a:r>
              <a:rPr lang="zh-CN" altLang="en-US" dirty="0"/>
              <a:t>驱动的</a:t>
            </a:r>
            <a:r>
              <a:rPr lang="en-US" altLang="zh-CN" dirty="0"/>
              <a:t>Framework</a:t>
            </a:r>
            <a:r>
              <a:rPr lang="zh-CN" altLang="en-US" dirty="0"/>
              <a:t>。该驱动用于调节</a:t>
            </a:r>
            <a:r>
              <a:rPr lang="en-US" altLang="zh-CN" dirty="0"/>
              <a:t>CPU</a:t>
            </a:r>
            <a:r>
              <a:rPr lang="zh-CN" altLang="en-US" dirty="0"/>
              <a:t>等模块的电压和电</a:t>
            </a:r>
            <a:r>
              <a:rPr lang="zh-CN" altLang="en-US" dirty="0" smtClean="0"/>
              <a:t>流值</a:t>
            </a:r>
            <a:endParaRPr lang="en-US" altLang="zh-CN" dirty="0"/>
          </a:p>
          <a:p>
            <a:pPr marL="285750" indent="-285750">
              <a:buFont typeface="Wingdings" panose="05000000000000000000" pitchFamily="2" charset="2"/>
              <a:buChar char="Ø"/>
            </a:pPr>
            <a:r>
              <a:rPr lang="en-US" altLang="zh-CN" dirty="0" smtClean="0"/>
              <a:t>CPU </a:t>
            </a:r>
            <a:r>
              <a:rPr lang="en-US" altLang="zh-CN" dirty="0"/>
              <a:t>Idle</a:t>
            </a:r>
            <a:r>
              <a:rPr lang="zh-CN" altLang="en-US" dirty="0"/>
              <a:t>，用于控制</a:t>
            </a:r>
            <a:r>
              <a:rPr lang="en-US" altLang="zh-CN" dirty="0"/>
              <a:t>CPU Idle</a:t>
            </a:r>
            <a:r>
              <a:rPr lang="zh-CN" altLang="en-US" dirty="0"/>
              <a:t>状态的</a:t>
            </a:r>
            <a:r>
              <a:rPr lang="en-US" altLang="zh-CN" dirty="0" smtClean="0"/>
              <a:t>Framework</a:t>
            </a:r>
          </a:p>
          <a:p>
            <a:pPr marL="285750" indent="-285750">
              <a:buFont typeface="Wingdings" panose="05000000000000000000" pitchFamily="2" charset="2"/>
              <a:buChar char="Ø"/>
            </a:pPr>
            <a:r>
              <a:rPr lang="en-US" altLang="zh-CN" dirty="0" smtClean="0"/>
              <a:t>Generic </a:t>
            </a:r>
            <a:r>
              <a:rPr lang="en-US" altLang="zh-CN" dirty="0"/>
              <a:t>PM</a:t>
            </a:r>
            <a:r>
              <a:rPr lang="zh-CN" altLang="en-US" dirty="0"/>
              <a:t>，传统意义上的</a:t>
            </a:r>
            <a:r>
              <a:rPr lang="en-US" altLang="zh-CN" dirty="0"/>
              <a:t>Power Management</a:t>
            </a:r>
            <a:r>
              <a:rPr lang="zh-CN" altLang="en-US" dirty="0"/>
              <a:t>，如</a:t>
            </a:r>
            <a:r>
              <a:rPr lang="en-US" altLang="zh-CN" dirty="0"/>
              <a:t>Power Off</a:t>
            </a:r>
            <a:r>
              <a:rPr lang="zh-CN" altLang="en-US" dirty="0"/>
              <a:t>、</a:t>
            </a:r>
            <a:r>
              <a:rPr lang="en-US" altLang="zh-CN" dirty="0"/>
              <a:t>Suspend to RAM</a:t>
            </a:r>
            <a:r>
              <a:rPr lang="zh-CN" altLang="en-US" dirty="0"/>
              <a:t>、</a:t>
            </a:r>
            <a:r>
              <a:rPr lang="en-US" altLang="zh-CN" dirty="0"/>
              <a:t>Suspend to Disk</a:t>
            </a:r>
            <a:r>
              <a:rPr lang="zh-CN" altLang="en-US" dirty="0" smtClean="0"/>
              <a:t>等 </a:t>
            </a:r>
            <a:endParaRPr lang="en-US" altLang="zh-CN" dirty="0" smtClean="0"/>
          </a:p>
          <a:p>
            <a:pPr marL="285750" indent="-285750">
              <a:buFont typeface="Wingdings" panose="05000000000000000000" pitchFamily="2" charset="2"/>
              <a:buChar char="Ø"/>
            </a:pPr>
            <a:r>
              <a:rPr lang="en-US" altLang="zh-CN" dirty="0" smtClean="0"/>
              <a:t>Runtime </a:t>
            </a:r>
            <a:r>
              <a:rPr lang="en-US" altLang="zh-CN" dirty="0"/>
              <a:t>PM and </a:t>
            </a:r>
            <a:r>
              <a:rPr lang="en-US" altLang="zh-CN" dirty="0" err="1"/>
              <a:t>Wakelock</a:t>
            </a:r>
            <a:r>
              <a:rPr lang="zh-CN" altLang="en-US" dirty="0"/>
              <a:t>，运行时的</a:t>
            </a:r>
            <a:r>
              <a:rPr lang="en-US" altLang="zh-CN" dirty="0"/>
              <a:t>Power Management</a:t>
            </a:r>
            <a:r>
              <a:rPr lang="zh-CN" altLang="en-US" dirty="0"/>
              <a:t>，不再需要用户程序的干涉，由</a:t>
            </a:r>
            <a:r>
              <a:rPr lang="en-US" altLang="zh-CN" dirty="0"/>
              <a:t>Kernel</a:t>
            </a:r>
            <a:r>
              <a:rPr lang="zh-CN" altLang="en-US" dirty="0"/>
              <a:t>统一调度，实时的关闭或打开设备，以便在使用性能和省电性能之间找到最佳的平衡 </a:t>
            </a:r>
            <a:endParaRPr lang="en-US" altLang="zh-CN" dirty="0" smtClean="0"/>
          </a:p>
          <a:p>
            <a:pPr marL="285750" indent="-285750">
              <a:lnSpc>
                <a:spcPct val="150000"/>
              </a:lnSpc>
              <a:buFont typeface="Wingdings" panose="05000000000000000000" pitchFamily="2" charset="2"/>
              <a:buChar char="Ø"/>
            </a:pPr>
            <a:r>
              <a:rPr lang="en-US" altLang="zh-CN" dirty="0" smtClean="0"/>
              <a:t>CPU </a:t>
            </a:r>
            <a:r>
              <a:rPr lang="en-US" altLang="zh-CN" dirty="0" err="1"/>
              <a:t>Freq</a:t>
            </a:r>
            <a:r>
              <a:rPr lang="en-US" altLang="zh-CN" dirty="0"/>
              <a:t>/Device </a:t>
            </a:r>
            <a:r>
              <a:rPr lang="en-US" altLang="zh-CN" dirty="0" err="1"/>
              <a:t>Freq</a:t>
            </a:r>
            <a:r>
              <a:rPr lang="zh-CN" altLang="en-US" dirty="0"/>
              <a:t>，用于实现</a:t>
            </a:r>
            <a:r>
              <a:rPr lang="en-US" altLang="zh-CN" dirty="0"/>
              <a:t>CPU</a:t>
            </a:r>
            <a:r>
              <a:rPr lang="zh-CN" altLang="en-US" dirty="0"/>
              <a:t>以及</a:t>
            </a:r>
            <a:r>
              <a:rPr lang="en-US" altLang="zh-CN" dirty="0"/>
              <a:t>Device</a:t>
            </a:r>
            <a:r>
              <a:rPr lang="zh-CN" altLang="en-US" dirty="0"/>
              <a:t>频率调整的</a:t>
            </a:r>
            <a:r>
              <a:rPr lang="en-US" altLang="zh-CN" dirty="0" smtClean="0"/>
              <a:t>Framework</a:t>
            </a:r>
          </a:p>
          <a:p>
            <a:pPr marL="285750" indent="-285750">
              <a:lnSpc>
                <a:spcPct val="150000"/>
              </a:lnSpc>
              <a:buFont typeface="Wingdings" panose="05000000000000000000" pitchFamily="2" charset="2"/>
              <a:buChar char="Ø"/>
            </a:pPr>
            <a:r>
              <a:rPr lang="en-US" altLang="zh-CN" dirty="0" smtClean="0"/>
              <a:t>Linux</a:t>
            </a:r>
            <a:r>
              <a:rPr lang="zh-CN" altLang="en-US" dirty="0" smtClean="0"/>
              <a:t>进程冻结技术、</a:t>
            </a:r>
            <a:r>
              <a:rPr lang="en-US" altLang="zh-CN" dirty="0" smtClean="0"/>
              <a:t>reset framework</a:t>
            </a:r>
            <a:r>
              <a:rPr lang="zh-CN" altLang="en-US" dirty="0" smtClean="0"/>
              <a:t>等</a:t>
            </a:r>
            <a:endParaRPr lang="en-US" altLang="zh-CN" dirty="0" smtClean="0"/>
          </a:p>
          <a:p>
            <a:endParaRPr lang="en-US" altLang="zh-CN" dirty="0"/>
          </a:p>
          <a:p>
            <a:r>
              <a:rPr lang="en-US" altLang="zh-CN" dirty="0"/>
              <a:t/>
            </a:r>
            <a:br>
              <a:rPr lang="en-US" altLang="zh-CN" dirty="0"/>
            </a:br>
            <a:endParaRPr lang="zh-CN" altLang="en-US" dirty="0"/>
          </a:p>
        </p:txBody>
      </p:sp>
      <p:grpSp>
        <p:nvGrpSpPr>
          <p:cNvPr id="23" name="组合 22"/>
          <p:cNvGrpSpPr/>
          <p:nvPr/>
        </p:nvGrpSpPr>
        <p:grpSpPr>
          <a:xfrm>
            <a:off x="0" y="207137"/>
            <a:ext cx="3670389" cy="373004"/>
            <a:chOff x="1" y="271777"/>
            <a:chExt cx="1803221" cy="373004"/>
          </a:xfrm>
        </p:grpSpPr>
        <p:pic>
          <p:nvPicPr>
            <p:cNvPr id="24" name="图片 23"/>
            <p:cNvPicPr>
              <a:picLocks noChangeAspect="1"/>
            </p:cNvPicPr>
            <p:nvPr/>
          </p:nvPicPr>
          <p:blipFill rotWithShape="1">
            <a:blip r:embed="rId5" cstate="print">
              <a:extLst>
                <a:ext uri="{28A0092B-C50C-407E-A947-70E740481C1C}">
                  <a14:useLocalDpi xmlns:a14="http://schemas.microsoft.com/office/drawing/2010/main" val="0"/>
                </a:ext>
              </a:extLst>
            </a:blip>
            <a:srcRect l="361" r="511"/>
            <a:stretch>
              <a:fillRect/>
            </a:stretch>
          </p:blipFill>
          <p:spPr>
            <a:xfrm>
              <a:off x="1" y="271777"/>
              <a:ext cx="1413164" cy="373004"/>
            </a:xfrm>
            <a:prstGeom prst="rect">
              <a:avLst/>
            </a:prstGeom>
          </p:spPr>
        </p:pic>
        <p:sp>
          <p:nvSpPr>
            <p:cNvPr id="25" name="文本框 20"/>
            <p:cNvSpPr txBox="1"/>
            <p:nvPr/>
          </p:nvSpPr>
          <p:spPr>
            <a:xfrm>
              <a:off x="2" y="289583"/>
              <a:ext cx="1803220" cy="346249"/>
            </a:xfrm>
            <a:prstGeom prst="rect">
              <a:avLst/>
            </a:prstGeom>
            <a:noFill/>
          </p:spPr>
          <p:txBody>
            <a:bodyPr wrap="square" lIns="68580" tIns="34290" rIns="68580" bIns="34290" rtlCol="0">
              <a:spAutoFit/>
            </a:bodyPr>
            <a:lstStyle/>
            <a:p>
              <a:r>
                <a:rPr lang="zh-CN" altLang="en-US" sz="1800" dirty="0" smtClean="0">
                  <a:solidFill>
                    <a:schemeClr val="bg1">
                      <a:lumMod val="95000"/>
                    </a:schemeClr>
                  </a:solidFill>
                  <a:latin typeface="微软雅黑" panose="020B0503020204020204" pitchFamily="34" charset="-122"/>
                  <a:ea typeface="微软雅黑" panose="020B0503020204020204" pitchFamily="34" charset="-122"/>
                </a:rPr>
                <a:t>二、</a:t>
              </a:r>
              <a:r>
                <a:rPr lang="en-US" altLang="zh-CN" sz="1800" dirty="0">
                  <a:solidFill>
                    <a:schemeClr val="bg1"/>
                  </a:solidFill>
                  <a:latin typeface="微软雅黑" panose="020B0503020204020204" pitchFamily="34" charset="-122"/>
                  <a:ea typeface="微软雅黑" panose="020B0503020204020204" pitchFamily="34" charset="-122"/>
                </a:rPr>
                <a:t> Linux </a:t>
              </a:r>
              <a:r>
                <a:rPr lang="zh-CN" altLang="en-US" sz="1800" dirty="0">
                  <a:solidFill>
                    <a:schemeClr val="bg1"/>
                  </a:solidFill>
                  <a:latin typeface="微软雅黑" panose="020B0503020204020204" pitchFamily="34" charset="-122"/>
                  <a:ea typeface="微软雅黑" panose="020B0503020204020204" pitchFamily="34" charset="-122"/>
                </a:rPr>
                <a:t>电源管理</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组成</a:t>
              </a:r>
              <a:endParaRPr lang="zh-CN" altLang="en-US" sz="1800" dirty="0">
                <a:solidFill>
                  <a:schemeClr val="bg1">
                    <a:lumMod val="9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271777"/>
            <a:ext cx="2626383" cy="373004"/>
            <a:chOff x="0" y="271777"/>
            <a:chExt cx="1236938" cy="373004"/>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361" r="511"/>
            <a:stretch>
              <a:fillRect/>
            </a:stretch>
          </p:blipFill>
          <p:spPr>
            <a:xfrm>
              <a:off x="0" y="271777"/>
              <a:ext cx="1236938" cy="373004"/>
            </a:xfrm>
            <a:prstGeom prst="rect">
              <a:avLst/>
            </a:prstGeom>
          </p:spPr>
        </p:pic>
        <p:sp>
          <p:nvSpPr>
            <p:cNvPr id="6" name="文本框 20"/>
            <p:cNvSpPr txBox="1"/>
            <p:nvPr/>
          </p:nvSpPr>
          <p:spPr>
            <a:xfrm>
              <a:off x="2" y="289583"/>
              <a:ext cx="1236936" cy="345440"/>
            </a:xfrm>
            <a:prstGeom prst="rect">
              <a:avLst/>
            </a:prstGeom>
            <a:noFill/>
          </p:spPr>
          <p:txBody>
            <a:bodyPr wrap="square" lIns="68580" tIns="34290" rIns="68580" bIns="34290" rtlCol="0">
              <a:spAutoFit/>
            </a:bodyPr>
            <a:lstStyle/>
            <a:p>
              <a:r>
                <a:rPr lang="en-US" altLang="zh-CN" sz="1800" dirty="0" smtClean="0">
                  <a:solidFill>
                    <a:schemeClr val="bg1">
                      <a:lumMod val="95000"/>
                    </a:schemeClr>
                  </a:solidFill>
                  <a:latin typeface="微软雅黑" panose="020B0503020204020204" pitchFamily="34" charset="-122"/>
                  <a:ea typeface="微软雅黑" panose="020B0503020204020204" pitchFamily="34" charset="-122"/>
                </a:rPr>
                <a:t>2.1 </a:t>
              </a:r>
              <a:r>
                <a:rPr lang="en-US" altLang="zh-CN" sz="1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PM</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之</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Suspend</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功能</a:t>
              </a:r>
              <a:endParaRPr lang="en-US" altLang="zh-CN" sz="1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79043" y="812089"/>
            <a:ext cx="8491770" cy="954107"/>
          </a:xfrm>
          <a:prstGeom prst="rect">
            <a:avLst/>
          </a:prstGeom>
          <a:noFill/>
        </p:spPr>
        <p:txBody>
          <a:bodyPr wrap="square" rtlCol="0">
            <a:spAutoFit/>
          </a:bodyPr>
          <a:lstStyle/>
          <a:p>
            <a:r>
              <a:rPr lang="en-US" altLang="zh-CN" dirty="0"/>
              <a:t>Linux</a:t>
            </a:r>
            <a:r>
              <a:rPr lang="zh-CN" altLang="en-US" dirty="0"/>
              <a:t>内核提供了三种</a:t>
            </a:r>
            <a:r>
              <a:rPr lang="en-US" altLang="zh-CN" dirty="0"/>
              <a:t>Suspend: Freeze</a:t>
            </a:r>
            <a:r>
              <a:rPr lang="zh-CN" altLang="en-US" dirty="0"/>
              <a:t>、</a:t>
            </a:r>
            <a:r>
              <a:rPr lang="en-US" altLang="zh-CN" dirty="0"/>
              <a:t>Standby</a:t>
            </a:r>
            <a:r>
              <a:rPr lang="zh-CN" altLang="en-US" dirty="0"/>
              <a:t>和</a:t>
            </a:r>
            <a:r>
              <a:rPr lang="en-US" altLang="zh-CN" dirty="0"/>
              <a:t>STR(Suspend to RAM)</a:t>
            </a:r>
            <a:r>
              <a:rPr lang="zh-CN" altLang="en-US" dirty="0"/>
              <a:t>，在用户空间向”</a:t>
            </a:r>
            <a:r>
              <a:rPr lang="en-US" altLang="zh-CN" dirty="0"/>
              <a:t>/sys/power/state”</a:t>
            </a:r>
            <a:r>
              <a:rPr lang="zh-CN" altLang="en-US" dirty="0"/>
              <a:t>文件分别写入”</a:t>
            </a:r>
            <a:r>
              <a:rPr lang="en-US" altLang="zh-CN" dirty="0"/>
              <a:t>freeze”</a:t>
            </a:r>
            <a:r>
              <a:rPr lang="zh-CN" altLang="en-US" dirty="0"/>
              <a:t>、”</a:t>
            </a:r>
            <a:r>
              <a:rPr lang="en-US" altLang="zh-CN" dirty="0"/>
              <a:t>standby”</a:t>
            </a:r>
            <a:r>
              <a:rPr lang="zh-CN" altLang="en-US" dirty="0"/>
              <a:t>和”</a:t>
            </a:r>
            <a:r>
              <a:rPr lang="en-US" altLang="zh-CN" dirty="0" err="1"/>
              <a:t>mem</a:t>
            </a:r>
            <a:r>
              <a:rPr lang="en-US" altLang="zh-CN" dirty="0"/>
              <a:t>”</a:t>
            </a:r>
            <a:r>
              <a:rPr lang="zh-CN" altLang="en-US" dirty="0"/>
              <a:t>，即可触发它们。</a:t>
            </a:r>
          </a:p>
          <a:p>
            <a:r>
              <a:rPr lang="zh-CN" altLang="en-US" dirty="0"/>
              <a:t/>
            </a:r>
            <a:br>
              <a:rPr lang="zh-CN" altLang="en-US" dirty="0"/>
            </a:br>
            <a:endParaRPr lang="zh-CN" altLang="en-US" dirty="0"/>
          </a:p>
        </p:txBody>
      </p:sp>
      <p:sp>
        <p:nvSpPr>
          <p:cNvPr id="8" name="椭圆 7"/>
          <p:cNvSpPr/>
          <p:nvPr/>
        </p:nvSpPr>
        <p:spPr>
          <a:xfrm>
            <a:off x="5693917" y="1"/>
            <a:ext cx="2976896" cy="723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t>echo </a:t>
            </a:r>
            <a:r>
              <a:rPr lang="en-US" altLang="zh-CN" sz="700" dirty="0"/>
              <a:t>standby &gt;/sys/power/state //CPU</a:t>
            </a:r>
            <a:r>
              <a:rPr lang="zh-CN" altLang="en-US" sz="700" dirty="0"/>
              <a:t>和</a:t>
            </a:r>
            <a:r>
              <a:rPr lang="en-US" altLang="zh-CN" sz="700" dirty="0"/>
              <a:t>RAM</a:t>
            </a:r>
            <a:r>
              <a:rPr lang="zh-CN" altLang="en-US" sz="700" dirty="0"/>
              <a:t>在</a:t>
            </a:r>
            <a:r>
              <a:rPr lang="zh-CN" altLang="en-US" sz="700" dirty="0" smtClean="0"/>
              <a:t>运行</a:t>
            </a:r>
            <a:endParaRPr lang="en-US" altLang="zh-CN" sz="700" dirty="0" smtClean="0"/>
          </a:p>
          <a:p>
            <a:pPr algn="ctr"/>
            <a:r>
              <a:rPr lang="en-US" altLang="zh-CN" sz="700" dirty="0" smtClean="0"/>
              <a:t>echo </a:t>
            </a:r>
            <a:r>
              <a:rPr lang="en-US" altLang="zh-CN" sz="700" dirty="0" err="1"/>
              <a:t>mem</a:t>
            </a:r>
            <a:r>
              <a:rPr lang="en-US" altLang="zh-CN" sz="700" dirty="0"/>
              <a:t> &gt; /sys/power/state  //</a:t>
            </a:r>
            <a:r>
              <a:rPr lang="zh-CN" altLang="en-US" sz="700" dirty="0"/>
              <a:t>挂起到内存</a:t>
            </a:r>
            <a:r>
              <a:rPr lang="en-US" altLang="zh-CN" sz="700" dirty="0"/>
              <a:t>(</a:t>
            </a:r>
            <a:r>
              <a:rPr lang="zh-CN" altLang="en-US" sz="700" dirty="0"/>
              <a:t>待机</a:t>
            </a:r>
            <a:r>
              <a:rPr lang="en-US" altLang="zh-CN" sz="700" dirty="0"/>
              <a:t>),</a:t>
            </a:r>
            <a:r>
              <a:rPr lang="zh-CN" altLang="en-US" sz="700" dirty="0"/>
              <a:t>关闭硬 盘、外设等</a:t>
            </a:r>
            <a:r>
              <a:rPr lang="zh-CN" altLang="en-US" sz="700" dirty="0" smtClean="0"/>
              <a:t>设备</a:t>
            </a:r>
            <a:endParaRPr lang="en-US" altLang="zh-CN" sz="700" dirty="0" smtClean="0"/>
          </a:p>
          <a:p>
            <a:pPr algn="ctr"/>
            <a:r>
              <a:rPr lang="en-US" altLang="zh-CN" sz="700" dirty="0" smtClean="0"/>
              <a:t>freeze</a:t>
            </a:r>
            <a:r>
              <a:rPr lang="zh-CN" altLang="en-US" sz="700" dirty="0" smtClean="0"/>
              <a:t>则是进程冻结</a:t>
            </a:r>
            <a:endParaRPr lang="zh-CN" altLang="en-US" sz="700" dirty="0"/>
          </a:p>
        </p:txBody>
      </p:sp>
      <p:cxnSp>
        <p:nvCxnSpPr>
          <p:cNvPr id="10" name="直接箭头连接符 9"/>
          <p:cNvCxnSpPr/>
          <p:nvPr/>
        </p:nvCxnSpPr>
        <p:spPr>
          <a:xfrm flipH="1">
            <a:off x="5693914" y="545501"/>
            <a:ext cx="581891" cy="294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6" y="1943262"/>
            <a:ext cx="3309172" cy="2600325"/>
          </a:xfrm>
          <a:prstGeom prst="rect">
            <a:avLst/>
          </a:prstGeom>
        </p:spPr>
      </p:pic>
      <p:sp>
        <p:nvSpPr>
          <p:cNvPr id="12" name="矩形 11"/>
          <p:cNvSpPr/>
          <p:nvPr/>
        </p:nvSpPr>
        <p:spPr>
          <a:xfrm>
            <a:off x="179043" y="1402650"/>
            <a:ext cx="2404826" cy="307777"/>
          </a:xfrm>
          <a:prstGeom prst="rect">
            <a:avLst/>
          </a:prstGeom>
        </p:spPr>
        <p:txBody>
          <a:bodyPr wrap="none">
            <a:spAutoFit/>
          </a:bodyPr>
          <a:lstStyle/>
          <a:p>
            <a:r>
              <a:rPr lang="en-US" altLang="zh-CN" b="1" dirty="0" err="1">
                <a:solidFill>
                  <a:srgbClr val="1F1F1F"/>
                </a:solidFill>
                <a:latin typeface="Arial" panose="020B0604020202020204" pitchFamily="34" charset="0"/>
              </a:rPr>
              <a:t>suspend&amp;resume</a:t>
            </a:r>
            <a:r>
              <a:rPr lang="zh-CN" altLang="en-US" b="1" dirty="0">
                <a:solidFill>
                  <a:srgbClr val="1F1F1F"/>
                </a:solidFill>
                <a:latin typeface="Arial" panose="020B0604020202020204" pitchFamily="34" charset="0"/>
              </a:rPr>
              <a:t>过程概述</a:t>
            </a:r>
            <a:endParaRPr lang="zh-CN" altLang="en-US" b="1" i="0" dirty="0">
              <a:solidFill>
                <a:srgbClr val="1F1F1F"/>
              </a:solidFill>
              <a:effectLst/>
              <a:latin typeface="Arial" panose="020B0604020202020204" pitchFamily="34" charset="0"/>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1618" y="661587"/>
            <a:ext cx="3966482" cy="44819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eaLnBrk="0" hangingPunct="0">
          <a:buFont typeface="Arial" panose="020B0604020202020204" pitchFamily="34" charset="0"/>
          <a:buNone/>
          <a:defRPr sz="3200" dirty="0"/>
        </a:defPPr>
      </a:lstStyle>
      <a:style>
        <a:lnRef idx="1">
          <a:schemeClr val="accent5"/>
        </a:lnRef>
        <a:fillRef idx="3">
          <a:schemeClr val="accent5"/>
        </a:fillRef>
        <a:effectRef idx="2">
          <a:schemeClr val="accent5"/>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eaLnBrk="0" hangingPunct="0">
          <a:buFont typeface="Arial" panose="020B0604020202020204" pitchFamily="34" charset="0"/>
          <a:buNone/>
          <a:defRPr sz="3200" dirty="0"/>
        </a:defPPr>
      </a:lstStyle>
      <a:style>
        <a:lnRef idx="1">
          <a:schemeClr val="accent5"/>
        </a:lnRef>
        <a:fillRef idx="3">
          <a:schemeClr val="accent5"/>
        </a:fillRef>
        <a:effectRef idx="2">
          <a:schemeClr val="accent5"/>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eaLnBrk="0" hangingPunct="0">
          <a:buFont typeface="Arial" panose="020B0604020202020204" pitchFamily="34" charset="0"/>
          <a:buNone/>
          <a:defRPr sz="3200" dirty="0"/>
        </a:defPPr>
      </a:lstStyle>
      <a:style>
        <a:lnRef idx="1">
          <a:schemeClr val="accent5"/>
        </a:lnRef>
        <a:fillRef idx="3">
          <a:schemeClr val="accent5"/>
        </a:fillRef>
        <a:effectRef idx="2">
          <a:schemeClr val="accent5"/>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eaLnBrk="0" hangingPunct="0">
          <a:buFont typeface="Arial" panose="020B0604020202020204" pitchFamily="34" charset="0"/>
          <a:buNone/>
          <a:defRPr sz="3200" dirty="0"/>
        </a:defPPr>
      </a:lstStyle>
      <a:style>
        <a:lnRef idx="1">
          <a:schemeClr val="accent5"/>
        </a:lnRef>
        <a:fillRef idx="3">
          <a:schemeClr val="accent5"/>
        </a:fillRef>
        <a:effectRef idx="2">
          <a:schemeClr val="accent5"/>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1323</Words>
  <Application>Microsoft Office PowerPoint</Application>
  <PresentationFormat>全屏显示(16:9)</PresentationFormat>
  <Paragraphs>111</Paragraphs>
  <Slides>16</Slides>
  <Notes>2</Notes>
  <HiddenSlides>0</HiddenSlides>
  <MMClips>0</MMClips>
  <ScaleCrop>false</ScaleCrop>
  <HeadingPairs>
    <vt:vector size="6" baseType="variant">
      <vt:variant>
        <vt:lpstr>已用的字体</vt:lpstr>
      </vt:variant>
      <vt:variant>
        <vt:i4>6</vt:i4>
      </vt:variant>
      <vt:variant>
        <vt:lpstr>主题</vt:lpstr>
      </vt:variant>
      <vt:variant>
        <vt:i4>6</vt:i4>
      </vt:variant>
      <vt:variant>
        <vt:lpstr>幻灯片标题</vt:lpstr>
      </vt:variant>
      <vt:variant>
        <vt:i4>16</vt:i4>
      </vt:variant>
    </vt:vector>
  </HeadingPairs>
  <TitlesOfParts>
    <vt:vector size="28" baseType="lpstr">
      <vt:lpstr>宋体</vt:lpstr>
      <vt:lpstr>微软雅黑</vt:lpstr>
      <vt:lpstr>Arial</vt:lpstr>
      <vt:lpstr>Calibri</vt:lpstr>
      <vt:lpstr>Calibri Light</vt:lpstr>
      <vt:lpstr>Wingdings</vt:lpstr>
      <vt:lpstr>Office 主题</vt:lpstr>
      <vt:lpstr>1_自定义设计方案</vt:lpstr>
      <vt:lpstr>2_自定义设计方案</vt:lpstr>
      <vt:lpstr>3_自定义设计方案</vt:lpstr>
      <vt:lpstr>4_自定义设计方案</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廖艳平</dc:creator>
  <cp:lastModifiedBy>林浩</cp:lastModifiedBy>
  <cp:revision>2752</cp:revision>
  <cp:lastPrinted>2017-04-14T00:32:00Z</cp:lastPrinted>
  <dcterms:created xsi:type="dcterms:W3CDTF">2017-03-24T05:49:00Z</dcterms:created>
  <dcterms:modified xsi:type="dcterms:W3CDTF">2019-12-27T03:19:23Z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