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75" r:id="rId5"/>
    <p:sldId id="258" r:id="rId6"/>
    <p:sldId id="261" r:id="rId7"/>
    <p:sldId id="262" r:id="rId8"/>
    <p:sldId id="265" r:id="rId9"/>
    <p:sldId id="266" r:id="rId10"/>
    <p:sldId id="263" r:id="rId11"/>
    <p:sldId id="264" r:id="rId12"/>
    <p:sldId id="268" r:id="rId13"/>
    <p:sldId id="270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DB89C-F83A-4B50-9006-550D498136C1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8AA1B-4551-4961-A737-6D56EE8FA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14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8AA1B-4551-4961-A737-6D56EE8FA28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42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F56C6-24C4-A981-AE3F-AB2255342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D546A8-44C5-F1E2-EDF0-2B08485A1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858FF-E14D-E0F2-4645-E4A0D615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8860B-E50F-7462-98AA-8D17598D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35E25-75B8-B14C-8A25-59A4D776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51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90307-D630-A891-2C4F-CC845DB3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46EDD4-EC8E-F71F-821A-40F23E8F6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09220-B5FB-C8C0-D997-18BF087E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5BE6C-0A6C-B87C-14C3-C9AC98F6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2D6B7-FF2C-547E-07BB-DB9985C7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1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5FE158-C305-8ACD-BAF7-A6CAE3091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64F8F2-E451-36F9-7ADA-19498F197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8FF2F-38D4-9FB6-180C-2DCAC2F0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A8851-07C8-5B5E-D83F-73EFEF51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12CF8-B54D-AD5D-AFF0-2EFD110B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9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49D0D-7378-3477-A484-31B3178E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5F1E2-F697-BCC8-5B59-25DE0EC3A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880A8-C1CB-ED7D-C9A6-9F016B51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FA3A18-CCBD-EB03-7BBA-85F7046D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83BA3-C992-2D5B-FE6F-1B67EB38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41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9539D-0C69-42FD-3E7D-92E68E20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7ECD53-90D4-2E1C-1028-B295EB442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60F0A-2D2F-75C7-BF66-5569BE44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DA4C5-0194-0B45-1B2A-623ED1E6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3540F-9B3A-29B0-FD2E-EC8B2524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4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9EE94-356D-FE2F-4662-730AD439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6DE7F-A9AF-A676-C622-BA293CBE3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957F3-4B15-1EAF-6699-092BF3DA4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1208BD-C01C-913F-47EF-17464430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DF504C-BB68-7112-E125-0B97CF9A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C2260-EB8A-EBDE-DCA4-53B6F406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6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938AA-BB1F-1455-9EFE-6F6CFE0F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9A9CF-5C6B-7016-05F4-26B1E8E43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2DAA1-0008-04A9-6618-C3E03F542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961B10-E73F-22E9-79E5-FA382EEE5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44CB9C-F5CA-18B8-9A6F-C06A997A8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D4125C-F4A8-485D-8BCF-F44A9B8E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01F84B-2BD5-F66D-38BE-FA2A4720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BCC982-C429-46A6-A199-2257A5E2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8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B66AC-2C69-941B-6284-00343DC6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A2B052-6F75-73A8-A7C6-90DEB446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2CB7B7-B1F4-715C-F31B-D52DC49F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372F35-BDFE-CC18-A428-81E297B3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9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28F122-0DF3-5A33-7A91-11E5175B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A19347-D1CD-A7AA-9743-1A70C6C4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B855D8-5C74-1EE1-38D1-6F66C4F1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7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025D9-F2B6-F50C-6C7A-553314C71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38507-95C7-5B07-2639-E6A93DA1B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D3D220-E137-B9DD-F9AE-E5CA964CE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2F1CB9-BE3D-98A1-4776-2E2D212C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191EB5-4690-BEEA-9FB2-E5B4BB17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C250D-8B0D-0A41-7C1E-17BAF1FC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9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A9519-5E68-5D4A-0711-1E2C25B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5FCC7D-FEBC-6078-1E77-D80542B20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C8CA43-35D5-7A59-37B4-C00D66B18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0BA97-2C13-177D-0182-FC717E1B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7A272-A669-25B0-27FB-EAEDB46A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2EDEF-C63A-C866-B0AE-C5264E2B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6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AD4BC4-1A57-5BE7-4BFC-E1E2BC32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AA7E4F-1AD5-DE6A-50AB-1066C9FB7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3180A-5FCD-D042-FBE3-7E0C2B13D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5A0AFA-DED4-4D53-AC30-7BF6EB353FD8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27F58-25CE-ADEC-1110-213DD203E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71EF8-C9DD-03E2-B29B-858066083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D7EB7-3813-4FC6-B95F-A5DBF589C2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12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D9A16-CD8A-FD69-6F4D-CB19630E2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측광 데이터 기반</a:t>
            </a:r>
            <a:br>
              <a:rPr lang="ko-KR" altLang="en-US" dirty="0"/>
            </a:br>
            <a:r>
              <a:rPr lang="ko-KR" altLang="en-US" b="1" dirty="0"/>
              <a:t>적색편이 예측 모델 구축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9F0365-2F03-C369-DA64-736F6A8E4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2021212816 </a:t>
            </a:r>
            <a:r>
              <a:rPr lang="ko-KR" altLang="en-US" dirty="0"/>
              <a:t>김이현</a:t>
            </a:r>
          </a:p>
        </p:txBody>
      </p:sp>
    </p:spTree>
    <p:extLst>
      <p:ext uri="{BB962C8B-B14F-4D97-AF65-F5344CB8AC3E}">
        <p14:creationId xmlns:p14="http://schemas.microsoft.com/office/powerpoint/2010/main" val="283805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F399F-085E-C612-0A1C-00491BAB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이상치 제거 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628040-1236-60BA-8AE1-88CF3F396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1741459"/>
            <a:ext cx="11003280" cy="47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11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132AF-E4C3-BCDD-7D21-7D27DD74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이상치 제거 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66275-D811-AA9A-EEDE-BF95F7D4D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5" y="1765494"/>
            <a:ext cx="11598339" cy="48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9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41169-1947-76BB-C4B0-B5872C5BA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CC772-FA8A-C2CC-46FE-78504784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분석 </a:t>
            </a:r>
            <a:r>
              <a:rPr lang="en-US" altLang="ko-KR" dirty="0"/>
              <a:t>- </a:t>
            </a:r>
            <a:r>
              <a:rPr lang="ko-KR" altLang="en-US" dirty="0"/>
              <a:t>전체 변수간 상관관계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D0164-F449-3470-3C97-2FD26BF0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88" y="1877894"/>
            <a:ext cx="5352757" cy="4980105"/>
          </a:xfrm>
        </p:spPr>
        <p:txBody>
          <a:bodyPr>
            <a:normAutofit/>
          </a:bodyPr>
          <a:lstStyle/>
          <a:p>
            <a:r>
              <a:rPr lang="ko-KR" altLang="en-US" dirty="0"/>
              <a:t>여러 변수들 간의 상관관계를 직관적으로 파악하기 위해    </a:t>
            </a:r>
            <a:r>
              <a:rPr lang="ko-KR" altLang="en-US" dirty="0" err="1"/>
              <a:t>히트맵을</a:t>
            </a:r>
            <a:r>
              <a:rPr lang="ko-KR" altLang="en-US" dirty="0"/>
              <a:t> 사용하여 시각화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redshift</a:t>
            </a:r>
            <a:r>
              <a:rPr lang="ko-KR" altLang="en-US" dirty="0"/>
              <a:t>는 색 필터</a:t>
            </a:r>
            <a:r>
              <a:rPr lang="en-US" altLang="ko-KR" dirty="0"/>
              <a:t>(r,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와 강한 양의 상관관계</a:t>
            </a:r>
            <a:r>
              <a:rPr lang="en-US" altLang="ko-KR" dirty="0"/>
              <a:t>(0.43 ~ 0.49)</a:t>
            </a:r>
          </a:p>
          <a:p>
            <a:endParaRPr lang="en-US" altLang="ko-KR" dirty="0"/>
          </a:p>
          <a:p>
            <a:r>
              <a:rPr lang="ko-KR" altLang="en-US" dirty="0"/>
              <a:t>천체의 색상 정보가 그 천체가 얼마나 멀리 있는지를 예측하는 데 매우 중요한 단서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63698E-8F5C-2224-F9DB-D1A375DEF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394" y="1342811"/>
            <a:ext cx="5732976" cy="54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7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1C55A-3CE1-DD1B-6168-C975638F2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B30BC-516A-1EBA-DC5F-3F4308FD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데이터 분석 </a:t>
            </a:r>
            <a:r>
              <a:rPr lang="en-US" altLang="ko-KR" sz="3600" dirty="0"/>
              <a:t>- </a:t>
            </a:r>
            <a:r>
              <a:rPr lang="ko-KR" altLang="en-US" sz="3600" b="1" dirty="0"/>
              <a:t>천체 종류에 따른 적색편이 분포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FF160-B0FE-06E0-31EF-87DF2416F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88" y="1877894"/>
            <a:ext cx="5352757" cy="498010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특정 카테고리</a:t>
            </a:r>
            <a:r>
              <a:rPr lang="en-US" altLang="ko-KR" sz="2400" dirty="0"/>
              <a:t>(</a:t>
            </a:r>
            <a:r>
              <a:rPr lang="ko-KR" altLang="en-US" sz="2400" dirty="0"/>
              <a:t>천체 종류</a:t>
            </a:r>
            <a:r>
              <a:rPr lang="en-US" altLang="ko-KR" sz="2400" dirty="0"/>
              <a:t>)</a:t>
            </a:r>
            <a:r>
              <a:rPr lang="ko-KR" altLang="en-US" sz="2400" dirty="0"/>
              <a:t>에 따른  숫자형 데이터</a:t>
            </a:r>
            <a:r>
              <a:rPr lang="en-US" altLang="ko-KR" sz="2400" dirty="0"/>
              <a:t>(</a:t>
            </a:r>
            <a:r>
              <a:rPr lang="ko-KR" altLang="en-US" sz="2400" dirty="0"/>
              <a:t>적색편이</a:t>
            </a:r>
            <a:r>
              <a:rPr lang="en-US" altLang="ko-KR" sz="2400" dirty="0"/>
              <a:t>)</a:t>
            </a:r>
            <a:r>
              <a:rPr lang="ko-KR" altLang="en-US" sz="2400" dirty="0"/>
              <a:t>의 분포를 비교하는 데 가장 최적화된 </a:t>
            </a:r>
            <a:r>
              <a:rPr lang="en-US" altLang="ko-KR" sz="2400" dirty="0"/>
              <a:t>box plot</a:t>
            </a:r>
            <a:r>
              <a:rPr lang="ko-KR" altLang="en-US" sz="2400" dirty="0"/>
              <a:t>을 사용하여 시각화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별의 </a:t>
            </a:r>
            <a:r>
              <a:rPr lang="ko-KR" altLang="en-US" sz="2400" dirty="0" err="1"/>
              <a:t>적색편이는</a:t>
            </a:r>
            <a:r>
              <a:rPr lang="ko-KR" altLang="en-US" sz="2400" dirty="0"/>
              <a:t> </a:t>
            </a:r>
            <a:r>
              <a:rPr lang="en-US" altLang="ko-KR" sz="2400" dirty="0"/>
              <a:t>0</a:t>
            </a:r>
            <a:r>
              <a:rPr lang="ko-KR" altLang="en-US" sz="2400" dirty="0"/>
              <a:t>에 가깝다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이 그래프를 통해 적색편이 값은 천체의 종류를 구분하는 데 매우 결정적인 특징임을 알 수 있다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EB5DB54-F0EB-74A3-142E-7BB22002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145" y="1634066"/>
            <a:ext cx="6358805" cy="446387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4113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9F117-42E7-F66F-CD1D-A67017029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79F11-F8E8-5E03-791D-82244478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데이터 분석 </a:t>
            </a:r>
            <a:r>
              <a:rPr lang="en-US" altLang="ko-KR" sz="3600" dirty="0"/>
              <a:t>- </a:t>
            </a:r>
            <a:r>
              <a:rPr lang="ko-KR" altLang="en-US" sz="3600" b="1" dirty="0"/>
              <a:t>천체 종류에 따른 밝기 분포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C6701-2AEB-850A-0F00-78BA5F653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88" y="1877894"/>
            <a:ext cx="5352757" cy="498010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여러 그룹</a:t>
            </a:r>
            <a:r>
              <a:rPr lang="en-US" altLang="ko-KR" sz="2000" dirty="0"/>
              <a:t>(</a:t>
            </a:r>
            <a:r>
              <a:rPr lang="ko-KR" altLang="en-US" sz="2000" dirty="0"/>
              <a:t>천체 종류</a:t>
            </a:r>
            <a:r>
              <a:rPr lang="en-US" altLang="ko-KR" sz="2000" dirty="0"/>
              <a:t>)</a:t>
            </a:r>
            <a:r>
              <a:rPr lang="ko-KR" altLang="en-US" sz="2000" dirty="0"/>
              <a:t>에 걸친 숫자형 데이터</a:t>
            </a:r>
            <a:r>
              <a:rPr lang="en-US" altLang="ko-KR" sz="2000" dirty="0"/>
              <a:t>(</a:t>
            </a:r>
            <a:r>
              <a:rPr lang="ko-KR" altLang="en-US" sz="2000" dirty="0"/>
              <a:t>밝기 등급</a:t>
            </a:r>
            <a:r>
              <a:rPr lang="en-US" altLang="ko-KR" sz="2000" dirty="0"/>
              <a:t>)</a:t>
            </a:r>
            <a:r>
              <a:rPr lang="ko-KR" altLang="en-US" sz="2000" dirty="0"/>
              <a:t>의 분포를 한눈에 비교하는 데 가장 효과적이기 때문에 가장 최적화된</a:t>
            </a:r>
            <a:r>
              <a:rPr lang="en-US" altLang="ko-KR" sz="2000" dirty="0"/>
              <a:t>  box plot</a:t>
            </a:r>
            <a:r>
              <a:rPr lang="ko-KR" altLang="en-US" sz="2000" dirty="0"/>
              <a:t>을 사용하여 시각화</a:t>
            </a:r>
            <a:endParaRPr lang="en-US" altLang="ko-KR" sz="2000" dirty="0"/>
          </a:p>
          <a:p>
            <a:endParaRPr lang="en-US" altLang="ko-KR" sz="2400" dirty="0"/>
          </a:p>
          <a:p>
            <a:pPr fontAlgn="base"/>
            <a:r>
              <a:rPr lang="ko-KR" altLang="en-US" sz="2000" dirty="0"/>
              <a:t>자외선 필터에서는 별과 은하의 밝기 분포가 뚜렷하게 구분된다</a:t>
            </a:r>
            <a:endParaRPr lang="en-US" altLang="ko-KR" sz="2000" dirty="0"/>
          </a:p>
          <a:p>
            <a:pPr fontAlgn="base"/>
            <a:r>
              <a:rPr lang="ko-KR" altLang="en-US" sz="2000" dirty="0"/>
              <a:t>적색 필터에서는 두 천체의 밝기 분포가 매우 유사하게 나타났다</a:t>
            </a:r>
            <a:r>
              <a:rPr lang="en-US" altLang="ko-KR" sz="2000" dirty="0"/>
              <a:t>.</a:t>
            </a:r>
          </a:p>
          <a:p>
            <a:pPr fontAlgn="base"/>
            <a:endParaRPr lang="en-US" altLang="ko-KR" sz="2400" dirty="0"/>
          </a:p>
          <a:p>
            <a:r>
              <a:rPr lang="ko-KR" altLang="en-US" sz="2000" dirty="0"/>
              <a:t>천체의 종류를 구별할 때</a:t>
            </a:r>
            <a:r>
              <a:rPr lang="en-US" altLang="ko-KR" sz="2000" dirty="0"/>
              <a:t>, </a:t>
            </a:r>
            <a:r>
              <a:rPr lang="ko-KR" altLang="en-US" sz="2000" dirty="0"/>
              <a:t>단일 필터의 밝기보다 여러 필터 간의 밝기 차이</a:t>
            </a:r>
            <a:r>
              <a:rPr lang="en-US" altLang="ko-KR" sz="2000" dirty="0"/>
              <a:t>, </a:t>
            </a:r>
            <a:r>
              <a:rPr lang="ko-KR" altLang="en-US" sz="2000" dirty="0"/>
              <a:t>즉 </a:t>
            </a:r>
            <a:r>
              <a:rPr lang="en-US" altLang="ko-KR" sz="2000" dirty="0"/>
              <a:t>'</a:t>
            </a:r>
            <a:r>
              <a:rPr lang="ko-KR" altLang="en-US" sz="2000" dirty="0"/>
              <a:t>색깔</a:t>
            </a:r>
            <a:r>
              <a:rPr lang="en-US" altLang="ko-KR" sz="2000" dirty="0"/>
              <a:t>' </a:t>
            </a:r>
            <a:r>
              <a:rPr lang="ko-KR" altLang="en-US" sz="2000" dirty="0"/>
              <a:t>정보가 더 중요한 식별 기준이 될 수 있음을 알 수 있다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32F74A1-7F2D-ED30-EC2A-C40C9034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187" y="2289957"/>
            <a:ext cx="6617813" cy="28586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8A332B-459B-498F-A920-E895EE26865B}"/>
              </a:ext>
            </a:extLst>
          </p:cNvPr>
          <p:cNvSpPr txBox="1"/>
          <p:nvPr/>
        </p:nvSpPr>
        <p:spPr>
          <a:xfrm>
            <a:off x="5822988" y="5368594"/>
            <a:ext cx="527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u-</a:t>
            </a:r>
            <a:r>
              <a:rPr lang="ko-KR" altLang="en-US" dirty="0"/>
              <a:t>밴드 크기 </a:t>
            </a:r>
            <a:r>
              <a:rPr lang="en-US" altLang="ko-KR" dirty="0"/>
              <a:t>: u </a:t>
            </a:r>
            <a:r>
              <a:rPr lang="ko-KR" altLang="en-US" dirty="0"/>
              <a:t>필터로 필터링 하여 측정한 밝기</a:t>
            </a:r>
            <a:endParaRPr lang="en-US" altLang="ko-KR" dirty="0"/>
          </a:p>
          <a:p>
            <a:r>
              <a:rPr lang="en-US" altLang="ko-KR" dirty="0"/>
              <a:t>r-</a:t>
            </a:r>
            <a:r>
              <a:rPr lang="ko-KR" altLang="en-US" dirty="0"/>
              <a:t>밴드 크기 </a:t>
            </a:r>
            <a:r>
              <a:rPr lang="en-US" altLang="ko-KR" dirty="0"/>
              <a:t>: r </a:t>
            </a:r>
            <a:r>
              <a:rPr lang="ko-KR" altLang="en-US" dirty="0"/>
              <a:t>필터로 필터링 하여 측정한 밝기</a:t>
            </a:r>
          </a:p>
        </p:txBody>
      </p:sp>
    </p:spTree>
    <p:extLst>
      <p:ext uri="{BB962C8B-B14F-4D97-AF65-F5344CB8AC3E}">
        <p14:creationId xmlns:p14="http://schemas.microsoft.com/office/powerpoint/2010/main" val="2731568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A95EB-AC75-6601-D71D-B0CB9BFEE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BC586-2197-89B0-4CF5-AC814DC7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데이터 분석 </a:t>
            </a:r>
            <a:r>
              <a:rPr lang="en-US" altLang="ko-KR" sz="3600" dirty="0"/>
              <a:t>- </a:t>
            </a:r>
            <a:r>
              <a:rPr lang="ko-KR" altLang="en-US" sz="3600" b="1" dirty="0" err="1"/>
              <a:t>적색편이에</a:t>
            </a:r>
            <a:r>
              <a:rPr lang="ko-KR" altLang="en-US" sz="3600" b="1" dirty="0"/>
              <a:t> 따른 색 변화 분석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C12DA-FC07-AE6D-24FC-FC0F67AA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88" y="1690688"/>
            <a:ext cx="6088468" cy="51673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두 개의 연속적인 숫자형 변수</a:t>
            </a:r>
            <a:r>
              <a:rPr lang="en-US" altLang="ko-KR" sz="2000" dirty="0"/>
              <a:t>(</a:t>
            </a:r>
            <a:r>
              <a:rPr lang="ko-KR" altLang="en-US" sz="2000" dirty="0"/>
              <a:t>적색편이</a:t>
            </a:r>
            <a:r>
              <a:rPr lang="en-US" altLang="ko-KR" sz="2000" dirty="0"/>
              <a:t>,</a:t>
            </a:r>
            <a:r>
              <a:rPr lang="ko-KR" altLang="en-US" sz="2000" dirty="0"/>
              <a:t> 색 지수</a:t>
            </a:r>
            <a:r>
              <a:rPr lang="en-US" altLang="ko-KR" sz="2000" dirty="0"/>
              <a:t>) </a:t>
            </a:r>
            <a:r>
              <a:rPr lang="ko-KR" altLang="en-US" sz="2000" dirty="0"/>
              <a:t>사이의 관계</a:t>
            </a:r>
            <a:r>
              <a:rPr lang="en-US" altLang="ko-KR" sz="2000" dirty="0"/>
              <a:t>, </a:t>
            </a:r>
            <a:r>
              <a:rPr lang="ko-KR" altLang="en-US" sz="2000" dirty="0"/>
              <a:t>경향성</a:t>
            </a:r>
            <a:r>
              <a:rPr lang="en-US" altLang="ko-KR" sz="2000" dirty="0"/>
              <a:t>, </a:t>
            </a:r>
            <a:r>
              <a:rPr lang="ko-KR" altLang="en-US" sz="2000" dirty="0"/>
              <a:t>분포를 </a:t>
            </a:r>
            <a:r>
              <a:rPr lang="ko-KR" altLang="en-US" sz="2000" dirty="0" err="1"/>
              <a:t>시각화하는</a:t>
            </a:r>
            <a:r>
              <a:rPr lang="ko-KR" altLang="en-US" sz="2000" dirty="0"/>
              <a:t> 데 가장 직접적이고 효과적인 방법이기 때문에 </a:t>
            </a:r>
            <a:r>
              <a:rPr lang="en-US" altLang="ko-KR" sz="2000" dirty="0"/>
              <a:t>Scatter</a:t>
            </a:r>
            <a:r>
              <a:rPr lang="ko-KR" altLang="en-US" sz="2000" dirty="0"/>
              <a:t>를 이용하여 시각화</a:t>
            </a:r>
            <a:endParaRPr lang="en-US" altLang="ko-KR" sz="2000" dirty="0"/>
          </a:p>
          <a:p>
            <a:endParaRPr lang="en-US" altLang="ko-KR" sz="2400" dirty="0"/>
          </a:p>
          <a:p>
            <a:pPr fontAlgn="base"/>
            <a:r>
              <a:rPr lang="ko-KR" altLang="en-US" sz="2000" dirty="0"/>
              <a:t>녹색 필터와 적색 필터의 밝기 차이</a:t>
            </a:r>
            <a:r>
              <a:rPr lang="en-US" altLang="ko-KR" sz="2000" dirty="0"/>
              <a:t>(g-r)</a:t>
            </a:r>
            <a:r>
              <a:rPr lang="ko-KR" altLang="en-US" sz="2000" dirty="0"/>
              <a:t>를          </a:t>
            </a:r>
            <a:r>
              <a:rPr lang="en-US" altLang="ko-KR" sz="2000" dirty="0"/>
              <a:t>'</a:t>
            </a:r>
            <a:r>
              <a:rPr lang="ko-KR" altLang="en-US" sz="2000" dirty="0"/>
              <a:t>색 지수</a:t>
            </a:r>
            <a:r>
              <a:rPr lang="en-US" altLang="ko-KR" sz="2000" dirty="0"/>
              <a:t>(Color Index)'</a:t>
            </a:r>
            <a:r>
              <a:rPr lang="ko-KR" altLang="en-US" sz="2000" dirty="0"/>
              <a:t>로 정의</a:t>
            </a:r>
          </a:p>
          <a:p>
            <a:pPr fontAlgn="base"/>
            <a:endParaRPr lang="en-US" altLang="ko-KR" sz="2400" dirty="0"/>
          </a:p>
          <a:p>
            <a:pPr fontAlgn="base"/>
            <a:r>
              <a:rPr lang="ko-KR" altLang="en-US" sz="2000" dirty="0"/>
              <a:t>적색편이 값이 커질수록 색 지수 값도 함께 증가한다</a:t>
            </a:r>
            <a:endParaRPr lang="en-US" altLang="ko-KR" sz="2000" dirty="0"/>
          </a:p>
          <a:p>
            <a:pPr fontAlgn="base"/>
            <a:endParaRPr lang="en-US" altLang="ko-KR" sz="2000" dirty="0"/>
          </a:p>
          <a:p>
            <a:pPr fontAlgn="base"/>
            <a:r>
              <a:rPr lang="ko-KR" altLang="en-US" sz="2000" dirty="0"/>
              <a:t>천체가 </a:t>
            </a:r>
            <a:r>
              <a:rPr lang="ko-KR" altLang="en-US" sz="2000" dirty="0" err="1"/>
              <a:t>우리로부터</a:t>
            </a:r>
            <a:r>
              <a:rPr lang="ko-KR" altLang="en-US" sz="2000" dirty="0"/>
              <a:t> 멀리 있을수록 빛의 파장이 길어져 더 붉게 보인다는 것을 의미하며</a:t>
            </a:r>
            <a:r>
              <a:rPr lang="en-US" altLang="ko-KR" sz="2000" dirty="0"/>
              <a:t>, </a:t>
            </a:r>
            <a:r>
              <a:rPr lang="ko-KR" altLang="en-US" sz="2000" dirty="0"/>
              <a:t>우주가 팽창하고 있다는 사실을 보여주는 증거</a:t>
            </a:r>
          </a:p>
          <a:p>
            <a:pPr fontAlgn="base"/>
            <a:endParaRPr lang="ko-KR" alt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B528102-05B1-FF88-7F2A-B72399D70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856" y="1690688"/>
            <a:ext cx="5400040" cy="383146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12198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DB882-9127-3CA3-DC8C-9B7B22C7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 수립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5D5D864-B262-27EB-61F2-42514A47B0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344413"/>
              </p:ext>
            </p:extLst>
          </p:nvPr>
        </p:nvGraphicFramePr>
        <p:xfrm>
          <a:off x="838200" y="2448815"/>
          <a:ext cx="10515600" cy="25857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345263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76866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주차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07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(10.20~10.26)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데이터 </a:t>
                      </a:r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</a:rPr>
                        <a:t>전처리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이상치 처리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3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(10.27~11.02)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데이터 </a:t>
                      </a:r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</a:rPr>
                        <a:t>전처리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정규화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</a:rPr>
                        <a:t>라벨인코딩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63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(11.03~11.09)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회귀 모델 성능 비교 및 평가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59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(11.10~11.16)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</a:rPr>
                        <a:t>하이퍼파라미터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 튜닝 및 최적 모델 선정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13588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(11.17~11.23)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결과 분석 및 시각화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17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주차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</a:rPr>
                        <a:t>(11.23~11.30)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결과보고서 작성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13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651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D8B08-71C9-5D2A-28B1-BA0C2E78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275A1-7031-12BA-F7AB-CEB9CAFB0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6364" cy="4351338"/>
          </a:xfrm>
        </p:spPr>
        <p:txBody>
          <a:bodyPr/>
          <a:lstStyle/>
          <a:p>
            <a:r>
              <a:rPr lang="en-US" altLang="ko-KR" dirty="0"/>
              <a:t>Dataset</a:t>
            </a:r>
          </a:p>
          <a:p>
            <a:pPr lvl="1"/>
            <a:r>
              <a:rPr lang="en-US" altLang="ko-KR" dirty="0"/>
              <a:t>https://www.kaggle.com/datasets/mirichoi0218/insurance/code(2025-10-8)</a:t>
            </a:r>
          </a:p>
          <a:p>
            <a:r>
              <a:rPr lang="en-US" altLang="ko-KR" dirty="0"/>
              <a:t>Paper</a:t>
            </a:r>
          </a:p>
          <a:p>
            <a:pPr lvl="1"/>
            <a:r>
              <a:rPr lang="en-US" altLang="ko-KR" dirty="0"/>
              <a:t>https://arxiv.org/abs/2201.04391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47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9BBA2-1259-4693-0E32-9DE8560B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77C29-CE6E-E9A3-40E7-B9186420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연구 배경 및 목적</a:t>
            </a:r>
            <a:endParaRPr lang="en-US" altLang="ko-KR" dirty="0"/>
          </a:p>
          <a:p>
            <a:r>
              <a:rPr lang="ko-KR" altLang="en-US" dirty="0"/>
              <a:t>도메인 지식 설명</a:t>
            </a:r>
            <a:endParaRPr lang="en-US" altLang="ko-KR" dirty="0"/>
          </a:p>
          <a:p>
            <a:pPr lvl="1"/>
            <a:r>
              <a:rPr lang="ko-KR" altLang="en-US" dirty="0"/>
              <a:t>적색편이</a:t>
            </a:r>
            <a:endParaRPr lang="en-US" altLang="ko-KR" dirty="0"/>
          </a:p>
          <a:p>
            <a:pPr lvl="1"/>
            <a:r>
              <a:rPr lang="ko-KR" altLang="en-US" dirty="0"/>
              <a:t>측광</a:t>
            </a:r>
            <a:r>
              <a:rPr lang="en-US" altLang="ko-KR" dirty="0"/>
              <a:t>/</a:t>
            </a:r>
            <a:r>
              <a:rPr lang="ko-KR" altLang="en-US" dirty="0"/>
              <a:t>분광</a:t>
            </a:r>
            <a:endParaRPr lang="en-US" altLang="ko-KR" dirty="0"/>
          </a:p>
          <a:p>
            <a:r>
              <a:rPr lang="ko-KR" altLang="en-US" dirty="0"/>
              <a:t>데이터셋 소개</a:t>
            </a:r>
            <a:endParaRPr lang="en-US" altLang="ko-KR" dirty="0"/>
          </a:p>
          <a:p>
            <a:pPr lvl="1"/>
            <a:r>
              <a:rPr lang="ko-KR" altLang="en-US" dirty="0"/>
              <a:t>컬럼 소개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ko-KR" altLang="en-US" dirty="0"/>
              <a:t>데이터 분석</a:t>
            </a:r>
            <a:endParaRPr lang="en-US" altLang="ko-KR" dirty="0"/>
          </a:p>
          <a:p>
            <a:r>
              <a:rPr lang="ko-KR" altLang="en-US" dirty="0"/>
              <a:t>계획 수립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21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8D75E-2511-35CC-1DC1-E19D86DB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배경 및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37455A-3118-0092-4F69-BCD030D9D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5561" cy="4351338"/>
          </a:xfrm>
        </p:spPr>
        <p:txBody>
          <a:bodyPr/>
          <a:lstStyle/>
          <a:p>
            <a:r>
              <a:rPr lang="ko-KR" altLang="en-US" dirty="0"/>
              <a:t>우주의 구조와 진화 과정을 이해하기 위해 천체의 </a:t>
            </a:r>
            <a:r>
              <a:rPr lang="ko-KR" altLang="en-US" b="1" dirty="0"/>
              <a:t>거리</a:t>
            </a:r>
            <a:r>
              <a:rPr lang="ko-KR" altLang="en-US" dirty="0"/>
              <a:t>를 알아내는 것은 천문학의 가장 근본적인 과제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적색편이</a:t>
            </a:r>
            <a:r>
              <a:rPr lang="en-US" altLang="ko-KR" dirty="0"/>
              <a:t>(Redshift)</a:t>
            </a:r>
            <a:r>
              <a:rPr lang="ko-KR" altLang="en-US" dirty="0"/>
              <a:t>라는 </a:t>
            </a:r>
            <a:r>
              <a:rPr lang="ko-KR" altLang="en-US" dirty="0" err="1"/>
              <a:t>물리량을</a:t>
            </a:r>
            <a:r>
              <a:rPr lang="ko-KR" altLang="en-US" dirty="0"/>
              <a:t> 통해 천체까지의 거리 계산 가능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적색편이를</a:t>
            </a:r>
            <a:r>
              <a:rPr lang="ko-KR" altLang="en-US" dirty="0"/>
              <a:t> 측정하는 대표적인 방법 </a:t>
            </a:r>
            <a:r>
              <a:rPr lang="en-US" altLang="ko-KR" dirty="0"/>
              <a:t>2</a:t>
            </a:r>
            <a:r>
              <a:rPr lang="ko-KR" altLang="en-US" dirty="0"/>
              <a:t>가지는 분광 분석</a:t>
            </a:r>
            <a:r>
              <a:rPr lang="en-US" altLang="ko-KR" dirty="0"/>
              <a:t>/</a:t>
            </a:r>
            <a:r>
              <a:rPr lang="ko-KR" altLang="en-US" dirty="0"/>
              <a:t>측광 분석</a:t>
            </a:r>
          </a:p>
        </p:txBody>
      </p:sp>
    </p:spTree>
    <p:extLst>
      <p:ext uri="{BB962C8B-B14F-4D97-AF65-F5344CB8AC3E}">
        <p14:creationId xmlns:p14="http://schemas.microsoft.com/office/powerpoint/2010/main" val="329638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A13A3-4BE4-BF9D-0D81-D5151631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적색편이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225F8-9A04-0DF9-D653-8A67A9216A51}"/>
              </a:ext>
            </a:extLst>
          </p:cNvPr>
          <p:cNvSpPr txBox="1"/>
          <p:nvPr/>
        </p:nvSpPr>
        <p:spPr>
          <a:xfrm>
            <a:off x="5579588" y="2923743"/>
            <a:ext cx="66124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적색 편이 값</a:t>
            </a:r>
            <a:r>
              <a:rPr lang="en-US" altLang="ko-KR" b="1" dirty="0"/>
              <a:t>(z)</a:t>
            </a:r>
            <a:r>
              <a:rPr lang="ko-KR" altLang="en-US" b="1" dirty="0"/>
              <a:t>에 대한 거리 계산</a:t>
            </a:r>
            <a:endParaRPr lang="en-US" altLang="ko-KR" b="1" dirty="0"/>
          </a:p>
          <a:p>
            <a:pPr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후퇴 속도</a:t>
            </a:r>
            <a:r>
              <a:rPr lang="en-US" altLang="ko-KR" b="1" dirty="0"/>
              <a:t>(v) </a:t>
            </a:r>
            <a:r>
              <a:rPr lang="ko-KR" altLang="en-US" b="1" dirty="0"/>
              <a:t>계산</a:t>
            </a:r>
          </a:p>
          <a:p>
            <a:r>
              <a:rPr lang="en-US" altLang="ko-KR" dirty="0">
                <a:latin typeface="Courier New" panose="02070309020205020404" pitchFamily="49" charset="0"/>
              </a:rPr>
              <a:t>v ≈ z × c</a:t>
            </a:r>
            <a:endParaRPr lang="ko-KR" altLang="en-US" dirty="0"/>
          </a:p>
          <a:p>
            <a:r>
              <a:rPr lang="en-US" altLang="ko-KR" dirty="0">
                <a:latin typeface="Courier New" panose="02070309020205020404" pitchFamily="49" charset="0"/>
              </a:rPr>
              <a:t>v ≈ 0.1 × 300,000 km/s = 30,000 km/s</a:t>
            </a:r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 err="1"/>
              <a:t>메가파섹</a:t>
            </a:r>
            <a:r>
              <a:rPr lang="en-US" altLang="ko-KR" b="1" dirty="0"/>
              <a:t>(Mpc) </a:t>
            </a:r>
            <a:r>
              <a:rPr lang="ko-KR" altLang="en-US" b="1" dirty="0"/>
              <a:t>단위 거리 계산</a:t>
            </a:r>
          </a:p>
          <a:p>
            <a:r>
              <a:rPr lang="en-US" altLang="ko-KR" dirty="0">
                <a:latin typeface="Courier New" panose="02070309020205020404" pitchFamily="49" charset="0"/>
              </a:rPr>
              <a:t>d ≈ v / H₀</a:t>
            </a:r>
            <a:endParaRPr lang="ko-KR" altLang="en-US" dirty="0"/>
          </a:p>
          <a:p>
            <a:r>
              <a:rPr lang="en-US" altLang="ko-KR" dirty="0">
                <a:latin typeface="Courier New" panose="02070309020205020404" pitchFamily="49" charset="0"/>
              </a:rPr>
              <a:t>d ≈ 30,000 km/s / 70 km/s/Mpc = </a:t>
            </a:r>
            <a:r>
              <a:rPr lang="ko-KR" altLang="en-US" dirty="0">
                <a:latin typeface="Courier New" panose="02070309020205020404" pitchFamily="49" charset="0"/>
              </a:rPr>
              <a:t>약 </a:t>
            </a:r>
            <a:r>
              <a:rPr lang="en-US" altLang="ko-KR" dirty="0">
                <a:latin typeface="Courier New" panose="02070309020205020404" pitchFamily="49" charset="0"/>
              </a:rPr>
              <a:t>428.6 Mpc</a:t>
            </a:r>
            <a:endParaRPr lang="ko-KR" altLang="en-US" dirty="0"/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광년</a:t>
            </a:r>
            <a:r>
              <a:rPr lang="en-US" altLang="ko-KR" b="1" dirty="0"/>
              <a:t>(Light-year)</a:t>
            </a:r>
            <a:r>
              <a:rPr lang="ko-KR" altLang="en-US" b="1" dirty="0"/>
              <a:t>으로 변환</a:t>
            </a:r>
            <a:endParaRPr lang="en-US" altLang="ko-KR" dirty="0">
              <a:latin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</a:rPr>
              <a:t>428.6 Mpc × 326</a:t>
            </a:r>
            <a:r>
              <a:rPr lang="ko-KR" altLang="en-US" dirty="0">
                <a:latin typeface="Courier New" panose="02070309020205020404" pitchFamily="49" charset="0"/>
              </a:rPr>
              <a:t>만 광년</a:t>
            </a:r>
            <a:r>
              <a:rPr lang="en-US" altLang="ko-KR" dirty="0">
                <a:latin typeface="Courier New" panose="02070309020205020404" pitchFamily="49" charset="0"/>
              </a:rPr>
              <a:t>/Mpc ≈ 1,397,236,000 </a:t>
            </a:r>
            <a:r>
              <a:rPr lang="ko-KR" altLang="en-US" dirty="0">
                <a:latin typeface="Courier New" panose="02070309020205020404" pitchFamily="49" charset="0"/>
              </a:rPr>
              <a:t>광년</a:t>
            </a:r>
            <a:endParaRPr lang="ko-KR" altLang="en-US" dirty="0"/>
          </a:p>
          <a:p>
            <a:r>
              <a:rPr lang="ko-KR" altLang="en-US" b="1" dirty="0"/>
              <a:t>약 </a:t>
            </a:r>
            <a:r>
              <a:rPr lang="en-US" altLang="ko-KR" b="1" dirty="0"/>
              <a:t>14</a:t>
            </a:r>
            <a:r>
              <a:rPr lang="ko-KR" altLang="en-US" b="1" dirty="0"/>
              <a:t>억 광년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EF908-D104-A247-5892-AD11EC7360F8}"/>
              </a:ext>
            </a:extLst>
          </p:cNvPr>
          <p:cNvSpPr txBox="1"/>
          <p:nvPr/>
        </p:nvSpPr>
        <p:spPr>
          <a:xfrm>
            <a:off x="838200" y="1690688"/>
            <a:ext cx="53824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적색편이</a:t>
            </a:r>
            <a:r>
              <a:rPr lang="en-US" altLang="ko-KR" dirty="0"/>
              <a:t>(Redshift)</a:t>
            </a:r>
          </a:p>
          <a:p>
            <a:r>
              <a:rPr lang="ko-KR" altLang="en-US" b="1" dirty="0"/>
              <a:t>멀어지고 있는 천체에서 오는 빛의 파장이 늘어나 스펙트럼이 붉은색 쪽으로 치우쳐 보이는 현상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빛의 도플러 효과에 의해 발생</a:t>
            </a:r>
          </a:p>
        </p:txBody>
      </p:sp>
    </p:spTree>
    <p:extLst>
      <p:ext uri="{BB962C8B-B14F-4D97-AF65-F5344CB8AC3E}">
        <p14:creationId xmlns:p14="http://schemas.microsoft.com/office/powerpoint/2010/main" val="4122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BB98-6BAD-8BF3-5F5B-7FF4E255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측광</a:t>
            </a:r>
            <a:r>
              <a:rPr lang="en-US" altLang="ko-KR" dirty="0"/>
              <a:t>/</a:t>
            </a:r>
            <a:r>
              <a:rPr lang="ko-KR" altLang="en-US" dirty="0"/>
              <a:t>분광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5BF77D2-4991-BB62-8174-BE16170F5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774162"/>
              </p:ext>
            </p:extLst>
          </p:nvPr>
        </p:nvGraphicFramePr>
        <p:xfrm>
          <a:off x="838200" y="2624038"/>
          <a:ext cx="10515600" cy="23774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3716825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006079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78439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 dirty="0"/>
                        <a:t>항목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/>
                        <a:t>측광 데이터 </a:t>
                      </a:r>
                      <a:r>
                        <a:rPr lang="en-US" altLang="ko-KR" b="1"/>
                        <a:t>(</a:t>
                      </a:r>
                      <a:r>
                        <a:rPr lang="en-US" b="1"/>
                        <a:t>Photometry)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/>
                        <a:t>분광 데이터 </a:t>
                      </a:r>
                      <a:r>
                        <a:rPr lang="en-US" altLang="ko-KR" b="1"/>
                        <a:t>(</a:t>
                      </a:r>
                      <a:r>
                        <a:rPr lang="en-US" b="1"/>
                        <a:t>Spectroscopy)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095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 dirty="0"/>
                        <a:t>핵심 개념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빛의 </a:t>
                      </a:r>
                      <a:r>
                        <a:rPr lang="ko-KR" altLang="en-US" b="1" dirty="0"/>
                        <a:t>총 밝기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필터별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빛의 </a:t>
                      </a:r>
                      <a:r>
                        <a:rPr lang="ko-KR" altLang="en-US" b="1"/>
                        <a:t>상세 스펙트럼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파장별</a:t>
                      </a:r>
                      <a:r>
                        <a:rPr lang="en-US" altLang="ko-KR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024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/>
                        <a:t>비유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색 셀로판지로 찍은 사진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프리즘으로 나눈 무지개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10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/>
                        <a:t>주요 정보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색깔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밝기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 dirty="0"/>
                        <a:t>정확한 적색편이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화학 성분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178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/>
                        <a:t>효율성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/>
                        <a:t>빠름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대규모 관측에 유리</a:t>
                      </a:r>
                      <a:r>
                        <a:rPr lang="en-US" altLang="ko-KR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 dirty="0"/>
                        <a:t>느림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개별 천체 심층 분석에 유리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115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97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4E623-A4C8-F637-6AC7-24657EF4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b="1" dirty="0"/>
              <a:t>Stellar Classification Dataset - SDSS17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500CB9-65D4-7065-A49B-4D354B176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680" y="1439016"/>
            <a:ext cx="7868710" cy="52288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85C9AD-1CB3-7A5A-3E15-AEBB2A95B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10" y="1542347"/>
            <a:ext cx="3693622" cy="502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2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E3859-082B-D7A9-DABB-36CEAA0A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Stellar Classification Dataset - SDSS17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2393A94-EF68-4BD2-D501-C58885155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46642"/>
              </p:ext>
            </p:extLst>
          </p:nvPr>
        </p:nvGraphicFramePr>
        <p:xfrm>
          <a:off x="291225" y="1843088"/>
          <a:ext cx="11645154" cy="4833011"/>
        </p:xfrm>
        <a:graphic>
          <a:graphicData uri="http://schemas.openxmlformats.org/drawingml/2006/table">
            <a:tbl>
              <a:tblPr/>
              <a:tblGrid>
                <a:gridCol w="1315506">
                  <a:extLst>
                    <a:ext uri="{9D8B030D-6E8A-4147-A177-3AD203B41FA5}">
                      <a16:colId xmlns:a16="http://schemas.microsoft.com/office/drawing/2014/main" val="1973011199"/>
                    </a:ext>
                  </a:extLst>
                </a:gridCol>
                <a:gridCol w="1182189">
                  <a:extLst>
                    <a:ext uri="{9D8B030D-6E8A-4147-A177-3AD203B41FA5}">
                      <a16:colId xmlns:a16="http://schemas.microsoft.com/office/drawing/2014/main" val="4018003874"/>
                    </a:ext>
                  </a:extLst>
                </a:gridCol>
                <a:gridCol w="9147459">
                  <a:extLst>
                    <a:ext uri="{9D8B030D-6E8A-4147-A177-3AD203B41FA5}">
                      <a16:colId xmlns:a16="http://schemas.microsoft.com/office/drawing/2014/main" val="456690132"/>
                    </a:ext>
                  </a:extLst>
                </a:gridCol>
              </a:tblGrid>
              <a:tr h="185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컬럼명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데이터타입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컬럼정보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46219"/>
                  </a:ext>
                </a:extLst>
              </a:tr>
              <a:tr h="185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obj_ID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float64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천체를 구별하는 고유 번호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377384"/>
                  </a:ext>
                </a:extLst>
              </a:tr>
              <a:tr h="185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alpha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float64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천구 상의 경도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가로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나타내는 좌표값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066245"/>
                  </a:ext>
                </a:extLst>
              </a:tr>
              <a:tr h="185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delta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float64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천구 상의 위도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세로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를 나타내는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좌표값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038955"/>
                  </a:ext>
                </a:extLst>
              </a:tr>
              <a:tr h="185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u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float64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자외선 필터로 측정한 밝기 등급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439526"/>
                  </a:ext>
                </a:extLst>
              </a:tr>
              <a:tr h="185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g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float64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녹색 필터로 측정한 밝기 등급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911508"/>
                  </a:ext>
                </a:extLst>
              </a:tr>
              <a:tr h="185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float64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적색 필터로 측정한 밝기 등급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105841"/>
                  </a:ext>
                </a:extLst>
              </a:tr>
              <a:tr h="185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float64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근적외선 필터로 측정한 밝기 등급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670933"/>
                  </a:ext>
                </a:extLst>
              </a:tr>
              <a:tr h="185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z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float64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적외선 필터로 측정한 밝기 등급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423028"/>
                  </a:ext>
                </a:extLst>
              </a:tr>
              <a:tr h="2175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run_ID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실행 번호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특정 관측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스캔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을 식별하는 번호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234995"/>
                  </a:ext>
                </a:extLst>
              </a:tr>
              <a:tr h="947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rerun_ID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재실행 번호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이미지가 어떻게 처리되었는지를 명시하는 번호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99937"/>
                  </a:ext>
                </a:extLst>
              </a:tr>
              <a:tr h="1759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cam_col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카메라 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특정 관측에서 스캔 라인을 식별하는 번호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355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field_ID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필드 번호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관측된 하늘의 각 영역을 식별하는 번호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615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spec_obj_ID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float64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분광 객체 식별자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분광 분석을 통해 얻은 천체의 고유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가 같으면 같은 종류의 천체임을 의미함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067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class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object(str)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천체 종류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'GALAXY'(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은하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), 'STAR'(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별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), 'QSO'(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퀘이사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중 하나로 분류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019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redshift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float64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적색편이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빛의 파장이 길어지는 현상을 측정한 값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천체가 우리로부터 얼마나 멀리 떨어져 있고 얼마나 빠르게 멀어지는지를 나타내는 핵심 지표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70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plate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플레이트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ID. SDSS(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관측 프로젝트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에서 빛을 모으는 데 사용된 각 플레이트를 식별하는 고유 번호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062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MJD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수정 율리우스일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(Modified Julian Date).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특정 데이터가 관측된 날짜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37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fiber_ID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int64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광섬유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ID.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각 관측에서 빛을 초점면으로 향하게 한 광섬유를 식별하는 번호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2582" marR="42582" marT="11773" marB="1177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0010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0307364D-87B0-9599-3917-4C57DC40AF13}"/>
              </a:ext>
            </a:extLst>
          </p:cNvPr>
          <p:cNvSpPr/>
          <p:nvPr/>
        </p:nvSpPr>
        <p:spPr>
          <a:xfrm>
            <a:off x="291225" y="2883877"/>
            <a:ext cx="11645154" cy="1230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601F54-3941-4E13-470E-6B942E407FA7}"/>
              </a:ext>
            </a:extLst>
          </p:cNvPr>
          <p:cNvSpPr/>
          <p:nvPr/>
        </p:nvSpPr>
        <p:spPr>
          <a:xfrm>
            <a:off x="309979" y="5627077"/>
            <a:ext cx="11645154" cy="264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09D854-1011-2B56-5298-0CAC3580CEC4}"/>
              </a:ext>
            </a:extLst>
          </p:cNvPr>
          <p:cNvSpPr txBox="1"/>
          <p:nvPr/>
        </p:nvSpPr>
        <p:spPr>
          <a:xfrm>
            <a:off x="8460889" y="2888427"/>
            <a:ext cx="1791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(</a:t>
            </a:r>
            <a:r>
              <a:rPr lang="ko-KR" altLang="en-US" sz="1100" dirty="0"/>
              <a:t>자외선만 포함시킨 필터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9279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80D1F-4B8F-9062-BF0A-7CA448BE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컬럼 제거 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2961F2-F6AB-AAD0-FFB5-F048A0D5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64" y="1325406"/>
            <a:ext cx="5839672" cy="553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1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EFDB8-A010-0E51-FDDE-68C6EC2F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컬럼 제거 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C862D3-B743-D8A5-6855-4B3BD622A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206" y="1293901"/>
            <a:ext cx="5859587" cy="556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8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919</Words>
  <Application>Microsoft Office PowerPoint</Application>
  <PresentationFormat>와이드스크린</PresentationFormat>
  <Paragraphs>166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함초롬바탕</vt:lpstr>
      <vt:lpstr>Arial</vt:lpstr>
      <vt:lpstr>Courier New</vt:lpstr>
      <vt:lpstr>Office 테마</vt:lpstr>
      <vt:lpstr>측광 데이터 기반 적색편이 예측 모델 구축</vt:lpstr>
      <vt:lpstr>목차</vt:lpstr>
      <vt:lpstr>연구 배경 및 목적</vt:lpstr>
      <vt:lpstr>적색편이</vt:lpstr>
      <vt:lpstr>측광/분광</vt:lpstr>
      <vt:lpstr>Stellar Classification Dataset - SDSS17</vt:lpstr>
      <vt:lpstr>Stellar Classification Dataset - SDSS17</vt:lpstr>
      <vt:lpstr>데이터 전처리 – 컬럼 제거 전</vt:lpstr>
      <vt:lpstr>데이터 전처리 – 컬럼 제거 후</vt:lpstr>
      <vt:lpstr>데이터 전처리 - 이상치 제거 전</vt:lpstr>
      <vt:lpstr>데이터 전처리 - 이상치 제거 후</vt:lpstr>
      <vt:lpstr>데이터 분석 - 전체 변수간 상관관계</vt:lpstr>
      <vt:lpstr>데이터 분석 - 천체 종류에 따른 적색편이 분포</vt:lpstr>
      <vt:lpstr>데이터 분석 - 천체 종류에 따른 밝기 분포</vt:lpstr>
      <vt:lpstr>데이터 분석 - 적색편이에 따른 색 변화 분석</vt:lpstr>
      <vt:lpstr>계획 수립</vt:lpstr>
      <vt:lpstr>참고자료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김이현</dc:creator>
  <cp:lastModifiedBy>김이현</cp:lastModifiedBy>
  <cp:revision>4</cp:revision>
  <dcterms:created xsi:type="dcterms:W3CDTF">2025-10-14T17:46:57Z</dcterms:created>
  <dcterms:modified xsi:type="dcterms:W3CDTF">2025-10-15T02:29:18Z</dcterms:modified>
</cp:coreProperties>
</file>