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82" r:id="rId1"/>
  </p:sldMasterIdLst>
  <p:notesMasterIdLst>
    <p:notesMasterId r:id="rId39"/>
  </p:notesMasterIdLst>
  <p:handoutMasterIdLst>
    <p:handoutMasterId r:id="rId40"/>
  </p:handoutMasterIdLst>
  <p:sldIdLst>
    <p:sldId id="452" r:id="rId2"/>
    <p:sldId id="479" r:id="rId3"/>
    <p:sldId id="465" r:id="rId4"/>
    <p:sldId id="480" r:id="rId5"/>
    <p:sldId id="444" r:id="rId6"/>
    <p:sldId id="442" r:id="rId7"/>
    <p:sldId id="486" r:id="rId8"/>
    <p:sldId id="487" r:id="rId9"/>
    <p:sldId id="488" r:id="rId10"/>
    <p:sldId id="445" r:id="rId11"/>
    <p:sldId id="481" r:id="rId12"/>
    <p:sldId id="443" r:id="rId13"/>
    <p:sldId id="446" r:id="rId14"/>
    <p:sldId id="447" r:id="rId15"/>
    <p:sldId id="450" r:id="rId16"/>
    <p:sldId id="476" r:id="rId17"/>
    <p:sldId id="477" r:id="rId18"/>
    <p:sldId id="467" r:id="rId19"/>
    <p:sldId id="469" r:id="rId20"/>
    <p:sldId id="470" r:id="rId21"/>
    <p:sldId id="448" r:id="rId22"/>
    <p:sldId id="482" r:id="rId23"/>
    <p:sldId id="449" r:id="rId24"/>
    <p:sldId id="451" r:id="rId25"/>
    <p:sldId id="483" r:id="rId26"/>
    <p:sldId id="472" r:id="rId27"/>
    <p:sldId id="478" r:id="rId28"/>
    <p:sldId id="474" r:id="rId29"/>
    <p:sldId id="475" r:id="rId30"/>
    <p:sldId id="464" r:id="rId31"/>
    <p:sldId id="454" r:id="rId32"/>
    <p:sldId id="462" r:id="rId33"/>
    <p:sldId id="455" r:id="rId34"/>
    <p:sldId id="456" r:id="rId35"/>
    <p:sldId id="459" r:id="rId36"/>
    <p:sldId id="460" r:id="rId37"/>
    <p:sldId id="461" r:id="rId38"/>
  </p:sldIdLst>
  <p:sldSz cx="13004800" cy="9753600"/>
  <p:notesSz cx="6858000" cy="9144000"/>
  <p:defaultTextStyle>
    <a:defPPr>
      <a:defRPr lang="en-US"/>
    </a:defPPr>
    <a:lvl1pPr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1pPr>
    <a:lvl2pPr marL="457129"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2pPr>
    <a:lvl3pPr marL="914260"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3pPr>
    <a:lvl4pPr marL="1371390"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4pPr>
    <a:lvl5pPr marL="1828518"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5pPr>
    <a:lvl6pPr marL="2285650"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6pPr>
    <a:lvl7pPr marL="2742778"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7pPr>
    <a:lvl8pPr marL="3199909"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8pPr>
    <a:lvl9pPr marL="3657039"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1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32" autoAdjust="0"/>
    <p:restoredTop sz="64209" autoAdjust="0"/>
  </p:normalViewPr>
  <p:slideViewPr>
    <p:cSldViewPr>
      <p:cViewPr varScale="1">
        <p:scale>
          <a:sx n="39" d="100"/>
          <a:sy n="39" d="100"/>
        </p:scale>
        <p:origin x="1651" y="72"/>
      </p:cViewPr>
      <p:guideLst>
        <p:guide orient="horz" pos="3072"/>
        <p:guide pos="4096"/>
      </p:guideLst>
    </p:cSldViewPr>
  </p:slideViewPr>
  <p:notesTextViewPr>
    <p:cViewPr>
      <p:scale>
        <a:sx n="100" d="100"/>
        <a:sy n="100" d="100"/>
      </p:scale>
      <p:origin x="0" y="0"/>
    </p:cViewPr>
  </p:notesTextViewPr>
  <p:sorterViewPr>
    <p:cViewPr>
      <p:scale>
        <a:sx n="85" d="100"/>
        <a:sy n="85" d="100"/>
      </p:scale>
      <p:origin x="0" y="-4118"/>
    </p:cViewPr>
  </p:sorterViewPr>
  <p:notesViewPr>
    <p:cSldViewPr showGuides="1">
      <p:cViewPr varScale="1">
        <p:scale>
          <a:sx n="137" d="100"/>
          <a:sy n="137" d="100"/>
        </p:scale>
        <p:origin x="3232"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26C518-7482-BC43-BC1B-529554BF33AB}" type="datetimeFigureOut">
              <a:rPr lang="en-US" smtClean="0"/>
              <a:t>4/17/2019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7EC672-CE4D-AE49-A093-E103AD4A0D68}" type="slidenum">
              <a:rPr lang="en-GB" smtClean="0"/>
              <a:t>‹#›</a:t>
            </a:fld>
            <a:endParaRPr lang="en-GB"/>
          </a:p>
        </p:txBody>
      </p:sp>
    </p:spTree>
    <p:extLst>
      <p:ext uri="{BB962C8B-B14F-4D97-AF65-F5344CB8AC3E}">
        <p14:creationId xmlns:p14="http://schemas.microsoft.com/office/powerpoint/2010/main" val="8616143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37CB9-2FAF-7C41-8237-6A7B2062B9E8}" type="datetimeFigureOut">
              <a:rPr lang="en-US" smtClean="0"/>
              <a:t>4/17/2019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177B5-AE17-1F40-BE03-F0B8F8817925}" type="slidenum">
              <a:rPr lang="en-GB" smtClean="0"/>
              <a:t>‹#›</a:t>
            </a:fld>
            <a:endParaRPr lang="en-GB"/>
          </a:p>
        </p:txBody>
      </p:sp>
    </p:spTree>
    <p:extLst>
      <p:ext uri="{BB962C8B-B14F-4D97-AF65-F5344CB8AC3E}">
        <p14:creationId xmlns:p14="http://schemas.microsoft.com/office/powerpoint/2010/main" val="2631655006"/>
      </p:ext>
    </p:extLst>
  </p:cSld>
  <p:clrMap bg1="lt1" tx1="dk1" bg2="lt2" tx2="dk2" accent1="accent1" accent2="accent2" accent3="accent3" accent4="accent4" accent5="accent5" accent6="accent6" hlink="hlink" folHlink="folHlink"/>
  <p:hf hdr="0" ftr="0" dt="0"/>
  <p:notesStyle>
    <a:lvl1pPr marL="0" algn="l" defTabSz="457129" rtl="0" eaLnBrk="1" latinLnBrk="0" hangingPunct="1">
      <a:defRPr sz="1100" kern="1200">
        <a:solidFill>
          <a:schemeClr val="tx1"/>
        </a:solidFill>
        <a:latin typeface="+mn-lt"/>
        <a:ea typeface="+mn-ea"/>
        <a:cs typeface="+mn-cs"/>
      </a:defRPr>
    </a:lvl1pPr>
    <a:lvl2pPr marL="457129" algn="l" defTabSz="457129" rtl="0" eaLnBrk="1" latinLnBrk="0" hangingPunct="1">
      <a:defRPr sz="1100" kern="1200">
        <a:solidFill>
          <a:schemeClr val="tx1"/>
        </a:solidFill>
        <a:latin typeface="+mn-lt"/>
        <a:ea typeface="+mn-ea"/>
        <a:cs typeface="+mn-cs"/>
      </a:defRPr>
    </a:lvl2pPr>
    <a:lvl3pPr marL="914260" algn="l" defTabSz="457129" rtl="0" eaLnBrk="1" latinLnBrk="0" hangingPunct="1">
      <a:defRPr sz="1100" kern="1200">
        <a:solidFill>
          <a:schemeClr val="tx1"/>
        </a:solidFill>
        <a:latin typeface="+mn-lt"/>
        <a:ea typeface="+mn-ea"/>
        <a:cs typeface="+mn-cs"/>
      </a:defRPr>
    </a:lvl3pPr>
    <a:lvl4pPr marL="1371390" algn="l" defTabSz="457129" rtl="0" eaLnBrk="1" latinLnBrk="0" hangingPunct="1">
      <a:defRPr sz="1100" kern="1200">
        <a:solidFill>
          <a:schemeClr val="tx1"/>
        </a:solidFill>
        <a:latin typeface="+mn-lt"/>
        <a:ea typeface="+mn-ea"/>
        <a:cs typeface="+mn-cs"/>
      </a:defRPr>
    </a:lvl4pPr>
    <a:lvl5pPr marL="1828518" algn="l" defTabSz="457129" rtl="0" eaLnBrk="1" latinLnBrk="0" hangingPunct="1">
      <a:defRPr sz="1100" kern="1200">
        <a:solidFill>
          <a:schemeClr val="tx1"/>
        </a:solidFill>
        <a:latin typeface="+mn-lt"/>
        <a:ea typeface="+mn-ea"/>
        <a:cs typeface="+mn-cs"/>
      </a:defRPr>
    </a:lvl5pPr>
    <a:lvl6pPr marL="2285650" algn="l" defTabSz="457129" rtl="0" eaLnBrk="1" latinLnBrk="0" hangingPunct="1">
      <a:defRPr sz="1100" kern="1200">
        <a:solidFill>
          <a:schemeClr val="tx1"/>
        </a:solidFill>
        <a:latin typeface="+mn-lt"/>
        <a:ea typeface="+mn-ea"/>
        <a:cs typeface="+mn-cs"/>
      </a:defRPr>
    </a:lvl6pPr>
    <a:lvl7pPr marL="2742778" algn="l" defTabSz="457129" rtl="0" eaLnBrk="1" latinLnBrk="0" hangingPunct="1">
      <a:defRPr sz="1100" kern="1200">
        <a:solidFill>
          <a:schemeClr val="tx1"/>
        </a:solidFill>
        <a:latin typeface="+mn-lt"/>
        <a:ea typeface="+mn-ea"/>
        <a:cs typeface="+mn-cs"/>
      </a:defRPr>
    </a:lvl7pPr>
    <a:lvl8pPr marL="3199909" algn="l" defTabSz="457129" rtl="0" eaLnBrk="1" latinLnBrk="0" hangingPunct="1">
      <a:defRPr sz="1100" kern="1200">
        <a:solidFill>
          <a:schemeClr val="tx1"/>
        </a:solidFill>
        <a:latin typeface="+mn-lt"/>
        <a:ea typeface="+mn-ea"/>
        <a:cs typeface="+mn-cs"/>
      </a:defRPr>
    </a:lvl8pPr>
    <a:lvl9pPr marL="3657039" algn="l" defTabSz="45712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current 2</a:t>
            </a:r>
            <a:r>
              <a:rPr lang="en-GB" baseline="30000" dirty="0"/>
              <a:t>nd</a:t>
            </a:r>
            <a:r>
              <a:rPr lang="en-GB" dirty="0"/>
              <a:t> years</a:t>
            </a:r>
          </a:p>
        </p:txBody>
      </p:sp>
      <p:sp>
        <p:nvSpPr>
          <p:cNvPr id="4" name="Slide Number Placeholder 3"/>
          <p:cNvSpPr>
            <a:spLocks noGrp="1"/>
          </p:cNvSpPr>
          <p:nvPr>
            <p:ph type="sldNum" sz="quarter" idx="10"/>
          </p:nvPr>
        </p:nvSpPr>
        <p:spPr/>
        <p:txBody>
          <a:bodyPr/>
          <a:lstStyle/>
          <a:p>
            <a:fld id="{8B2177B5-AE17-1F40-BE03-F0B8F8817925}" type="slidenum">
              <a:rPr lang="en-GB" smtClean="0"/>
              <a:t>1</a:t>
            </a:fld>
            <a:endParaRPr lang="en-GB"/>
          </a:p>
        </p:txBody>
      </p:sp>
    </p:spTree>
    <p:extLst>
      <p:ext uri="{BB962C8B-B14F-4D97-AF65-F5344CB8AC3E}">
        <p14:creationId xmlns:p14="http://schemas.microsoft.com/office/powerpoint/2010/main" val="121552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Summary of Content:  </a:t>
            </a:r>
            <a:r>
              <a:rPr lang="en-US" sz="1100" b="0" i="0" kern="1200" dirty="0">
                <a:solidFill>
                  <a:schemeClr val="tx1"/>
                </a:solidFill>
                <a:effectLst/>
                <a:latin typeface="+mn-lt"/>
                <a:ea typeface="+mn-ea"/>
                <a:cs typeface="+mn-cs"/>
              </a:rPr>
              <a:t>The module looks broadly into professional ethics within the scope of the computing discipline. It covers a range of professional, ethical, social and legal issues in order to study the impact that computer systems have in society and the implications of this from the perspective of the computing profession. In particular, the module covers topics such as introduction to ethics, critical thinking, professionalism, privacy, intellectual and intangible property, cyber-</a:t>
            </a:r>
            <a:r>
              <a:rPr lang="en-US" sz="1100" b="0" i="0" kern="1200" dirty="0" err="1">
                <a:solidFill>
                  <a:schemeClr val="tx1"/>
                </a:solidFill>
                <a:effectLst/>
                <a:latin typeface="+mn-lt"/>
                <a:ea typeface="+mn-ea"/>
                <a:cs typeface="+mn-cs"/>
              </a:rPr>
              <a:t>behaviour</a:t>
            </a:r>
            <a:r>
              <a:rPr lang="en-US" sz="1100" b="0" i="0" kern="1200" dirty="0">
                <a:solidFill>
                  <a:schemeClr val="tx1"/>
                </a:solidFill>
                <a:effectLst/>
                <a:latin typeface="+mn-lt"/>
                <a:ea typeface="+mn-ea"/>
                <a:cs typeface="+mn-cs"/>
              </a:rPr>
              <a:t>, safety, reliability accountability, all these within the context of computer systems development.</a:t>
            </a:r>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12</a:t>
            </a:fld>
            <a:endParaRPr lang="en-GB"/>
          </a:p>
        </p:txBody>
      </p:sp>
    </p:spTree>
    <p:extLst>
      <p:ext uri="{BB962C8B-B14F-4D97-AF65-F5344CB8AC3E}">
        <p14:creationId xmlns:p14="http://schemas.microsoft.com/office/powerpoint/2010/main" val="58506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CCT</a:t>
            </a:r>
            <a:r>
              <a:rPr lang="en-US" sz="1100" b="1" i="0" kern="1200" baseline="0" dirty="0">
                <a:solidFill>
                  <a:schemeClr val="tx1"/>
                </a:solidFill>
                <a:effectLst/>
                <a:latin typeface="+mn-lt"/>
                <a:ea typeface="+mn-ea"/>
                <a:cs typeface="+mn-cs"/>
              </a:rPr>
              <a:t> </a:t>
            </a:r>
            <a:r>
              <a:rPr lang="en-US" sz="1100" b="1" i="0" kern="1200" dirty="0">
                <a:solidFill>
                  <a:schemeClr val="tx1"/>
                </a:solidFill>
                <a:effectLst/>
                <a:latin typeface="+mn-lt"/>
                <a:ea typeface="+mn-ea"/>
                <a:cs typeface="+mn-cs"/>
              </a:rPr>
              <a:t>Summary of Content:  </a:t>
            </a:r>
            <a:r>
              <a:rPr lang="en-US" sz="1100" b="0" i="0" kern="1200" dirty="0">
                <a:solidFill>
                  <a:schemeClr val="tx1"/>
                </a:solidFill>
                <a:effectLst/>
                <a:latin typeface="+mn-lt"/>
                <a:ea typeface="+mn-ea"/>
                <a:cs typeface="+mn-cs"/>
              </a:rPr>
              <a:t>In this module you’ll consider the design of collaboration and communication technologies used in a variety of different contexts including workplace, domestic and leisure environments. You’ll consider the basic principles of such technologies, explore the technologies from a social perspective, consider their impact on human </a:t>
            </a:r>
            <a:r>
              <a:rPr lang="en-US" sz="1100" b="0" i="0" kern="1200" dirty="0" err="1">
                <a:solidFill>
                  <a:schemeClr val="tx1"/>
                </a:solidFill>
                <a:effectLst/>
                <a:latin typeface="+mn-lt"/>
                <a:ea typeface="+mn-ea"/>
                <a:cs typeface="+mn-cs"/>
              </a:rPr>
              <a:t>behaviour</a:t>
            </a:r>
            <a:r>
              <a:rPr lang="en-US" sz="1100" b="0" i="0" kern="1200" dirty="0">
                <a:solidFill>
                  <a:schemeClr val="tx1"/>
                </a:solidFill>
                <a:effectLst/>
                <a:latin typeface="+mn-lt"/>
                <a:ea typeface="+mn-ea"/>
                <a:cs typeface="+mn-cs"/>
              </a:rPr>
              <a:t> and critically reflect on their design from a human-</a:t>
            </a:r>
            <a:r>
              <a:rPr lang="en-US" sz="1100" b="0" i="0" kern="1200" dirty="0" err="1">
                <a:solidFill>
                  <a:schemeClr val="tx1"/>
                </a:solidFill>
                <a:effectLst/>
                <a:latin typeface="+mn-lt"/>
                <a:ea typeface="+mn-ea"/>
                <a:cs typeface="+mn-cs"/>
              </a:rPr>
              <a:t>centred</a:t>
            </a:r>
            <a:r>
              <a:rPr lang="en-US" sz="1100" b="0" i="0" kern="1200" dirty="0">
                <a:solidFill>
                  <a:schemeClr val="tx1"/>
                </a:solidFill>
                <a:effectLst/>
                <a:latin typeface="+mn-lt"/>
                <a:ea typeface="+mn-ea"/>
                <a:cs typeface="+mn-cs"/>
              </a:rPr>
              <a:t> perspective. You’ll spend around two hours per week in lectures for this module.</a:t>
            </a:r>
          </a:p>
          <a:p>
            <a:endParaRPr lang="en-US" sz="1100" b="0" i="0" kern="1200" dirty="0">
              <a:solidFill>
                <a:schemeClr val="tx1"/>
              </a:solidFill>
              <a:effectLst/>
              <a:latin typeface="+mn-lt"/>
              <a:ea typeface="+mn-ea"/>
              <a:cs typeface="+mn-cs"/>
            </a:endParaRPr>
          </a:p>
          <a:p>
            <a:r>
              <a:rPr lang="en-US" sz="1100" b="1" i="0" kern="1200" dirty="0">
                <a:solidFill>
                  <a:schemeClr val="tx1"/>
                </a:solidFill>
                <a:effectLst/>
                <a:latin typeface="+mn-lt"/>
                <a:ea typeface="+mn-ea"/>
                <a:cs typeface="+mn-cs"/>
              </a:rPr>
              <a:t>CCD</a:t>
            </a:r>
            <a:r>
              <a:rPr lang="en-US" sz="1100" b="1" i="0" kern="1200" baseline="0" dirty="0">
                <a:solidFill>
                  <a:schemeClr val="tx1"/>
                </a:solidFill>
                <a:effectLst/>
                <a:latin typeface="+mn-lt"/>
                <a:ea typeface="+mn-ea"/>
                <a:cs typeface="+mn-cs"/>
              </a:rPr>
              <a:t> </a:t>
            </a:r>
            <a:r>
              <a:rPr lang="en-US" sz="1100" b="1" i="0" kern="1200" dirty="0">
                <a:solidFill>
                  <a:schemeClr val="tx1"/>
                </a:solidFill>
                <a:effectLst/>
                <a:latin typeface="+mn-lt"/>
                <a:ea typeface="+mn-ea"/>
                <a:cs typeface="+mn-cs"/>
              </a:rPr>
              <a:t>Summary of Content:  </a:t>
            </a:r>
            <a:r>
              <a:rPr lang="en-US" sz="1100" b="0" i="0" kern="1200" dirty="0">
                <a:solidFill>
                  <a:schemeClr val="tx1"/>
                </a:solidFill>
                <a:effectLst/>
                <a:latin typeface="+mn-lt"/>
                <a:ea typeface="+mn-ea"/>
                <a:cs typeface="+mn-cs"/>
              </a:rPr>
              <a:t>In this module you are given the opportunity to combine your developing CCT knowledge with your programming abilities. You have the whole semester to build a working collaborative project, optionally in a team, and produce a report on how it supports collaboration according to CCT theory. The primary focus is on building a working application, and so existing strong programming ability is required to take this co-requisite with G53CCT.</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Why is it 10+10?</a:t>
            </a:r>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14</a:t>
            </a:fld>
            <a:endParaRPr lang="en-GB"/>
          </a:p>
        </p:txBody>
      </p:sp>
    </p:spTree>
    <p:extLst>
      <p:ext uri="{BB962C8B-B14F-4D97-AF65-F5344CB8AC3E}">
        <p14:creationId xmlns:p14="http://schemas.microsoft.com/office/powerpoint/2010/main" val="150288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Summary of Content:  </a:t>
            </a:r>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Through a two hour lecture each week, students will be introduced to concepts and techniques that are widely used in industry to develop high quality software. These include the following:</a:t>
            </a:r>
          </a:p>
          <a:p>
            <a:r>
              <a:rPr lang="en-US" sz="1100" b="0" i="0" kern="1200" dirty="0">
                <a:solidFill>
                  <a:schemeClr val="tx1"/>
                </a:solidFill>
                <a:effectLst/>
                <a:latin typeface="+mn-lt"/>
                <a:ea typeface="+mn-ea"/>
                <a:cs typeface="+mn-cs"/>
              </a:rPr>
              <a:t>• What makes high quality software? Including procedures and approaches to quality management and quality assurance for software projects. Also, a brief history of software metrics.</a:t>
            </a:r>
            <a:br>
              <a:rPr lang="en-US" dirty="0"/>
            </a:br>
            <a:r>
              <a:rPr lang="en-US" sz="1100" b="0" i="0" kern="1200" dirty="0">
                <a:solidFill>
                  <a:schemeClr val="tx1"/>
                </a:solidFill>
                <a:effectLst/>
                <a:latin typeface="+mn-lt"/>
                <a:ea typeface="+mn-ea"/>
                <a:cs typeface="+mn-cs"/>
              </a:rPr>
              <a:t>• Software testing. Including unit testing, integration testing, and acceptance testing, with a particular emphasis upon testing strategy and the automation of testing.</a:t>
            </a:r>
            <a:br>
              <a:rPr lang="en-US" dirty="0"/>
            </a:br>
            <a:r>
              <a:rPr lang="en-US" sz="1100" b="0" i="0" kern="1200" dirty="0">
                <a:solidFill>
                  <a:schemeClr val="tx1"/>
                </a:solidFill>
                <a:effectLst/>
                <a:latin typeface="+mn-lt"/>
                <a:ea typeface="+mn-ea"/>
                <a:cs typeface="+mn-cs"/>
              </a:rPr>
              <a:t>• Software deployment. Including techniques used to </a:t>
            </a:r>
            <a:r>
              <a:rPr lang="en-US" sz="1100" b="0" i="0" kern="1200" dirty="0" err="1">
                <a:solidFill>
                  <a:schemeClr val="tx1"/>
                </a:solidFill>
                <a:effectLst/>
                <a:latin typeface="+mn-lt"/>
                <a:ea typeface="+mn-ea"/>
                <a:cs typeface="+mn-cs"/>
              </a:rPr>
              <a:t>minimise</a:t>
            </a:r>
            <a:r>
              <a:rPr lang="en-US" sz="1100" b="0" i="0" kern="1200" dirty="0">
                <a:solidFill>
                  <a:schemeClr val="tx1"/>
                </a:solidFill>
                <a:effectLst/>
                <a:latin typeface="+mn-lt"/>
                <a:ea typeface="+mn-ea"/>
                <a:cs typeface="+mn-cs"/>
              </a:rPr>
              <a:t> risk, and also continuous integration.</a:t>
            </a:r>
            <a:br>
              <a:rPr lang="en-US" dirty="0"/>
            </a:br>
            <a:r>
              <a:rPr lang="en-US" sz="1100" b="0" i="0" kern="1200" dirty="0">
                <a:solidFill>
                  <a:schemeClr val="tx1"/>
                </a:solidFill>
                <a:effectLst/>
                <a:latin typeface="+mn-lt"/>
                <a:ea typeface="+mn-ea"/>
                <a:cs typeface="+mn-cs"/>
              </a:rPr>
              <a:t>These will all be put into the context of recent industry trends. Training will also be provided in common tools and techniques that are used in professional software development including:</a:t>
            </a:r>
          </a:p>
          <a:p>
            <a:r>
              <a:rPr lang="en-US" sz="1100" b="0" i="0" kern="1200" dirty="0">
                <a:solidFill>
                  <a:schemeClr val="tx1"/>
                </a:solidFill>
                <a:effectLst/>
                <a:latin typeface="+mn-lt"/>
                <a:ea typeface="+mn-ea"/>
                <a:cs typeface="+mn-cs"/>
              </a:rPr>
              <a:t>• Version control and the use of code repositories</a:t>
            </a:r>
            <a:br>
              <a:rPr lang="en-US" dirty="0"/>
            </a:br>
            <a:r>
              <a:rPr lang="en-US" sz="1100" b="0" i="0" kern="1200" dirty="0">
                <a:solidFill>
                  <a:schemeClr val="tx1"/>
                </a:solidFill>
                <a:effectLst/>
                <a:latin typeface="+mn-lt"/>
                <a:ea typeface="+mn-ea"/>
                <a:cs typeface="+mn-cs"/>
              </a:rPr>
              <a:t>• Release/Configuration Build management tools</a:t>
            </a:r>
            <a:br>
              <a:rPr lang="en-US" dirty="0"/>
            </a:br>
            <a:r>
              <a:rPr lang="en-US" sz="1100" b="0" i="0" kern="1200" dirty="0">
                <a:solidFill>
                  <a:schemeClr val="tx1"/>
                </a:solidFill>
                <a:effectLst/>
                <a:latin typeface="+mn-lt"/>
                <a:ea typeface="+mn-ea"/>
                <a:cs typeface="+mn-cs"/>
              </a:rPr>
              <a:t>• Automated testing frameworks</a:t>
            </a:r>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15</a:t>
            </a:fld>
            <a:endParaRPr lang="en-GB"/>
          </a:p>
        </p:txBody>
      </p:sp>
    </p:spTree>
    <p:extLst>
      <p:ext uri="{BB962C8B-B14F-4D97-AF65-F5344CB8AC3E}">
        <p14:creationId xmlns:p14="http://schemas.microsoft.com/office/powerpoint/2010/main" val="716315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76683F-2CE9-6B4D-89A7-34F19A70E4CE}" type="slidenum">
              <a:rPr lang="en-US"/>
              <a:pPr/>
              <a:t>16</a:t>
            </a:fld>
            <a:endParaRPr lang="en-US"/>
          </a:p>
        </p:txBody>
      </p:sp>
      <p:sp>
        <p:nvSpPr>
          <p:cNvPr id="512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12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576657B-C2A7-C247-B46F-747351B8A38D}" type="slidenum">
              <a:rPr lang="en-US"/>
              <a:pPr/>
              <a:t>17</a:t>
            </a:fld>
            <a:endParaRPr lang="en-US"/>
          </a:p>
        </p:txBody>
      </p:sp>
      <p:sp>
        <p:nvSpPr>
          <p:cNvPr id="614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 brief introduction to highlight:</a:t>
            </a:r>
          </a:p>
          <a:p>
            <a:r>
              <a:rPr lang="en-US" sz="1100" b="0" i="0" kern="1200" dirty="0">
                <a:solidFill>
                  <a:schemeClr val="tx1"/>
                </a:solidFill>
                <a:effectLst/>
                <a:latin typeface="+mn-lt"/>
                <a:ea typeface="+mn-ea"/>
                <a:cs typeface="+mn-cs"/>
              </a:rPr>
              <a:t>-          Available options (Year 3 modules attached)</a:t>
            </a:r>
          </a:p>
          <a:p>
            <a:r>
              <a:rPr lang="en-US" sz="1100" b="0" i="0" kern="1200" dirty="0">
                <a:solidFill>
                  <a:schemeClr val="tx1"/>
                </a:solidFill>
                <a:effectLst/>
                <a:latin typeface="+mn-lt"/>
                <a:ea typeface="+mn-ea"/>
                <a:cs typeface="+mn-cs"/>
              </a:rPr>
              <a:t>-          That 3</a:t>
            </a:r>
            <a:r>
              <a:rPr lang="en-US" sz="1100" b="0" i="0" kern="1200" baseline="30000" dirty="0">
                <a:solidFill>
                  <a:schemeClr val="tx1"/>
                </a:solidFill>
                <a:effectLst/>
                <a:latin typeface="+mn-lt"/>
                <a:ea typeface="+mn-ea"/>
                <a:cs typeface="+mn-cs"/>
              </a:rPr>
              <a:t>rd</a:t>
            </a:r>
            <a:r>
              <a:rPr lang="en-US" sz="1100" b="0" i="0" kern="1200" dirty="0">
                <a:solidFill>
                  <a:schemeClr val="tx1"/>
                </a:solidFill>
                <a:effectLst/>
                <a:latin typeface="+mn-lt"/>
                <a:ea typeface="+mn-ea"/>
                <a:cs typeface="+mn-cs"/>
              </a:rPr>
              <a:t> year projects are optional (with associated benefits and drawbacks)</a:t>
            </a:r>
          </a:p>
          <a:p>
            <a:r>
              <a:rPr lang="en-US" sz="1100" b="0" i="0" kern="1200" dirty="0">
                <a:solidFill>
                  <a:schemeClr val="tx1"/>
                </a:solidFill>
                <a:effectLst/>
                <a:latin typeface="+mn-lt"/>
                <a:ea typeface="+mn-ea"/>
                <a:cs typeface="+mn-cs"/>
              </a:rPr>
              <a:t>-          That 4</a:t>
            </a:r>
            <a:r>
              <a:rPr lang="en-US" sz="1100" b="0" i="0" kern="1200" baseline="30000" dirty="0">
                <a:solidFill>
                  <a:schemeClr val="tx1"/>
                </a:solidFill>
                <a:effectLst/>
                <a:latin typeface="+mn-lt"/>
                <a:ea typeface="+mn-ea"/>
                <a:cs typeface="+mn-cs"/>
              </a:rPr>
              <a:t>th</a:t>
            </a:r>
            <a:r>
              <a:rPr lang="en-US" sz="1100" b="0" i="0" kern="1200" dirty="0">
                <a:solidFill>
                  <a:schemeClr val="tx1"/>
                </a:solidFill>
                <a:effectLst/>
                <a:latin typeface="+mn-lt"/>
                <a:ea typeface="+mn-ea"/>
                <a:cs typeface="+mn-cs"/>
              </a:rPr>
              <a:t> year modules can be chosen by all (provided no timetabling clashes, making the choice now can help with timetabling appropriately)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Themes</a:t>
            </a:r>
            <a:r>
              <a:rPr lang="en-US" sz="1100" b="0" i="0" kern="1200" baseline="0" dirty="0">
                <a:solidFill>
                  <a:schemeClr val="tx1"/>
                </a:solidFill>
                <a:effectLst/>
                <a:latin typeface="+mn-lt"/>
                <a:ea typeface="+mn-ea"/>
                <a:cs typeface="+mn-cs"/>
              </a:rPr>
              <a:t>:</a:t>
            </a:r>
          </a:p>
          <a:p>
            <a:r>
              <a:rPr lang="en-US" sz="1100" b="0" i="0" kern="1200" baseline="0" dirty="0">
                <a:solidFill>
                  <a:schemeClr val="tx1"/>
                </a:solidFill>
                <a:effectLst/>
                <a:latin typeface="+mn-lt"/>
                <a:ea typeface="+mn-ea"/>
                <a:cs typeface="+mn-cs"/>
              </a:rPr>
              <a:t>Foundations, Programming, AI Modelling and </a:t>
            </a:r>
            <a:r>
              <a:rPr lang="en-US" sz="1100" b="0" i="0" kern="1200" baseline="0" dirty="0" err="1">
                <a:solidFill>
                  <a:schemeClr val="tx1"/>
                </a:solidFill>
                <a:effectLst/>
                <a:latin typeface="+mn-lt"/>
                <a:ea typeface="+mn-ea"/>
                <a:cs typeface="+mn-cs"/>
              </a:rPr>
              <a:t>Optimisation</a:t>
            </a:r>
            <a:r>
              <a:rPr lang="en-US" sz="1100" b="0" i="0" kern="1200" baseline="0" dirty="0">
                <a:solidFill>
                  <a:schemeClr val="tx1"/>
                </a:solidFill>
                <a:effectLst/>
                <a:latin typeface="+mn-lt"/>
                <a:ea typeface="+mn-ea"/>
                <a:cs typeface="+mn-cs"/>
              </a:rPr>
              <a:t>, Software Eng., Operating Systems and Networks, HCI</a:t>
            </a:r>
            <a:endParaRPr lang="en-US" sz="1100" b="0" i="0" kern="1200" dirty="0">
              <a:solidFill>
                <a:schemeClr val="tx1"/>
              </a:solidFill>
              <a:effectLst/>
              <a:latin typeface="+mn-lt"/>
              <a:ea typeface="+mn-ea"/>
              <a:cs typeface="+mn-cs"/>
            </a:endParaRPr>
          </a:p>
          <a:p>
            <a:endParaRPr lang="en-US" sz="1100" b="0" i="0" kern="1200" dirty="0">
              <a:solidFill>
                <a:schemeClr val="tx1"/>
              </a:solidFill>
              <a:effectLst/>
              <a:latin typeface="+mn-lt"/>
              <a:ea typeface="+mn-ea"/>
              <a:cs typeface="+mn-cs"/>
            </a:endParaRPr>
          </a:p>
          <a:p>
            <a:pPr marL="171450" indent="-171450">
              <a:buFontTx/>
              <a:buChar char="-"/>
            </a:pPr>
            <a:r>
              <a:rPr lang="en-US" sz="1100" b="0" i="0" kern="1200" dirty="0">
                <a:solidFill>
                  <a:schemeClr val="tx1"/>
                </a:solidFill>
                <a:effectLst/>
                <a:latin typeface="+mn-lt"/>
                <a:ea typeface="+mn-ea"/>
                <a:cs typeface="+mn-cs"/>
              </a:rPr>
              <a:t>Email </a:t>
            </a:r>
            <a:r>
              <a:rPr lang="en-US" sz="1100" b="0" i="0" kern="1200" dirty="0" err="1">
                <a:solidFill>
                  <a:schemeClr val="tx1"/>
                </a:solidFill>
                <a:effectLst/>
                <a:latin typeface="+mn-lt"/>
                <a:ea typeface="+mn-ea"/>
                <a:cs typeface="+mn-cs"/>
              </a:rPr>
              <a:t>convenors</a:t>
            </a:r>
            <a:r>
              <a:rPr lang="en-US" sz="1100" b="0" i="0" kern="1200" baseline="0" dirty="0">
                <a:solidFill>
                  <a:schemeClr val="tx1"/>
                </a:solidFill>
                <a:effectLst/>
                <a:latin typeface="+mn-lt"/>
                <a:ea typeface="+mn-ea"/>
                <a:cs typeface="+mn-cs"/>
              </a:rPr>
              <a:t> to ask for a slide or a few bullet points on their module, or we’ll just use the Saturn module description. </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err="1">
                <a:solidFill>
                  <a:schemeClr val="tx1"/>
                </a:solidFill>
                <a:effectLst/>
                <a:latin typeface="+mn-lt"/>
                <a:ea typeface="+mn-ea"/>
                <a:cs typeface="+mn-cs"/>
              </a:rPr>
              <a:t>Michell</a:t>
            </a:r>
            <a:r>
              <a:rPr lang="en-US" sz="1100" b="1" i="0" kern="1200" baseline="0" dirty="0">
                <a:solidFill>
                  <a:schemeClr val="tx1"/>
                </a:solidFill>
                <a:effectLst/>
                <a:latin typeface="+mn-lt"/>
                <a:ea typeface="+mn-ea"/>
                <a:cs typeface="+mn-cs"/>
              </a:rPr>
              <a:t>:</a:t>
            </a:r>
          </a:p>
          <a:p>
            <a:pPr marL="171450" indent="-171450">
              <a:buFontTx/>
              <a:buChar char="-"/>
            </a:pPr>
            <a:r>
              <a:rPr lang="en-US" sz="1100" b="0" i="0" kern="1200" baseline="0" dirty="0">
                <a:solidFill>
                  <a:schemeClr val="tx1"/>
                </a:solidFill>
                <a:effectLst/>
                <a:latin typeface="+mn-lt"/>
                <a:ea typeface="+mn-ea"/>
                <a:cs typeface="+mn-cs"/>
              </a:rPr>
              <a:t>ML, CV, Graphics</a:t>
            </a:r>
          </a:p>
          <a:p>
            <a:pPr marL="171450" indent="-171450">
              <a:buFontTx/>
              <a:buChar char="-"/>
            </a:pPr>
            <a:r>
              <a:rPr lang="en-US" sz="1100" b="0" i="0" kern="1200" baseline="0" dirty="0">
                <a:solidFill>
                  <a:schemeClr val="tx1"/>
                </a:solidFill>
                <a:effectLst/>
                <a:latin typeface="+mn-lt"/>
                <a:ea typeface="+mn-ea"/>
                <a:cs typeface="+mn-cs"/>
              </a:rPr>
              <a:t> Blue, </a:t>
            </a:r>
            <a:r>
              <a:rPr lang="en-US" sz="1100" b="0" i="0" kern="1200" baseline="0" dirty="0" err="1">
                <a:solidFill>
                  <a:schemeClr val="tx1"/>
                </a:solidFill>
                <a:effectLst/>
                <a:latin typeface="+mn-lt"/>
                <a:ea typeface="+mn-ea"/>
                <a:cs typeface="+mn-cs"/>
              </a:rPr>
              <a:t>organge</a:t>
            </a:r>
            <a:r>
              <a:rPr lang="en-US" sz="1100" b="0" i="0" kern="1200" baseline="0" dirty="0">
                <a:solidFill>
                  <a:schemeClr val="tx1"/>
                </a:solidFill>
                <a:effectLst/>
                <a:latin typeface="+mn-lt"/>
                <a:ea typeface="+mn-ea"/>
                <a:cs typeface="+mn-cs"/>
              </a:rPr>
              <a:t>, red</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a:solidFill>
                  <a:schemeClr val="tx1"/>
                </a:solidFill>
                <a:effectLst/>
                <a:latin typeface="+mn-lt"/>
                <a:ea typeface="+mn-ea"/>
                <a:cs typeface="+mn-cs"/>
              </a:rPr>
              <a:t>Joel: </a:t>
            </a:r>
          </a:p>
          <a:p>
            <a:pPr marL="171450" indent="-171450">
              <a:buFontTx/>
              <a:buChar char="-"/>
            </a:pPr>
            <a:r>
              <a:rPr lang="en-US" sz="1100" b="0" i="0" kern="1200" baseline="0" dirty="0">
                <a:solidFill>
                  <a:schemeClr val="tx1"/>
                </a:solidFill>
                <a:effectLst/>
                <a:latin typeface="+mn-lt"/>
                <a:ea typeface="+mn-ea"/>
                <a:cs typeface="+mn-cs"/>
              </a:rPr>
              <a:t>CCT, (video),</a:t>
            </a:r>
          </a:p>
          <a:p>
            <a:pPr marL="171450" indent="-171450">
              <a:buFontTx/>
              <a:buChar char="-"/>
            </a:pPr>
            <a:r>
              <a:rPr lang="en-US" sz="1100" b="0" i="0" kern="1200" baseline="0" dirty="0">
                <a:solidFill>
                  <a:schemeClr val="tx1"/>
                </a:solidFill>
                <a:effectLst/>
                <a:latin typeface="+mn-lt"/>
                <a:ea typeface="+mn-ea"/>
                <a:cs typeface="+mn-cs"/>
              </a:rPr>
              <a:t>Grey, purple, yellow</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0" i="0" kern="1200" baseline="0" dirty="0">
                <a:solidFill>
                  <a:schemeClr val="tx1"/>
                </a:solidFill>
                <a:effectLst/>
                <a:latin typeface="+mn-lt"/>
                <a:ea typeface="+mn-ea"/>
                <a:cs typeface="+mn-cs"/>
              </a:rPr>
              <a:t>Module catalogue</a:t>
            </a:r>
          </a:p>
          <a:p>
            <a:pPr marL="171450" indent="-171450">
              <a:buFontTx/>
              <a:buChar char="-"/>
            </a:pPr>
            <a:r>
              <a:rPr lang="en-US" sz="1100" b="0" i="0" kern="1200" baseline="0" dirty="0">
                <a:solidFill>
                  <a:schemeClr val="tx1"/>
                </a:solidFill>
                <a:effectLst/>
                <a:latin typeface="+mn-lt"/>
                <a:ea typeface="+mn-ea"/>
                <a:cs typeface="+mn-cs"/>
              </a:rPr>
              <a:t>http://</a:t>
            </a:r>
            <a:r>
              <a:rPr lang="en-US" sz="1100" b="0" i="0" kern="1200" baseline="0" dirty="0" err="1">
                <a:solidFill>
                  <a:schemeClr val="tx1"/>
                </a:solidFill>
                <a:effectLst/>
                <a:latin typeface="+mn-lt"/>
                <a:ea typeface="+mn-ea"/>
                <a:cs typeface="+mn-cs"/>
              </a:rPr>
              <a:t>modulecatalogue.nottingham.ac.uk</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nottingham</a:t>
            </a:r>
            <a:r>
              <a:rPr lang="en-US" sz="1100" b="0" i="0" kern="1200" baseline="0" dirty="0">
                <a:solidFill>
                  <a:schemeClr val="tx1"/>
                </a:solidFill>
                <a:effectLst/>
                <a:latin typeface="+mn-lt"/>
                <a:ea typeface="+mn-ea"/>
                <a:cs typeface="+mn-cs"/>
              </a:rPr>
              <a:t>/asp/</a:t>
            </a:r>
            <a:r>
              <a:rPr lang="en-US" sz="1100" b="0" i="0" kern="1200" baseline="0" dirty="0" err="1">
                <a:solidFill>
                  <a:schemeClr val="tx1"/>
                </a:solidFill>
                <a:effectLst/>
                <a:latin typeface="+mn-lt"/>
                <a:ea typeface="+mn-ea"/>
                <a:cs typeface="+mn-cs"/>
              </a:rPr>
              <a:t>FindModule.asp</a:t>
            </a: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0" i="0" kern="1200" baseline="0" dirty="0">
                <a:solidFill>
                  <a:schemeClr val="tx1"/>
                </a:solidFill>
                <a:effectLst/>
                <a:latin typeface="+mn-lt"/>
                <a:ea typeface="+mn-ea"/>
                <a:cs typeface="+mn-cs"/>
              </a:rPr>
              <a:t>Course spec</a:t>
            </a:r>
          </a:p>
          <a:p>
            <a:pPr marL="171450" indent="-171450">
              <a:buFontTx/>
              <a:buChar char="-"/>
            </a:pPr>
            <a:r>
              <a:rPr lang="en-US" sz="1100" b="0" i="0" kern="1200" baseline="0" dirty="0">
                <a:solidFill>
                  <a:schemeClr val="tx1"/>
                </a:solidFill>
                <a:effectLst/>
                <a:latin typeface="+mn-lt"/>
                <a:ea typeface="+mn-ea"/>
                <a:cs typeface="+mn-cs"/>
              </a:rPr>
              <a:t>https://</a:t>
            </a:r>
            <a:r>
              <a:rPr lang="en-US" sz="1100" b="0" i="0" kern="1200" baseline="0" dirty="0" err="1">
                <a:solidFill>
                  <a:schemeClr val="tx1"/>
                </a:solidFill>
                <a:effectLst/>
                <a:latin typeface="+mn-lt"/>
                <a:ea typeface="+mn-ea"/>
                <a:cs typeface="+mn-cs"/>
              </a:rPr>
              <a:t>saturnweb.nottingham.ac.uk</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nottingham</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coursemaintenance</a:t>
            </a:r>
            <a:r>
              <a:rPr lang="en-US" sz="1100" b="0" i="0" kern="1200" baseline="0" dirty="0">
                <a:solidFill>
                  <a:schemeClr val="tx1"/>
                </a:solidFill>
                <a:effectLst/>
                <a:latin typeface="+mn-lt"/>
                <a:ea typeface="+mn-ea"/>
                <a:cs typeface="+mn-cs"/>
              </a:rPr>
              <a:t>/asp/</a:t>
            </a:r>
            <a:r>
              <a:rPr lang="en-US" sz="1100" b="0" i="0" kern="1200" baseline="0" dirty="0" err="1">
                <a:solidFill>
                  <a:schemeClr val="tx1"/>
                </a:solidFill>
                <a:effectLst/>
                <a:latin typeface="+mn-lt"/>
                <a:ea typeface="+mn-ea"/>
                <a:cs typeface="+mn-cs"/>
              </a:rPr>
              <a:t>view_specification.asp?crs_id</a:t>
            </a:r>
            <a:r>
              <a:rPr lang="en-US" sz="1100" b="0" i="0" kern="1200" baseline="0" dirty="0">
                <a:solidFill>
                  <a:schemeClr val="tx1"/>
                </a:solidFill>
                <a:effectLst/>
                <a:latin typeface="+mn-lt"/>
                <a:ea typeface="+mn-ea"/>
                <a:cs typeface="+mn-cs"/>
              </a:rPr>
              <a:t>=000319&amp;year_id=000117</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a:solidFill>
                  <a:schemeClr val="tx1"/>
                </a:solidFill>
                <a:effectLst/>
                <a:latin typeface="+mn-lt"/>
                <a:ea typeface="+mn-ea"/>
                <a:cs typeface="+mn-cs"/>
              </a:rPr>
              <a:t>Module slide structure</a:t>
            </a:r>
          </a:p>
          <a:p>
            <a:pPr marL="171450" indent="-171450">
              <a:buFontTx/>
              <a:buChar char="-"/>
            </a:pPr>
            <a:r>
              <a:rPr lang="en-US" sz="1100" b="0" i="0" kern="1200" baseline="0" dirty="0">
                <a:solidFill>
                  <a:schemeClr val="tx1"/>
                </a:solidFill>
                <a:effectLst/>
                <a:latin typeface="+mn-lt"/>
                <a:ea typeface="+mn-ea"/>
                <a:cs typeface="+mn-cs"/>
              </a:rPr>
              <a:t>Name / theme</a:t>
            </a:r>
          </a:p>
          <a:p>
            <a:pPr marL="171450" indent="-171450">
              <a:buFontTx/>
              <a:buChar char="-"/>
            </a:pPr>
            <a:r>
              <a:rPr lang="en-US" sz="1100" b="0" i="0" kern="1200" baseline="0" dirty="0">
                <a:solidFill>
                  <a:schemeClr val="tx1"/>
                </a:solidFill>
                <a:effectLst/>
                <a:latin typeface="+mn-lt"/>
                <a:ea typeface="+mn-ea"/>
                <a:cs typeface="+mn-cs"/>
              </a:rPr>
              <a:t>Credits</a:t>
            </a:r>
          </a:p>
          <a:p>
            <a:pPr marL="171450" indent="-171450">
              <a:buFontTx/>
              <a:buChar char="-"/>
            </a:pPr>
            <a:r>
              <a:rPr lang="en-US" sz="1100" b="0" i="0" kern="1200" baseline="0" dirty="0">
                <a:solidFill>
                  <a:schemeClr val="tx1"/>
                </a:solidFill>
                <a:effectLst/>
                <a:latin typeface="+mn-lt"/>
                <a:ea typeface="+mn-ea"/>
                <a:cs typeface="+mn-cs"/>
              </a:rPr>
              <a:t>Aims</a:t>
            </a:r>
          </a:p>
          <a:p>
            <a:pPr marL="171450" indent="-171450">
              <a:buFontTx/>
              <a:buChar char="-"/>
            </a:pPr>
            <a:r>
              <a:rPr lang="en-US" sz="1100" b="0" i="0" kern="1200" baseline="0" dirty="0">
                <a:solidFill>
                  <a:schemeClr val="tx1"/>
                </a:solidFill>
                <a:effectLst/>
                <a:latin typeface="+mn-lt"/>
                <a:ea typeface="+mn-ea"/>
                <a:cs typeface="+mn-cs"/>
              </a:rPr>
              <a:t>Assessment</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22</a:t>
            </a:fld>
            <a:endParaRPr lang="en-GB"/>
          </a:p>
        </p:txBody>
      </p:sp>
    </p:spTree>
    <p:extLst>
      <p:ext uri="{BB962C8B-B14F-4D97-AF65-F5344CB8AC3E}">
        <p14:creationId xmlns:p14="http://schemas.microsoft.com/office/powerpoint/2010/main" val="99836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Summary of Content:  </a:t>
            </a:r>
            <a:r>
              <a:rPr lang="en-US" sz="1100" b="0" i="0" kern="1200" dirty="0">
                <a:solidFill>
                  <a:schemeClr val="tx1"/>
                </a:solidFill>
                <a:effectLst/>
                <a:latin typeface="+mn-lt"/>
                <a:ea typeface="+mn-ea"/>
                <a:cs typeface="+mn-cs"/>
              </a:rPr>
              <a:t>Information </a:t>
            </a:r>
            <a:r>
              <a:rPr lang="en-US" sz="1100" b="0" i="0" kern="1200" dirty="0" err="1">
                <a:solidFill>
                  <a:schemeClr val="tx1"/>
                </a:solidFill>
                <a:effectLst/>
                <a:latin typeface="+mn-lt"/>
                <a:ea typeface="+mn-ea"/>
                <a:cs typeface="+mn-cs"/>
              </a:rPr>
              <a:t>Visualisation</a:t>
            </a:r>
            <a:r>
              <a:rPr lang="en-US" sz="1100" b="0" i="0" kern="1200" dirty="0">
                <a:solidFill>
                  <a:schemeClr val="tx1"/>
                </a:solidFill>
                <a:effectLst/>
                <a:latin typeface="+mn-lt"/>
                <a:ea typeface="+mn-ea"/>
                <a:cs typeface="+mn-cs"/>
              </a:rPr>
              <a:t> is the process of extracting knowledge from complex data, and presenting it to a user in a manner that this appropriate to their needs. This module provides a foundational understanding of some important issues in information </a:t>
            </a:r>
            <a:r>
              <a:rPr lang="en-US" sz="1100" b="0" i="0" kern="1200" dirty="0" err="1">
                <a:solidFill>
                  <a:schemeClr val="tx1"/>
                </a:solidFill>
                <a:effectLst/>
                <a:latin typeface="+mn-lt"/>
                <a:ea typeface="+mn-ea"/>
                <a:cs typeface="+mn-cs"/>
              </a:rPr>
              <a:t>visualisation</a:t>
            </a:r>
            <a:r>
              <a:rPr lang="en-US" sz="1100" b="0" i="0" kern="1200" dirty="0">
                <a:solidFill>
                  <a:schemeClr val="tx1"/>
                </a:solidFill>
                <a:effectLst/>
                <a:latin typeface="+mn-lt"/>
                <a:ea typeface="+mn-ea"/>
                <a:cs typeface="+mn-cs"/>
              </a:rPr>
              <a:t> design. You will learn about the differences between scientific and creative approaches to constructing </a:t>
            </a:r>
            <a:r>
              <a:rPr lang="en-US" sz="1100" b="0" i="0" kern="1200" dirty="0" err="1">
                <a:solidFill>
                  <a:schemeClr val="tx1"/>
                </a:solidFill>
                <a:effectLst/>
                <a:latin typeface="+mn-lt"/>
                <a:ea typeface="+mn-ea"/>
                <a:cs typeface="+mn-cs"/>
              </a:rPr>
              <a:t>visualisations</a:t>
            </a:r>
            <a:r>
              <a:rPr lang="en-US" sz="1100" b="0" i="0" kern="1200" dirty="0">
                <a:solidFill>
                  <a:schemeClr val="tx1"/>
                </a:solidFill>
                <a:effectLst/>
                <a:latin typeface="+mn-lt"/>
                <a:ea typeface="+mn-ea"/>
                <a:cs typeface="+mn-cs"/>
              </a:rPr>
              <a:t>, and consider some important challenges such as the representation of ambiguous or time-based data. You will also learn about psychological theories that help explain how humans process information, and consider their relevance to the design of effective </a:t>
            </a:r>
            <a:r>
              <a:rPr lang="en-US" sz="1100" b="0" i="0" kern="1200" dirty="0" err="1">
                <a:solidFill>
                  <a:schemeClr val="tx1"/>
                </a:solidFill>
                <a:effectLst/>
                <a:latin typeface="+mn-lt"/>
                <a:ea typeface="+mn-ea"/>
                <a:cs typeface="+mn-cs"/>
              </a:rPr>
              <a:t>visualisations</a:t>
            </a:r>
            <a:r>
              <a:rPr lang="en-US" sz="11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23</a:t>
            </a:fld>
            <a:endParaRPr lang="en-GB"/>
          </a:p>
        </p:txBody>
      </p:sp>
    </p:spTree>
    <p:extLst>
      <p:ext uri="{BB962C8B-B14F-4D97-AF65-F5344CB8AC3E}">
        <p14:creationId xmlns:p14="http://schemas.microsoft.com/office/powerpoint/2010/main" val="2018322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Summary of Content:  </a:t>
            </a:r>
            <a:r>
              <a:rPr lang="en-US" sz="1100" b="0" i="0" kern="1200" dirty="0">
                <a:solidFill>
                  <a:schemeClr val="tx1"/>
                </a:solidFill>
                <a:effectLst/>
                <a:latin typeface="+mn-lt"/>
                <a:ea typeface="+mn-ea"/>
                <a:cs typeface="+mn-cs"/>
              </a:rPr>
              <a:t>Spending four hours a week in lectures and computer classes, you’ll cover the following topics: You will gain familiarity with the most common attacks on modern computer systems, and </a:t>
            </a:r>
            <a:r>
              <a:rPr lang="en-US" sz="1100" b="0" i="0" kern="1200" dirty="0" err="1">
                <a:solidFill>
                  <a:schemeClr val="tx1"/>
                </a:solidFill>
                <a:effectLst/>
                <a:latin typeface="+mn-lt"/>
                <a:ea typeface="+mn-ea"/>
                <a:cs typeface="+mn-cs"/>
              </a:rPr>
              <a:t>defences</a:t>
            </a:r>
            <a:r>
              <a:rPr lang="en-US" sz="1100" b="0" i="0" kern="1200" dirty="0">
                <a:solidFill>
                  <a:schemeClr val="tx1"/>
                </a:solidFill>
                <a:effectLst/>
                <a:latin typeface="+mn-lt"/>
                <a:ea typeface="+mn-ea"/>
                <a:cs typeface="+mn-cs"/>
              </a:rPr>
              <a:t> against these.</a:t>
            </a:r>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24</a:t>
            </a:fld>
            <a:endParaRPr lang="en-GB"/>
          </a:p>
        </p:txBody>
      </p:sp>
    </p:spTree>
    <p:extLst>
      <p:ext uri="{BB962C8B-B14F-4D97-AF65-F5344CB8AC3E}">
        <p14:creationId xmlns:p14="http://schemas.microsoft.com/office/powerpoint/2010/main" val="1924615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Summary of Content:  </a:t>
            </a:r>
            <a:r>
              <a:rPr lang="en-US" sz="1100" b="0" i="0" kern="1200" dirty="0">
                <a:solidFill>
                  <a:schemeClr val="tx1"/>
                </a:solidFill>
                <a:effectLst/>
                <a:latin typeface="+mn-lt"/>
                <a:ea typeface="+mn-ea"/>
                <a:cs typeface="+mn-cs"/>
              </a:rPr>
              <a:t>You will begin by considering the attempts to </a:t>
            </a:r>
            <a:r>
              <a:rPr lang="en-US" sz="1100" b="0" i="0" kern="1200" dirty="0" err="1">
                <a:solidFill>
                  <a:schemeClr val="tx1"/>
                </a:solidFill>
                <a:effectLst/>
                <a:latin typeface="+mn-lt"/>
                <a:ea typeface="+mn-ea"/>
                <a:cs typeface="+mn-cs"/>
              </a:rPr>
              <a:t>characterise</a:t>
            </a:r>
            <a:r>
              <a:rPr lang="en-US" sz="1100" b="0" i="0" kern="1200" dirty="0">
                <a:solidFill>
                  <a:schemeClr val="tx1"/>
                </a:solidFill>
                <a:effectLst/>
                <a:latin typeface="+mn-lt"/>
                <a:ea typeface="+mn-ea"/>
                <a:cs typeface="+mn-cs"/>
              </a:rPr>
              <a:t> the problems that can theoretically be solved by physically possible computational processes, along with the practical implications. You will then consider the area of complexity theory, looking at whether or not problems can be solved under limitations on resources such as time or space. You will examine the classes P and NP, and how to show problems are NP-complete. You will also consider other practically important classes such as: PSPACE, and its relevance to adversarial games, ontologies, and the semantic web; and also complexity classes relevant to limitations of the effectiveness of parallel computation.</a:t>
            </a:r>
          </a:p>
          <a:p>
            <a:endParaRPr lang="en-US" sz="1100" b="0" i="0" kern="1200" dirty="0">
              <a:solidFill>
                <a:schemeClr val="tx1"/>
              </a:solidFill>
              <a:effectLst/>
              <a:latin typeface="+mn-lt"/>
              <a:ea typeface="+mn-ea"/>
              <a:cs typeface="+mn-cs"/>
            </a:endParaRPr>
          </a:p>
          <a:p>
            <a:pPr marL="0" marR="0" indent="0" algn="l" defTabSz="457129" rtl="0" eaLnBrk="1" fontAlgn="auto" latinLnBrk="0" hangingPunct="1">
              <a:lnSpc>
                <a:spcPct val="100000"/>
              </a:lnSpc>
              <a:spcBef>
                <a:spcPts val="0"/>
              </a:spcBef>
              <a:spcAft>
                <a:spcPts val="0"/>
              </a:spcAft>
              <a:buClrTx/>
              <a:buSzTx/>
              <a:buFontTx/>
              <a:buNone/>
              <a:tabLst/>
              <a:defRPr/>
            </a:pPr>
            <a:r>
              <a:rPr lang="en-GB" baseline="0" dirty="0"/>
              <a:t>Parallel computing becoming more and more important </a:t>
            </a:r>
          </a:p>
          <a:p>
            <a:pPr marL="0" marR="0" indent="0" algn="l" defTabSz="457129"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457129" rtl="0" eaLnBrk="1" fontAlgn="auto" latinLnBrk="0" hangingPunct="1">
              <a:lnSpc>
                <a:spcPct val="100000"/>
              </a:lnSpc>
              <a:spcBef>
                <a:spcPts val="0"/>
              </a:spcBef>
              <a:spcAft>
                <a:spcPts val="0"/>
              </a:spcAft>
              <a:buClrTx/>
              <a:buSzTx/>
              <a:buFontTx/>
              <a:buNone/>
              <a:tabLst/>
              <a:defRPr/>
            </a:pPr>
            <a:r>
              <a:rPr lang="en-GB" baseline="0" dirty="0"/>
              <a:t>G52LAC also covers P / NP </a:t>
            </a:r>
            <a:r>
              <a:rPr lang="mr-IN" baseline="0" dirty="0"/>
              <a:t>–</a:t>
            </a:r>
            <a:r>
              <a:rPr lang="en-GB" baseline="0" dirty="0"/>
              <a:t> but only very briefly, this is more in depth.  </a:t>
            </a:r>
          </a:p>
          <a:p>
            <a:endParaRPr lang="en-GB" dirty="0"/>
          </a:p>
          <a:p>
            <a:r>
              <a:rPr lang="en-GB" dirty="0"/>
              <a:t>G54AAD less mathematical</a:t>
            </a:r>
            <a:r>
              <a:rPr lang="en-GB" baseline="0" dirty="0"/>
              <a:t> than you think!</a:t>
            </a:r>
          </a:p>
          <a:p>
            <a:endParaRPr lang="en-GB" baseline="0" dirty="0"/>
          </a:p>
          <a:p>
            <a:r>
              <a:rPr lang="mr-IN" baseline="0" dirty="0"/>
              <a:t>–</a:t>
            </a:r>
            <a:r>
              <a:rPr lang="en-GB" baseline="0" dirty="0"/>
              <a:t> idea is to cover the concepts and ideas, less of the maths.  </a:t>
            </a:r>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25</a:t>
            </a:fld>
            <a:endParaRPr lang="en-GB"/>
          </a:p>
        </p:txBody>
      </p:sp>
    </p:spTree>
    <p:extLst>
      <p:ext uri="{BB962C8B-B14F-4D97-AF65-F5344CB8AC3E}">
        <p14:creationId xmlns:p14="http://schemas.microsoft.com/office/powerpoint/2010/main" val="2022345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3B72802-733D-7841-9FFD-975A11EC0839}" type="slidenum">
              <a:rPr lang="en-GB">
                <a:latin typeface="Times" pitchFamily="-65" charset="0"/>
              </a:rPr>
              <a:pPr/>
              <a:t>27</a:t>
            </a:fld>
            <a:endParaRPr lang="en-GB">
              <a:latin typeface="Times" pitchFamily="-65"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GB" dirty="0">
              <a:latin typeface="Times" pitchFamily="-65" charset="0"/>
              <a:ea typeface="ＭＳ Ｐゴシック" pitchFamily="-65" charset="-128"/>
              <a:cs typeface="ＭＳ Ｐゴシック" pitchFamily="-6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a:t>
            </a:r>
            <a:r>
              <a:rPr lang="en-GB" baseline="0" dirty="0"/>
              <a:t> of hands</a:t>
            </a:r>
          </a:p>
          <a:p>
            <a:endParaRPr lang="en-GB" baseline="0" dirty="0"/>
          </a:p>
          <a:p>
            <a:pPr marL="0" marR="0" indent="0" algn="l" defTabSz="457129" rtl="0" eaLnBrk="1" fontAlgn="auto" latinLnBrk="0" hangingPunct="1">
              <a:lnSpc>
                <a:spcPct val="100000"/>
              </a:lnSpc>
              <a:spcBef>
                <a:spcPts val="0"/>
              </a:spcBef>
              <a:spcAft>
                <a:spcPts val="0"/>
              </a:spcAft>
              <a:buClrTx/>
              <a:buSzTx/>
              <a:buFontTx/>
              <a:buNone/>
              <a:tabLst/>
              <a:defRPr/>
            </a:pPr>
            <a:r>
              <a:rPr lang="en-GB" baseline="0" dirty="0"/>
              <a:t>To progress to part 2, students </a:t>
            </a:r>
            <a:r>
              <a:rPr lang="en-GB" baseline="0"/>
              <a:t>must have average mark of at least 55%</a:t>
            </a:r>
          </a:p>
          <a:p>
            <a:pPr marL="0" marR="0" indent="0" algn="l" defTabSz="457129" rtl="0" eaLnBrk="1" fontAlgn="auto" latinLnBrk="0" hangingPunct="1">
              <a:lnSpc>
                <a:spcPct val="100000"/>
              </a:lnSpc>
              <a:spcBef>
                <a:spcPts val="0"/>
              </a:spcBef>
              <a:spcAft>
                <a:spcPts val="0"/>
              </a:spcAft>
              <a:buClrTx/>
              <a:buSzTx/>
              <a:buFontTx/>
              <a:buNone/>
              <a:tabLst/>
              <a:defRPr/>
            </a:pPr>
            <a:endParaRPr lang="en-GB" baseline="0" dirty="0"/>
          </a:p>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2</a:t>
            </a:fld>
            <a:endParaRPr lang="en-GB"/>
          </a:p>
        </p:txBody>
      </p:sp>
    </p:spTree>
    <p:extLst>
      <p:ext uri="{BB962C8B-B14F-4D97-AF65-F5344CB8AC3E}">
        <p14:creationId xmlns:p14="http://schemas.microsoft.com/office/powerpoint/2010/main" val="755070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32</a:t>
            </a:fld>
            <a:endParaRPr lang="en-GB"/>
          </a:p>
        </p:txBody>
      </p:sp>
    </p:spTree>
    <p:extLst>
      <p:ext uri="{BB962C8B-B14F-4D97-AF65-F5344CB8AC3E}">
        <p14:creationId xmlns:p14="http://schemas.microsoft.com/office/powerpoint/2010/main" val="1740782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35</a:t>
            </a:fld>
            <a:endParaRPr lang="en-GB"/>
          </a:p>
        </p:txBody>
      </p:sp>
    </p:spTree>
    <p:extLst>
      <p:ext uri="{BB962C8B-B14F-4D97-AF65-F5344CB8AC3E}">
        <p14:creationId xmlns:p14="http://schemas.microsoft.com/office/powerpoint/2010/main" val="49224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36</a:t>
            </a:fld>
            <a:endParaRPr lang="en-GB"/>
          </a:p>
        </p:txBody>
      </p:sp>
    </p:spTree>
    <p:extLst>
      <p:ext uri="{BB962C8B-B14F-4D97-AF65-F5344CB8AC3E}">
        <p14:creationId xmlns:p14="http://schemas.microsoft.com/office/powerpoint/2010/main" val="46572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37</a:t>
            </a:fld>
            <a:endParaRPr lang="en-GB"/>
          </a:p>
        </p:txBody>
      </p:sp>
    </p:spTree>
    <p:extLst>
      <p:ext uri="{BB962C8B-B14F-4D97-AF65-F5344CB8AC3E}">
        <p14:creationId xmlns:p14="http://schemas.microsoft.com/office/powerpoint/2010/main" val="48241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2177B5-AE17-1F40-BE03-F0B8F8817925}" type="slidenum">
              <a:rPr lang="en-GB" smtClean="0"/>
              <a:t>3</a:t>
            </a:fld>
            <a:endParaRPr lang="en-GB"/>
          </a:p>
        </p:txBody>
      </p:sp>
    </p:spTree>
    <p:extLst>
      <p:ext uri="{BB962C8B-B14F-4D97-AF65-F5344CB8AC3E}">
        <p14:creationId xmlns:p14="http://schemas.microsoft.com/office/powerpoint/2010/main" val="91338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 brief introduction to highlight:</a:t>
            </a:r>
          </a:p>
          <a:p>
            <a:r>
              <a:rPr lang="en-US" sz="1100" b="0" i="0" kern="1200" dirty="0">
                <a:solidFill>
                  <a:schemeClr val="tx1"/>
                </a:solidFill>
                <a:effectLst/>
                <a:latin typeface="+mn-lt"/>
                <a:ea typeface="+mn-ea"/>
                <a:cs typeface="+mn-cs"/>
              </a:rPr>
              <a:t>-          Available options (Year 3 modules attached)</a:t>
            </a:r>
          </a:p>
          <a:p>
            <a:r>
              <a:rPr lang="en-US" sz="1100" b="0" i="0" kern="1200" dirty="0">
                <a:solidFill>
                  <a:schemeClr val="tx1"/>
                </a:solidFill>
                <a:effectLst/>
                <a:latin typeface="+mn-lt"/>
                <a:ea typeface="+mn-ea"/>
                <a:cs typeface="+mn-cs"/>
              </a:rPr>
              <a:t>-          That 3</a:t>
            </a:r>
            <a:r>
              <a:rPr lang="en-US" sz="1100" b="0" i="0" kern="1200" baseline="30000" dirty="0">
                <a:solidFill>
                  <a:schemeClr val="tx1"/>
                </a:solidFill>
                <a:effectLst/>
                <a:latin typeface="+mn-lt"/>
                <a:ea typeface="+mn-ea"/>
                <a:cs typeface="+mn-cs"/>
              </a:rPr>
              <a:t>rd</a:t>
            </a:r>
            <a:r>
              <a:rPr lang="en-US" sz="1100" b="0" i="0" kern="1200" dirty="0">
                <a:solidFill>
                  <a:schemeClr val="tx1"/>
                </a:solidFill>
                <a:effectLst/>
                <a:latin typeface="+mn-lt"/>
                <a:ea typeface="+mn-ea"/>
                <a:cs typeface="+mn-cs"/>
              </a:rPr>
              <a:t> year projects are optional (with associated benefits and drawbacks)</a:t>
            </a:r>
          </a:p>
          <a:p>
            <a:r>
              <a:rPr lang="en-US" sz="1100" b="0" i="0" kern="1200" dirty="0">
                <a:solidFill>
                  <a:schemeClr val="tx1"/>
                </a:solidFill>
                <a:effectLst/>
                <a:latin typeface="+mn-lt"/>
                <a:ea typeface="+mn-ea"/>
                <a:cs typeface="+mn-cs"/>
              </a:rPr>
              <a:t>-          That 4</a:t>
            </a:r>
            <a:r>
              <a:rPr lang="en-US" sz="1100" b="0" i="0" kern="1200" baseline="30000" dirty="0">
                <a:solidFill>
                  <a:schemeClr val="tx1"/>
                </a:solidFill>
                <a:effectLst/>
                <a:latin typeface="+mn-lt"/>
                <a:ea typeface="+mn-ea"/>
                <a:cs typeface="+mn-cs"/>
              </a:rPr>
              <a:t>th</a:t>
            </a:r>
            <a:r>
              <a:rPr lang="en-US" sz="1100" b="0" i="0" kern="1200" dirty="0">
                <a:solidFill>
                  <a:schemeClr val="tx1"/>
                </a:solidFill>
                <a:effectLst/>
                <a:latin typeface="+mn-lt"/>
                <a:ea typeface="+mn-ea"/>
                <a:cs typeface="+mn-cs"/>
              </a:rPr>
              <a:t> year modules can be chosen by all (provided no timetabling clashes, making the choice now can help with timetabling appropriately)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Themes</a:t>
            </a:r>
            <a:r>
              <a:rPr lang="en-US" sz="1100" b="0" i="0" kern="1200" baseline="0" dirty="0">
                <a:solidFill>
                  <a:schemeClr val="tx1"/>
                </a:solidFill>
                <a:effectLst/>
                <a:latin typeface="+mn-lt"/>
                <a:ea typeface="+mn-ea"/>
                <a:cs typeface="+mn-cs"/>
              </a:rPr>
              <a:t>:</a:t>
            </a:r>
          </a:p>
          <a:p>
            <a:r>
              <a:rPr lang="en-US" sz="1100" b="0" i="0" kern="1200" baseline="0" dirty="0">
                <a:solidFill>
                  <a:schemeClr val="tx1"/>
                </a:solidFill>
                <a:effectLst/>
                <a:latin typeface="+mn-lt"/>
                <a:ea typeface="+mn-ea"/>
                <a:cs typeface="+mn-cs"/>
              </a:rPr>
              <a:t>Foundations, Programming, AI Modelling and </a:t>
            </a:r>
            <a:r>
              <a:rPr lang="en-US" sz="1100" b="0" i="0" kern="1200" baseline="0" dirty="0" err="1">
                <a:solidFill>
                  <a:schemeClr val="tx1"/>
                </a:solidFill>
                <a:effectLst/>
                <a:latin typeface="+mn-lt"/>
                <a:ea typeface="+mn-ea"/>
                <a:cs typeface="+mn-cs"/>
              </a:rPr>
              <a:t>Optimisation</a:t>
            </a:r>
            <a:r>
              <a:rPr lang="en-US" sz="1100" b="0" i="0" kern="1200" baseline="0" dirty="0">
                <a:solidFill>
                  <a:schemeClr val="tx1"/>
                </a:solidFill>
                <a:effectLst/>
                <a:latin typeface="+mn-lt"/>
                <a:ea typeface="+mn-ea"/>
                <a:cs typeface="+mn-cs"/>
              </a:rPr>
              <a:t>, Software Eng., Operating Systems and Networks, HCI</a:t>
            </a:r>
            <a:endParaRPr lang="en-US" sz="1100" b="0" i="0" kern="1200" dirty="0">
              <a:solidFill>
                <a:schemeClr val="tx1"/>
              </a:solidFill>
              <a:effectLst/>
              <a:latin typeface="+mn-lt"/>
              <a:ea typeface="+mn-ea"/>
              <a:cs typeface="+mn-cs"/>
            </a:endParaRPr>
          </a:p>
          <a:p>
            <a:endParaRPr lang="en-US" sz="1100" b="0" i="0" kern="1200" dirty="0">
              <a:solidFill>
                <a:schemeClr val="tx1"/>
              </a:solidFill>
              <a:effectLst/>
              <a:latin typeface="+mn-lt"/>
              <a:ea typeface="+mn-ea"/>
              <a:cs typeface="+mn-cs"/>
            </a:endParaRPr>
          </a:p>
          <a:p>
            <a:pPr marL="171450" indent="-171450">
              <a:buFontTx/>
              <a:buChar char="-"/>
            </a:pPr>
            <a:r>
              <a:rPr lang="en-US" sz="1100" b="0" i="0" kern="1200" dirty="0">
                <a:solidFill>
                  <a:schemeClr val="tx1"/>
                </a:solidFill>
                <a:effectLst/>
                <a:latin typeface="+mn-lt"/>
                <a:ea typeface="+mn-ea"/>
                <a:cs typeface="+mn-cs"/>
              </a:rPr>
              <a:t>Email </a:t>
            </a:r>
            <a:r>
              <a:rPr lang="en-US" sz="1100" b="0" i="0" kern="1200" dirty="0" err="1">
                <a:solidFill>
                  <a:schemeClr val="tx1"/>
                </a:solidFill>
                <a:effectLst/>
                <a:latin typeface="+mn-lt"/>
                <a:ea typeface="+mn-ea"/>
                <a:cs typeface="+mn-cs"/>
              </a:rPr>
              <a:t>convenors</a:t>
            </a:r>
            <a:r>
              <a:rPr lang="en-US" sz="1100" b="0" i="0" kern="1200" baseline="0" dirty="0">
                <a:solidFill>
                  <a:schemeClr val="tx1"/>
                </a:solidFill>
                <a:effectLst/>
                <a:latin typeface="+mn-lt"/>
                <a:ea typeface="+mn-ea"/>
                <a:cs typeface="+mn-cs"/>
              </a:rPr>
              <a:t> to ask for a slide or a few bullet points on their module, or we’ll just use the Saturn module description. </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err="1">
                <a:solidFill>
                  <a:schemeClr val="tx1"/>
                </a:solidFill>
                <a:effectLst/>
                <a:latin typeface="+mn-lt"/>
                <a:ea typeface="+mn-ea"/>
                <a:cs typeface="+mn-cs"/>
              </a:rPr>
              <a:t>Michell</a:t>
            </a:r>
            <a:r>
              <a:rPr lang="en-US" sz="1100" b="1" i="0" kern="1200" baseline="0" dirty="0">
                <a:solidFill>
                  <a:schemeClr val="tx1"/>
                </a:solidFill>
                <a:effectLst/>
                <a:latin typeface="+mn-lt"/>
                <a:ea typeface="+mn-ea"/>
                <a:cs typeface="+mn-cs"/>
              </a:rPr>
              <a:t>:</a:t>
            </a:r>
          </a:p>
          <a:p>
            <a:pPr marL="171450" indent="-171450">
              <a:buFontTx/>
              <a:buChar char="-"/>
            </a:pPr>
            <a:r>
              <a:rPr lang="en-US" sz="1100" b="0" i="0" kern="1200" baseline="0" dirty="0">
                <a:solidFill>
                  <a:schemeClr val="tx1"/>
                </a:solidFill>
                <a:effectLst/>
                <a:latin typeface="+mn-lt"/>
                <a:ea typeface="+mn-ea"/>
                <a:cs typeface="+mn-cs"/>
              </a:rPr>
              <a:t>ML, CV, Graphics</a:t>
            </a:r>
          </a:p>
          <a:p>
            <a:pPr marL="171450" indent="-171450">
              <a:buFontTx/>
              <a:buChar char="-"/>
            </a:pPr>
            <a:r>
              <a:rPr lang="en-US" sz="1100" b="0" i="0" kern="1200" baseline="0" dirty="0">
                <a:solidFill>
                  <a:schemeClr val="tx1"/>
                </a:solidFill>
                <a:effectLst/>
                <a:latin typeface="+mn-lt"/>
                <a:ea typeface="+mn-ea"/>
                <a:cs typeface="+mn-cs"/>
              </a:rPr>
              <a:t> Blue, </a:t>
            </a:r>
            <a:r>
              <a:rPr lang="en-US" sz="1100" b="0" i="0" kern="1200" baseline="0" dirty="0" err="1">
                <a:solidFill>
                  <a:schemeClr val="tx1"/>
                </a:solidFill>
                <a:effectLst/>
                <a:latin typeface="+mn-lt"/>
                <a:ea typeface="+mn-ea"/>
                <a:cs typeface="+mn-cs"/>
              </a:rPr>
              <a:t>organge</a:t>
            </a:r>
            <a:r>
              <a:rPr lang="en-US" sz="1100" b="0" i="0" kern="1200" baseline="0" dirty="0">
                <a:solidFill>
                  <a:schemeClr val="tx1"/>
                </a:solidFill>
                <a:effectLst/>
                <a:latin typeface="+mn-lt"/>
                <a:ea typeface="+mn-ea"/>
                <a:cs typeface="+mn-cs"/>
              </a:rPr>
              <a:t>, red</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a:solidFill>
                  <a:schemeClr val="tx1"/>
                </a:solidFill>
                <a:effectLst/>
                <a:latin typeface="+mn-lt"/>
                <a:ea typeface="+mn-ea"/>
                <a:cs typeface="+mn-cs"/>
              </a:rPr>
              <a:t>Joel: </a:t>
            </a:r>
          </a:p>
          <a:p>
            <a:pPr marL="171450" indent="-171450">
              <a:buFontTx/>
              <a:buChar char="-"/>
            </a:pPr>
            <a:r>
              <a:rPr lang="en-US" sz="1100" b="0" i="0" kern="1200" baseline="0" dirty="0">
                <a:solidFill>
                  <a:schemeClr val="tx1"/>
                </a:solidFill>
                <a:effectLst/>
                <a:latin typeface="+mn-lt"/>
                <a:ea typeface="+mn-ea"/>
                <a:cs typeface="+mn-cs"/>
              </a:rPr>
              <a:t>CCT, (video),</a:t>
            </a:r>
          </a:p>
          <a:p>
            <a:pPr marL="171450" indent="-171450">
              <a:buFontTx/>
              <a:buChar char="-"/>
            </a:pPr>
            <a:r>
              <a:rPr lang="en-US" sz="1100" b="0" i="0" kern="1200" baseline="0" dirty="0">
                <a:solidFill>
                  <a:schemeClr val="tx1"/>
                </a:solidFill>
                <a:effectLst/>
                <a:latin typeface="+mn-lt"/>
                <a:ea typeface="+mn-ea"/>
                <a:cs typeface="+mn-cs"/>
              </a:rPr>
              <a:t>Grey, purple, yellow</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0" i="0" kern="1200" baseline="0" dirty="0">
                <a:solidFill>
                  <a:schemeClr val="tx1"/>
                </a:solidFill>
                <a:effectLst/>
                <a:latin typeface="+mn-lt"/>
                <a:ea typeface="+mn-ea"/>
                <a:cs typeface="+mn-cs"/>
              </a:rPr>
              <a:t>Module catalogue</a:t>
            </a:r>
          </a:p>
          <a:p>
            <a:pPr marL="171450" indent="-171450">
              <a:buFontTx/>
              <a:buChar char="-"/>
            </a:pPr>
            <a:r>
              <a:rPr lang="en-US" sz="1100" b="0" i="0" kern="1200" baseline="0" dirty="0">
                <a:solidFill>
                  <a:schemeClr val="tx1"/>
                </a:solidFill>
                <a:effectLst/>
                <a:latin typeface="+mn-lt"/>
                <a:ea typeface="+mn-ea"/>
                <a:cs typeface="+mn-cs"/>
              </a:rPr>
              <a:t>http://</a:t>
            </a:r>
            <a:r>
              <a:rPr lang="en-US" sz="1100" b="0" i="0" kern="1200" baseline="0" dirty="0" err="1">
                <a:solidFill>
                  <a:schemeClr val="tx1"/>
                </a:solidFill>
                <a:effectLst/>
                <a:latin typeface="+mn-lt"/>
                <a:ea typeface="+mn-ea"/>
                <a:cs typeface="+mn-cs"/>
              </a:rPr>
              <a:t>modulecatalogue.nottingham.ac.uk</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nottingham</a:t>
            </a:r>
            <a:r>
              <a:rPr lang="en-US" sz="1100" b="0" i="0" kern="1200" baseline="0" dirty="0">
                <a:solidFill>
                  <a:schemeClr val="tx1"/>
                </a:solidFill>
                <a:effectLst/>
                <a:latin typeface="+mn-lt"/>
                <a:ea typeface="+mn-ea"/>
                <a:cs typeface="+mn-cs"/>
              </a:rPr>
              <a:t>/asp/</a:t>
            </a:r>
            <a:r>
              <a:rPr lang="en-US" sz="1100" b="0" i="0" kern="1200" baseline="0" dirty="0" err="1">
                <a:solidFill>
                  <a:schemeClr val="tx1"/>
                </a:solidFill>
                <a:effectLst/>
                <a:latin typeface="+mn-lt"/>
                <a:ea typeface="+mn-ea"/>
                <a:cs typeface="+mn-cs"/>
              </a:rPr>
              <a:t>FindModule.asp</a:t>
            </a: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0" i="0" kern="1200" baseline="0" dirty="0">
                <a:solidFill>
                  <a:schemeClr val="tx1"/>
                </a:solidFill>
                <a:effectLst/>
                <a:latin typeface="+mn-lt"/>
                <a:ea typeface="+mn-ea"/>
                <a:cs typeface="+mn-cs"/>
              </a:rPr>
              <a:t>Course spec</a:t>
            </a:r>
          </a:p>
          <a:p>
            <a:pPr marL="171450" indent="-171450">
              <a:buFontTx/>
              <a:buChar char="-"/>
            </a:pPr>
            <a:r>
              <a:rPr lang="en-US" sz="1100" b="0" i="0" kern="1200" baseline="0" dirty="0">
                <a:solidFill>
                  <a:schemeClr val="tx1"/>
                </a:solidFill>
                <a:effectLst/>
                <a:latin typeface="+mn-lt"/>
                <a:ea typeface="+mn-ea"/>
                <a:cs typeface="+mn-cs"/>
              </a:rPr>
              <a:t>https://</a:t>
            </a:r>
            <a:r>
              <a:rPr lang="en-US" sz="1100" b="0" i="0" kern="1200" baseline="0" dirty="0" err="1">
                <a:solidFill>
                  <a:schemeClr val="tx1"/>
                </a:solidFill>
                <a:effectLst/>
                <a:latin typeface="+mn-lt"/>
                <a:ea typeface="+mn-ea"/>
                <a:cs typeface="+mn-cs"/>
              </a:rPr>
              <a:t>saturnweb.nottingham.ac.uk</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nottingham</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coursemaintenance</a:t>
            </a:r>
            <a:r>
              <a:rPr lang="en-US" sz="1100" b="0" i="0" kern="1200" baseline="0" dirty="0">
                <a:solidFill>
                  <a:schemeClr val="tx1"/>
                </a:solidFill>
                <a:effectLst/>
                <a:latin typeface="+mn-lt"/>
                <a:ea typeface="+mn-ea"/>
                <a:cs typeface="+mn-cs"/>
              </a:rPr>
              <a:t>/asp/</a:t>
            </a:r>
            <a:r>
              <a:rPr lang="en-US" sz="1100" b="0" i="0" kern="1200" baseline="0" dirty="0" err="1">
                <a:solidFill>
                  <a:schemeClr val="tx1"/>
                </a:solidFill>
                <a:effectLst/>
                <a:latin typeface="+mn-lt"/>
                <a:ea typeface="+mn-ea"/>
                <a:cs typeface="+mn-cs"/>
              </a:rPr>
              <a:t>view_specification.asp?crs_id</a:t>
            </a:r>
            <a:r>
              <a:rPr lang="en-US" sz="1100" b="0" i="0" kern="1200" baseline="0" dirty="0">
                <a:solidFill>
                  <a:schemeClr val="tx1"/>
                </a:solidFill>
                <a:effectLst/>
                <a:latin typeface="+mn-lt"/>
                <a:ea typeface="+mn-ea"/>
                <a:cs typeface="+mn-cs"/>
              </a:rPr>
              <a:t>=000319&amp;year_id=000117</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a:solidFill>
                  <a:schemeClr val="tx1"/>
                </a:solidFill>
                <a:effectLst/>
                <a:latin typeface="+mn-lt"/>
                <a:ea typeface="+mn-ea"/>
                <a:cs typeface="+mn-cs"/>
              </a:rPr>
              <a:t>Module slide structure</a:t>
            </a:r>
          </a:p>
          <a:p>
            <a:pPr marL="171450" indent="-171450">
              <a:buFontTx/>
              <a:buChar char="-"/>
            </a:pPr>
            <a:r>
              <a:rPr lang="en-US" sz="1100" b="0" i="0" kern="1200" baseline="0" dirty="0">
                <a:solidFill>
                  <a:schemeClr val="tx1"/>
                </a:solidFill>
                <a:effectLst/>
                <a:latin typeface="+mn-lt"/>
                <a:ea typeface="+mn-ea"/>
                <a:cs typeface="+mn-cs"/>
              </a:rPr>
              <a:t>Name / theme</a:t>
            </a:r>
          </a:p>
          <a:p>
            <a:pPr marL="171450" indent="-171450">
              <a:buFontTx/>
              <a:buChar char="-"/>
            </a:pPr>
            <a:r>
              <a:rPr lang="en-US" sz="1100" b="0" i="0" kern="1200" baseline="0" dirty="0">
                <a:solidFill>
                  <a:schemeClr val="tx1"/>
                </a:solidFill>
                <a:effectLst/>
                <a:latin typeface="+mn-lt"/>
                <a:ea typeface="+mn-ea"/>
                <a:cs typeface="+mn-cs"/>
              </a:rPr>
              <a:t>Credits</a:t>
            </a:r>
          </a:p>
          <a:p>
            <a:pPr marL="171450" indent="-171450">
              <a:buFontTx/>
              <a:buChar char="-"/>
            </a:pPr>
            <a:r>
              <a:rPr lang="en-US" sz="1100" b="0" i="0" kern="1200" baseline="0" dirty="0">
                <a:solidFill>
                  <a:schemeClr val="tx1"/>
                </a:solidFill>
                <a:effectLst/>
                <a:latin typeface="+mn-lt"/>
                <a:ea typeface="+mn-ea"/>
                <a:cs typeface="+mn-cs"/>
              </a:rPr>
              <a:t>Aims</a:t>
            </a:r>
          </a:p>
          <a:p>
            <a:pPr marL="171450" indent="-171450">
              <a:buFontTx/>
              <a:buChar char="-"/>
            </a:pPr>
            <a:r>
              <a:rPr lang="en-US" sz="1100" b="0" i="0" kern="1200" baseline="0" dirty="0">
                <a:solidFill>
                  <a:schemeClr val="tx1"/>
                </a:solidFill>
                <a:effectLst/>
                <a:latin typeface="+mn-lt"/>
                <a:ea typeface="+mn-ea"/>
                <a:cs typeface="+mn-cs"/>
              </a:rPr>
              <a:t>Assessment</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4</a:t>
            </a:fld>
            <a:endParaRPr lang="en-GB"/>
          </a:p>
        </p:txBody>
      </p:sp>
    </p:spTree>
    <p:extLst>
      <p:ext uri="{BB962C8B-B14F-4D97-AF65-F5344CB8AC3E}">
        <p14:creationId xmlns:p14="http://schemas.microsoft.com/office/powerpoint/2010/main" val="99836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6</a:t>
            </a:fld>
            <a:endParaRPr lang="en-GB"/>
          </a:p>
        </p:txBody>
      </p:sp>
    </p:spTree>
    <p:extLst>
      <p:ext uri="{BB962C8B-B14F-4D97-AF65-F5344CB8AC3E}">
        <p14:creationId xmlns:p14="http://schemas.microsoft.com/office/powerpoint/2010/main" val="142254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pPr/>
              <a:t>7</a:t>
            </a:fld>
            <a:endParaRPr lang="en-GB"/>
          </a:p>
        </p:txBody>
      </p:sp>
    </p:spTree>
    <p:extLst>
      <p:ext uri="{BB962C8B-B14F-4D97-AF65-F5344CB8AC3E}">
        <p14:creationId xmlns:p14="http://schemas.microsoft.com/office/powerpoint/2010/main" val="2515285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Projects theme</a:t>
            </a:r>
          </a:p>
          <a:p>
            <a:endParaRPr lang="en-GB" dirty="0"/>
          </a:p>
          <a:p>
            <a:r>
              <a:rPr lang="en-GB" dirty="0"/>
              <a:t>•	Students undertake a project in Computer Science that is relevant to their programme of study; in particular, projects undertaken by Artificial Intelligence (AI) students must have a strong AI focus. </a:t>
            </a:r>
          </a:p>
          <a:p>
            <a:r>
              <a:rPr lang="en-GB" dirty="0"/>
              <a:t>•	Each project is supervised by an academic member of staff. </a:t>
            </a:r>
          </a:p>
          <a:p>
            <a:r>
              <a:rPr lang="en-GB" dirty="0"/>
              <a:t>•	A project may be based on theoretical or empirical research or software development. </a:t>
            </a:r>
          </a:p>
          <a:p>
            <a:r>
              <a:rPr lang="en-GB" dirty="0"/>
              <a:t>•	Students must relate their project work to current research and/or professional practice, </a:t>
            </a:r>
          </a:p>
          <a:p>
            <a:r>
              <a:rPr lang="en-GB" dirty="0"/>
              <a:t>•	and a suitable evaluation must be included.</a:t>
            </a:r>
          </a:p>
          <a:p>
            <a:r>
              <a:rPr lang="en-GB" dirty="0"/>
              <a:t>•	Further, relevant professional and ethical aspects must always be considered. </a:t>
            </a:r>
          </a:p>
          <a:p>
            <a:r>
              <a:rPr lang="en-GB" dirty="0"/>
              <a:t>•	It is normally expected that projects will involve software development, but the extent of this depends on the nature of the project. If no or very little software is being developed, then the project must encompass other aspects of similar rigour and intellectual challenge (</a:t>
            </a:r>
            <a:r>
              <a:rPr lang="en-GB" dirty="0" err="1"/>
              <a:t>eg</a:t>
            </a:r>
            <a:r>
              <a:rPr lang="en-GB" dirty="0"/>
              <a:t>. mathematical proofs, rigorously conducted research, proper statistical analysis of empirical results, etc.).</a:t>
            </a:r>
          </a:p>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pPr/>
              <a:t>8</a:t>
            </a:fld>
            <a:endParaRPr lang="en-GB"/>
          </a:p>
        </p:txBody>
      </p:sp>
    </p:spTree>
    <p:extLst>
      <p:ext uri="{BB962C8B-B14F-4D97-AF65-F5344CB8AC3E}">
        <p14:creationId xmlns:p14="http://schemas.microsoft.com/office/powerpoint/2010/main" val="314862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pPr/>
              <a:t>9</a:t>
            </a:fld>
            <a:endParaRPr lang="en-GB"/>
          </a:p>
        </p:txBody>
      </p:sp>
    </p:spTree>
    <p:extLst>
      <p:ext uri="{BB962C8B-B14F-4D97-AF65-F5344CB8AC3E}">
        <p14:creationId xmlns:p14="http://schemas.microsoft.com/office/powerpoint/2010/main" val="250275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 brief introduction to highlight:</a:t>
            </a:r>
          </a:p>
          <a:p>
            <a:r>
              <a:rPr lang="en-US" sz="1100" b="0" i="0" kern="1200" dirty="0">
                <a:solidFill>
                  <a:schemeClr val="tx1"/>
                </a:solidFill>
                <a:effectLst/>
                <a:latin typeface="+mn-lt"/>
                <a:ea typeface="+mn-ea"/>
                <a:cs typeface="+mn-cs"/>
              </a:rPr>
              <a:t>-          Available options (Year 3 modules attached)</a:t>
            </a:r>
          </a:p>
          <a:p>
            <a:r>
              <a:rPr lang="en-US" sz="1100" b="0" i="0" kern="1200" dirty="0">
                <a:solidFill>
                  <a:schemeClr val="tx1"/>
                </a:solidFill>
                <a:effectLst/>
                <a:latin typeface="+mn-lt"/>
                <a:ea typeface="+mn-ea"/>
                <a:cs typeface="+mn-cs"/>
              </a:rPr>
              <a:t>-          That 3</a:t>
            </a:r>
            <a:r>
              <a:rPr lang="en-US" sz="1100" b="0" i="0" kern="1200" baseline="30000" dirty="0">
                <a:solidFill>
                  <a:schemeClr val="tx1"/>
                </a:solidFill>
                <a:effectLst/>
                <a:latin typeface="+mn-lt"/>
                <a:ea typeface="+mn-ea"/>
                <a:cs typeface="+mn-cs"/>
              </a:rPr>
              <a:t>rd</a:t>
            </a:r>
            <a:r>
              <a:rPr lang="en-US" sz="1100" b="0" i="0" kern="1200" dirty="0">
                <a:solidFill>
                  <a:schemeClr val="tx1"/>
                </a:solidFill>
                <a:effectLst/>
                <a:latin typeface="+mn-lt"/>
                <a:ea typeface="+mn-ea"/>
                <a:cs typeface="+mn-cs"/>
              </a:rPr>
              <a:t> year projects are optional (with associated benefits and drawbacks)</a:t>
            </a:r>
          </a:p>
          <a:p>
            <a:r>
              <a:rPr lang="en-US" sz="1100" b="0" i="0" kern="1200" dirty="0">
                <a:solidFill>
                  <a:schemeClr val="tx1"/>
                </a:solidFill>
                <a:effectLst/>
                <a:latin typeface="+mn-lt"/>
                <a:ea typeface="+mn-ea"/>
                <a:cs typeface="+mn-cs"/>
              </a:rPr>
              <a:t>-          That 4</a:t>
            </a:r>
            <a:r>
              <a:rPr lang="en-US" sz="1100" b="0" i="0" kern="1200" baseline="30000" dirty="0">
                <a:solidFill>
                  <a:schemeClr val="tx1"/>
                </a:solidFill>
                <a:effectLst/>
                <a:latin typeface="+mn-lt"/>
                <a:ea typeface="+mn-ea"/>
                <a:cs typeface="+mn-cs"/>
              </a:rPr>
              <a:t>th</a:t>
            </a:r>
            <a:r>
              <a:rPr lang="en-US" sz="1100" b="0" i="0" kern="1200" dirty="0">
                <a:solidFill>
                  <a:schemeClr val="tx1"/>
                </a:solidFill>
                <a:effectLst/>
                <a:latin typeface="+mn-lt"/>
                <a:ea typeface="+mn-ea"/>
                <a:cs typeface="+mn-cs"/>
              </a:rPr>
              <a:t> year modules can be chosen by all (provided no timetabling clashes, making the choice now can help with timetabling appropriately)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Themes</a:t>
            </a:r>
            <a:r>
              <a:rPr lang="en-US" sz="1100" b="0" i="0" kern="1200" baseline="0" dirty="0">
                <a:solidFill>
                  <a:schemeClr val="tx1"/>
                </a:solidFill>
                <a:effectLst/>
                <a:latin typeface="+mn-lt"/>
                <a:ea typeface="+mn-ea"/>
                <a:cs typeface="+mn-cs"/>
              </a:rPr>
              <a:t>:</a:t>
            </a:r>
          </a:p>
          <a:p>
            <a:r>
              <a:rPr lang="en-US" sz="1100" b="0" i="0" kern="1200" baseline="0" dirty="0">
                <a:solidFill>
                  <a:schemeClr val="tx1"/>
                </a:solidFill>
                <a:effectLst/>
                <a:latin typeface="+mn-lt"/>
                <a:ea typeface="+mn-ea"/>
                <a:cs typeface="+mn-cs"/>
              </a:rPr>
              <a:t>Foundations, Programming, AI Modelling and </a:t>
            </a:r>
            <a:r>
              <a:rPr lang="en-US" sz="1100" b="0" i="0" kern="1200" baseline="0" dirty="0" err="1">
                <a:solidFill>
                  <a:schemeClr val="tx1"/>
                </a:solidFill>
                <a:effectLst/>
                <a:latin typeface="+mn-lt"/>
                <a:ea typeface="+mn-ea"/>
                <a:cs typeface="+mn-cs"/>
              </a:rPr>
              <a:t>Optimisation</a:t>
            </a:r>
            <a:r>
              <a:rPr lang="en-US" sz="1100" b="0" i="0" kern="1200" baseline="0" dirty="0">
                <a:solidFill>
                  <a:schemeClr val="tx1"/>
                </a:solidFill>
                <a:effectLst/>
                <a:latin typeface="+mn-lt"/>
                <a:ea typeface="+mn-ea"/>
                <a:cs typeface="+mn-cs"/>
              </a:rPr>
              <a:t>, Software Eng., Operating Systems and Networks, HCI</a:t>
            </a:r>
            <a:endParaRPr lang="en-US" sz="1100" b="0" i="0" kern="1200" dirty="0">
              <a:solidFill>
                <a:schemeClr val="tx1"/>
              </a:solidFill>
              <a:effectLst/>
              <a:latin typeface="+mn-lt"/>
              <a:ea typeface="+mn-ea"/>
              <a:cs typeface="+mn-cs"/>
            </a:endParaRPr>
          </a:p>
          <a:p>
            <a:endParaRPr lang="en-US" sz="1100" b="0" i="0" kern="1200" dirty="0">
              <a:solidFill>
                <a:schemeClr val="tx1"/>
              </a:solidFill>
              <a:effectLst/>
              <a:latin typeface="+mn-lt"/>
              <a:ea typeface="+mn-ea"/>
              <a:cs typeface="+mn-cs"/>
            </a:endParaRPr>
          </a:p>
          <a:p>
            <a:pPr marL="171450" indent="-171450">
              <a:buFontTx/>
              <a:buChar char="-"/>
            </a:pPr>
            <a:r>
              <a:rPr lang="en-US" sz="1100" b="0" i="0" kern="1200" dirty="0">
                <a:solidFill>
                  <a:schemeClr val="tx1"/>
                </a:solidFill>
                <a:effectLst/>
                <a:latin typeface="+mn-lt"/>
                <a:ea typeface="+mn-ea"/>
                <a:cs typeface="+mn-cs"/>
              </a:rPr>
              <a:t>Email </a:t>
            </a:r>
            <a:r>
              <a:rPr lang="en-US" sz="1100" b="0" i="0" kern="1200" dirty="0" err="1">
                <a:solidFill>
                  <a:schemeClr val="tx1"/>
                </a:solidFill>
                <a:effectLst/>
                <a:latin typeface="+mn-lt"/>
                <a:ea typeface="+mn-ea"/>
                <a:cs typeface="+mn-cs"/>
              </a:rPr>
              <a:t>convenors</a:t>
            </a:r>
            <a:r>
              <a:rPr lang="en-US" sz="1100" b="0" i="0" kern="1200" baseline="0" dirty="0">
                <a:solidFill>
                  <a:schemeClr val="tx1"/>
                </a:solidFill>
                <a:effectLst/>
                <a:latin typeface="+mn-lt"/>
                <a:ea typeface="+mn-ea"/>
                <a:cs typeface="+mn-cs"/>
              </a:rPr>
              <a:t> to ask for a slide or a few bullet points on their module, or we’ll just use the Saturn module description. </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err="1">
                <a:solidFill>
                  <a:schemeClr val="tx1"/>
                </a:solidFill>
                <a:effectLst/>
                <a:latin typeface="+mn-lt"/>
                <a:ea typeface="+mn-ea"/>
                <a:cs typeface="+mn-cs"/>
              </a:rPr>
              <a:t>Michell</a:t>
            </a:r>
            <a:r>
              <a:rPr lang="en-US" sz="1100" b="1" i="0" kern="1200" baseline="0" dirty="0">
                <a:solidFill>
                  <a:schemeClr val="tx1"/>
                </a:solidFill>
                <a:effectLst/>
                <a:latin typeface="+mn-lt"/>
                <a:ea typeface="+mn-ea"/>
                <a:cs typeface="+mn-cs"/>
              </a:rPr>
              <a:t>:</a:t>
            </a:r>
          </a:p>
          <a:p>
            <a:pPr marL="171450" indent="-171450">
              <a:buFontTx/>
              <a:buChar char="-"/>
            </a:pPr>
            <a:r>
              <a:rPr lang="en-US" sz="1100" b="0" i="0" kern="1200" baseline="0" dirty="0">
                <a:solidFill>
                  <a:schemeClr val="tx1"/>
                </a:solidFill>
                <a:effectLst/>
                <a:latin typeface="+mn-lt"/>
                <a:ea typeface="+mn-ea"/>
                <a:cs typeface="+mn-cs"/>
              </a:rPr>
              <a:t>ML, CV, Graphics</a:t>
            </a:r>
          </a:p>
          <a:p>
            <a:pPr marL="171450" indent="-171450">
              <a:buFontTx/>
              <a:buChar char="-"/>
            </a:pPr>
            <a:r>
              <a:rPr lang="en-US" sz="1100" b="0" i="0" kern="1200" baseline="0" dirty="0">
                <a:solidFill>
                  <a:schemeClr val="tx1"/>
                </a:solidFill>
                <a:effectLst/>
                <a:latin typeface="+mn-lt"/>
                <a:ea typeface="+mn-ea"/>
                <a:cs typeface="+mn-cs"/>
              </a:rPr>
              <a:t> Blue, </a:t>
            </a:r>
            <a:r>
              <a:rPr lang="en-US" sz="1100" b="0" i="0" kern="1200" baseline="0" dirty="0" err="1">
                <a:solidFill>
                  <a:schemeClr val="tx1"/>
                </a:solidFill>
                <a:effectLst/>
                <a:latin typeface="+mn-lt"/>
                <a:ea typeface="+mn-ea"/>
                <a:cs typeface="+mn-cs"/>
              </a:rPr>
              <a:t>organge</a:t>
            </a:r>
            <a:r>
              <a:rPr lang="en-US" sz="1100" b="0" i="0" kern="1200" baseline="0" dirty="0">
                <a:solidFill>
                  <a:schemeClr val="tx1"/>
                </a:solidFill>
                <a:effectLst/>
                <a:latin typeface="+mn-lt"/>
                <a:ea typeface="+mn-ea"/>
                <a:cs typeface="+mn-cs"/>
              </a:rPr>
              <a:t>, red</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a:solidFill>
                  <a:schemeClr val="tx1"/>
                </a:solidFill>
                <a:effectLst/>
                <a:latin typeface="+mn-lt"/>
                <a:ea typeface="+mn-ea"/>
                <a:cs typeface="+mn-cs"/>
              </a:rPr>
              <a:t>Joel: </a:t>
            </a:r>
          </a:p>
          <a:p>
            <a:pPr marL="171450" indent="-171450">
              <a:buFontTx/>
              <a:buChar char="-"/>
            </a:pPr>
            <a:r>
              <a:rPr lang="en-US" sz="1100" b="0" i="0" kern="1200" baseline="0" dirty="0">
                <a:solidFill>
                  <a:schemeClr val="tx1"/>
                </a:solidFill>
                <a:effectLst/>
                <a:latin typeface="+mn-lt"/>
                <a:ea typeface="+mn-ea"/>
                <a:cs typeface="+mn-cs"/>
              </a:rPr>
              <a:t>CCT, (video),</a:t>
            </a:r>
          </a:p>
          <a:p>
            <a:pPr marL="171450" indent="-171450">
              <a:buFontTx/>
              <a:buChar char="-"/>
            </a:pPr>
            <a:r>
              <a:rPr lang="en-US" sz="1100" b="0" i="0" kern="1200" baseline="0" dirty="0">
                <a:solidFill>
                  <a:schemeClr val="tx1"/>
                </a:solidFill>
                <a:effectLst/>
                <a:latin typeface="+mn-lt"/>
                <a:ea typeface="+mn-ea"/>
                <a:cs typeface="+mn-cs"/>
              </a:rPr>
              <a:t>Grey, purple, yellow</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0" i="0" kern="1200" baseline="0" dirty="0">
                <a:solidFill>
                  <a:schemeClr val="tx1"/>
                </a:solidFill>
                <a:effectLst/>
                <a:latin typeface="+mn-lt"/>
                <a:ea typeface="+mn-ea"/>
                <a:cs typeface="+mn-cs"/>
              </a:rPr>
              <a:t>Module catalogue</a:t>
            </a:r>
          </a:p>
          <a:p>
            <a:pPr marL="171450" indent="-171450">
              <a:buFontTx/>
              <a:buChar char="-"/>
            </a:pPr>
            <a:r>
              <a:rPr lang="en-US" sz="1100" b="0" i="0" kern="1200" baseline="0" dirty="0">
                <a:solidFill>
                  <a:schemeClr val="tx1"/>
                </a:solidFill>
                <a:effectLst/>
                <a:latin typeface="+mn-lt"/>
                <a:ea typeface="+mn-ea"/>
                <a:cs typeface="+mn-cs"/>
              </a:rPr>
              <a:t>http://</a:t>
            </a:r>
            <a:r>
              <a:rPr lang="en-US" sz="1100" b="0" i="0" kern="1200" baseline="0" dirty="0" err="1">
                <a:solidFill>
                  <a:schemeClr val="tx1"/>
                </a:solidFill>
                <a:effectLst/>
                <a:latin typeface="+mn-lt"/>
                <a:ea typeface="+mn-ea"/>
                <a:cs typeface="+mn-cs"/>
              </a:rPr>
              <a:t>modulecatalogue.nottingham.ac.uk</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nottingham</a:t>
            </a:r>
            <a:r>
              <a:rPr lang="en-US" sz="1100" b="0" i="0" kern="1200" baseline="0" dirty="0">
                <a:solidFill>
                  <a:schemeClr val="tx1"/>
                </a:solidFill>
                <a:effectLst/>
                <a:latin typeface="+mn-lt"/>
                <a:ea typeface="+mn-ea"/>
                <a:cs typeface="+mn-cs"/>
              </a:rPr>
              <a:t>/asp/</a:t>
            </a:r>
            <a:r>
              <a:rPr lang="en-US" sz="1100" b="0" i="0" kern="1200" baseline="0" dirty="0" err="1">
                <a:solidFill>
                  <a:schemeClr val="tx1"/>
                </a:solidFill>
                <a:effectLst/>
                <a:latin typeface="+mn-lt"/>
                <a:ea typeface="+mn-ea"/>
                <a:cs typeface="+mn-cs"/>
              </a:rPr>
              <a:t>FindModule.asp</a:t>
            </a: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0" i="0" kern="1200" baseline="0" dirty="0">
                <a:solidFill>
                  <a:schemeClr val="tx1"/>
                </a:solidFill>
                <a:effectLst/>
                <a:latin typeface="+mn-lt"/>
                <a:ea typeface="+mn-ea"/>
                <a:cs typeface="+mn-cs"/>
              </a:rPr>
              <a:t>Course spec</a:t>
            </a:r>
          </a:p>
          <a:p>
            <a:pPr marL="171450" indent="-171450">
              <a:buFontTx/>
              <a:buChar char="-"/>
            </a:pPr>
            <a:r>
              <a:rPr lang="en-US" sz="1100" b="0" i="0" kern="1200" baseline="0" dirty="0">
                <a:solidFill>
                  <a:schemeClr val="tx1"/>
                </a:solidFill>
                <a:effectLst/>
                <a:latin typeface="+mn-lt"/>
                <a:ea typeface="+mn-ea"/>
                <a:cs typeface="+mn-cs"/>
              </a:rPr>
              <a:t>https://</a:t>
            </a:r>
            <a:r>
              <a:rPr lang="en-US" sz="1100" b="0" i="0" kern="1200" baseline="0" dirty="0" err="1">
                <a:solidFill>
                  <a:schemeClr val="tx1"/>
                </a:solidFill>
                <a:effectLst/>
                <a:latin typeface="+mn-lt"/>
                <a:ea typeface="+mn-ea"/>
                <a:cs typeface="+mn-cs"/>
              </a:rPr>
              <a:t>saturnweb.nottingham.ac.uk</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nottingham</a:t>
            </a:r>
            <a:r>
              <a:rPr lang="en-US" sz="1100" b="0" i="0" kern="1200" baseline="0" dirty="0">
                <a:solidFill>
                  <a:schemeClr val="tx1"/>
                </a:solidFill>
                <a:effectLst/>
                <a:latin typeface="+mn-lt"/>
                <a:ea typeface="+mn-ea"/>
                <a:cs typeface="+mn-cs"/>
              </a:rPr>
              <a:t>/</a:t>
            </a:r>
            <a:r>
              <a:rPr lang="en-US" sz="1100" b="0" i="0" kern="1200" baseline="0" dirty="0" err="1">
                <a:solidFill>
                  <a:schemeClr val="tx1"/>
                </a:solidFill>
                <a:effectLst/>
                <a:latin typeface="+mn-lt"/>
                <a:ea typeface="+mn-ea"/>
                <a:cs typeface="+mn-cs"/>
              </a:rPr>
              <a:t>coursemaintenance</a:t>
            </a:r>
            <a:r>
              <a:rPr lang="en-US" sz="1100" b="0" i="0" kern="1200" baseline="0" dirty="0">
                <a:solidFill>
                  <a:schemeClr val="tx1"/>
                </a:solidFill>
                <a:effectLst/>
                <a:latin typeface="+mn-lt"/>
                <a:ea typeface="+mn-ea"/>
                <a:cs typeface="+mn-cs"/>
              </a:rPr>
              <a:t>/asp/</a:t>
            </a:r>
            <a:r>
              <a:rPr lang="en-US" sz="1100" b="0" i="0" kern="1200" baseline="0" dirty="0" err="1">
                <a:solidFill>
                  <a:schemeClr val="tx1"/>
                </a:solidFill>
                <a:effectLst/>
                <a:latin typeface="+mn-lt"/>
                <a:ea typeface="+mn-ea"/>
                <a:cs typeface="+mn-cs"/>
              </a:rPr>
              <a:t>view_specification.asp?crs_id</a:t>
            </a:r>
            <a:r>
              <a:rPr lang="en-US" sz="1100" b="0" i="0" kern="1200" baseline="0" dirty="0">
                <a:solidFill>
                  <a:schemeClr val="tx1"/>
                </a:solidFill>
                <a:effectLst/>
                <a:latin typeface="+mn-lt"/>
                <a:ea typeface="+mn-ea"/>
                <a:cs typeface="+mn-cs"/>
              </a:rPr>
              <a:t>=000319&amp;year_id=000117</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r>
              <a:rPr lang="en-US" sz="1100" b="1" i="0" kern="1200" baseline="0" dirty="0">
                <a:solidFill>
                  <a:schemeClr val="tx1"/>
                </a:solidFill>
                <a:effectLst/>
                <a:latin typeface="+mn-lt"/>
                <a:ea typeface="+mn-ea"/>
                <a:cs typeface="+mn-cs"/>
              </a:rPr>
              <a:t>Module slide structure</a:t>
            </a:r>
          </a:p>
          <a:p>
            <a:pPr marL="171450" indent="-171450">
              <a:buFontTx/>
              <a:buChar char="-"/>
            </a:pPr>
            <a:r>
              <a:rPr lang="en-US" sz="1100" b="0" i="0" kern="1200" baseline="0" dirty="0">
                <a:solidFill>
                  <a:schemeClr val="tx1"/>
                </a:solidFill>
                <a:effectLst/>
                <a:latin typeface="+mn-lt"/>
                <a:ea typeface="+mn-ea"/>
                <a:cs typeface="+mn-cs"/>
              </a:rPr>
              <a:t>Name / theme</a:t>
            </a:r>
          </a:p>
          <a:p>
            <a:pPr marL="171450" indent="-171450">
              <a:buFontTx/>
              <a:buChar char="-"/>
            </a:pPr>
            <a:r>
              <a:rPr lang="en-US" sz="1100" b="0" i="0" kern="1200" baseline="0" dirty="0">
                <a:solidFill>
                  <a:schemeClr val="tx1"/>
                </a:solidFill>
                <a:effectLst/>
                <a:latin typeface="+mn-lt"/>
                <a:ea typeface="+mn-ea"/>
                <a:cs typeface="+mn-cs"/>
              </a:rPr>
              <a:t>Credits</a:t>
            </a:r>
          </a:p>
          <a:p>
            <a:pPr marL="171450" indent="-171450">
              <a:buFontTx/>
              <a:buChar char="-"/>
            </a:pPr>
            <a:r>
              <a:rPr lang="en-US" sz="1100" b="0" i="0" kern="1200" baseline="0" dirty="0">
                <a:solidFill>
                  <a:schemeClr val="tx1"/>
                </a:solidFill>
                <a:effectLst/>
                <a:latin typeface="+mn-lt"/>
                <a:ea typeface="+mn-ea"/>
                <a:cs typeface="+mn-cs"/>
              </a:rPr>
              <a:t>Aims</a:t>
            </a:r>
          </a:p>
          <a:p>
            <a:pPr marL="171450" indent="-171450">
              <a:buFontTx/>
              <a:buChar char="-"/>
            </a:pPr>
            <a:r>
              <a:rPr lang="en-US" sz="1100" b="0" i="0" kern="1200" baseline="0" dirty="0">
                <a:solidFill>
                  <a:schemeClr val="tx1"/>
                </a:solidFill>
                <a:effectLst/>
                <a:latin typeface="+mn-lt"/>
                <a:ea typeface="+mn-ea"/>
                <a:cs typeface="+mn-cs"/>
              </a:rPr>
              <a:t>Assessment</a:t>
            </a: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baseline="0" dirty="0">
              <a:solidFill>
                <a:schemeClr val="tx1"/>
              </a:solidFill>
              <a:effectLst/>
              <a:latin typeface="+mn-lt"/>
              <a:ea typeface="+mn-ea"/>
              <a:cs typeface="+mn-cs"/>
            </a:endParaRPr>
          </a:p>
          <a:p>
            <a:pPr marL="171450" indent="-171450">
              <a:buFontTx/>
              <a:buChar char="-"/>
            </a:pPr>
            <a:endParaRPr lang="en-US" sz="11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B2177B5-AE17-1F40-BE03-F0B8F8817925}" type="slidenum">
              <a:rPr lang="en-GB" smtClean="0"/>
              <a:t>11</a:t>
            </a:fld>
            <a:endParaRPr lang="en-GB"/>
          </a:p>
        </p:txBody>
      </p:sp>
    </p:spTree>
    <p:extLst>
      <p:ext uri="{BB962C8B-B14F-4D97-AF65-F5344CB8AC3E}">
        <p14:creationId xmlns:p14="http://schemas.microsoft.com/office/powerpoint/2010/main" val="99836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00212" indent="0" algn="ctr">
              <a:buNone/>
              <a:defRPr>
                <a:solidFill>
                  <a:schemeClr val="tx1">
                    <a:tint val="75000"/>
                  </a:schemeClr>
                </a:solidFill>
              </a:defRPr>
            </a:lvl2pPr>
            <a:lvl3pPr marL="1200424" indent="0" algn="ctr">
              <a:buNone/>
              <a:defRPr>
                <a:solidFill>
                  <a:schemeClr val="tx1">
                    <a:tint val="75000"/>
                  </a:schemeClr>
                </a:solidFill>
              </a:defRPr>
            </a:lvl3pPr>
            <a:lvl4pPr marL="1800636" indent="0" algn="ctr">
              <a:buNone/>
              <a:defRPr>
                <a:solidFill>
                  <a:schemeClr val="tx1">
                    <a:tint val="75000"/>
                  </a:schemeClr>
                </a:solidFill>
              </a:defRPr>
            </a:lvl4pPr>
            <a:lvl5pPr marL="2400849" indent="0" algn="ctr">
              <a:buNone/>
              <a:defRPr>
                <a:solidFill>
                  <a:schemeClr val="tx1">
                    <a:tint val="75000"/>
                  </a:schemeClr>
                </a:solidFill>
              </a:defRPr>
            </a:lvl5pPr>
            <a:lvl6pPr marL="3001061" indent="0" algn="ctr">
              <a:buNone/>
              <a:defRPr>
                <a:solidFill>
                  <a:schemeClr val="tx1">
                    <a:tint val="75000"/>
                  </a:schemeClr>
                </a:solidFill>
              </a:defRPr>
            </a:lvl6pPr>
            <a:lvl7pPr marL="3601273" indent="0" algn="ctr">
              <a:buNone/>
              <a:defRPr>
                <a:solidFill>
                  <a:schemeClr val="tx1">
                    <a:tint val="75000"/>
                  </a:schemeClr>
                </a:solidFill>
              </a:defRPr>
            </a:lvl7pPr>
            <a:lvl8pPr marL="4201485" indent="0" algn="ctr">
              <a:buNone/>
              <a:defRPr>
                <a:solidFill>
                  <a:schemeClr val="tx1">
                    <a:tint val="75000"/>
                  </a:schemeClr>
                </a:solidFill>
              </a:defRPr>
            </a:lvl8pPr>
            <a:lvl9pPr marL="4801697"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6" name="Slide Number Placeholder 5"/>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82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UCAS Visit Day 2016 Computer Science </a:t>
            </a:r>
          </a:p>
        </p:txBody>
      </p:sp>
      <p:sp>
        <p:nvSpPr>
          <p:cNvPr id="6" name="Slide Number Placeholder 5"/>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0074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14186" y="390598"/>
            <a:ext cx="3169921" cy="8322169"/>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704427" y="390598"/>
            <a:ext cx="9293014" cy="832216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UCAS Visit Day 2016 Computer Science </a:t>
            </a:r>
          </a:p>
        </p:txBody>
      </p:sp>
      <p:sp>
        <p:nvSpPr>
          <p:cNvPr id="6" name="Slide Number Placeholder 5"/>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0839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49217" y="389161"/>
            <a:ext cx="11700223" cy="1626283"/>
          </a:xfrm>
        </p:spPr>
        <p:txBody>
          <a:bodyPr/>
          <a:lstStyle/>
          <a:p>
            <a:r>
              <a:rPr lang="en-GB"/>
              <a:t>Click to edit Master title style</a:t>
            </a:r>
            <a:endParaRPr lang="en-US"/>
          </a:p>
        </p:txBody>
      </p:sp>
      <p:sp>
        <p:nvSpPr>
          <p:cNvPr id="3" name="Date Placeholder 2"/>
          <p:cNvSpPr>
            <a:spLocks noGrp="1"/>
          </p:cNvSpPr>
          <p:nvPr>
            <p:ph type="dt" idx="10"/>
          </p:nvPr>
        </p:nvSpPr>
        <p:spPr>
          <a:xfrm>
            <a:off x="649217" y="8885157"/>
            <a:ext cx="3026944" cy="669767"/>
          </a:xfrm>
        </p:spPr>
        <p:txBody>
          <a:bodyPr/>
          <a:lstStyle>
            <a:lvl1pPr>
              <a:defRPr/>
            </a:lvl1pPr>
          </a:lstStyle>
          <a:p>
            <a:endParaRPr lang="en-US"/>
          </a:p>
        </p:txBody>
      </p:sp>
      <p:sp>
        <p:nvSpPr>
          <p:cNvPr id="4" name="Footer Placeholder 3"/>
          <p:cNvSpPr>
            <a:spLocks noGrp="1"/>
          </p:cNvSpPr>
          <p:nvPr>
            <p:ph type="ftr" idx="11"/>
          </p:nvPr>
        </p:nvSpPr>
        <p:spPr>
          <a:xfrm>
            <a:off x="4448256" y="8885157"/>
            <a:ext cx="4120576" cy="669767"/>
          </a:xfrm>
        </p:spPr>
        <p:txBody>
          <a:bodyPr/>
          <a:lstStyle>
            <a:lvl1pPr>
              <a:defRPr/>
            </a:lvl1pPr>
          </a:lstStyle>
          <a:p>
            <a:endParaRPr lang="en-US"/>
          </a:p>
        </p:txBody>
      </p:sp>
      <p:sp>
        <p:nvSpPr>
          <p:cNvPr id="5" name="Slide Number Placeholder 4"/>
          <p:cNvSpPr>
            <a:spLocks noGrp="1"/>
          </p:cNvSpPr>
          <p:nvPr>
            <p:ph type="sldNum" idx="12"/>
          </p:nvPr>
        </p:nvSpPr>
        <p:spPr>
          <a:xfrm>
            <a:off x="9324545" y="8885157"/>
            <a:ext cx="3026944" cy="669767"/>
          </a:xfrm>
        </p:spPr>
        <p:txBody>
          <a:bodyPr/>
          <a:lstStyle>
            <a:lvl1pPr>
              <a:defRPr/>
            </a:lvl1pPr>
          </a:lstStyle>
          <a:p>
            <a:fld id="{3D9C5965-1841-404B-B5A4-65EC550285E9}" type="slidenum">
              <a:rPr lang="en-US"/>
              <a:pPr/>
              <a:t>‹#›</a:t>
            </a:fld>
            <a:endParaRPr lang="en-US"/>
          </a:p>
        </p:txBody>
      </p:sp>
    </p:spTree>
    <p:extLst>
      <p:ext uri="{BB962C8B-B14F-4D97-AF65-F5344CB8AC3E}">
        <p14:creationId xmlns:p14="http://schemas.microsoft.com/office/powerpoint/2010/main" val="335491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6" name="Slide Number Placeholder 5"/>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277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3"/>
            <a:ext cx="11054080" cy="1937173"/>
          </a:xfrm>
        </p:spPr>
        <p:txBody>
          <a:bodyPr anchor="t"/>
          <a:lstStyle>
            <a:lvl1pPr algn="l">
              <a:defRPr sz="5251" b="1" cap="all"/>
            </a:lvl1pPr>
          </a:lstStyle>
          <a:p>
            <a:r>
              <a:rPr lang="en-GB"/>
              <a:t>Click to edit Master title style</a:t>
            </a:r>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626">
                <a:solidFill>
                  <a:schemeClr val="tx1">
                    <a:tint val="75000"/>
                  </a:schemeClr>
                </a:solidFill>
              </a:defRPr>
            </a:lvl1pPr>
            <a:lvl2pPr marL="600212" indent="0">
              <a:buNone/>
              <a:defRPr sz="2363">
                <a:solidFill>
                  <a:schemeClr val="tx1">
                    <a:tint val="75000"/>
                  </a:schemeClr>
                </a:solidFill>
              </a:defRPr>
            </a:lvl2pPr>
            <a:lvl3pPr marL="1200424" indent="0">
              <a:buNone/>
              <a:defRPr sz="2100">
                <a:solidFill>
                  <a:schemeClr val="tx1">
                    <a:tint val="75000"/>
                  </a:schemeClr>
                </a:solidFill>
              </a:defRPr>
            </a:lvl3pPr>
            <a:lvl4pPr marL="1800636" indent="0">
              <a:buNone/>
              <a:defRPr sz="1838">
                <a:solidFill>
                  <a:schemeClr val="tx1">
                    <a:tint val="75000"/>
                  </a:schemeClr>
                </a:solidFill>
              </a:defRPr>
            </a:lvl4pPr>
            <a:lvl5pPr marL="2400849" indent="0">
              <a:buNone/>
              <a:defRPr sz="1838">
                <a:solidFill>
                  <a:schemeClr val="tx1">
                    <a:tint val="75000"/>
                  </a:schemeClr>
                </a:solidFill>
              </a:defRPr>
            </a:lvl5pPr>
            <a:lvl6pPr marL="3001061" indent="0">
              <a:buNone/>
              <a:defRPr sz="1838">
                <a:solidFill>
                  <a:schemeClr val="tx1">
                    <a:tint val="75000"/>
                  </a:schemeClr>
                </a:solidFill>
              </a:defRPr>
            </a:lvl6pPr>
            <a:lvl7pPr marL="3601273" indent="0">
              <a:buNone/>
              <a:defRPr sz="1838">
                <a:solidFill>
                  <a:schemeClr val="tx1">
                    <a:tint val="75000"/>
                  </a:schemeClr>
                </a:solidFill>
              </a:defRPr>
            </a:lvl7pPr>
            <a:lvl8pPr marL="4201485" indent="0">
              <a:buNone/>
              <a:defRPr sz="1838">
                <a:solidFill>
                  <a:schemeClr val="tx1">
                    <a:tint val="75000"/>
                  </a:schemeClr>
                </a:solidFill>
              </a:defRPr>
            </a:lvl8pPr>
            <a:lvl9pPr marL="4801697" indent="0">
              <a:buNone/>
              <a:defRPr sz="1838">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6" name="Slide Number Placeholder 5"/>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6801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704427" y="2275842"/>
            <a:ext cx="6231467" cy="6436925"/>
          </a:xfrm>
        </p:spPr>
        <p:txBody>
          <a:bodyPr/>
          <a:lstStyle>
            <a:lvl1pPr>
              <a:defRPr sz="3676"/>
            </a:lvl1pPr>
            <a:lvl2pPr>
              <a:defRPr sz="3151"/>
            </a:lvl2pPr>
            <a:lvl3pPr>
              <a:defRPr sz="2626"/>
            </a:lvl3pPr>
            <a:lvl4pPr>
              <a:defRPr sz="2363"/>
            </a:lvl4pPr>
            <a:lvl5pPr>
              <a:defRPr sz="2363"/>
            </a:lvl5pPr>
            <a:lvl6pPr>
              <a:defRPr sz="2363"/>
            </a:lvl6pPr>
            <a:lvl7pPr>
              <a:defRPr sz="2363"/>
            </a:lvl7pPr>
            <a:lvl8pPr>
              <a:defRPr sz="2363"/>
            </a:lvl8pPr>
            <a:lvl9pPr>
              <a:defRPr sz="236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7152640" y="2275842"/>
            <a:ext cx="6231467" cy="6436925"/>
          </a:xfrm>
        </p:spPr>
        <p:txBody>
          <a:bodyPr/>
          <a:lstStyle>
            <a:lvl1pPr>
              <a:defRPr sz="3676"/>
            </a:lvl1pPr>
            <a:lvl2pPr>
              <a:defRPr sz="3151"/>
            </a:lvl2pPr>
            <a:lvl3pPr>
              <a:defRPr sz="2626"/>
            </a:lvl3pPr>
            <a:lvl4pPr>
              <a:defRPr sz="2363"/>
            </a:lvl4pPr>
            <a:lvl5pPr>
              <a:defRPr sz="2363"/>
            </a:lvl5pPr>
            <a:lvl6pPr>
              <a:defRPr sz="2363"/>
            </a:lvl6pPr>
            <a:lvl7pPr>
              <a:defRPr sz="2363"/>
            </a:lvl7pPr>
            <a:lvl8pPr>
              <a:defRPr sz="2363"/>
            </a:lvl8pPr>
            <a:lvl9pPr>
              <a:defRPr sz="236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7" name="Slide Number Placeholder 6"/>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2337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151" b="1"/>
            </a:lvl1pPr>
            <a:lvl2pPr marL="600212" indent="0">
              <a:buNone/>
              <a:defRPr sz="2626" b="1"/>
            </a:lvl2pPr>
            <a:lvl3pPr marL="1200424" indent="0">
              <a:buNone/>
              <a:defRPr sz="2363" b="1"/>
            </a:lvl3pPr>
            <a:lvl4pPr marL="1800636" indent="0">
              <a:buNone/>
              <a:defRPr sz="2100" b="1"/>
            </a:lvl4pPr>
            <a:lvl5pPr marL="2400849" indent="0">
              <a:buNone/>
              <a:defRPr sz="2100" b="1"/>
            </a:lvl5pPr>
            <a:lvl6pPr marL="3001061" indent="0">
              <a:buNone/>
              <a:defRPr sz="2100" b="1"/>
            </a:lvl6pPr>
            <a:lvl7pPr marL="3601273" indent="0">
              <a:buNone/>
              <a:defRPr sz="2100" b="1"/>
            </a:lvl7pPr>
            <a:lvl8pPr marL="4201485" indent="0">
              <a:buNone/>
              <a:defRPr sz="2100" b="1"/>
            </a:lvl8pPr>
            <a:lvl9pPr marL="4801697" indent="0">
              <a:buNone/>
              <a:defRPr sz="2100" b="1"/>
            </a:lvl9pPr>
          </a:lstStyle>
          <a:p>
            <a:pPr lvl="0"/>
            <a:r>
              <a:rPr lang="en-GB"/>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151"/>
            </a:lvl1pPr>
            <a:lvl2pPr>
              <a:defRPr sz="2626"/>
            </a:lvl2pPr>
            <a:lvl3pPr>
              <a:defRPr sz="2363"/>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606258" y="2183272"/>
            <a:ext cx="5748303" cy="909884"/>
          </a:xfrm>
        </p:spPr>
        <p:txBody>
          <a:bodyPr anchor="b"/>
          <a:lstStyle>
            <a:lvl1pPr marL="0" indent="0">
              <a:buNone/>
              <a:defRPr sz="3151" b="1"/>
            </a:lvl1pPr>
            <a:lvl2pPr marL="600212" indent="0">
              <a:buNone/>
              <a:defRPr sz="2626" b="1"/>
            </a:lvl2pPr>
            <a:lvl3pPr marL="1200424" indent="0">
              <a:buNone/>
              <a:defRPr sz="2363" b="1"/>
            </a:lvl3pPr>
            <a:lvl4pPr marL="1800636" indent="0">
              <a:buNone/>
              <a:defRPr sz="2100" b="1"/>
            </a:lvl4pPr>
            <a:lvl5pPr marL="2400849" indent="0">
              <a:buNone/>
              <a:defRPr sz="2100" b="1"/>
            </a:lvl5pPr>
            <a:lvl6pPr marL="3001061" indent="0">
              <a:buNone/>
              <a:defRPr sz="2100" b="1"/>
            </a:lvl6pPr>
            <a:lvl7pPr marL="3601273" indent="0">
              <a:buNone/>
              <a:defRPr sz="2100" b="1"/>
            </a:lvl7pPr>
            <a:lvl8pPr marL="4201485" indent="0">
              <a:buNone/>
              <a:defRPr sz="2100" b="1"/>
            </a:lvl8pPr>
            <a:lvl9pPr marL="4801697"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606258" y="3093155"/>
            <a:ext cx="5748303" cy="5619610"/>
          </a:xfrm>
        </p:spPr>
        <p:txBody>
          <a:bodyPr/>
          <a:lstStyle>
            <a:lvl1pPr>
              <a:defRPr sz="3151"/>
            </a:lvl1pPr>
            <a:lvl2pPr>
              <a:defRPr sz="2626"/>
            </a:lvl2pPr>
            <a:lvl3pPr>
              <a:defRPr sz="2363"/>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endParaRPr lang="en-GB">
              <a:solidFill>
                <a:prstClr val="black">
                  <a:tint val="75000"/>
                </a:prstClr>
              </a:solidFill>
            </a:endParaRPr>
          </a:p>
        </p:txBody>
      </p:sp>
      <p:sp>
        <p:nvSpPr>
          <p:cNvPr id="8" name="Footer Placeholder 7"/>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9" name="Slide Number Placeholder 8"/>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5215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endParaRPr lang="en-GB">
              <a:solidFill>
                <a:prstClr val="black">
                  <a:tint val="75000"/>
                </a:prstClr>
              </a:solidFill>
            </a:endParaRP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79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solidFill>
                <a:prstClr val="black">
                  <a:tint val="75000"/>
                </a:prstClr>
              </a:solidFill>
            </a:endParaRPr>
          </a:p>
        </p:txBody>
      </p:sp>
      <p:sp>
        <p:nvSpPr>
          <p:cNvPr id="3" name="Footer Placeholder 2"/>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4" name="Slide Number Placeholder 3"/>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393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88338"/>
            <a:ext cx="4278490" cy="1652693"/>
          </a:xfrm>
        </p:spPr>
        <p:txBody>
          <a:bodyPr anchor="b"/>
          <a:lstStyle>
            <a:lvl1pPr algn="l">
              <a:defRPr sz="2626" b="1"/>
            </a:lvl1pPr>
          </a:lstStyle>
          <a:p>
            <a:r>
              <a:rPr lang="en-GB"/>
              <a:t>Click to edit Master title style</a:t>
            </a:r>
          </a:p>
        </p:txBody>
      </p:sp>
      <p:sp>
        <p:nvSpPr>
          <p:cNvPr id="3" name="Content Placeholder 2"/>
          <p:cNvSpPr>
            <a:spLocks noGrp="1"/>
          </p:cNvSpPr>
          <p:nvPr>
            <p:ph idx="1"/>
          </p:nvPr>
        </p:nvSpPr>
        <p:spPr>
          <a:xfrm>
            <a:off x="5084517" y="388340"/>
            <a:ext cx="7270044" cy="8324427"/>
          </a:xfrm>
        </p:spPr>
        <p:txBody>
          <a:bodyPr/>
          <a:lstStyle>
            <a:lvl1pPr>
              <a:defRPr sz="4201"/>
            </a:lvl1pPr>
            <a:lvl2pPr>
              <a:defRPr sz="3676"/>
            </a:lvl2pPr>
            <a:lvl3pPr>
              <a:defRPr sz="3151"/>
            </a:lvl3pPr>
            <a:lvl4pPr>
              <a:defRPr sz="2626"/>
            </a:lvl4pPr>
            <a:lvl5pPr>
              <a:defRPr sz="2626"/>
            </a:lvl5pPr>
            <a:lvl6pPr>
              <a:defRPr sz="2626"/>
            </a:lvl6pPr>
            <a:lvl7pPr>
              <a:defRPr sz="2626"/>
            </a:lvl7pPr>
            <a:lvl8pPr>
              <a:defRPr sz="2626"/>
            </a:lvl8pPr>
            <a:lvl9pPr>
              <a:defRPr sz="262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650240" y="2041033"/>
            <a:ext cx="4278490" cy="6671734"/>
          </a:xfrm>
        </p:spPr>
        <p:txBody>
          <a:bodyPr/>
          <a:lstStyle>
            <a:lvl1pPr marL="0" indent="0">
              <a:buNone/>
              <a:defRPr sz="1838"/>
            </a:lvl1pPr>
            <a:lvl2pPr marL="600212" indent="0">
              <a:buNone/>
              <a:defRPr sz="1575"/>
            </a:lvl2pPr>
            <a:lvl3pPr marL="1200424" indent="0">
              <a:buNone/>
              <a:defRPr sz="1313"/>
            </a:lvl3pPr>
            <a:lvl4pPr marL="1800636" indent="0">
              <a:buNone/>
              <a:defRPr sz="1182"/>
            </a:lvl4pPr>
            <a:lvl5pPr marL="2400849" indent="0">
              <a:buNone/>
              <a:defRPr sz="1182"/>
            </a:lvl5pPr>
            <a:lvl6pPr marL="3001061" indent="0">
              <a:buNone/>
              <a:defRPr sz="1182"/>
            </a:lvl6pPr>
            <a:lvl7pPr marL="3601273" indent="0">
              <a:buNone/>
              <a:defRPr sz="1182"/>
            </a:lvl7pPr>
            <a:lvl8pPr marL="4201485" indent="0">
              <a:buNone/>
              <a:defRPr sz="1182"/>
            </a:lvl8pPr>
            <a:lvl9pPr marL="4801697" indent="0">
              <a:buNone/>
              <a:defRPr sz="1182"/>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module choices</a:t>
            </a:r>
          </a:p>
        </p:txBody>
      </p:sp>
      <p:sp>
        <p:nvSpPr>
          <p:cNvPr id="7" name="Slide Number Placeholder 6"/>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100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1" y="6827520"/>
            <a:ext cx="7802880" cy="806027"/>
          </a:xfrm>
        </p:spPr>
        <p:txBody>
          <a:bodyPr anchor="b"/>
          <a:lstStyle>
            <a:lvl1pPr algn="l">
              <a:defRPr sz="2626" b="1"/>
            </a:lvl1pPr>
          </a:lstStyle>
          <a:p>
            <a:r>
              <a:rPr lang="en-GB"/>
              <a:t>Click to edit Master title style</a:t>
            </a:r>
          </a:p>
        </p:txBody>
      </p:sp>
      <p:sp>
        <p:nvSpPr>
          <p:cNvPr id="3" name="Picture Placeholder 2"/>
          <p:cNvSpPr>
            <a:spLocks noGrp="1"/>
          </p:cNvSpPr>
          <p:nvPr>
            <p:ph type="pic" idx="1"/>
          </p:nvPr>
        </p:nvSpPr>
        <p:spPr>
          <a:xfrm>
            <a:off x="2549031" y="871502"/>
            <a:ext cx="7802880" cy="5852160"/>
          </a:xfrm>
        </p:spPr>
        <p:txBody>
          <a:bodyPr/>
          <a:lstStyle>
            <a:lvl1pPr marL="0" indent="0">
              <a:buNone/>
              <a:defRPr sz="4201"/>
            </a:lvl1pPr>
            <a:lvl2pPr marL="600212" indent="0">
              <a:buNone/>
              <a:defRPr sz="3676"/>
            </a:lvl2pPr>
            <a:lvl3pPr marL="1200424" indent="0">
              <a:buNone/>
              <a:defRPr sz="3151"/>
            </a:lvl3pPr>
            <a:lvl4pPr marL="1800636" indent="0">
              <a:buNone/>
              <a:defRPr sz="2626"/>
            </a:lvl4pPr>
            <a:lvl5pPr marL="2400849" indent="0">
              <a:buNone/>
              <a:defRPr sz="2626"/>
            </a:lvl5pPr>
            <a:lvl6pPr marL="3001061" indent="0">
              <a:buNone/>
              <a:defRPr sz="2626"/>
            </a:lvl6pPr>
            <a:lvl7pPr marL="3601273" indent="0">
              <a:buNone/>
              <a:defRPr sz="2626"/>
            </a:lvl7pPr>
            <a:lvl8pPr marL="4201485" indent="0">
              <a:buNone/>
              <a:defRPr sz="2626"/>
            </a:lvl8pPr>
            <a:lvl9pPr marL="4801697" indent="0">
              <a:buNone/>
              <a:defRPr sz="2626"/>
            </a:lvl9pPr>
          </a:lstStyle>
          <a:p>
            <a:endParaRPr lang="en-GB"/>
          </a:p>
        </p:txBody>
      </p:sp>
      <p:sp>
        <p:nvSpPr>
          <p:cNvPr id="4" name="Text Placeholder 3"/>
          <p:cNvSpPr>
            <a:spLocks noGrp="1"/>
          </p:cNvSpPr>
          <p:nvPr>
            <p:ph type="body" sz="half" idx="2"/>
          </p:nvPr>
        </p:nvSpPr>
        <p:spPr>
          <a:xfrm>
            <a:off x="2549031" y="7633547"/>
            <a:ext cx="7802880" cy="1144693"/>
          </a:xfrm>
        </p:spPr>
        <p:txBody>
          <a:bodyPr/>
          <a:lstStyle>
            <a:lvl1pPr marL="0" indent="0">
              <a:buNone/>
              <a:defRPr sz="1838"/>
            </a:lvl1pPr>
            <a:lvl2pPr marL="600212" indent="0">
              <a:buNone/>
              <a:defRPr sz="1575"/>
            </a:lvl2pPr>
            <a:lvl3pPr marL="1200424" indent="0">
              <a:buNone/>
              <a:defRPr sz="1313"/>
            </a:lvl3pPr>
            <a:lvl4pPr marL="1800636" indent="0">
              <a:buNone/>
              <a:defRPr sz="1182"/>
            </a:lvl4pPr>
            <a:lvl5pPr marL="2400849" indent="0">
              <a:buNone/>
              <a:defRPr sz="1182"/>
            </a:lvl5pPr>
            <a:lvl6pPr marL="3001061" indent="0">
              <a:buNone/>
              <a:defRPr sz="1182"/>
            </a:lvl6pPr>
            <a:lvl7pPr marL="3601273" indent="0">
              <a:buNone/>
              <a:defRPr sz="1182"/>
            </a:lvl7pPr>
            <a:lvl8pPr marL="4201485" indent="0">
              <a:buNone/>
              <a:defRPr sz="1182"/>
            </a:lvl8pPr>
            <a:lvl9pPr marL="4801697" indent="0">
              <a:buNone/>
              <a:defRPr sz="1182"/>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module choices</a:t>
            </a:r>
          </a:p>
        </p:txBody>
      </p:sp>
      <p:sp>
        <p:nvSpPr>
          <p:cNvPr id="7" name="Slide Number Placeholder 6"/>
          <p:cNvSpPr>
            <a:spLocks noGrp="1"/>
          </p:cNvSpPr>
          <p:nvPr>
            <p:ph type="sldNum" sz="quarter" idx="12"/>
          </p:nvPr>
        </p:nvSpPr>
        <p:spPr/>
        <p:txBody>
          <a:bodyPr/>
          <a:lstStyle/>
          <a:p>
            <a:fld id="{67849135-F1E8-BD43-84FD-5B2A4FCA44D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3890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390596"/>
            <a:ext cx="11704320" cy="16256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50240" y="2275842"/>
            <a:ext cx="11704320" cy="6436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50240" y="9040144"/>
            <a:ext cx="3034453" cy="519289"/>
          </a:xfrm>
          <a:prstGeom prst="rect">
            <a:avLst/>
          </a:prstGeom>
        </p:spPr>
        <p:txBody>
          <a:bodyPr vert="horz" lIns="91440" tIns="45720" rIns="91440" bIns="45720" rtlCol="0" anchor="ctr"/>
          <a:lstStyle>
            <a:lvl1pPr algn="l">
              <a:defRPr sz="1575">
                <a:solidFill>
                  <a:schemeClr val="tx1">
                    <a:tint val="75000"/>
                  </a:schemeClr>
                </a:solidFill>
              </a:defRPr>
            </a:lvl1pPr>
          </a:lstStyle>
          <a:p>
            <a:pPr defTabSz="600212" fontAlgn="auto">
              <a:spcBef>
                <a:spcPts val="0"/>
              </a:spcBef>
              <a:spcAft>
                <a:spcPts val="0"/>
              </a:spcAft>
            </a:pPr>
            <a:endParaRPr lang="en-GB">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4443307" y="9040144"/>
            <a:ext cx="4118187" cy="519289"/>
          </a:xfrm>
          <a:prstGeom prst="rect">
            <a:avLst/>
          </a:prstGeom>
        </p:spPr>
        <p:txBody>
          <a:bodyPr vert="horz" lIns="91440" tIns="45720" rIns="91440" bIns="45720" rtlCol="0" anchor="ctr"/>
          <a:lstStyle>
            <a:lvl1pPr algn="ctr">
              <a:defRPr sz="1575">
                <a:solidFill>
                  <a:schemeClr val="tx1">
                    <a:tint val="75000"/>
                  </a:schemeClr>
                </a:solidFill>
              </a:defRPr>
            </a:lvl1p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6" name="Slide Number Placeholder 5"/>
          <p:cNvSpPr>
            <a:spLocks noGrp="1"/>
          </p:cNvSpPr>
          <p:nvPr>
            <p:ph type="sldNum" sz="quarter" idx="4"/>
          </p:nvPr>
        </p:nvSpPr>
        <p:spPr>
          <a:xfrm>
            <a:off x="9970347" y="9234312"/>
            <a:ext cx="3034453" cy="519289"/>
          </a:xfrm>
          <a:prstGeom prst="rect">
            <a:avLst/>
          </a:prstGeom>
        </p:spPr>
        <p:txBody>
          <a:bodyPr vert="horz" lIns="91440" tIns="45720" rIns="91440" bIns="45720" rtlCol="0" anchor="ctr"/>
          <a:lstStyle>
            <a:lvl1pPr algn="r">
              <a:defRPr sz="1575">
                <a:solidFill>
                  <a:schemeClr val="tx1">
                    <a:tint val="75000"/>
                  </a:schemeClr>
                </a:solidFill>
              </a:defRPr>
            </a:lvl1pPr>
          </a:lstStyle>
          <a:p>
            <a:pPr defTabSz="600212" fontAlgn="auto">
              <a:spcBef>
                <a:spcPts val="0"/>
              </a:spcBef>
              <a:spcAft>
                <a:spcPts val="0"/>
              </a:spcAft>
            </a:pPr>
            <a:fld id="{67849135-F1E8-BD43-84FD-5B2A4FCA44DD}" type="slidenum">
              <a:rPr lang="en-GB" smtClean="0">
                <a:solidFill>
                  <a:prstClr val="black">
                    <a:tint val="75000"/>
                  </a:prstClr>
                </a:solidFill>
                <a:latin typeface="Calibri"/>
                <a:ea typeface="+mn-ea"/>
                <a:cs typeface="+mn-cs"/>
              </a:rPr>
              <a:pPr defTabSz="600212" fontAlgn="auto">
                <a:spcBef>
                  <a:spcPts val="0"/>
                </a:spcBef>
                <a:spcAft>
                  <a:spcPts val="0"/>
                </a:spcAft>
              </a:pPr>
              <a:t>‹#›</a:t>
            </a:fld>
            <a:endParaRPr lang="en-GB">
              <a:solidFill>
                <a:prstClr val="black">
                  <a:tint val="75000"/>
                </a:prstClr>
              </a:solidFill>
              <a:latin typeface="Calibri"/>
              <a:ea typeface="+mn-ea"/>
              <a:cs typeface="+mn-cs"/>
            </a:endParaRPr>
          </a:p>
        </p:txBody>
      </p:sp>
    </p:spTree>
    <p:extLst>
      <p:ext uri="{BB962C8B-B14F-4D97-AF65-F5344CB8AC3E}">
        <p14:creationId xmlns:p14="http://schemas.microsoft.com/office/powerpoint/2010/main" val="653097318"/>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Lst>
  <p:hf hdr="0" dt="0"/>
  <p:txStyles>
    <p:titleStyle>
      <a:lvl1pPr algn="ctr" defTabSz="600212" rtl="0" eaLnBrk="1" latinLnBrk="0" hangingPunct="1">
        <a:spcBef>
          <a:spcPct val="0"/>
        </a:spcBef>
        <a:buNone/>
        <a:defRPr sz="5776" kern="1200">
          <a:solidFill>
            <a:schemeClr val="tx1"/>
          </a:solidFill>
          <a:latin typeface="+mj-lt"/>
          <a:ea typeface="+mj-ea"/>
          <a:cs typeface="+mj-cs"/>
        </a:defRPr>
      </a:lvl1pPr>
    </p:titleStyle>
    <p:bodyStyle>
      <a:lvl1pPr marL="450159" indent="-450159" algn="l" defTabSz="600212" rtl="0" eaLnBrk="1" latinLnBrk="0" hangingPunct="1">
        <a:spcBef>
          <a:spcPct val="20000"/>
        </a:spcBef>
        <a:buFont typeface="Arial"/>
        <a:buChar char="•"/>
        <a:defRPr sz="4201" kern="1200">
          <a:solidFill>
            <a:schemeClr val="tx1"/>
          </a:solidFill>
          <a:latin typeface="+mn-lt"/>
          <a:ea typeface="+mn-ea"/>
          <a:cs typeface="+mn-cs"/>
        </a:defRPr>
      </a:lvl1pPr>
      <a:lvl2pPr marL="975345" indent="-375133" algn="l" defTabSz="600212" rtl="0" eaLnBrk="1" latinLnBrk="0" hangingPunct="1">
        <a:spcBef>
          <a:spcPct val="20000"/>
        </a:spcBef>
        <a:buFont typeface="Arial"/>
        <a:buChar char="–"/>
        <a:defRPr sz="3676" kern="1200">
          <a:solidFill>
            <a:schemeClr val="tx1"/>
          </a:solidFill>
          <a:latin typeface="+mn-lt"/>
          <a:ea typeface="+mn-ea"/>
          <a:cs typeface="+mn-cs"/>
        </a:defRPr>
      </a:lvl2pPr>
      <a:lvl3pPr marL="1500530" indent="-300106" algn="l" defTabSz="600212" rtl="0" eaLnBrk="1" latinLnBrk="0" hangingPunct="1">
        <a:spcBef>
          <a:spcPct val="20000"/>
        </a:spcBef>
        <a:buFont typeface="Arial"/>
        <a:buChar char="•"/>
        <a:defRPr sz="3151" kern="1200">
          <a:solidFill>
            <a:schemeClr val="tx1"/>
          </a:solidFill>
          <a:latin typeface="+mn-lt"/>
          <a:ea typeface="+mn-ea"/>
          <a:cs typeface="+mn-cs"/>
        </a:defRPr>
      </a:lvl3pPr>
      <a:lvl4pPr marL="2100743" indent="-300106" algn="l" defTabSz="600212" rtl="0" eaLnBrk="1" latinLnBrk="0" hangingPunct="1">
        <a:spcBef>
          <a:spcPct val="20000"/>
        </a:spcBef>
        <a:buFont typeface="Arial"/>
        <a:buChar char="–"/>
        <a:defRPr sz="2626" kern="1200">
          <a:solidFill>
            <a:schemeClr val="tx1"/>
          </a:solidFill>
          <a:latin typeface="+mn-lt"/>
          <a:ea typeface="+mn-ea"/>
          <a:cs typeface="+mn-cs"/>
        </a:defRPr>
      </a:lvl4pPr>
      <a:lvl5pPr marL="2700955" indent="-300106" algn="l" defTabSz="600212" rtl="0" eaLnBrk="1" latinLnBrk="0" hangingPunct="1">
        <a:spcBef>
          <a:spcPct val="20000"/>
        </a:spcBef>
        <a:buFont typeface="Arial"/>
        <a:buChar char="»"/>
        <a:defRPr sz="2626" kern="1200">
          <a:solidFill>
            <a:schemeClr val="tx1"/>
          </a:solidFill>
          <a:latin typeface="+mn-lt"/>
          <a:ea typeface="+mn-ea"/>
          <a:cs typeface="+mn-cs"/>
        </a:defRPr>
      </a:lvl5pPr>
      <a:lvl6pPr marL="3301167" indent="-300106" algn="l" defTabSz="600212" rtl="0" eaLnBrk="1" latinLnBrk="0" hangingPunct="1">
        <a:spcBef>
          <a:spcPct val="20000"/>
        </a:spcBef>
        <a:buFont typeface="Arial"/>
        <a:buChar char="•"/>
        <a:defRPr sz="2626" kern="1200">
          <a:solidFill>
            <a:schemeClr val="tx1"/>
          </a:solidFill>
          <a:latin typeface="+mn-lt"/>
          <a:ea typeface="+mn-ea"/>
          <a:cs typeface="+mn-cs"/>
        </a:defRPr>
      </a:lvl6pPr>
      <a:lvl7pPr marL="3901379" indent="-300106" algn="l" defTabSz="600212" rtl="0" eaLnBrk="1" latinLnBrk="0" hangingPunct="1">
        <a:spcBef>
          <a:spcPct val="20000"/>
        </a:spcBef>
        <a:buFont typeface="Arial"/>
        <a:buChar char="•"/>
        <a:defRPr sz="2626" kern="1200">
          <a:solidFill>
            <a:schemeClr val="tx1"/>
          </a:solidFill>
          <a:latin typeface="+mn-lt"/>
          <a:ea typeface="+mn-ea"/>
          <a:cs typeface="+mn-cs"/>
        </a:defRPr>
      </a:lvl7pPr>
      <a:lvl8pPr marL="4501591" indent="-300106" algn="l" defTabSz="600212" rtl="0" eaLnBrk="1" latinLnBrk="0" hangingPunct="1">
        <a:spcBef>
          <a:spcPct val="20000"/>
        </a:spcBef>
        <a:buFont typeface="Arial"/>
        <a:buChar char="•"/>
        <a:defRPr sz="2626" kern="1200">
          <a:solidFill>
            <a:schemeClr val="tx1"/>
          </a:solidFill>
          <a:latin typeface="+mn-lt"/>
          <a:ea typeface="+mn-ea"/>
          <a:cs typeface="+mn-cs"/>
        </a:defRPr>
      </a:lvl8pPr>
      <a:lvl9pPr marL="5101803" indent="-300106" algn="l" defTabSz="600212" rtl="0" eaLnBrk="1" latinLnBrk="0" hangingPunct="1">
        <a:spcBef>
          <a:spcPct val="20000"/>
        </a:spcBef>
        <a:buFont typeface="Arial"/>
        <a:buChar char="•"/>
        <a:defRPr sz="2626" kern="1200">
          <a:solidFill>
            <a:schemeClr val="tx1"/>
          </a:solidFill>
          <a:latin typeface="+mn-lt"/>
          <a:ea typeface="+mn-ea"/>
          <a:cs typeface="+mn-cs"/>
        </a:defRPr>
      </a:lvl9pPr>
    </p:bodyStyle>
    <p:otherStyle>
      <a:defPPr>
        <a:defRPr lang="en-US"/>
      </a:defPPr>
      <a:lvl1pPr marL="0" algn="l" defTabSz="600212" rtl="0" eaLnBrk="1" latinLnBrk="0" hangingPunct="1">
        <a:defRPr sz="2363" kern="1200">
          <a:solidFill>
            <a:schemeClr val="tx1"/>
          </a:solidFill>
          <a:latin typeface="+mn-lt"/>
          <a:ea typeface="+mn-ea"/>
          <a:cs typeface="+mn-cs"/>
        </a:defRPr>
      </a:lvl1pPr>
      <a:lvl2pPr marL="600212" algn="l" defTabSz="600212" rtl="0" eaLnBrk="1" latinLnBrk="0" hangingPunct="1">
        <a:defRPr sz="2363" kern="1200">
          <a:solidFill>
            <a:schemeClr val="tx1"/>
          </a:solidFill>
          <a:latin typeface="+mn-lt"/>
          <a:ea typeface="+mn-ea"/>
          <a:cs typeface="+mn-cs"/>
        </a:defRPr>
      </a:lvl2pPr>
      <a:lvl3pPr marL="1200424" algn="l" defTabSz="600212" rtl="0" eaLnBrk="1" latinLnBrk="0" hangingPunct="1">
        <a:defRPr sz="2363" kern="1200">
          <a:solidFill>
            <a:schemeClr val="tx1"/>
          </a:solidFill>
          <a:latin typeface="+mn-lt"/>
          <a:ea typeface="+mn-ea"/>
          <a:cs typeface="+mn-cs"/>
        </a:defRPr>
      </a:lvl3pPr>
      <a:lvl4pPr marL="1800636" algn="l" defTabSz="600212" rtl="0" eaLnBrk="1" latinLnBrk="0" hangingPunct="1">
        <a:defRPr sz="2363" kern="1200">
          <a:solidFill>
            <a:schemeClr val="tx1"/>
          </a:solidFill>
          <a:latin typeface="+mn-lt"/>
          <a:ea typeface="+mn-ea"/>
          <a:cs typeface="+mn-cs"/>
        </a:defRPr>
      </a:lvl4pPr>
      <a:lvl5pPr marL="2400849" algn="l" defTabSz="600212" rtl="0" eaLnBrk="1" latinLnBrk="0" hangingPunct="1">
        <a:defRPr sz="2363" kern="1200">
          <a:solidFill>
            <a:schemeClr val="tx1"/>
          </a:solidFill>
          <a:latin typeface="+mn-lt"/>
          <a:ea typeface="+mn-ea"/>
          <a:cs typeface="+mn-cs"/>
        </a:defRPr>
      </a:lvl5pPr>
      <a:lvl6pPr marL="3001061" algn="l" defTabSz="600212" rtl="0" eaLnBrk="1" latinLnBrk="0" hangingPunct="1">
        <a:defRPr sz="2363" kern="1200">
          <a:solidFill>
            <a:schemeClr val="tx1"/>
          </a:solidFill>
          <a:latin typeface="+mn-lt"/>
          <a:ea typeface="+mn-ea"/>
          <a:cs typeface="+mn-cs"/>
        </a:defRPr>
      </a:lvl6pPr>
      <a:lvl7pPr marL="3601273" algn="l" defTabSz="600212" rtl="0" eaLnBrk="1" latinLnBrk="0" hangingPunct="1">
        <a:defRPr sz="2363" kern="1200">
          <a:solidFill>
            <a:schemeClr val="tx1"/>
          </a:solidFill>
          <a:latin typeface="+mn-lt"/>
          <a:ea typeface="+mn-ea"/>
          <a:cs typeface="+mn-cs"/>
        </a:defRPr>
      </a:lvl7pPr>
      <a:lvl8pPr marL="4201485" algn="l" defTabSz="600212" rtl="0" eaLnBrk="1" latinLnBrk="0" hangingPunct="1">
        <a:defRPr sz="2363" kern="1200">
          <a:solidFill>
            <a:schemeClr val="tx1"/>
          </a:solidFill>
          <a:latin typeface="+mn-lt"/>
          <a:ea typeface="+mn-ea"/>
          <a:cs typeface="+mn-cs"/>
        </a:defRPr>
      </a:lvl8pPr>
      <a:lvl9pPr marL="4801697" algn="l" defTabSz="600212" rtl="0" eaLnBrk="1" latinLnBrk="0" hangingPunct="1">
        <a:defRPr sz="23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ho360.org.uk/media/84927b78-41f1-46fe-ac24-5f84b8ba67ea/publi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hyperlink" Target="https://www.youtube.com/watch?v=Auu6KmJb_fo"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3</a:t>
            </a:r>
            <a:r>
              <a:rPr lang="en-GB" baseline="30000" dirty="0"/>
              <a:t>rd</a:t>
            </a:r>
            <a:r>
              <a:rPr lang="en-GB" dirty="0"/>
              <a:t>/4</a:t>
            </a:r>
            <a:r>
              <a:rPr lang="en-GB" baseline="30000" dirty="0"/>
              <a:t>th</a:t>
            </a:r>
            <a:r>
              <a:rPr lang="en-GB" dirty="0"/>
              <a:t> year course choices</a:t>
            </a:r>
          </a:p>
        </p:txBody>
      </p:sp>
      <p:sp>
        <p:nvSpPr>
          <p:cNvPr id="7" name="Subtitle 6"/>
          <p:cNvSpPr>
            <a:spLocks noGrp="1"/>
          </p:cNvSpPr>
          <p:nvPr>
            <p:ph type="subTitle" idx="1"/>
          </p:nvPr>
        </p:nvSpPr>
        <p:spPr>
          <a:xfrm>
            <a:off x="1950720" y="5524872"/>
            <a:ext cx="9103360" cy="2492587"/>
          </a:xfrm>
        </p:spPr>
        <p:txBody>
          <a:bodyPr>
            <a:normAutofit/>
          </a:bodyPr>
          <a:lstStyle/>
          <a:p>
            <a:r>
              <a:rPr lang="en-GB" dirty="0"/>
              <a:t>Dr Ender </a:t>
            </a:r>
            <a:r>
              <a:rPr lang="en-GB" dirty="0" err="1"/>
              <a:t>Ozcan</a:t>
            </a:r>
            <a:endParaRPr lang="en-GB" dirty="0"/>
          </a:p>
          <a:p>
            <a:r>
              <a:rPr lang="en-GB" dirty="0"/>
              <a:t>Dr Michel </a:t>
            </a:r>
            <a:r>
              <a:rPr lang="en-GB" dirty="0" err="1"/>
              <a:t>Valstar</a:t>
            </a:r>
            <a:endParaRPr lang="en-GB" dirty="0"/>
          </a:p>
          <a:p>
            <a:r>
              <a:rPr lang="en-GB" dirty="0"/>
              <a:t>3</a:t>
            </a:r>
            <a:r>
              <a:rPr lang="en-GB" baseline="30000" dirty="0"/>
              <a:t>rd</a:t>
            </a:r>
            <a:r>
              <a:rPr lang="en-GB" dirty="0"/>
              <a:t>/4</a:t>
            </a:r>
            <a:r>
              <a:rPr lang="en-GB" baseline="30000" dirty="0"/>
              <a:t>th</a:t>
            </a:r>
            <a:r>
              <a:rPr lang="en-GB" dirty="0"/>
              <a:t> year coordinator</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a:xfrm>
            <a:off x="9951288" y="9299788"/>
            <a:ext cx="3034453" cy="519289"/>
          </a:xfrm>
        </p:spPr>
        <p:txBody>
          <a:bodyPr/>
          <a:lstStyle/>
          <a:p>
            <a:fld id="{67849135-F1E8-BD43-84FD-5B2A4FCA44DD}" type="slidenum">
              <a:rPr lang="en-GB" smtClean="0">
                <a:solidFill>
                  <a:prstClr val="black">
                    <a:tint val="75000"/>
                  </a:prstClr>
                </a:solidFill>
              </a:rPr>
              <a:pPr/>
              <a:t>1</a:t>
            </a:fld>
            <a:endParaRPr lang="en-GB">
              <a:solidFill>
                <a:prstClr val="black">
                  <a:tint val="75000"/>
                </a:prstClr>
              </a:solidFill>
            </a:endParaRPr>
          </a:p>
        </p:txBody>
      </p:sp>
      <p:sp>
        <p:nvSpPr>
          <p:cNvPr id="2" name="文本框 1">
            <a:extLst>
              <a:ext uri="{FF2B5EF4-FFF2-40B4-BE49-F238E27FC236}">
                <a16:creationId xmlns:a16="http://schemas.microsoft.com/office/drawing/2014/main" id="{D77EA772-189D-4D45-BF94-AD20C62865CD}"/>
              </a:ext>
            </a:extLst>
          </p:cNvPr>
          <p:cNvSpPr txBox="1"/>
          <p:nvPr/>
        </p:nvSpPr>
        <p:spPr>
          <a:xfrm>
            <a:off x="1677864" y="654297"/>
            <a:ext cx="10081120" cy="3416320"/>
          </a:xfrm>
          <a:prstGeom prst="rect">
            <a:avLst/>
          </a:prstGeom>
          <a:noFill/>
        </p:spPr>
        <p:txBody>
          <a:bodyPr wrap="square" rtlCol="0">
            <a:spAutoFit/>
          </a:bodyPr>
          <a:lstStyle/>
          <a:p>
            <a:pPr algn="l"/>
            <a:r>
              <a:rPr lang="en-GB" altLang="zh-CN" sz="2400" dirty="0"/>
              <a:t>Dear Students,</a:t>
            </a:r>
            <a:endParaRPr lang="zh-CN" altLang="zh-CN" sz="2400" dirty="0"/>
          </a:p>
          <a:p>
            <a:pPr algn="l"/>
            <a:r>
              <a:rPr lang="en-GB" altLang="zh-CN" sz="2400" dirty="0"/>
              <a:t> </a:t>
            </a:r>
            <a:endParaRPr lang="zh-CN" altLang="zh-CN" sz="2400" dirty="0"/>
          </a:p>
          <a:p>
            <a:pPr algn="l"/>
            <a:r>
              <a:rPr lang="en-GB" altLang="zh-CN" sz="2400" dirty="0"/>
              <a:t>If you missed this event or would like a recap you can watch it here:</a:t>
            </a:r>
            <a:endParaRPr lang="zh-CN" altLang="zh-CN" sz="2400" dirty="0"/>
          </a:p>
          <a:p>
            <a:pPr algn="l"/>
            <a:r>
              <a:rPr lang="en-GB" altLang="zh-CN" sz="2400" dirty="0"/>
              <a:t> </a:t>
            </a:r>
            <a:endParaRPr lang="zh-CN" altLang="zh-CN" sz="2400" dirty="0"/>
          </a:p>
          <a:p>
            <a:pPr algn="l"/>
            <a:r>
              <a:rPr lang="en-GB" altLang="zh-CN" sz="2400" dirty="0"/>
              <a:t>                </a:t>
            </a:r>
            <a:r>
              <a:rPr lang="en-GB" altLang="zh-CN" sz="2400" u="sng" dirty="0">
                <a:hlinkClick r:id="rId3"/>
              </a:rPr>
              <a:t>https://echo360.org.uk/media/84927b78-41f1-46fe-ac24-5f84b8ba67ea/public</a:t>
            </a:r>
            <a:r>
              <a:rPr lang="en-GB" altLang="zh-CN" sz="2400" dirty="0"/>
              <a:t> </a:t>
            </a:r>
            <a:endParaRPr lang="zh-CN" altLang="zh-CN" sz="2400" dirty="0"/>
          </a:p>
          <a:p>
            <a:pPr algn="l"/>
            <a:r>
              <a:rPr lang="en-GB" altLang="zh-CN" sz="2400" dirty="0"/>
              <a:t> </a:t>
            </a:r>
            <a:endParaRPr lang="zh-CN" altLang="zh-CN" sz="2400" dirty="0"/>
          </a:p>
          <a:p>
            <a:pPr algn="l"/>
            <a:r>
              <a:rPr lang="en-GB" altLang="zh-CN" sz="2400" dirty="0"/>
              <a:t>The slides are also attached for your information.</a:t>
            </a:r>
            <a:endParaRPr lang="zh-CN" altLang="zh-CN" sz="2400" dirty="0"/>
          </a:p>
          <a:p>
            <a:pPr algn="l"/>
            <a:endParaRPr lang="zh-CN" altLang="en-US" sz="2400" dirty="0"/>
          </a:p>
        </p:txBody>
      </p:sp>
    </p:spTree>
    <p:extLst>
      <p:ext uri="{BB962C8B-B14F-4D97-AF65-F5344CB8AC3E}">
        <p14:creationId xmlns:p14="http://schemas.microsoft.com/office/powerpoint/2010/main" val="60558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Autumn semester Courses</a:t>
            </a:r>
          </a:p>
        </p:txBody>
      </p:sp>
      <p:sp>
        <p:nvSpPr>
          <p:cNvPr id="7" name="Text Placeholder 6"/>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10</a:t>
            </a:fld>
            <a:endParaRPr lang="en-GB">
              <a:solidFill>
                <a:prstClr val="black">
                  <a:tint val="75000"/>
                </a:prstClr>
              </a:solidFill>
            </a:endParaRPr>
          </a:p>
        </p:txBody>
      </p:sp>
    </p:spTree>
    <p:extLst>
      <p:ext uri="{BB962C8B-B14F-4D97-AF65-F5344CB8AC3E}">
        <p14:creationId xmlns:p14="http://schemas.microsoft.com/office/powerpoint/2010/main" val="158018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263" y="662229"/>
            <a:ext cx="12245658"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3200" dirty="0">
                <a:solidFill>
                  <a:schemeClr val="tx1"/>
                </a:solidFill>
              </a:rPr>
              <a:t>Year 3 courses</a:t>
            </a:r>
          </a:p>
        </p:txBody>
      </p:sp>
      <p:sp>
        <p:nvSpPr>
          <p:cNvPr id="6" name="Rectangle 5"/>
          <p:cNvSpPr/>
          <p:nvPr/>
        </p:nvSpPr>
        <p:spPr>
          <a:xfrm>
            <a:off x="331263" y="2365325"/>
            <a:ext cx="6128350" cy="67991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endParaRPr lang="en-GB" sz="3200">
              <a:solidFill>
                <a:prstClr val="white"/>
              </a:solidFill>
            </a:endParaRPr>
          </a:p>
        </p:txBody>
      </p:sp>
      <p:sp>
        <p:nvSpPr>
          <p:cNvPr id="7" name="Rectangle 6"/>
          <p:cNvSpPr/>
          <p:nvPr/>
        </p:nvSpPr>
        <p:spPr>
          <a:xfrm>
            <a:off x="6459614" y="2365325"/>
            <a:ext cx="6117308" cy="67991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endParaRPr lang="en-GB" sz="3200">
              <a:solidFill>
                <a:prstClr val="white"/>
              </a:solidFill>
            </a:endParaRPr>
          </a:p>
        </p:txBody>
      </p:sp>
      <p:sp>
        <p:nvSpPr>
          <p:cNvPr id="8" name="Rectangle 7"/>
          <p:cNvSpPr/>
          <p:nvPr/>
        </p:nvSpPr>
        <p:spPr>
          <a:xfrm>
            <a:off x="331263" y="1513777"/>
            <a:ext cx="6128350"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2363" dirty="0">
                <a:solidFill>
                  <a:srgbClr val="000000"/>
                </a:solidFill>
              </a:rPr>
              <a:t>Semester 1</a:t>
            </a:r>
          </a:p>
        </p:txBody>
      </p:sp>
      <p:sp>
        <p:nvSpPr>
          <p:cNvPr id="9" name="Rectangle 8"/>
          <p:cNvSpPr/>
          <p:nvPr/>
        </p:nvSpPr>
        <p:spPr>
          <a:xfrm>
            <a:off x="6459615" y="1513777"/>
            <a:ext cx="6117306"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2363" dirty="0">
                <a:solidFill>
                  <a:srgbClr val="000000"/>
                </a:solidFill>
              </a:rPr>
              <a:t>Semester 2</a:t>
            </a:r>
          </a:p>
        </p:txBody>
      </p:sp>
      <p:sp>
        <p:nvSpPr>
          <p:cNvPr id="11" name="Rectangle 10"/>
          <p:cNvSpPr/>
          <p:nvPr/>
        </p:nvSpPr>
        <p:spPr>
          <a:xfrm>
            <a:off x="4262239" y="3952015"/>
            <a:ext cx="1888194"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Compilers</a:t>
            </a:r>
          </a:p>
        </p:txBody>
      </p:sp>
      <p:sp>
        <p:nvSpPr>
          <p:cNvPr id="12" name="Rectangle 11"/>
          <p:cNvSpPr/>
          <p:nvPr/>
        </p:nvSpPr>
        <p:spPr>
          <a:xfrm>
            <a:off x="4262239" y="4711717"/>
            <a:ext cx="1888194" cy="563140"/>
          </a:xfrm>
          <a:prstGeom prst="rect">
            <a:avLst/>
          </a:prstGeom>
          <a:solidFill>
            <a:srgbClr val="FFFF68"/>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Software Quality Metrics</a:t>
            </a:r>
          </a:p>
        </p:txBody>
      </p:sp>
      <p:sp>
        <p:nvSpPr>
          <p:cNvPr id="14" name="Rectangle 13"/>
          <p:cNvSpPr/>
          <p:nvPr/>
        </p:nvSpPr>
        <p:spPr>
          <a:xfrm>
            <a:off x="4262239" y="3192313"/>
            <a:ext cx="1888194" cy="563140"/>
          </a:xfrm>
          <a:prstGeom prst="rect">
            <a:avLst/>
          </a:prstGeom>
          <a:solidFill>
            <a:schemeClr val="bg1">
              <a:lumMod val="7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Prof. Ethics in CS</a:t>
            </a:r>
          </a:p>
        </p:txBody>
      </p:sp>
      <p:sp>
        <p:nvSpPr>
          <p:cNvPr id="27" name="Rectangle 26"/>
          <p:cNvSpPr/>
          <p:nvPr/>
        </p:nvSpPr>
        <p:spPr>
          <a:xfrm>
            <a:off x="2376492" y="2469528"/>
            <a:ext cx="4083121"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Dissertation</a:t>
            </a:r>
          </a:p>
        </p:txBody>
      </p:sp>
      <p:sp>
        <p:nvSpPr>
          <p:cNvPr id="28" name="Rectangle 27"/>
          <p:cNvSpPr/>
          <p:nvPr/>
        </p:nvSpPr>
        <p:spPr>
          <a:xfrm>
            <a:off x="6459615" y="2469528"/>
            <a:ext cx="410252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Dissertation</a:t>
            </a:r>
          </a:p>
        </p:txBody>
      </p:sp>
      <p:sp>
        <p:nvSpPr>
          <p:cNvPr id="30" name="Rectangle 29"/>
          <p:cNvSpPr/>
          <p:nvPr/>
        </p:nvSpPr>
        <p:spPr>
          <a:xfrm>
            <a:off x="6785751" y="3192313"/>
            <a:ext cx="1888194" cy="563140"/>
          </a:xfrm>
          <a:prstGeom prst="rect">
            <a:avLst/>
          </a:prstGeom>
          <a:solidFill>
            <a:schemeClr val="bg1">
              <a:lumMod val="7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Security</a:t>
            </a:r>
          </a:p>
        </p:txBody>
      </p:sp>
      <p:sp>
        <p:nvSpPr>
          <p:cNvPr id="32" name="Rectangle 31"/>
          <p:cNvSpPr/>
          <p:nvPr/>
        </p:nvSpPr>
        <p:spPr>
          <a:xfrm>
            <a:off x="4262239" y="5471418"/>
            <a:ext cx="1888194"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Knowl </a:t>
            </a:r>
            <a:r>
              <a:rPr lang="en-GB" sz="2000" dirty="0" err="1">
                <a:solidFill>
                  <a:srgbClr val="000000"/>
                </a:solidFill>
              </a:rPr>
              <a:t>Repr</a:t>
            </a:r>
            <a:r>
              <a:rPr lang="en-GB" sz="2000" dirty="0">
                <a:solidFill>
                  <a:srgbClr val="000000"/>
                </a:solidFill>
              </a:rPr>
              <a:t> Reason</a:t>
            </a:r>
          </a:p>
        </p:txBody>
      </p:sp>
      <p:sp>
        <p:nvSpPr>
          <p:cNvPr id="33" name="Rectangle 32"/>
          <p:cNvSpPr/>
          <p:nvPr/>
        </p:nvSpPr>
        <p:spPr>
          <a:xfrm>
            <a:off x="2404002" y="7713607"/>
            <a:ext cx="3746431" cy="633653"/>
          </a:xfrm>
          <a:prstGeom prst="rect">
            <a:avLst/>
          </a:prstGeom>
          <a:solidFill>
            <a:srgbClr val="B3A2C7"/>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Collaboration and Communication Technologies 10cr + 10cr project</a:t>
            </a:r>
          </a:p>
        </p:txBody>
      </p:sp>
      <p:sp>
        <p:nvSpPr>
          <p:cNvPr id="35" name="Rectangle 34"/>
          <p:cNvSpPr/>
          <p:nvPr/>
        </p:nvSpPr>
        <p:spPr>
          <a:xfrm>
            <a:off x="6785750" y="7750523"/>
            <a:ext cx="3776389" cy="563140"/>
          </a:xfrm>
          <a:prstGeom prst="rect">
            <a:avLst/>
          </a:prstGeom>
          <a:solidFill>
            <a:schemeClr val="accent4">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Fundamentals of Information Visualisation 10cr + 10cr project</a:t>
            </a:r>
          </a:p>
        </p:txBody>
      </p:sp>
      <p:sp>
        <p:nvSpPr>
          <p:cNvPr id="36" name="Rectangle 35"/>
          <p:cNvSpPr/>
          <p:nvPr/>
        </p:nvSpPr>
        <p:spPr>
          <a:xfrm>
            <a:off x="6785750" y="6990822"/>
            <a:ext cx="3776389"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prstClr val="black"/>
                </a:solidFill>
              </a:rPr>
              <a:t>Graphics</a:t>
            </a:r>
          </a:p>
        </p:txBody>
      </p:sp>
      <p:sp>
        <p:nvSpPr>
          <p:cNvPr id="37" name="Rectangle 36"/>
          <p:cNvSpPr/>
          <p:nvPr/>
        </p:nvSpPr>
        <p:spPr>
          <a:xfrm>
            <a:off x="2376492" y="6231120"/>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Machine Learning</a:t>
            </a:r>
          </a:p>
        </p:txBody>
      </p:sp>
      <p:sp>
        <p:nvSpPr>
          <p:cNvPr id="43" name="Rectangle 42"/>
          <p:cNvSpPr/>
          <p:nvPr/>
        </p:nvSpPr>
        <p:spPr>
          <a:xfrm>
            <a:off x="6785751" y="3952015"/>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Computability</a:t>
            </a:r>
          </a:p>
        </p:txBody>
      </p:sp>
      <p:sp>
        <p:nvSpPr>
          <p:cNvPr id="45" name="Rectangle 44"/>
          <p:cNvSpPr/>
          <p:nvPr/>
        </p:nvSpPr>
        <p:spPr>
          <a:xfrm>
            <a:off x="2395432" y="6990822"/>
            <a:ext cx="3755001"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Mobile Device Programming</a:t>
            </a:r>
          </a:p>
        </p:txBody>
      </p:sp>
      <p:sp>
        <p:nvSpPr>
          <p:cNvPr id="47" name="Rectangle 46"/>
          <p:cNvSpPr/>
          <p:nvPr/>
        </p:nvSpPr>
        <p:spPr>
          <a:xfrm>
            <a:off x="6785750" y="6231120"/>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Computer Vision</a:t>
            </a:r>
          </a:p>
        </p:txBody>
      </p:sp>
      <p:sp>
        <p:nvSpPr>
          <p:cNvPr id="48" name="Rectangle 47"/>
          <p:cNvSpPr/>
          <p:nvPr/>
        </p:nvSpPr>
        <p:spPr>
          <a:xfrm>
            <a:off x="6785751" y="4711717"/>
            <a:ext cx="1888194" cy="563140"/>
          </a:xfrm>
          <a:prstGeom prst="rect">
            <a:avLst/>
          </a:prstGeom>
          <a:solidFill>
            <a:schemeClr val="accent6">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Parallel </a:t>
            </a:r>
            <a:r>
              <a:rPr lang="en-GB" sz="2000" dirty="0" err="1">
                <a:solidFill>
                  <a:srgbClr val="000000"/>
                </a:solidFill>
              </a:rPr>
              <a:t>Distrib</a:t>
            </a:r>
            <a:r>
              <a:rPr lang="en-GB" sz="2000" dirty="0">
                <a:solidFill>
                  <a:srgbClr val="000000"/>
                </a:solidFill>
              </a:rPr>
              <a:t>. Computing</a:t>
            </a:r>
          </a:p>
        </p:txBody>
      </p:sp>
      <p:sp>
        <p:nvSpPr>
          <p:cNvPr id="49" name="Rectangle 48"/>
          <p:cNvSpPr/>
          <p:nvPr/>
        </p:nvSpPr>
        <p:spPr>
          <a:xfrm>
            <a:off x="5515518" y="8517176"/>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Industrial Experience</a:t>
            </a:r>
          </a:p>
        </p:txBody>
      </p:sp>
      <p:sp>
        <p:nvSpPr>
          <p:cNvPr id="50" name="Rectangle 49"/>
          <p:cNvSpPr/>
          <p:nvPr/>
        </p:nvSpPr>
        <p:spPr>
          <a:xfrm>
            <a:off x="3627324" y="8510229"/>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Programming experience</a:t>
            </a:r>
          </a:p>
        </p:txBody>
      </p:sp>
      <p:sp>
        <p:nvSpPr>
          <p:cNvPr id="51" name="Rectangle 50"/>
          <p:cNvSpPr/>
          <p:nvPr/>
        </p:nvSpPr>
        <p:spPr>
          <a:xfrm>
            <a:off x="7403712" y="8510229"/>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Schools experience</a:t>
            </a:r>
          </a:p>
        </p:txBody>
      </p:sp>
      <p:sp>
        <p:nvSpPr>
          <p:cNvPr id="46" name="Rectangle 45"/>
          <p:cNvSpPr/>
          <p:nvPr/>
        </p:nvSpPr>
        <p:spPr>
          <a:xfrm>
            <a:off x="6785750" y="5471418"/>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Design Intelligent Agents</a:t>
            </a:r>
            <a:endParaRPr lang="en-GB" sz="2000" dirty="0">
              <a:solidFill>
                <a:prstClr val="black"/>
              </a:solidFill>
            </a:endParaRPr>
          </a:p>
        </p:txBody>
      </p:sp>
      <p:sp>
        <p:nvSpPr>
          <p:cNvPr id="55" name="Rectangle 54"/>
          <p:cNvSpPr/>
          <p:nvPr/>
        </p:nvSpPr>
        <p:spPr>
          <a:xfrm>
            <a:off x="10898633" y="815117"/>
            <a:ext cx="746797" cy="563140"/>
          </a:xfrm>
          <a:prstGeom prst="rect">
            <a:avLst/>
          </a:prstGeom>
          <a:noFill/>
          <a:ln w="1905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Core</a:t>
            </a:r>
          </a:p>
        </p:txBody>
      </p:sp>
      <p:sp>
        <p:nvSpPr>
          <p:cNvPr id="56" name="Rectangle 55"/>
          <p:cNvSpPr/>
          <p:nvPr/>
        </p:nvSpPr>
        <p:spPr>
          <a:xfrm>
            <a:off x="11645430" y="815117"/>
            <a:ext cx="746797" cy="563140"/>
          </a:xfrm>
          <a:prstGeom prst="rect">
            <a:avLst/>
          </a:prstGeom>
          <a:no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Option</a:t>
            </a:r>
          </a:p>
        </p:txBody>
      </p:sp>
      <p:sp>
        <p:nvSpPr>
          <p:cNvPr id="29" name="Rectangle 28"/>
          <p:cNvSpPr/>
          <p:nvPr/>
        </p:nvSpPr>
        <p:spPr>
          <a:xfrm>
            <a:off x="464756" y="814885"/>
            <a:ext cx="593969" cy="562708"/>
          </a:xfrm>
          <a:prstGeom prst="rect">
            <a:avLst/>
          </a:prstGeom>
          <a:solidFill>
            <a:schemeClr val="bg1">
              <a:lumMod val="75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F</a:t>
            </a:r>
          </a:p>
        </p:txBody>
      </p:sp>
      <p:sp>
        <p:nvSpPr>
          <p:cNvPr id="31" name="Rectangle 30"/>
          <p:cNvSpPr/>
          <p:nvPr/>
        </p:nvSpPr>
        <p:spPr>
          <a:xfrm>
            <a:off x="1112911" y="814885"/>
            <a:ext cx="575212" cy="562708"/>
          </a:xfrm>
          <a:prstGeom prst="rect">
            <a:avLst/>
          </a:prstGeom>
          <a:solidFill>
            <a:schemeClr val="accent2">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PRG</a:t>
            </a:r>
          </a:p>
        </p:txBody>
      </p:sp>
      <p:sp>
        <p:nvSpPr>
          <p:cNvPr id="34" name="Rectangle 33"/>
          <p:cNvSpPr/>
          <p:nvPr/>
        </p:nvSpPr>
        <p:spPr>
          <a:xfrm>
            <a:off x="3051127" y="814885"/>
            <a:ext cx="623147" cy="562708"/>
          </a:xfrm>
          <a:prstGeom prst="rect">
            <a:avLst/>
          </a:prstGeom>
          <a:solidFill>
            <a:schemeClr val="accent6">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OSN</a:t>
            </a:r>
          </a:p>
        </p:txBody>
      </p:sp>
      <p:sp>
        <p:nvSpPr>
          <p:cNvPr id="38" name="Rectangle 37"/>
          <p:cNvSpPr/>
          <p:nvPr/>
        </p:nvSpPr>
        <p:spPr>
          <a:xfrm>
            <a:off x="1756900" y="814885"/>
            <a:ext cx="604390" cy="562708"/>
          </a:xfrm>
          <a:prstGeom prst="rect">
            <a:avLst/>
          </a:prstGeom>
          <a:solidFill>
            <a:schemeClr val="accent1">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AIMO</a:t>
            </a:r>
          </a:p>
        </p:txBody>
      </p:sp>
      <p:sp>
        <p:nvSpPr>
          <p:cNvPr id="39" name="Rectangle 38"/>
          <p:cNvSpPr/>
          <p:nvPr/>
        </p:nvSpPr>
        <p:spPr>
          <a:xfrm>
            <a:off x="2421728" y="814885"/>
            <a:ext cx="571044" cy="562708"/>
          </a:xfrm>
          <a:prstGeom prst="rect">
            <a:avLst/>
          </a:prstGeom>
          <a:solidFill>
            <a:srgbClr val="FFFF66"/>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SE</a:t>
            </a:r>
          </a:p>
        </p:txBody>
      </p:sp>
      <p:sp>
        <p:nvSpPr>
          <p:cNvPr id="40" name="Rectangle 39"/>
          <p:cNvSpPr/>
          <p:nvPr/>
        </p:nvSpPr>
        <p:spPr>
          <a:xfrm>
            <a:off x="3740965" y="816969"/>
            <a:ext cx="614810" cy="562708"/>
          </a:xfrm>
          <a:prstGeom prst="rect">
            <a:avLst/>
          </a:prstGeom>
          <a:solidFill>
            <a:schemeClr val="accent4">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HCI</a:t>
            </a:r>
          </a:p>
        </p:txBody>
      </p:sp>
    </p:spTree>
    <p:extLst>
      <p:ext uri="{BB962C8B-B14F-4D97-AF65-F5344CB8AC3E}">
        <p14:creationId xmlns:p14="http://schemas.microsoft.com/office/powerpoint/2010/main" val="342494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COMP3020/G53PEC Professional Ethics in Computing</a:t>
            </a:r>
            <a:endParaRPr lang="en-GB" dirty="0"/>
          </a:p>
        </p:txBody>
      </p:sp>
      <p:sp>
        <p:nvSpPr>
          <p:cNvPr id="3" name="Content Placeholder 2"/>
          <p:cNvSpPr>
            <a:spLocks noGrp="1"/>
          </p:cNvSpPr>
          <p:nvPr>
            <p:ph idx="1"/>
          </p:nvPr>
        </p:nvSpPr>
        <p:spPr/>
        <p:txBody>
          <a:bodyPr>
            <a:normAutofit fontScale="70000" lnSpcReduction="20000"/>
          </a:bodyPr>
          <a:lstStyle/>
          <a:p>
            <a:r>
              <a:rPr lang="en-GB" dirty="0"/>
              <a:t>10 credits</a:t>
            </a:r>
          </a:p>
          <a:p>
            <a:r>
              <a:rPr lang="en-GB" dirty="0"/>
              <a:t>Compulsory (core)</a:t>
            </a:r>
          </a:p>
          <a:p>
            <a:r>
              <a:rPr lang="en-GB" dirty="0"/>
              <a:t>Summary</a:t>
            </a:r>
          </a:p>
          <a:p>
            <a:pPr lvl="1"/>
            <a:r>
              <a:rPr lang="en-GB" dirty="0"/>
              <a:t>professional, ethical, social and legal issues </a:t>
            </a:r>
          </a:p>
          <a:p>
            <a:pPr lvl="1"/>
            <a:r>
              <a:rPr lang="en-GB" dirty="0"/>
              <a:t>the impact that computer systems have in society </a:t>
            </a:r>
          </a:p>
          <a:p>
            <a:pPr lvl="1"/>
            <a:r>
              <a:rPr lang="en-GB" dirty="0"/>
              <a:t>implications for the computing profession</a:t>
            </a:r>
          </a:p>
          <a:p>
            <a:pPr lvl="1"/>
            <a:r>
              <a:rPr lang="en-GB" dirty="0"/>
              <a:t>topics </a:t>
            </a:r>
          </a:p>
          <a:p>
            <a:pPr lvl="2"/>
            <a:r>
              <a:rPr lang="en-GB" dirty="0"/>
              <a:t>introduction to ethics, critical thinking, professionalism, privacy, intellectual and intangible property, cyber-behaviour, safety, reliability accountability, all these within the context of computer systems development.</a:t>
            </a:r>
          </a:p>
          <a:p>
            <a:r>
              <a:rPr lang="en-GB" dirty="0"/>
              <a:t>Convenor: Prof </a:t>
            </a:r>
            <a:r>
              <a:rPr lang="en-GB" dirty="0" err="1"/>
              <a:t>Natasa</a:t>
            </a:r>
            <a:r>
              <a:rPr lang="en-GB" dirty="0"/>
              <a:t> </a:t>
            </a:r>
            <a:r>
              <a:rPr lang="en-GB" dirty="0" err="1"/>
              <a:t>Milic-Frayling</a:t>
            </a:r>
            <a:endParaRPr lang="en-GB" dirty="0"/>
          </a:p>
          <a:p>
            <a:r>
              <a:rPr lang="en-GB" dirty="0"/>
              <a:t>Assessment</a:t>
            </a:r>
          </a:p>
          <a:p>
            <a:pPr lvl="1"/>
            <a:r>
              <a:rPr lang="en-GB" dirty="0"/>
              <a:t>Exam </a:t>
            </a:r>
            <a:r>
              <a:rPr lang="mr-IN" dirty="0"/>
              <a:t>–</a:t>
            </a:r>
            <a:r>
              <a:rPr lang="en-GB" dirty="0"/>
              <a:t> 50%</a:t>
            </a:r>
          </a:p>
          <a:p>
            <a:pPr lvl="1"/>
            <a:r>
              <a:rPr lang="en-GB" dirty="0"/>
              <a:t>Coursework 1 </a:t>
            </a:r>
            <a:r>
              <a:rPr lang="mr-IN" dirty="0"/>
              <a:t>–</a:t>
            </a:r>
            <a:r>
              <a:rPr lang="en-GB" dirty="0"/>
              <a:t> 20%</a:t>
            </a:r>
          </a:p>
          <a:p>
            <a:pPr lvl="1"/>
            <a:r>
              <a:rPr lang="en-GB" dirty="0"/>
              <a:t>Coursework 2 </a:t>
            </a:r>
            <a:r>
              <a:rPr lang="mr-IN" dirty="0"/>
              <a:t>–</a:t>
            </a:r>
            <a:r>
              <a:rPr lang="en-GB" dirty="0"/>
              <a:t> 30%</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12</a:t>
            </a:fld>
            <a:endParaRPr lang="en-GB">
              <a:solidFill>
                <a:prstClr val="black">
                  <a:tint val="75000"/>
                </a:prstClr>
              </a:solidFill>
            </a:endParaRPr>
          </a:p>
        </p:txBody>
      </p:sp>
    </p:spTree>
    <p:extLst>
      <p:ext uri="{BB962C8B-B14F-4D97-AF65-F5344CB8AC3E}">
        <p14:creationId xmlns:p14="http://schemas.microsoft.com/office/powerpoint/2010/main" val="29966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446" y="83245"/>
            <a:ext cx="11704320" cy="1625600"/>
          </a:xfrm>
        </p:spPr>
        <p:txBody>
          <a:bodyPr>
            <a:noAutofit/>
          </a:bodyPr>
          <a:lstStyle/>
          <a:p>
            <a:r>
              <a:rPr lang="en-US" sz="3600" dirty="0"/>
              <a:t>COMP3010/G53CCT Collaboration and Communication Technologies </a:t>
            </a:r>
            <a:br>
              <a:rPr lang="en-US" sz="3600" dirty="0"/>
            </a:br>
            <a:r>
              <a:rPr lang="en-US" sz="3600" dirty="0"/>
              <a:t> G53CCD CCT Development Project</a:t>
            </a:r>
            <a:endParaRPr lang="en-GB" sz="3600" dirty="0"/>
          </a:p>
        </p:txBody>
      </p:sp>
      <p:sp>
        <p:nvSpPr>
          <p:cNvPr id="3" name="Content Placeholder 2"/>
          <p:cNvSpPr>
            <a:spLocks noGrp="1"/>
          </p:cNvSpPr>
          <p:nvPr>
            <p:ph idx="1"/>
          </p:nvPr>
        </p:nvSpPr>
        <p:spPr/>
        <p:txBody>
          <a:bodyPr/>
          <a:lstStyle/>
          <a:p>
            <a:r>
              <a:rPr lang="en-GB" dirty="0">
                <a:hlinkClick r:id="rId2"/>
              </a:rPr>
              <a:t>https://www.youtube.com/watch?v=Auu6KmJb_fo</a:t>
            </a:r>
            <a:endParaRPr lang="en-GB" dirty="0"/>
          </a:p>
          <a:p>
            <a:endParaRPr lang="en-GB"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13</a:t>
            </a:fld>
            <a:endParaRPr lang="en-GB">
              <a:solidFill>
                <a:prstClr val="black">
                  <a:tint val="75000"/>
                </a:prstClr>
              </a:solidFill>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deo Player"/>
              <p:cNvGraphicFramePr>
                <a:graphicFrameLocks noGrp="1"/>
              </p:cNvGraphicFramePr>
              <p:nvPr>
                <p:extLst>
                  <p:ext uri="{D42A27DB-BD31-4B8C-83A1-F6EECF244321}">
                    <p14:modId xmlns:p14="http://schemas.microsoft.com/office/powerpoint/2010/main" val="1464704132"/>
                  </p:ext>
                </p:extLst>
              </p:nvPr>
            </p:nvGraphicFramePr>
            <p:xfrm>
              <a:off x="33867" y="1661732"/>
              <a:ext cx="12923771" cy="731180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deo Player"/>
              <p:cNvPicPr>
                <a:picLocks noGrp="1" noRot="1" noChangeAspect="1" noMove="1" noResize="1" noEditPoints="1" noAdjustHandles="1" noChangeArrowheads="1" noChangeShapeType="1"/>
              </p:cNvPicPr>
              <p:nvPr/>
            </p:nvPicPr>
            <p:blipFill>
              <a:blip r:embed="rId4"/>
              <a:stretch>
                <a:fillRect/>
              </a:stretch>
            </p:blipFill>
            <p:spPr>
              <a:xfrm>
                <a:off x="33867" y="1661732"/>
                <a:ext cx="12923771" cy="7311807"/>
              </a:xfrm>
              <a:prstGeom prst="rect">
                <a:avLst/>
              </a:prstGeom>
            </p:spPr>
          </p:pic>
        </mc:Fallback>
      </mc:AlternateContent>
    </p:spTree>
    <p:extLst>
      <p:ext uri="{BB962C8B-B14F-4D97-AF65-F5344CB8AC3E}">
        <p14:creationId xmlns:p14="http://schemas.microsoft.com/office/powerpoint/2010/main" val="111828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G53CCT Collaboration and Communication Technologies </a:t>
            </a:r>
            <a:br>
              <a:rPr lang="en-US" sz="3600" dirty="0"/>
            </a:br>
            <a:r>
              <a:rPr lang="en-US" sz="3600" dirty="0"/>
              <a:t> G53CCD CCT Development Project</a:t>
            </a:r>
            <a:endParaRPr lang="en-GB" sz="3600" dirty="0"/>
          </a:p>
        </p:txBody>
      </p:sp>
      <p:sp>
        <p:nvSpPr>
          <p:cNvPr id="3" name="Content Placeholder 2"/>
          <p:cNvSpPr>
            <a:spLocks noGrp="1"/>
          </p:cNvSpPr>
          <p:nvPr>
            <p:ph idx="1"/>
          </p:nvPr>
        </p:nvSpPr>
        <p:spPr/>
        <p:txBody>
          <a:bodyPr>
            <a:noAutofit/>
          </a:bodyPr>
          <a:lstStyle/>
          <a:p>
            <a:r>
              <a:rPr lang="en-GB" sz="2400" dirty="0"/>
              <a:t>10+10 credits</a:t>
            </a:r>
          </a:p>
          <a:p>
            <a:r>
              <a:rPr lang="en-GB" sz="2400" dirty="0"/>
              <a:t>HCI and Programming themes</a:t>
            </a:r>
          </a:p>
          <a:p>
            <a:r>
              <a:rPr lang="en-GB" sz="2400" dirty="0"/>
              <a:t>Convenor: Dr </a:t>
            </a:r>
            <a:r>
              <a:rPr lang="en-GB" sz="2400" dirty="0" err="1"/>
              <a:t>Boriana</a:t>
            </a:r>
            <a:r>
              <a:rPr lang="en-GB" sz="2400" dirty="0"/>
              <a:t> </a:t>
            </a:r>
            <a:r>
              <a:rPr lang="en-GB" sz="2400" dirty="0" err="1"/>
              <a:t>Koleva</a:t>
            </a:r>
            <a:endParaRPr lang="en-GB" sz="2400" dirty="0"/>
          </a:p>
          <a:p>
            <a:r>
              <a:rPr lang="en-GB" sz="2400" dirty="0"/>
              <a:t>Content</a:t>
            </a:r>
          </a:p>
          <a:p>
            <a:pPr lvl="1"/>
            <a:r>
              <a:rPr lang="en-GB" sz="2400" dirty="0"/>
              <a:t>CCT </a:t>
            </a:r>
          </a:p>
          <a:p>
            <a:pPr lvl="2"/>
            <a:r>
              <a:rPr lang="en-US" sz="2000" dirty="0"/>
              <a:t>design of collaboration and communication technologies (CCT)</a:t>
            </a:r>
          </a:p>
          <a:p>
            <a:pPr lvl="2"/>
            <a:r>
              <a:rPr lang="en-US" sz="2000" dirty="0"/>
              <a:t>contexts including workplace, domestic and leisure environments</a:t>
            </a:r>
          </a:p>
          <a:p>
            <a:pPr lvl="2"/>
            <a:r>
              <a:rPr lang="en-US" sz="2000" dirty="0"/>
              <a:t>social perspective, impact on human </a:t>
            </a:r>
            <a:r>
              <a:rPr lang="en-US" sz="2000" dirty="0" err="1"/>
              <a:t>behaviour</a:t>
            </a:r>
            <a:r>
              <a:rPr lang="en-US" sz="2000" dirty="0"/>
              <a:t> </a:t>
            </a:r>
          </a:p>
          <a:p>
            <a:pPr lvl="2"/>
            <a:r>
              <a:rPr lang="en-US" sz="2000" dirty="0"/>
              <a:t>critically reflect on design from a human-</a:t>
            </a:r>
            <a:r>
              <a:rPr lang="en-US" sz="2000" dirty="0" err="1"/>
              <a:t>centred</a:t>
            </a:r>
            <a:r>
              <a:rPr lang="en-US" sz="2000" dirty="0"/>
              <a:t> perspective</a:t>
            </a:r>
          </a:p>
          <a:p>
            <a:pPr lvl="1"/>
            <a:r>
              <a:rPr lang="en-US" sz="2400" dirty="0"/>
              <a:t>CCD</a:t>
            </a:r>
          </a:p>
          <a:p>
            <a:pPr lvl="2"/>
            <a:r>
              <a:rPr lang="en-US" sz="2000" dirty="0"/>
              <a:t>combine your CCT knowledge with programming</a:t>
            </a:r>
          </a:p>
          <a:p>
            <a:pPr lvl="2"/>
            <a:r>
              <a:rPr lang="en-US" sz="2000" dirty="0"/>
              <a:t>focus is on building a working application, requires good programming skills</a:t>
            </a:r>
            <a:endParaRPr lang="en-GB" sz="1800" dirty="0"/>
          </a:p>
          <a:p>
            <a:pPr lvl="2"/>
            <a:r>
              <a:rPr lang="en-US" sz="2000" dirty="0"/>
              <a:t>build a working collaborative project, optionally in a team</a:t>
            </a:r>
          </a:p>
          <a:p>
            <a:r>
              <a:rPr lang="en-GB" sz="2400" dirty="0"/>
              <a:t>Assessment </a:t>
            </a:r>
          </a:p>
          <a:p>
            <a:pPr lvl="1"/>
            <a:r>
              <a:rPr lang="en-GB" sz="2400" dirty="0"/>
              <a:t>CCT: Exam (75%); Coursework </a:t>
            </a:r>
            <a:r>
              <a:rPr lang="mr-IN" sz="2400" dirty="0"/>
              <a:t>–</a:t>
            </a:r>
            <a:r>
              <a:rPr lang="en-GB" sz="2400" dirty="0"/>
              <a:t> interactive prototype + demonstration (25%)</a:t>
            </a:r>
          </a:p>
          <a:p>
            <a:pPr lvl="1"/>
            <a:r>
              <a:rPr lang="en-GB" sz="2400" dirty="0"/>
              <a:t>CCD: Coursework (Software + report)</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14</a:t>
            </a:fld>
            <a:endParaRPr lang="en-GB">
              <a:solidFill>
                <a:prstClr val="black">
                  <a:tint val="75000"/>
                </a:prstClr>
              </a:solidFill>
            </a:endParaRPr>
          </a:p>
        </p:txBody>
      </p:sp>
    </p:spTree>
    <p:extLst>
      <p:ext uri="{BB962C8B-B14F-4D97-AF65-F5344CB8AC3E}">
        <p14:creationId xmlns:p14="http://schemas.microsoft.com/office/powerpoint/2010/main" val="124609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COMP3013/G53SQM Software Quality Assurance</a:t>
            </a:r>
            <a:endParaRPr lang="en-GB" dirty="0"/>
          </a:p>
        </p:txBody>
      </p:sp>
      <p:sp>
        <p:nvSpPr>
          <p:cNvPr id="3" name="Content Placeholder 2"/>
          <p:cNvSpPr>
            <a:spLocks noGrp="1"/>
          </p:cNvSpPr>
          <p:nvPr>
            <p:ph idx="1"/>
          </p:nvPr>
        </p:nvSpPr>
        <p:spPr/>
        <p:txBody>
          <a:bodyPr>
            <a:normAutofit fontScale="77500" lnSpcReduction="20000"/>
          </a:bodyPr>
          <a:lstStyle/>
          <a:p>
            <a:r>
              <a:rPr lang="en-GB" dirty="0"/>
              <a:t>10 credits</a:t>
            </a:r>
          </a:p>
          <a:p>
            <a:r>
              <a:rPr lang="en-GB" dirty="0"/>
              <a:t>Software Engineering theme</a:t>
            </a:r>
          </a:p>
          <a:p>
            <a:r>
              <a:rPr lang="en-GB" dirty="0"/>
              <a:t>Convenors: Paul Tennent</a:t>
            </a:r>
          </a:p>
          <a:p>
            <a:r>
              <a:rPr lang="en-GB" dirty="0"/>
              <a:t>Contents</a:t>
            </a:r>
          </a:p>
          <a:p>
            <a:pPr lvl="1"/>
            <a:r>
              <a:rPr lang="en-US" sz="4000" dirty="0"/>
              <a:t>industry concepts and techniques to develop high quality software</a:t>
            </a:r>
          </a:p>
          <a:p>
            <a:pPr lvl="1"/>
            <a:r>
              <a:rPr lang="en-US" sz="4000" dirty="0"/>
              <a:t>Software testing (e.g., unit/integration/acceptance testing)</a:t>
            </a:r>
          </a:p>
          <a:p>
            <a:pPr lvl="1"/>
            <a:r>
              <a:rPr lang="en-US" sz="4000" dirty="0"/>
              <a:t>Software deployment (e.g., continuous integration)</a:t>
            </a:r>
          </a:p>
          <a:p>
            <a:pPr lvl="1"/>
            <a:r>
              <a:rPr lang="en-US" sz="4000" dirty="0"/>
              <a:t>Industry trends and tools (version  control, code repositories, release/build management tools, automated testing frameworks)</a:t>
            </a:r>
            <a:endParaRPr lang="en-GB" dirty="0"/>
          </a:p>
          <a:p>
            <a:r>
              <a:rPr lang="en-GB" dirty="0"/>
              <a:t>Assessment</a:t>
            </a:r>
          </a:p>
          <a:p>
            <a:pPr lvl="1"/>
            <a:r>
              <a:rPr lang="en-GB" dirty="0"/>
              <a:t>Exam (60%); CW (40%)</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15</a:t>
            </a:fld>
            <a:endParaRPr lang="en-GB" dirty="0">
              <a:solidFill>
                <a:prstClr val="black">
                  <a:tint val="75000"/>
                </a:prstClr>
              </a:solidFill>
            </a:endParaRPr>
          </a:p>
        </p:txBody>
      </p:sp>
    </p:spTree>
    <p:extLst>
      <p:ext uri="{BB962C8B-B14F-4D97-AF65-F5344CB8AC3E}">
        <p14:creationId xmlns:p14="http://schemas.microsoft.com/office/powerpoint/2010/main" val="65482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49217" y="389161"/>
            <a:ext cx="11702272" cy="1628332"/>
          </a:xfrm>
          <a:ln/>
        </p:spPr>
        <p:txBody>
          <a:bodyPr tIns="50066"/>
          <a:lstStyle/>
          <a:p>
            <a:pP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COMP3012/G53CMP - Compilers</a:t>
            </a:r>
          </a:p>
        </p:txBody>
      </p:sp>
      <p:sp>
        <p:nvSpPr>
          <p:cNvPr id="3074" name="Rectangle 2"/>
          <p:cNvSpPr>
            <a:spLocks noGrp="1" noChangeArrowheads="1"/>
          </p:cNvSpPr>
          <p:nvPr>
            <p:ph type="subTitle" idx="4294967295"/>
          </p:nvPr>
        </p:nvSpPr>
        <p:spPr bwMode="auto">
          <a:xfrm>
            <a:off x="649217" y="2281712"/>
            <a:ext cx="11702272" cy="565717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36412" rIns="0" bIns="0" anchor="ctr">
            <a:normAutofit lnSpcReduction="10000"/>
          </a:bodyPr>
          <a:lstStyle/>
          <a:p>
            <a:pPr marL="278533" indent="-278533">
              <a:spcAft>
                <a:spcPct val="0"/>
              </a:spcAft>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Why study Compiler Construction?</a:t>
            </a:r>
          </a:p>
          <a:p>
            <a:pPr marL="278533" indent="-278533">
              <a:spcAft>
                <a:spcPct val="0"/>
              </a:spcAft>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To learn how compilers and interpreters work</a:t>
            </a:r>
          </a:p>
          <a:p>
            <a:pPr marL="278533" indent="-278533">
              <a:spcAft>
                <a:spcPct val="0"/>
              </a:spcAft>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Develop in-depth understanding of programming languages as such to help you stay current in a rapidly evolving field</a:t>
            </a:r>
          </a:p>
          <a:p>
            <a:pPr marL="278533" indent="-278533">
              <a:spcAft>
                <a:spcPct val="0"/>
              </a:spcAft>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“Capstone” course that ties together much of what you have learned: programming, software engineering, data structures and algorithms, formal languages and automata theory, ...</a:t>
            </a:r>
          </a:p>
        </p:txBody>
      </p:sp>
    </p:spTree>
    <p:extLst>
      <p:ext uri="{BB962C8B-B14F-4D97-AF65-F5344CB8AC3E}">
        <p14:creationId xmlns:p14="http://schemas.microsoft.com/office/powerpoint/2010/main" val="14581858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49217" y="389161"/>
            <a:ext cx="11702272" cy="1628332"/>
          </a:xfrm>
          <a:ln/>
        </p:spPr>
        <p:txBody>
          <a:bodyPr tIns="50066"/>
          <a:lstStyle/>
          <a:p>
            <a:pP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a:t>G53CMP</a:t>
            </a:r>
          </a:p>
        </p:txBody>
      </p:sp>
      <p:sp>
        <p:nvSpPr>
          <p:cNvPr id="4098" name="Rectangle 2"/>
          <p:cNvSpPr>
            <a:spLocks noGrp="1" noChangeArrowheads="1"/>
          </p:cNvSpPr>
          <p:nvPr>
            <p:ph type="body" idx="1"/>
          </p:nvPr>
        </p:nvSpPr>
        <p:spPr>
          <a:xfrm>
            <a:off x="649217" y="2281712"/>
            <a:ext cx="11702272" cy="5657170"/>
          </a:xfrm>
          <a:ln/>
        </p:spPr>
        <p:txBody>
          <a:bodyPr>
            <a:normAutofit lnSpcReduction="10000"/>
          </a:bodyPr>
          <a:lstStyle/>
          <a:p>
            <a:pPr marL="0" indent="139266">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What does the course look like?</a:t>
            </a:r>
          </a:p>
          <a:p>
            <a:pPr marL="1082251" lvl="1" indent="-417799">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Learning by doing: systematically extending a medium-sized compiler</a:t>
            </a:r>
          </a:p>
          <a:p>
            <a:pPr marL="1082251" lvl="1" indent="-417799">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Haskell used as a medium of instruction</a:t>
            </a:r>
          </a:p>
          <a:p>
            <a:pPr marL="1082251" lvl="1" indent="-417799">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C-like source language and assembly like target languages</a:t>
            </a:r>
          </a:p>
          <a:p>
            <a:pPr marL="1082251" lvl="1" indent="-417799">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a:t>Course fundamentally language agnostic: the focus is on widely applicable tools and principles</a:t>
            </a:r>
          </a:p>
          <a:p>
            <a:pPr marL="557065" indent="-417799">
              <a:buSzPct val="45000"/>
              <a:buFont typeface="Wingdings" charset="0"/>
              <a:buChar char=""/>
              <a:tabLst>
                <a:tab pos="589834" algn="l"/>
                <a:tab pos="1179667" algn="l"/>
                <a:tab pos="1769501" algn="l"/>
                <a:tab pos="2359335" algn="l"/>
                <a:tab pos="2949169" algn="l"/>
                <a:tab pos="3539002" algn="l"/>
                <a:tab pos="4128836" algn="l"/>
                <a:tab pos="4718670" algn="l"/>
                <a:tab pos="5308503" algn="l"/>
                <a:tab pos="5898337" algn="l"/>
                <a:tab pos="6488171" algn="l"/>
                <a:tab pos="7078005" algn="l"/>
                <a:tab pos="7667838" algn="l"/>
                <a:tab pos="8257672" algn="l"/>
                <a:tab pos="8847506" algn="l"/>
                <a:tab pos="9437340" algn="l"/>
                <a:tab pos="10027173" algn="l"/>
                <a:tab pos="10617007" algn="l"/>
                <a:tab pos="11206841" algn="l"/>
              </a:tabLst>
            </a:pPr>
            <a:r>
              <a:rPr lang="en-US" dirty="0" err="1"/>
              <a:t>Convenor</a:t>
            </a:r>
            <a:r>
              <a:rPr lang="en-US" dirty="0"/>
              <a:t>: </a:t>
            </a:r>
            <a:r>
              <a:rPr lang="en-US" dirty="0" err="1"/>
              <a:t>Dr</a:t>
            </a:r>
            <a:r>
              <a:rPr lang="en-US" dirty="0"/>
              <a:t> </a:t>
            </a:r>
            <a:r>
              <a:rPr lang="en-US" dirty="0" err="1"/>
              <a:t>Henrik</a:t>
            </a:r>
            <a:r>
              <a:rPr lang="en-US" dirty="0"/>
              <a:t> Nilsson</a:t>
            </a:r>
          </a:p>
        </p:txBody>
      </p:sp>
    </p:spTree>
    <p:extLst>
      <p:ext uri="{BB962C8B-B14F-4D97-AF65-F5344CB8AC3E}">
        <p14:creationId xmlns:p14="http://schemas.microsoft.com/office/powerpoint/2010/main" val="18208454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COMP3008/G53KRR - Knowledge Representation and Reasoning</a:t>
            </a:r>
          </a:p>
        </p:txBody>
      </p:sp>
      <p:sp>
        <p:nvSpPr>
          <p:cNvPr id="3" name="Content Placeholder 2"/>
          <p:cNvSpPr>
            <a:spLocks noGrp="1"/>
          </p:cNvSpPr>
          <p:nvPr>
            <p:ph idx="1"/>
          </p:nvPr>
        </p:nvSpPr>
        <p:spPr/>
        <p:txBody>
          <a:bodyPr>
            <a:normAutofit fontScale="85000" lnSpcReduction="20000"/>
          </a:bodyPr>
          <a:lstStyle/>
          <a:p>
            <a:r>
              <a:rPr lang="en-US" dirty="0"/>
              <a:t>100% Exam</a:t>
            </a:r>
          </a:p>
          <a:p>
            <a:r>
              <a:rPr lang="en-US" dirty="0"/>
              <a:t>Aim: To convey an understanding of the issues involved in representing knowledge in a form understandable by a computer and using automated reasoning to answer queries about the knowledge.</a:t>
            </a:r>
          </a:p>
          <a:p>
            <a:r>
              <a:rPr lang="en-US" dirty="0"/>
              <a:t>Content: </a:t>
            </a:r>
          </a:p>
          <a:p>
            <a:pPr lvl="1"/>
            <a:r>
              <a:rPr lang="en-US" dirty="0"/>
              <a:t>This course examines how knowledge can be represented symbolically and how it can be manipulated in an automated way by reasoning programs. </a:t>
            </a:r>
          </a:p>
          <a:p>
            <a:pPr lvl="1"/>
            <a:r>
              <a:rPr lang="en-US" dirty="0"/>
              <a:t>Some of the topics you’ll cover include: first order logic; resolution; description logic; default reasoning; rule-based systems; belief networks. </a:t>
            </a:r>
          </a:p>
          <a:p>
            <a:pPr lvl="1"/>
            <a:r>
              <a:rPr lang="en-US" dirty="0"/>
              <a:t>You’ll have two hours of lectures each week for this course.</a:t>
            </a:r>
          </a:p>
          <a:p>
            <a:r>
              <a:rPr lang="en-US" dirty="0" err="1"/>
              <a:t>Convenor</a:t>
            </a:r>
            <a:r>
              <a:rPr lang="en-US" dirty="0"/>
              <a:t>: </a:t>
            </a:r>
            <a:r>
              <a:rPr lang="en-US" dirty="0" err="1"/>
              <a:t>Dr</a:t>
            </a:r>
            <a:r>
              <a:rPr lang="en-US" dirty="0"/>
              <a:t> Natasha </a:t>
            </a:r>
            <a:r>
              <a:rPr lang="en-US" dirty="0" err="1"/>
              <a:t>Alechina</a:t>
            </a:r>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18</a:t>
            </a:fld>
            <a:endParaRPr lang="en-GB">
              <a:solidFill>
                <a:prstClr val="black">
                  <a:tint val="75000"/>
                </a:prstClr>
              </a:solidFill>
            </a:endParaRPr>
          </a:p>
        </p:txBody>
      </p:sp>
    </p:spTree>
    <p:extLst>
      <p:ext uri="{BB962C8B-B14F-4D97-AF65-F5344CB8AC3E}">
        <p14:creationId xmlns:p14="http://schemas.microsoft.com/office/powerpoint/2010/main" val="124956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COMP3009/G53MLE - Machine Learning</a:t>
            </a:r>
          </a:p>
        </p:txBody>
      </p:sp>
      <p:sp>
        <p:nvSpPr>
          <p:cNvPr id="3" name="Content Placeholder 2"/>
          <p:cNvSpPr>
            <a:spLocks noGrp="1"/>
          </p:cNvSpPr>
          <p:nvPr>
            <p:ph idx="1"/>
          </p:nvPr>
        </p:nvSpPr>
        <p:spPr/>
        <p:txBody>
          <a:bodyPr>
            <a:normAutofit lnSpcReduction="10000"/>
          </a:bodyPr>
          <a:lstStyle/>
          <a:p>
            <a:r>
              <a:rPr lang="en-US" dirty="0"/>
              <a:t>70% Exam, 30% coursework</a:t>
            </a:r>
          </a:p>
          <a:p>
            <a:r>
              <a:rPr lang="en-US" dirty="0"/>
              <a:t>Content:</a:t>
            </a:r>
          </a:p>
          <a:p>
            <a:pPr lvl="1"/>
            <a:r>
              <a:rPr lang="en-US" dirty="0"/>
              <a:t>Learn fundamental Machine Learning concepts</a:t>
            </a:r>
          </a:p>
          <a:p>
            <a:pPr lvl="1"/>
            <a:r>
              <a:rPr lang="en-US" dirty="0"/>
              <a:t>Learn a wide 2range of statistical machine learning techniques, including Deep Learning</a:t>
            </a:r>
          </a:p>
          <a:p>
            <a:pPr lvl="1"/>
            <a:r>
              <a:rPr lang="en-US" dirty="0"/>
              <a:t>Learn a few Bayesian machine learning techniques, including Probabilistic Graphical Networks</a:t>
            </a:r>
          </a:p>
          <a:p>
            <a:pPr lvl="1"/>
            <a:r>
              <a:rPr lang="en-US" dirty="0"/>
              <a:t>Understand how to pick the right technique for your problem</a:t>
            </a:r>
          </a:p>
          <a:p>
            <a:r>
              <a:rPr lang="en-US" dirty="0" err="1"/>
              <a:t>Convenor</a:t>
            </a:r>
            <a:r>
              <a:rPr lang="en-US" dirty="0"/>
              <a:t>: </a:t>
            </a:r>
            <a:r>
              <a:rPr lang="en-US" dirty="0" err="1"/>
              <a:t>Dr</a:t>
            </a:r>
            <a:r>
              <a:rPr lang="en-US" dirty="0"/>
              <a:t> Michel Valstar</a:t>
            </a:r>
          </a:p>
          <a:p>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19</a:t>
            </a:fld>
            <a:endParaRPr lang="en-GB">
              <a:solidFill>
                <a:prstClr val="black">
                  <a:tint val="75000"/>
                </a:prstClr>
              </a:solidFill>
            </a:endParaRPr>
          </a:p>
        </p:txBody>
      </p:sp>
    </p:spTree>
    <p:extLst>
      <p:ext uri="{BB962C8B-B14F-4D97-AF65-F5344CB8AC3E}">
        <p14:creationId xmlns:p14="http://schemas.microsoft.com/office/powerpoint/2010/main" val="35528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Plans</a:t>
            </a:r>
          </a:p>
        </p:txBody>
      </p:sp>
      <p:sp>
        <p:nvSpPr>
          <p:cNvPr id="3" name="Content Placeholder 2"/>
          <p:cNvSpPr>
            <a:spLocks noGrp="1"/>
          </p:cNvSpPr>
          <p:nvPr>
            <p:ph idx="1"/>
          </p:nvPr>
        </p:nvSpPr>
        <p:spPr/>
        <p:txBody>
          <a:bodyPr>
            <a:normAutofit fontScale="85000" lnSpcReduction="20000"/>
          </a:bodyPr>
          <a:lstStyle/>
          <a:p>
            <a:r>
              <a:rPr lang="en-GB" dirty="0"/>
              <a:t>G400 BSc CS </a:t>
            </a:r>
          </a:p>
          <a:p>
            <a:r>
              <a:rPr lang="en-GB" dirty="0"/>
              <a:t>G404 </a:t>
            </a:r>
            <a:r>
              <a:rPr lang="en-GB" dirty="0" err="1"/>
              <a:t>Msci</a:t>
            </a:r>
            <a:r>
              <a:rPr lang="en-GB" dirty="0"/>
              <a:t> CS </a:t>
            </a:r>
          </a:p>
          <a:p>
            <a:r>
              <a:rPr lang="en-GB" dirty="0"/>
              <a:t>BSc/</a:t>
            </a:r>
            <a:r>
              <a:rPr lang="en-GB" dirty="0" err="1"/>
              <a:t>Msci</a:t>
            </a:r>
            <a:r>
              <a:rPr lang="en-GB" dirty="0"/>
              <a:t> CS and Artificial Intelligence</a:t>
            </a:r>
          </a:p>
          <a:p>
            <a:r>
              <a:rPr lang="en-GB" dirty="0"/>
              <a:t>Options</a:t>
            </a:r>
          </a:p>
          <a:p>
            <a:pPr lvl="1"/>
            <a:r>
              <a:rPr lang="en-GB" dirty="0"/>
              <a:t>Year in Industry </a:t>
            </a:r>
          </a:p>
          <a:p>
            <a:pPr lvl="1"/>
            <a:r>
              <a:rPr lang="en-GB" dirty="0"/>
              <a:t>International Year</a:t>
            </a:r>
          </a:p>
          <a:p>
            <a:r>
              <a:rPr lang="en-GB" dirty="0"/>
              <a:t>In year 3, you are entering Part II (L3 and above)</a:t>
            </a:r>
          </a:p>
          <a:p>
            <a:pPr lvl="1"/>
            <a:r>
              <a:rPr lang="en-GB" dirty="0"/>
              <a:t>“Students need to take 360 credits with at least 190 credits at level 2 or above and </a:t>
            </a:r>
            <a:r>
              <a:rPr lang="en-GB" b="1" dirty="0"/>
              <a:t>at least 100 credits at level 3 or above</a:t>
            </a:r>
            <a:r>
              <a:rPr lang="en-GB" dirty="0"/>
              <a:t>.” </a:t>
            </a:r>
            <a:r>
              <a:rPr lang="mr-IN" dirty="0"/>
              <a:t>–</a:t>
            </a:r>
            <a:r>
              <a:rPr lang="en-GB" dirty="0"/>
              <a:t> G400 plan spec</a:t>
            </a:r>
          </a:p>
          <a:p>
            <a:pPr lvl="1"/>
            <a:r>
              <a:rPr lang="en-GB" dirty="0"/>
              <a:t>“Students need to take 480 credits with at least 290 credits at level 2 or above, 200 credits at level 3 or above, and </a:t>
            </a:r>
            <a:r>
              <a:rPr lang="en-GB" b="1" dirty="0"/>
              <a:t>120 credits at level 4</a:t>
            </a:r>
            <a:r>
              <a:rPr lang="en-GB" dirty="0"/>
              <a:t>. ” G404 plan spec</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a:t>
            </a:fld>
            <a:endParaRPr lang="en-GB" dirty="0">
              <a:solidFill>
                <a:prstClr val="black">
                  <a:tint val="75000"/>
                </a:prstClr>
              </a:solidFill>
            </a:endParaRPr>
          </a:p>
        </p:txBody>
      </p:sp>
    </p:spTree>
    <p:extLst>
      <p:ext uri="{BB962C8B-B14F-4D97-AF65-F5344CB8AC3E}">
        <p14:creationId xmlns:p14="http://schemas.microsoft.com/office/powerpoint/2010/main" val="140494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COMP3018/G53MDP - Mobile Device Programming</a:t>
            </a:r>
          </a:p>
        </p:txBody>
      </p:sp>
      <p:sp>
        <p:nvSpPr>
          <p:cNvPr id="3" name="Content Placeholder 2"/>
          <p:cNvSpPr>
            <a:spLocks noGrp="1"/>
          </p:cNvSpPr>
          <p:nvPr>
            <p:ph idx="1"/>
          </p:nvPr>
        </p:nvSpPr>
        <p:spPr>
          <a:xfrm>
            <a:off x="650240" y="2275842"/>
            <a:ext cx="11704320" cy="6764302"/>
          </a:xfrm>
        </p:spPr>
        <p:txBody>
          <a:bodyPr>
            <a:normAutofit fontScale="85000" lnSpcReduction="10000"/>
          </a:bodyPr>
          <a:lstStyle/>
          <a:p>
            <a:r>
              <a:rPr lang="en-US" dirty="0"/>
              <a:t>Assessment: 30% Exam, 40% CW1, 30% CW2</a:t>
            </a:r>
          </a:p>
          <a:p>
            <a:r>
              <a:rPr lang="en-US" dirty="0"/>
              <a:t>Aim: To teach the principles of mobile device program design, and to give experience of designing and developing programs.</a:t>
            </a:r>
          </a:p>
          <a:p>
            <a:r>
              <a:rPr lang="en-US" dirty="0"/>
              <a:t>Content:</a:t>
            </a:r>
          </a:p>
          <a:p>
            <a:pPr lvl="1"/>
            <a:r>
              <a:rPr lang="en-US" dirty="0"/>
              <a:t>You’ll look at the development of software applications for mobile devices, with a practical focus on the Android operating system. </a:t>
            </a:r>
          </a:p>
          <a:p>
            <a:pPr lvl="1"/>
            <a:r>
              <a:rPr lang="en-US" dirty="0"/>
              <a:t>You’ll consider and use the software development environments for currently available platforms and the typical hardware architecture of mobile devices. </a:t>
            </a:r>
          </a:p>
          <a:p>
            <a:pPr lvl="1"/>
            <a:r>
              <a:rPr lang="en-US" dirty="0"/>
              <a:t>You’ll spend around three hours per week in lectures and computer classes for this course.</a:t>
            </a:r>
          </a:p>
          <a:p>
            <a:r>
              <a:rPr lang="en-US" dirty="0" err="1"/>
              <a:t>Convenor</a:t>
            </a:r>
            <a:r>
              <a:rPr lang="en-US" dirty="0"/>
              <a:t>: </a:t>
            </a:r>
            <a:r>
              <a:rPr lang="en-US" dirty="0" err="1"/>
              <a:t>Dr</a:t>
            </a:r>
            <a:r>
              <a:rPr lang="en-US" dirty="0"/>
              <a:t> Martin </a:t>
            </a:r>
            <a:r>
              <a:rPr lang="en-US" dirty="0" err="1"/>
              <a:t>Flintham</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20</a:t>
            </a:fld>
            <a:endParaRPr lang="en-GB">
              <a:solidFill>
                <a:prstClr val="black">
                  <a:tint val="75000"/>
                </a:prstClr>
              </a:solidFill>
            </a:endParaRPr>
          </a:p>
        </p:txBody>
      </p:sp>
    </p:spTree>
    <p:extLst>
      <p:ext uri="{BB962C8B-B14F-4D97-AF65-F5344CB8AC3E}">
        <p14:creationId xmlns:p14="http://schemas.microsoft.com/office/powerpoint/2010/main" val="33222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Spring semester COURSES</a:t>
            </a:r>
          </a:p>
        </p:txBody>
      </p:sp>
      <p:sp>
        <p:nvSpPr>
          <p:cNvPr id="7" name="Text Placeholder 6"/>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21</a:t>
            </a:fld>
            <a:endParaRPr lang="en-GB">
              <a:solidFill>
                <a:prstClr val="black">
                  <a:tint val="75000"/>
                </a:prstClr>
              </a:solidFill>
            </a:endParaRPr>
          </a:p>
        </p:txBody>
      </p:sp>
    </p:spTree>
    <p:extLst>
      <p:ext uri="{BB962C8B-B14F-4D97-AF65-F5344CB8AC3E}">
        <p14:creationId xmlns:p14="http://schemas.microsoft.com/office/powerpoint/2010/main" val="124632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263" y="662229"/>
            <a:ext cx="12245658"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3200" dirty="0">
                <a:solidFill>
                  <a:schemeClr val="tx1"/>
                </a:solidFill>
              </a:rPr>
              <a:t>Year 3 Courses</a:t>
            </a:r>
          </a:p>
        </p:txBody>
      </p:sp>
      <p:sp>
        <p:nvSpPr>
          <p:cNvPr id="6" name="Rectangle 5"/>
          <p:cNvSpPr/>
          <p:nvPr/>
        </p:nvSpPr>
        <p:spPr>
          <a:xfrm>
            <a:off x="331263" y="2365325"/>
            <a:ext cx="6128350" cy="67991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endParaRPr lang="en-GB" sz="3200">
              <a:solidFill>
                <a:prstClr val="white"/>
              </a:solidFill>
            </a:endParaRPr>
          </a:p>
        </p:txBody>
      </p:sp>
      <p:sp>
        <p:nvSpPr>
          <p:cNvPr id="7" name="Rectangle 6"/>
          <p:cNvSpPr/>
          <p:nvPr/>
        </p:nvSpPr>
        <p:spPr>
          <a:xfrm>
            <a:off x="6459614" y="2365325"/>
            <a:ext cx="6117308" cy="67991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endParaRPr lang="en-GB" sz="3200">
              <a:solidFill>
                <a:prstClr val="white"/>
              </a:solidFill>
            </a:endParaRPr>
          </a:p>
        </p:txBody>
      </p:sp>
      <p:sp>
        <p:nvSpPr>
          <p:cNvPr id="8" name="Rectangle 7"/>
          <p:cNvSpPr/>
          <p:nvPr/>
        </p:nvSpPr>
        <p:spPr>
          <a:xfrm>
            <a:off x="331263" y="1513777"/>
            <a:ext cx="6128350"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2363" dirty="0">
                <a:solidFill>
                  <a:srgbClr val="000000"/>
                </a:solidFill>
              </a:rPr>
              <a:t>Semester 1</a:t>
            </a:r>
          </a:p>
        </p:txBody>
      </p:sp>
      <p:sp>
        <p:nvSpPr>
          <p:cNvPr id="9" name="Rectangle 8"/>
          <p:cNvSpPr/>
          <p:nvPr/>
        </p:nvSpPr>
        <p:spPr>
          <a:xfrm>
            <a:off x="6459615" y="1513777"/>
            <a:ext cx="6117306"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2363" dirty="0">
                <a:solidFill>
                  <a:srgbClr val="000000"/>
                </a:solidFill>
              </a:rPr>
              <a:t>Semester 2</a:t>
            </a:r>
          </a:p>
        </p:txBody>
      </p:sp>
      <p:sp>
        <p:nvSpPr>
          <p:cNvPr id="11" name="Rectangle 10"/>
          <p:cNvSpPr/>
          <p:nvPr/>
        </p:nvSpPr>
        <p:spPr>
          <a:xfrm>
            <a:off x="4262239" y="3952015"/>
            <a:ext cx="1888194"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Compilers</a:t>
            </a:r>
          </a:p>
        </p:txBody>
      </p:sp>
      <p:sp>
        <p:nvSpPr>
          <p:cNvPr id="12" name="Rectangle 11"/>
          <p:cNvSpPr/>
          <p:nvPr/>
        </p:nvSpPr>
        <p:spPr>
          <a:xfrm>
            <a:off x="4262239" y="4711717"/>
            <a:ext cx="1888194" cy="563140"/>
          </a:xfrm>
          <a:prstGeom prst="rect">
            <a:avLst/>
          </a:prstGeom>
          <a:solidFill>
            <a:srgbClr val="FFFF68"/>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Software Quality Metrics</a:t>
            </a:r>
          </a:p>
        </p:txBody>
      </p:sp>
      <p:sp>
        <p:nvSpPr>
          <p:cNvPr id="14" name="Rectangle 13"/>
          <p:cNvSpPr/>
          <p:nvPr/>
        </p:nvSpPr>
        <p:spPr>
          <a:xfrm>
            <a:off x="4262239" y="3192313"/>
            <a:ext cx="1888194" cy="563140"/>
          </a:xfrm>
          <a:prstGeom prst="rect">
            <a:avLst/>
          </a:prstGeom>
          <a:solidFill>
            <a:schemeClr val="bg1">
              <a:lumMod val="7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Prof. Ethics in CS</a:t>
            </a:r>
          </a:p>
        </p:txBody>
      </p:sp>
      <p:sp>
        <p:nvSpPr>
          <p:cNvPr id="27" name="Rectangle 26"/>
          <p:cNvSpPr/>
          <p:nvPr/>
        </p:nvSpPr>
        <p:spPr>
          <a:xfrm>
            <a:off x="2376492" y="2469528"/>
            <a:ext cx="4083121"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Dissertation</a:t>
            </a:r>
          </a:p>
        </p:txBody>
      </p:sp>
      <p:sp>
        <p:nvSpPr>
          <p:cNvPr id="28" name="Rectangle 27"/>
          <p:cNvSpPr/>
          <p:nvPr/>
        </p:nvSpPr>
        <p:spPr>
          <a:xfrm>
            <a:off x="6459615" y="2469528"/>
            <a:ext cx="410252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Dissertation</a:t>
            </a:r>
          </a:p>
        </p:txBody>
      </p:sp>
      <p:sp>
        <p:nvSpPr>
          <p:cNvPr id="30" name="Rectangle 29"/>
          <p:cNvSpPr/>
          <p:nvPr/>
        </p:nvSpPr>
        <p:spPr>
          <a:xfrm>
            <a:off x="6785751" y="3192313"/>
            <a:ext cx="1888194" cy="563140"/>
          </a:xfrm>
          <a:prstGeom prst="rect">
            <a:avLst/>
          </a:prstGeom>
          <a:solidFill>
            <a:schemeClr val="bg1">
              <a:lumMod val="7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Security</a:t>
            </a:r>
          </a:p>
        </p:txBody>
      </p:sp>
      <p:sp>
        <p:nvSpPr>
          <p:cNvPr id="32" name="Rectangle 31"/>
          <p:cNvSpPr/>
          <p:nvPr/>
        </p:nvSpPr>
        <p:spPr>
          <a:xfrm>
            <a:off x="4262239" y="5471418"/>
            <a:ext cx="1888194"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Knowl </a:t>
            </a:r>
            <a:r>
              <a:rPr lang="en-GB" sz="2000" dirty="0" err="1">
                <a:solidFill>
                  <a:srgbClr val="000000"/>
                </a:solidFill>
              </a:rPr>
              <a:t>Repr</a:t>
            </a:r>
            <a:r>
              <a:rPr lang="en-GB" sz="2000" dirty="0">
                <a:solidFill>
                  <a:srgbClr val="000000"/>
                </a:solidFill>
              </a:rPr>
              <a:t> Reason</a:t>
            </a:r>
          </a:p>
        </p:txBody>
      </p:sp>
      <p:sp>
        <p:nvSpPr>
          <p:cNvPr id="33" name="Rectangle 32"/>
          <p:cNvSpPr/>
          <p:nvPr/>
        </p:nvSpPr>
        <p:spPr>
          <a:xfrm>
            <a:off x="2404002" y="7713607"/>
            <a:ext cx="3746431" cy="633653"/>
          </a:xfrm>
          <a:prstGeom prst="rect">
            <a:avLst/>
          </a:prstGeom>
          <a:solidFill>
            <a:srgbClr val="B3A2C7"/>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Collaboration and Communication Technologies 10cr + 10cr project</a:t>
            </a:r>
          </a:p>
        </p:txBody>
      </p:sp>
      <p:sp>
        <p:nvSpPr>
          <p:cNvPr id="35" name="Rectangle 34"/>
          <p:cNvSpPr/>
          <p:nvPr/>
        </p:nvSpPr>
        <p:spPr>
          <a:xfrm>
            <a:off x="6785750" y="7750523"/>
            <a:ext cx="3776389" cy="563140"/>
          </a:xfrm>
          <a:prstGeom prst="rect">
            <a:avLst/>
          </a:prstGeom>
          <a:solidFill>
            <a:schemeClr val="accent4">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Fundamentals of Information Visualisation 10cr + 10cr project</a:t>
            </a:r>
          </a:p>
        </p:txBody>
      </p:sp>
      <p:sp>
        <p:nvSpPr>
          <p:cNvPr id="36" name="Rectangle 35"/>
          <p:cNvSpPr/>
          <p:nvPr/>
        </p:nvSpPr>
        <p:spPr>
          <a:xfrm>
            <a:off x="6785750" y="6990822"/>
            <a:ext cx="3776389"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prstClr val="black"/>
                </a:solidFill>
              </a:rPr>
              <a:t>Graphics</a:t>
            </a:r>
          </a:p>
        </p:txBody>
      </p:sp>
      <p:sp>
        <p:nvSpPr>
          <p:cNvPr id="37" name="Rectangle 36"/>
          <p:cNvSpPr/>
          <p:nvPr/>
        </p:nvSpPr>
        <p:spPr>
          <a:xfrm>
            <a:off x="2376492" y="6231120"/>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Machine Learning</a:t>
            </a:r>
          </a:p>
        </p:txBody>
      </p:sp>
      <p:sp>
        <p:nvSpPr>
          <p:cNvPr id="43" name="Rectangle 42"/>
          <p:cNvSpPr/>
          <p:nvPr/>
        </p:nvSpPr>
        <p:spPr>
          <a:xfrm>
            <a:off x="6785751" y="3952015"/>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Computability</a:t>
            </a:r>
          </a:p>
        </p:txBody>
      </p:sp>
      <p:sp>
        <p:nvSpPr>
          <p:cNvPr id="45" name="Rectangle 44"/>
          <p:cNvSpPr/>
          <p:nvPr/>
        </p:nvSpPr>
        <p:spPr>
          <a:xfrm>
            <a:off x="2395432" y="6990822"/>
            <a:ext cx="3755001"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Mobile Device Programming</a:t>
            </a:r>
          </a:p>
        </p:txBody>
      </p:sp>
      <p:sp>
        <p:nvSpPr>
          <p:cNvPr id="47" name="Rectangle 46"/>
          <p:cNvSpPr/>
          <p:nvPr/>
        </p:nvSpPr>
        <p:spPr>
          <a:xfrm>
            <a:off x="6785750" y="6231120"/>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Computer Vision</a:t>
            </a:r>
          </a:p>
        </p:txBody>
      </p:sp>
      <p:sp>
        <p:nvSpPr>
          <p:cNvPr id="48" name="Rectangle 47"/>
          <p:cNvSpPr/>
          <p:nvPr/>
        </p:nvSpPr>
        <p:spPr>
          <a:xfrm>
            <a:off x="6785751" y="4711717"/>
            <a:ext cx="1888194" cy="563140"/>
          </a:xfrm>
          <a:prstGeom prst="rect">
            <a:avLst/>
          </a:prstGeom>
          <a:solidFill>
            <a:schemeClr val="accent6">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Parallel </a:t>
            </a:r>
            <a:r>
              <a:rPr lang="en-GB" sz="2000" dirty="0" err="1">
                <a:solidFill>
                  <a:srgbClr val="000000"/>
                </a:solidFill>
              </a:rPr>
              <a:t>Distrib</a:t>
            </a:r>
            <a:r>
              <a:rPr lang="en-GB" sz="2000" dirty="0">
                <a:solidFill>
                  <a:srgbClr val="000000"/>
                </a:solidFill>
              </a:rPr>
              <a:t>. Computing</a:t>
            </a:r>
          </a:p>
        </p:txBody>
      </p:sp>
      <p:sp>
        <p:nvSpPr>
          <p:cNvPr id="49" name="Rectangle 48"/>
          <p:cNvSpPr/>
          <p:nvPr/>
        </p:nvSpPr>
        <p:spPr>
          <a:xfrm>
            <a:off x="5515518" y="8517176"/>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Industrial Experience</a:t>
            </a:r>
          </a:p>
        </p:txBody>
      </p:sp>
      <p:sp>
        <p:nvSpPr>
          <p:cNvPr id="50" name="Rectangle 49"/>
          <p:cNvSpPr/>
          <p:nvPr/>
        </p:nvSpPr>
        <p:spPr>
          <a:xfrm>
            <a:off x="3627324" y="8510229"/>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Programming experience</a:t>
            </a:r>
          </a:p>
        </p:txBody>
      </p:sp>
      <p:sp>
        <p:nvSpPr>
          <p:cNvPr id="51" name="Rectangle 50"/>
          <p:cNvSpPr/>
          <p:nvPr/>
        </p:nvSpPr>
        <p:spPr>
          <a:xfrm>
            <a:off x="7403712" y="8510229"/>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Schools experience</a:t>
            </a:r>
          </a:p>
        </p:txBody>
      </p:sp>
      <p:sp>
        <p:nvSpPr>
          <p:cNvPr id="46" name="Rectangle 45"/>
          <p:cNvSpPr/>
          <p:nvPr/>
        </p:nvSpPr>
        <p:spPr>
          <a:xfrm>
            <a:off x="6785750" y="5471418"/>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Design Intelligent Agents</a:t>
            </a:r>
            <a:endParaRPr lang="en-GB" sz="2000" dirty="0">
              <a:solidFill>
                <a:prstClr val="black"/>
              </a:solidFill>
            </a:endParaRPr>
          </a:p>
        </p:txBody>
      </p:sp>
      <p:sp>
        <p:nvSpPr>
          <p:cNvPr id="55" name="Rectangle 54"/>
          <p:cNvSpPr/>
          <p:nvPr/>
        </p:nvSpPr>
        <p:spPr>
          <a:xfrm>
            <a:off x="10898633" y="815117"/>
            <a:ext cx="746797" cy="563140"/>
          </a:xfrm>
          <a:prstGeom prst="rect">
            <a:avLst/>
          </a:prstGeom>
          <a:noFill/>
          <a:ln w="1905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Core</a:t>
            </a:r>
          </a:p>
        </p:txBody>
      </p:sp>
      <p:sp>
        <p:nvSpPr>
          <p:cNvPr id="56" name="Rectangle 55"/>
          <p:cNvSpPr/>
          <p:nvPr/>
        </p:nvSpPr>
        <p:spPr>
          <a:xfrm>
            <a:off x="11645430" y="815117"/>
            <a:ext cx="746797" cy="563140"/>
          </a:xfrm>
          <a:prstGeom prst="rect">
            <a:avLst/>
          </a:prstGeom>
          <a:no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Option</a:t>
            </a:r>
          </a:p>
        </p:txBody>
      </p:sp>
      <p:sp>
        <p:nvSpPr>
          <p:cNvPr id="29" name="Rectangle 28"/>
          <p:cNvSpPr/>
          <p:nvPr/>
        </p:nvSpPr>
        <p:spPr>
          <a:xfrm>
            <a:off x="464756" y="814885"/>
            <a:ext cx="593969" cy="562708"/>
          </a:xfrm>
          <a:prstGeom prst="rect">
            <a:avLst/>
          </a:prstGeom>
          <a:solidFill>
            <a:schemeClr val="bg1">
              <a:lumMod val="75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F</a:t>
            </a:r>
          </a:p>
        </p:txBody>
      </p:sp>
      <p:sp>
        <p:nvSpPr>
          <p:cNvPr id="31" name="Rectangle 30"/>
          <p:cNvSpPr/>
          <p:nvPr/>
        </p:nvSpPr>
        <p:spPr>
          <a:xfrm>
            <a:off x="1112911" y="814885"/>
            <a:ext cx="575212" cy="562708"/>
          </a:xfrm>
          <a:prstGeom prst="rect">
            <a:avLst/>
          </a:prstGeom>
          <a:solidFill>
            <a:schemeClr val="accent2">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PRG</a:t>
            </a:r>
          </a:p>
        </p:txBody>
      </p:sp>
      <p:sp>
        <p:nvSpPr>
          <p:cNvPr id="34" name="Rectangle 33"/>
          <p:cNvSpPr/>
          <p:nvPr/>
        </p:nvSpPr>
        <p:spPr>
          <a:xfrm>
            <a:off x="3051127" y="814885"/>
            <a:ext cx="623147" cy="562708"/>
          </a:xfrm>
          <a:prstGeom prst="rect">
            <a:avLst/>
          </a:prstGeom>
          <a:solidFill>
            <a:schemeClr val="accent6">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OSN</a:t>
            </a:r>
          </a:p>
        </p:txBody>
      </p:sp>
      <p:sp>
        <p:nvSpPr>
          <p:cNvPr id="38" name="Rectangle 37"/>
          <p:cNvSpPr/>
          <p:nvPr/>
        </p:nvSpPr>
        <p:spPr>
          <a:xfrm>
            <a:off x="1756900" y="814885"/>
            <a:ext cx="604390" cy="562708"/>
          </a:xfrm>
          <a:prstGeom prst="rect">
            <a:avLst/>
          </a:prstGeom>
          <a:solidFill>
            <a:schemeClr val="accent1">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AIMO</a:t>
            </a:r>
          </a:p>
        </p:txBody>
      </p:sp>
      <p:sp>
        <p:nvSpPr>
          <p:cNvPr id="39" name="Rectangle 38"/>
          <p:cNvSpPr/>
          <p:nvPr/>
        </p:nvSpPr>
        <p:spPr>
          <a:xfrm>
            <a:off x="2421728" y="814885"/>
            <a:ext cx="571044" cy="562708"/>
          </a:xfrm>
          <a:prstGeom prst="rect">
            <a:avLst/>
          </a:prstGeom>
          <a:solidFill>
            <a:srgbClr val="FFFF66"/>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SE</a:t>
            </a:r>
          </a:p>
        </p:txBody>
      </p:sp>
      <p:sp>
        <p:nvSpPr>
          <p:cNvPr id="40" name="Rectangle 39"/>
          <p:cNvSpPr/>
          <p:nvPr/>
        </p:nvSpPr>
        <p:spPr>
          <a:xfrm>
            <a:off x="3740965" y="816969"/>
            <a:ext cx="614810" cy="562708"/>
          </a:xfrm>
          <a:prstGeom prst="rect">
            <a:avLst/>
          </a:prstGeom>
          <a:solidFill>
            <a:schemeClr val="accent4">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HCI</a:t>
            </a:r>
          </a:p>
        </p:txBody>
      </p:sp>
    </p:spTree>
    <p:extLst>
      <p:ext uri="{BB962C8B-B14F-4D97-AF65-F5344CB8AC3E}">
        <p14:creationId xmlns:p14="http://schemas.microsoft.com/office/powerpoint/2010/main" val="3424946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COMP3021/G53FIV Fundamentals of Information </a:t>
            </a:r>
            <a:r>
              <a:rPr lang="en-US" dirty="0" err="1"/>
              <a:t>Visualisation</a:t>
            </a:r>
            <a:endParaRPr lang="en-GB" dirty="0"/>
          </a:p>
        </p:txBody>
      </p:sp>
      <p:sp>
        <p:nvSpPr>
          <p:cNvPr id="7" name="Content Placeholder 6"/>
          <p:cNvSpPr>
            <a:spLocks noGrp="1"/>
          </p:cNvSpPr>
          <p:nvPr>
            <p:ph idx="1"/>
          </p:nvPr>
        </p:nvSpPr>
        <p:spPr/>
        <p:txBody>
          <a:bodyPr>
            <a:normAutofit fontScale="85000" lnSpcReduction="20000"/>
          </a:bodyPr>
          <a:lstStyle/>
          <a:p>
            <a:r>
              <a:rPr lang="en-GB" dirty="0"/>
              <a:t>10 credits</a:t>
            </a:r>
          </a:p>
          <a:p>
            <a:r>
              <a:rPr lang="en-GB" dirty="0"/>
              <a:t>HCI theme</a:t>
            </a:r>
          </a:p>
          <a:p>
            <a:r>
              <a:rPr lang="en-GB" dirty="0"/>
              <a:t>Convenor: </a:t>
            </a:r>
            <a:r>
              <a:rPr lang="en-GB" dirty="0" err="1"/>
              <a:t>Dr.</a:t>
            </a:r>
            <a:r>
              <a:rPr lang="en-GB" dirty="0"/>
              <a:t> K Zhou</a:t>
            </a:r>
          </a:p>
          <a:p>
            <a:r>
              <a:rPr lang="en-GB" dirty="0"/>
              <a:t>Contents</a:t>
            </a:r>
          </a:p>
          <a:p>
            <a:pPr lvl="1"/>
            <a:r>
              <a:rPr lang="en-US" sz="4000" dirty="0"/>
              <a:t>extracting knowledge from complex data</a:t>
            </a:r>
          </a:p>
          <a:p>
            <a:pPr lvl="1"/>
            <a:r>
              <a:rPr lang="en-US" sz="4000" dirty="0"/>
              <a:t>scientific and creative approaches to constructing </a:t>
            </a:r>
            <a:r>
              <a:rPr lang="en-US" sz="4000" dirty="0" err="1"/>
              <a:t>visualisations</a:t>
            </a:r>
            <a:endParaRPr lang="en-US" sz="4000" dirty="0"/>
          </a:p>
          <a:p>
            <a:pPr lvl="1"/>
            <a:r>
              <a:rPr lang="en-US" sz="4000" dirty="0"/>
              <a:t>representation of ambiguous or time-based data</a:t>
            </a:r>
          </a:p>
          <a:p>
            <a:pPr lvl="1"/>
            <a:r>
              <a:rPr lang="en-US" sz="4000" dirty="0"/>
              <a:t>psychological theories that help explain how humans process information</a:t>
            </a:r>
          </a:p>
          <a:p>
            <a:r>
              <a:rPr lang="en-GB" dirty="0"/>
              <a:t>Assessment </a:t>
            </a:r>
          </a:p>
          <a:p>
            <a:pPr lvl="1"/>
            <a:r>
              <a:rPr lang="en-GB" dirty="0"/>
              <a:t>Exam (75%); Coursework (25%)</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23</a:t>
            </a:fld>
            <a:endParaRPr lang="en-GB" dirty="0">
              <a:solidFill>
                <a:prstClr val="black">
                  <a:tint val="75000"/>
                </a:prstClr>
              </a:solidFill>
            </a:endParaRPr>
          </a:p>
        </p:txBody>
      </p:sp>
    </p:spTree>
    <p:extLst>
      <p:ext uri="{BB962C8B-B14F-4D97-AF65-F5344CB8AC3E}">
        <p14:creationId xmlns:p14="http://schemas.microsoft.com/office/powerpoint/2010/main" val="1519899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COMP3006/G53SEC Computer Security</a:t>
            </a:r>
            <a:endParaRPr lang="en-GB" dirty="0"/>
          </a:p>
        </p:txBody>
      </p:sp>
      <p:sp>
        <p:nvSpPr>
          <p:cNvPr id="3" name="Content Placeholder 2"/>
          <p:cNvSpPr>
            <a:spLocks noGrp="1"/>
          </p:cNvSpPr>
          <p:nvPr>
            <p:ph idx="1"/>
          </p:nvPr>
        </p:nvSpPr>
        <p:spPr/>
        <p:txBody>
          <a:bodyPr>
            <a:normAutofit fontScale="77500" lnSpcReduction="20000"/>
          </a:bodyPr>
          <a:lstStyle/>
          <a:p>
            <a:r>
              <a:rPr lang="en-GB" dirty="0"/>
              <a:t>10 credits</a:t>
            </a:r>
          </a:p>
          <a:p>
            <a:r>
              <a:rPr lang="en-GB" dirty="0"/>
              <a:t>Compulsory (core)</a:t>
            </a:r>
          </a:p>
          <a:p>
            <a:r>
              <a:rPr lang="en-GB" dirty="0"/>
              <a:t>Operating Systems and Networks theme</a:t>
            </a:r>
          </a:p>
          <a:p>
            <a:r>
              <a:rPr lang="en-GB" dirty="0"/>
              <a:t>Convenor: </a:t>
            </a:r>
            <a:r>
              <a:rPr lang="en-GB" dirty="0" err="1"/>
              <a:t>Dr.</a:t>
            </a:r>
            <a:r>
              <a:rPr lang="en-GB" dirty="0"/>
              <a:t> M Pound</a:t>
            </a:r>
          </a:p>
          <a:p>
            <a:r>
              <a:rPr lang="en-GB" dirty="0"/>
              <a:t>Contents</a:t>
            </a:r>
          </a:p>
          <a:p>
            <a:pPr lvl="1"/>
            <a:r>
              <a:rPr lang="en-US" sz="4000" dirty="0"/>
              <a:t>security of the computer; network security; internet security; software and hardware security; mobile security; and cryptography</a:t>
            </a:r>
          </a:p>
          <a:p>
            <a:pPr lvl="1"/>
            <a:r>
              <a:rPr lang="en-US" sz="4000" dirty="0"/>
              <a:t>common attacks on modern computer systems, and </a:t>
            </a:r>
            <a:r>
              <a:rPr lang="en-US" sz="4000" dirty="0" err="1"/>
              <a:t>defences</a:t>
            </a:r>
            <a:r>
              <a:rPr lang="en-US" sz="4000" dirty="0"/>
              <a:t> against these</a:t>
            </a:r>
            <a:endParaRPr lang="en-GB" dirty="0"/>
          </a:p>
          <a:p>
            <a:r>
              <a:rPr lang="en-GB" dirty="0"/>
              <a:t>Assessment</a:t>
            </a:r>
          </a:p>
          <a:p>
            <a:pPr lvl="1"/>
            <a:r>
              <a:rPr lang="en-GB" dirty="0"/>
              <a:t>Exam (60); CW (40)</a:t>
            </a:r>
          </a:p>
          <a:p>
            <a:r>
              <a:rPr lang="en-GB" dirty="0"/>
              <a:t>Convenor: Dr Michael Pound</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24</a:t>
            </a:fld>
            <a:endParaRPr lang="en-GB">
              <a:solidFill>
                <a:prstClr val="black">
                  <a:tint val="75000"/>
                </a:prstClr>
              </a:solidFill>
            </a:endParaRPr>
          </a:p>
        </p:txBody>
      </p:sp>
    </p:spTree>
    <p:extLst>
      <p:ext uri="{BB962C8B-B14F-4D97-AF65-F5344CB8AC3E}">
        <p14:creationId xmlns:p14="http://schemas.microsoft.com/office/powerpoint/2010/main" val="217420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COMP3001/G53COM Computability</a:t>
            </a:r>
            <a:endParaRPr lang="en-GB" dirty="0"/>
          </a:p>
        </p:txBody>
      </p:sp>
      <p:sp>
        <p:nvSpPr>
          <p:cNvPr id="3" name="Content Placeholder 2"/>
          <p:cNvSpPr>
            <a:spLocks noGrp="1"/>
          </p:cNvSpPr>
          <p:nvPr>
            <p:ph idx="1"/>
          </p:nvPr>
        </p:nvSpPr>
        <p:spPr/>
        <p:txBody>
          <a:bodyPr>
            <a:normAutofit fontScale="85000" lnSpcReduction="20000"/>
          </a:bodyPr>
          <a:lstStyle/>
          <a:p>
            <a:r>
              <a:rPr lang="en-GB" dirty="0"/>
              <a:t>10 credits</a:t>
            </a:r>
          </a:p>
          <a:p>
            <a:r>
              <a:rPr lang="en-GB" dirty="0"/>
              <a:t>CS Foundations theme</a:t>
            </a:r>
          </a:p>
          <a:p>
            <a:r>
              <a:rPr lang="en-GB" dirty="0"/>
              <a:t>Convenor: Dr Andrew Parkes</a:t>
            </a:r>
          </a:p>
          <a:p>
            <a:r>
              <a:rPr lang="en-GB" dirty="0"/>
              <a:t>Contents</a:t>
            </a:r>
          </a:p>
          <a:p>
            <a:pPr lvl="1"/>
            <a:r>
              <a:rPr lang="en-GB" dirty="0"/>
              <a:t>Theoretical limits on computing</a:t>
            </a:r>
          </a:p>
          <a:p>
            <a:pPr lvl="1"/>
            <a:r>
              <a:rPr lang="en-GB" dirty="0"/>
              <a:t>complexity theory</a:t>
            </a:r>
          </a:p>
          <a:p>
            <a:pPr lvl="1"/>
            <a:r>
              <a:rPr lang="en-GB" dirty="0"/>
              <a:t>examine the classes P and NP</a:t>
            </a:r>
          </a:p>
          <a:p>
            <a:pPr lvl="1"/>
            <a:r>
              <a:rPr lang="en-GB" dirty="0"/>
              <a:t>practically important classes such as: PSPACE, and its relevance to adversarial games, ontologies, and the semantic web</a:t>
            </a:r>
          </a:p>
          <a:p>
            <a:pPr lvl="1"/>
            <a:r>
              <a:rPr lang="en-GB" dirty="0"/>
              <a:t>complexity classes relevant parallel computation</a:t>
            </a:r>
          </a:p>
          <a:p>
            <a:r>
              <a:rPr lang="en-GB" dirty="0"/>
              <a:t>Assessment</a:t>
            </a:r>
          </a:p>
          <a:p>
            <a:pPr lvl="1"/>
            <a:r>
              <a:rPr lang="en-GB" dirty="0"/>
              <a:t>Exam (100%)</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25</a:t>
            </a:fld>
            <a:endParaRPr lang="en-GB">
              <a:solidFill>
                <a:prstClr val="black">
                  <a:tint val="75000"/>
                </a:prstClr>
              </a:solidFill>
            </a:endParaRPr>
          </a:p>
        </p:txBody>
      </p:sp>
    </p:spTree>
    <p:extLst>
      <p:ext uri="{BB962C8B-B14F-4D97-AF65-F5344CB8AC3E}">
        <p14:creationId xmlns:p14="http://schemas.microsoft.com/office/powerpoint/2010/main" val="146255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COMP3019/G53PDC - Parallel and Distributed Computing</a:t>
            </a:r>
          </a:p>
        </p:txBody>
      </p:sp>
      <p:sp>
        <p:nvSpPr>
          <p:cNvPr id="3" name="Content Placeholder 2"/>
          <p:cNvSpPr>
            <a:spLocks noGrp="1"/>
          </p:cNvSpPr>
          <p:nvPr>
            <p:ph idx="1"/>
          </p:nvPr>
        </p:nvSpPr>
        <p:spPr>
          <a:xfrm>
            <a:off x="650240" y="2068488"/>
            <a:ext cx="11704320" cy="6912768"/>
          </a:xfrm>
        </p:spPr>
        <p:txBody>
          <a:bodyPr>
            <a:normAutofit fontScale="62500" lnSpcReduction="20000"/>
          </a:bodyPr>
          <a:lstStyle/>
          <a:p>
            <a:r>
              <a:rPr lang="en-US" dirty="0"/>
              <a:t>100% Exam</a:t>
            </a:r>
          </a:p>
          <a:p>
            <a:r>
              <a:rPr lang="en-US" dirty="0"/>
              <a:t>Aim: Equip students to identify, select and make use of various parallel and distributed computing approaches to increasing the performance of a range of computational tasks. The emphasis is on high-performance and high-throughput applications.</a:t>
            </a:r>
          </a:p>
          <a:p>
            <a:r>
              <a:rPr lang="en-US" dirty="0"/>
              <a:t>Content:</a:t>
            </a:r>
          </a:p>
          <a:p>
            <a:pPr lvl="1"/>
            <a:r>
              <a:rPr lang="en-US" dirty="0"/>
              <a:t>A simple sequential computer program effectively executes one instruction at a time on individual data items. Various strategies are used in CPU design to increase the speed of this basic model, but at the cost of CPU complexity and power-consumption. To further increase performance the task must be re-</a:t>
            </a:r>
            <a:r>
              <a:rPr lang="en-US" dirty="0" err="1"/>
              <a:t>organised</a:t>
            </a:r>
            <a:r>
              <a:rPr lang="en-US" dirty="0"/>
              <a:t> to explicitly execute on multiple processors and/or on multiple data items simultaneously This course charts the broad spectrum of approaches that are used to increase the performance of computing tasks by exploiting parallelism and/or distributed computation. It then considers in more detail a number of contrasting examples. The course deals mainly with the principles involved, but there is the chance to experiment with some of these approaches in the supporting labs. Topics covered include: common applications of parallel computing; parallel machine architectures including Single Instruction Multiple Data (SIMD) or short-vector processing; multi-core and multi-processor shared memory; custom co-processors including DSPs and GPUs, and cluster and grid computing; programming approaches including </a:t>
            </a:r>
            <a:r>
              <a:rPr lang="en-US" dirty="0" err="1"/>
              <a:t>parallelising</a:t>
            </a:r>
            <a:r>
              <a:rPr lang="en-US" dirty="0"/>
              <a:t> compilers; explicit message-passing (such as MPI); and </a:t>
            </a:r>
            <a:r>
              <a:rPr lang="en-US" dirty="0" err="1"/>
              <a:t>specialised</a:t>
            </a:r>
            <a:r>
              <a:rPr lang="en-US" dirty="0"/>
              <a:t> co-processor programming (such as for GPUs).</a:t>
            </a:r>
          </a:p>
          <a:p>
            <a:r>
              <a:rPr lang="en-US" dirty="0" err="1"/>
              <a:t>Convenor</a:t>
            </a:r>
            <a:r>
              <a:rPr lang="en-US" dirty="0"/>
              <a:t>: Prof Chris </a:t>
            </a:r>
            <a:r>
              <a:rPr lang="en-US" dirty="0" err="1"/>
              <a:t>Greenhalgh</a:t>
            </a:r>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26</a:t>
            </a:fld>
            <a:endParaRPr lang="en-GB">
              <a:solidFill>
                <a:prstClr val="black">
                  <a:tint val="75000"/>
                </a:prstClr>
              </a:solidFill>
            </a:endParaRPr>
          </a:p>
        </p:txBody>
      </p:sp>
    </p:spTree>
    <p:extLst>
      <p:ext uri="{BB962C8B-B14F-4D97-AF65-F5344CB8AC3E}">
        <p14:creationId xmlns:p14="http://schemas.microsoft.com/office/powerpoint/2010/main" val="2129195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GB" dirty="0">
                <a:latin typeface="Arial"/>
                <a:cs typeface="Arial"/>
              </a:rPr>
              <a:t>COMP3004/G53DIA - </a:t>
            </a:r>
            <a:r>
              <a:rPr lang="en-US" dirty="0"/>
              <a:t>Designing Intelligent Agents</a:t>
            </a:r>
            <a:endParaRPr lang="en-GB" dirty="0">
              <a:latin typeface="Arial"/>
              <a:cs typeface="Arial"/>
            </a:endParaRPr>
          </a:p>
        </p:txBody>
      </p:sp>
      <p:sp>
        <p:nvSpPr>
          <p:cNvPr id="52227" name="Rectangle 3"/>
          <p:cNvSpPr>
            <a:spLocks noGrp="1" noChangeArrowheads="1"/>
          </p:cNvSpPr>
          <p:nvPr>
            <p:ph idx="1"/>
          </p:nvPr>
        </p:nvSpPr>
        <p:spPr/>
        <p:txBody>
          <a:bodyPr>
            <a:normAutofit fontScale="92500" lnSpcReduction="20000"/>
          </a:bodyPr>
          <a:lstStyle/>
          <a:p>
            <a:pPr lvl="1"/>
            <a:r>
              <a:rPr lang="en-GB" dirty="0">
                <a:latin typeface="Times New Roman"/>
                <a:ea typeface="ＭＳ Ｐゴシック" pitchFamily="-65" charset="-128"/>
                <a:cs typeface="Times New Roman"/>
              </a:rPr>
              <a:t>agents are software systems which perceive their environment and act in pursuit of their goals</a:t>
            </a:r>
          </a:p>
          <a:p>
            <a:pPr lvl="1"/>
            <a:endParaRPr lang="en-GB" dirty="0">
              <a:latin typeface="Times New Roman"/>
              <a:ea typeface="ＭＳ Ｐゴシック" pitchFamily="-65" charset="-128"/>
              <a:cs typeface="Times New Roman"/>
            </a:endParaRPr>
          </a:p>
          <a:p>
            <a:pPr lvl="1"/>
            <a:r>
              <a:rPr lang="en-GB" dirty="0">
                <a:latin typeface="Times New Roman"/>
                <a:ea typeface="ＭＳ Ｐゴシック" pitchFamily="-65" charset="-128"/>
                <a:cs typeface="Times New Roman"/>
              </a:rPr>
              <a:t>agents are central to the study of many problems in AI and are increasingly being adopted as an implementation technology, e.g., for autonomous systems</a:t>
            </a:r>
          </a:p>
          <a:p>
            <a:pPr lvl="1"/>
            <a:endParaRPr lang="en-GB" dirty="0">
              <a:latin typeface="Times New Roman"/>
              <a:ea typeface="ＭＳ Ｐゴシック" pitchFamily="-65" charset="-128"/>
              <a:cs typeface="Times New Roman"/>
            </a:endParaRPr>
          </a:p>
          <a:p>
            <a:pPr lvl="1"/>
            <a:r>
              <a:rPr lang="en-GB" dirty="0">
                <a:latin typeface="Times New Roman"/>
                <a:ea typeface="ＭＳ Ｐゴシック" pitchFamily="-65" charset="-128"/>
                <a:cs typeface="Times New Roman"/>
              </a:rPr>
              <a:t>G53DIA aims to develop a basic understanding of the problems and techniques of building intelligent agents and multi-agent systems</a:t>
            </a:r>
          </a:p>
          <a:p>
            <a:pPr marL="270929" lvl="1" indent="0">
              <a:buNone/>
            </a:pPr>
            <a:endParaRPr lang="en-GB" dirty="0">
              <a:latin typeface="Times New Roman"/>
              <a:ea typeface="ＭＳ Ｐゴシック" pitchFamily="-65" charset="-128"/>
              <a:cs typeface="Times New Roman"/>
            </a:endParaRPr>
          </a:p>
          <a:p>
            <a:pPr lvl="1"/>
            <a:r>
              <a:rPr lang="en-GB" dirty="0">
                <a:latin typeface="Times New Roman"/>
                <a:ea typeface="ＭＳ Ｐゴシック" pitchFamily="-65" charset="-128"/>
                <a:cs typeface="Times New Roman"/>
              </a:rPr>
              <a:t>assessed 100% through coursework involving the construction of  simple agent and multi-agent systems</a:t>
            </a:r>
          </a:p>
          <a:p>
            <a:pPr lvl="1"/>
            <a:endParaRPr lang="en-GB" dirty="0">
              <a:latin typeface="Times New Roman"/>
              <a:ea typeface="ＭＳ Ｐゴシック" pitchFamily="-65" charset="-128"/>
              <a:cs typeface="Times New Roman"/>
            </a:endParaRPr>
          </a:p>
        </p:txBody>
      </p:sp>
      <p:sp>
        <p:nvSpPr>
          <p:cNvPr id="52228" name="Date Placeholder 3"/>
          <p:cNvSpPr>
            <a:spLocks noGrp="1"/>
          </p:cNvSpPr>
          <p:nvPr>
            <p:ph type="dt" sz="quarter" idx="10"/>
          </p:nvPr>
        </p:nvSpPr>
        <p:spPr>
          <a:noFill/>
        </p:spPr>
        <p:txBody>
          <a:bodyPr/>
          <a:lstStyle/>
          <a:p>
            <a:r>
              <a:rPr lang="en-US" dirty="0">
                <a:latin typeface="Times" pitchFamily="-65" charset="0"/>
              </a:rPr>
              <a:t>© Brian Logan 2016</a:t>
            </a:r>
            <a:endParaRPr lang="en-GB" sz="2000" dirty="0">
              <a:latin typeface="Times" pitchFamily="-65" charset="0"/>
            </a:endParaRPr>
          </a:p>
        </p:txBody>
      </p:sp>
      <p:sp>
        <p:nvSpPr>
          <p:cNvPr id="52230" name="Slide Number Placeholder 5"/>
          <p:cNvSpPr>
            <a:spLocks noGrp="1"/>
          </p:cNvSpPr>
          <p:nvPr>
            <p:ph type="sldNum" sz="quarter" idx="12"/>
          </p:nvPr>
        </p:nvSpPr>
        <p:spPr>
          <a:noFill/>
        </p:spPr>
        <p:txBody>
          <a:bodyPr/>
          <a:lstStyle/>
          <a:p>
            <a:fld id="{28992DF6-28A2-EA44-8B6D-B3FDE22EF7E6}" type="slidenum">
              <a:rPr lang="en-GB">
                <a:latin typeface="Times" pitchFamily="-65" charset="0"/>
              </a:rPr>
              <a:pPr/>
              <a:t>27</a:t>
            </a:fld>
            <a:endParaRPr lang="en-GB">
              <a:latin typeface="Times" pitchFamily="-65" charset="0"/>
            </a:endParaRPr>
          </a:p>
        </p:txBody>
      </p:sp>
      <p:sp>
        <p:nvSpPr>
          <p:cNvPr id="7" name="Footer Placeholder 3">
            <a:extLst>
              <a:ext uri="{FF2B5EF4-FFF2-40B4-BE49-F238E27FC236}">
                <a16:creationId xmlns:a16="http://schemas.microsoft.com/office/drawing/2014/main" id="{323D039D-4A10-2D40-A972-233160254D84}"/>
              </a:ext>
            </a:extLst>
          </p:cNvPr>
          <p:cNvSpPr>
            <a:spLocks noGrp="1"/>
          </p:cNvSpPr>
          <p:nvPr>
            <p:ph type="ftr" sz="quarter" idx="11"/>
          </p:nvPr>
        </p:nvSpPr>
        <p:spPr>
          <a:xfrm>
            <a:off x="4443307" y="9040144"/>
            <a:ext cx="4118187" cy="519289"/>
          </a:xfrm>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Tree>
    <p:extLst>
      <p:ext uri="{BB962C8B-B14F-4D97-AF65-F5344CB8AC3E}">
        <p14:creationId xmlns:p14="http://schemas.microsoft.com/office/powerpoint/2010/main" val="253910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COMP3007/G53VIS - Computer Vision</a:t>
            </a:r>
          </a:p>
        </p:txBody>
      </p:sp>
      <p:sp>
        <p:nvSpPr>
          <p:cNvPr id="3" name="Content Placeholder 2"/>
          <p:cNvSpPr>
            <a:spLocks noGrp="1"/>
          </p:cNvSpPr>
          <p:nvPr>
            <p:ph idx="1"/>
          </p:nvPr>
        </p:nvSpPr>
        <p:spPr/>
        <p:txBody>
          <a:bodyPr>
            <a:normAutofit lnSpcReduction="10000"/>
          </a:bodyPr>
          <a:lstStyle/>
          <a:p>
            <a:r>
              <a:rPr lang="en-US" dirty="0"/>
              <a:t>Exam: 60%, Coursework 1: 10%, CW2: 30%</a:t>
            </a:r>
          </a:p>
          <a:p>
            <a:pPr lvl="1"/>
            <a:r>
              <a:rPr lang="en-US" sz="3000" dirty="0"/>
              <a:t>You’ll examine current techniques for the extraction of useful information about a physical situation from individual and sets of images. </a:t>
            </a:r>
          </a:p>
          <a:p>
            <a:pPr lvl="1"/>
            <a:r>
              <a:rPr lang="en-US" sz="3000" dirty="0"/>
              <a:t>You’ll cover a range of methods and applications, with particular emphasis being placed on the detection and identification of objects, recovery of three-dimensional shape and analysis of motion. </a:t>
            </a:r>
          </a:p>
          <a:p>
            <a:pPr lvl="1"/>
            <a:r>
              <a:rPr lang="en-US" sz="3000" dirty="0"/>
              <a:t>You’ll learn how to implement some of these methods in the industry-standard programming environment MATLAB. </a:t>
            </a:r>
          </a:p>
          <a:p>
            <a:pPr lvl="1"/>
            <a:r>
              <a:rPr lang="en-US" sz="3000" dirty="0"/>
              <a:t>You’ll spend around four hours a week in lectures, tutorial and laboratory sessions.</a:t>
            </a:r>
          </a:p>
          <a:p>
            <a:r>
              <a:rPr lang="en-US" sz="3525" dirty="0" err="1"/>
              <a:t>Convenor</a:t>
            </a:r>
            <a:r>
              <a:rPr lang="en-US" sz="3525" dirty="0"/>
              <a:t>: Prof Tony </a:t>
            </a:r>
            <a:r>
              <a:rPr lang="en-US" sz="3525" dirty="0" err="1"/>
              <a:t>Pridmore</a:t>
            </a:r>
            <a:endParaRPr lang="en-US" sz="3525"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28</a:t>
            </a:fld>
            <a:endParaRPr lang="en-GB">
              <a:solidFill>
                <a:prstClr val="black">
                  <a:tint val="75000"/>
                </a:prstClr>
              </a:solidFill>
            </a:endParaRPr>
          </a:p>
        </p:txBody>
      </p:sp>
    </p:spTree>
    <p:extLst>
      <p:ext uri="{BB962C8B-B14F-4D97-AF65-F5344CB8AC3E}">
        <p14:creationId xmlns:p14="http://schemas.microsoft.com/office/powerpoint/2010/main" val="154522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COMP3011/G53GRA Graphics</a:t>
            </a:r>
          </a:p>
        </p:txBody>
      </p:sp>
      <p:sp>
        <p:nvSpPr>
          <p:cNvPr id="3" name="Content Placeholder 2"/>
          <p:cNvSpPr>
            <a:spLocks noGrp="1"/>
          </p:cNvSpPr>
          <p:nvPr>
            <p:ph idx="1"/>
          </p:nvPr>
        </p:nvSpPr>
        <p:spPr/>
        <p:txBody>
          <a:bodyPr>
            <a:normAutofit fontScale="62500" lnSpcReduction="20000"/>
          </a:bodyPr>
          <a:lstStyle/>
          <a:p>
            <a:r>
              <a:rPr lang="en-US" dirty="0"/>
              <a:t>100% Coursework (in three parts)</a:t>
            </a:r>
          </a:p>
          <a:p>
            <a:r>
              <a:rPr lang="en-US" dirty="0"/>
              <a:t>Aims: </a:t>
            </a:r>
          </a:p>
          <a:p>
            <a:pPr lvl="1"/>
            <a:r>
              <a:rPr lang="en-US" dirty="0"/>
              <a:t>To show the mathematical basis of 3D computer graphics through </a:t>
            </a:r>
            <a:r>
              <a:rPr lang="en-US" dirty="0" err="1"/>
              <a:t>modelling</a:t>
            </a:r>
            <a:r>
              <a:rPr lang="en-US" dirty="0"/>
              <a:t> and transformation of 3D objects, viewing 3D objects in different ways, and projecting 3D objects onto the 2D computer screen.</a:t>
            </a:r>
          </a:p>
          <a:p>
            <a:pPr lvl="1"/>
            <a:r>
              <a:rPr lang="en-US" dirty="0"/>
              <a:t>To provide practical means for learning and understanding the 3D computer graphics pipeline, methods and programming skills for </a:t>
            </a:r>
            <a:r>
              <a:rPr lang="en-US" dirty="0" err="1"/>
              <a:t>modelling</a:t>
            </a:r>
            <a:r>
              <a:rPr lang="en-US" dirty="0"/>
              <a:t>, transforming, viewing and projecting 3D objects, and adding realism to them.</a:t>
            </a:r>
          </a:p>
          <a:p>
            <a:r>
              <a:rPr lang="en-US" dirty="0"/>
              <a:t>Content:</a:t>
            </a:r>
          </a:p>
          <a:p>
            <a:pPr lvl="1"/>
            <a:r>
              <a:rPr lang="en-US" dirty="0"/>
              <a:t>You will learn the principles of three-dimensional (3D) computer graphics, focusing on </a:t>
            </a:r>
            <a:r>
              <a:rPr lang="en-US" dirty="0" err="1"/>
              <a:t>modelling</a:t>
            </a:r>
            <a:r>
              <a:rPr lang="en-US" dirty="0"/>
              <a:t>, animating, and viewing objects / scenes in a virtual world on the computer, projecting objects / scenes onto the 2D screen in analogy to your taking a photograph of the 3D world using a camera, and rendering the objects / scenes to give them realism. </a:t>
            </a:r>
          </a:p>
          <a:p>
            <a:pPr lvl="1"/>
            <a:r>
              <a:rPr lang="en-US" dirty="0"/>
              <a:t>Through weekly lectures, tutorials and laboratory sessions you will explore various computer graphics techniques and you will develop your OpenGL programming skills required for 3D computer graphics applications. </a:t>
            </a:r>
          </a:p>
          <a:p>
            <a:pPr lvl="1"/>
            <a:r>
              <a:rPr lang="en-US" dirty="0"/>
              <a:t>The course demonstrates the benefits of linking theory and practice.</a:t>
            </a:r>
          </a:p>
          <a:p>
            <a:r>
              <a:rPr lang="en-US" dirty="0" err="1"/>
              <a:t>Convenor</a:t>
            </a:r>
            <a:r>
              <a:rPr lang="en-US" dirty="0"/>
              <a:t>: </a:t>
            </a:r>
            <a:r>
              <a:rPr lang="en-US" dirty="0" err="1"/>
              <a:t>Dr</a:t>
            </a:r>
            <a:r>
              <a:rPr lang="en-US" dirty="0"/>
              <a:t> Li </a:t>
            </a:r>
            <a:r>
              <a:rPr lang="en-US" dirty="0" err="1"/>
              <a:t>Bai</a:t>
            </a:r>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29</a:t>
            </a:fld>
            <a:endParaRPr lang="en-GB">
              <a:solidFill>
                <a:prstClr val="black">
                  <a:tint val="75000"/>
                </a:prstClr>
              </a:solidFill>
            </a:endParaRPr>
          </a:p>
        </p:txBody>
      </p:sp>
    </p:spTree>
    <p:extLst>
      <p:ext uri="{BB962C8B-B14F-4D97-AF65-F5344CB8AC3E}">
        <p14:creationId xmlns:p14="http://schemas.microsoft.com/office/powerpoint/2010/main" val="29592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terminology</a:t>
            </a:r>
          </a:p>
        </p:txBody>
      </p:sp>
      <p:sp>
        <p:nvSpPr>
          <p:cNvPr id="3" name="Content Placeholder 2"/>
          <p:cNvSpPr>
            <a:spLocks noGrp="1"/>
          </p:cNvSpPr>
          <p:nvPr>
            <p:ph idx="1"/>
          </p:nvPr>
        </p:nvSpPr>
        <p:spPr/>
        <p:txBody>
          <a:bodyPr/>
          <a:lstStyle/>
          <a:p>
            <a:r>
              <a:rPr lang="en-US" dirty="0"/>
              <a:t>You may encounter confusing terminology:</a:t>
            </a:r>
          </a:p>
          <a:p>
            <a:pPr lvl="1"/>
            <a:r>
              <a:rPr lang="en-US" dirty="0"/>
              <a:t>OLD: Courses -&gt; NEW: Plans</a:t>
            </a:r>
          </a:p>
          <a:p>
            <a:pPr lvl="1"/>
            <a:r>
              <a:rPr lang="en-US" dirty="0"/>
              <a:t>OLD: Modules -&gt; NEW: Courses</a:t>
            </a:r>
          </a:p>
          <a:p>
            <a:pPr lvl="1"/>
            <a:r>
              <a:rPr lang="en-US" dirty="0"/>
              <a:t>All courses (previously modules) now have a new code</a:t>
            </a:r>
          </a:p>
          <a:p>
            <a:pPr lvl="1"/>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a:t>
            </a:fld>
            <a:endParaRPr lang="en-GB">
              <a:solidFill>
                <a:prstClr val="black">
                  <a:tint val="75000"/>
                </a:prstClr>
              </a:solidFill>
            </a:endParaRPr>
          </a:p>
        </p:txBody>
      </p:sp>
    </p:spTree>
    <p:extLst>
      <p:ext uri="{BB962C8B-B14F-4D97-AF65-F5344CB8AC3E}">
        <p14:creationId xmlns:p14="http://schemas.microsoft.com/office/powerpoint/2010/main" val="2250874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Level 4 courses</a:t>
            </a:r>
          </a:p>
        </p:txBody>
      </p:sp>
      <p:sp>
        <p:nvSpPr>
          <p:cNvPr id="7" name="Text Placeholder 6"/>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30</a:t>
            </a:fld>
            <a:endParaRPr lang="en-GB">
              <a:solidFill>
                <a:prstClr val="black">
                  <a:tint val="75000"/>
                </a:prstClr>
              </a:solidFill>
            </a:endParaRPr>
          </a:p>
        </p:txBody>
      </p:sp>
    </p:spTree>
    <p:extLst>
      <p:ext uri="{BB962C8B-B14F-4D97-AF65-F5344CB8AC3E}">
        <p14:creationId xmlns:p14="http://schemas.microsoft.com/office/powerpoint/2010/main" val="373696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4 courses</a:t>
            </a:r>
          </a:p>
        </p:txBody>
      </p:sp>
      <p:sp>
        <p:nvSpPr>
          <p:cNvPr id="3" name="Content Placeholder 2"/>
          <p:cNvSpPr>
            <a:spLocks noGrp="1"/>
          </p:cNvSpPr>
          <p:nvPr>
            <p:ph idx="1"/>
          </p:nvPr>
        </p:nvSpPr>
        <p:spPr/>
        <p:txBody>
          <a:bodyPr/>
          <a:lstStyle/>
          <a:p>
            <a:r>
              <a:rPr lang="en-GB" dirty="0"/>
              <a:t>You can take some L4 courses</a:t>
            </a:r>
          </a:p>
          <a:p>
            <a:r>
              <a:rPr lang="en-GB" dirty="0"/>
              <a:t>Subject to performance in part 1</a:t>
            </a:r>
          </a:p>
          <a:p>
            <a:r>
              <a:rPr lang="en-GB" dirty="0"/>
              <a:t>We don’t have time to cover these in depth</a:t>
            </a:r>
          </a:p>
          <a:p>
            <a:r>
              <a:rPr lang="en-GB" dirty="0"/>
              <a:t>We’ll briefly mention them by theme </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31</a:t>
            </a:fld>
            <a:endParaRPr lang="en-GB">
              <a:solidFill>
                <a:prstClr val="black">
                  <a:tint val="75000"/>
                </a:prstClr>
              </a:solidFill>
            </a:endParaRPr>
          </a:p>
        </p:txBody>
      </p:sp>
    </p:spTree>
    <p:extLst>
      <p:ext uri="{BB962C8B-B14F-4D97-AF65-F5344CB8AC3E}">
        <p14:creationId xmlns:p14="http://schemas.microsoft.com/office/powerpoint/2010/main" val="14939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373" y="662745"/>
            <a:ext cx="12246187" cy="8503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GB" sz="2800" dirty="0">
                <a:solidFill>
                  <a:srgbClr val="FF0000"/>
                </a:solidFill>
              </a:rPr>
              <a:t>NEW L4</a:t>
            </a:r>
            <a:endParaRPr lang="en-GB" sz="2800" dirty="0">
              <a:solidFill>
                <a:schemeClr val="tx1"/>
              </a:solidFill>
            </a:endParaRPr>
          </a:p>
        </p:txBody>
      </p:sp>
      <p:sp>
        <p:nvSpPr>
          <p:cNvPr id="6" name="Rectangle 5"/>
          <p:cNvSpPr/>
          <p:nvPr/>
        </p:nvSpPr>
        <p:spPr>
          <a:xfrm>
            <a:off x="331373" y="2365458"/>
            <a:ext cx="6127262" cy="67983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sz="5645"/>
          </a:p>
        </p:txBody>
      </p:sp>
      <p:sp>
        <p:nvSpPr>
          <p:cNvPr id="7" name="Rectangle 6"/>
          <p:cNvSpPr/>
          <p:nvPr/>
        </p:nvSpPr>
        <p:spPr>
          <a:xfrm>
            <a:off x="6458635" y="2365458"/>
            <a:ext cx="6118925" cy="67983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sz="1575"/>
          </a:p>
        </p:txBody>
      </p:sp>
      <p:sp>
        <p:nvSpPr>
          <p:cNvPr id="8" name="Rectangle 7"/>
          <p:cNvSpPr/>
          <p:nvPr/>
        </p:nvSpPr>
        <p:spPr>
          <a:xfrm>
            <a:off x="331373" y="1513058"/>
            <a:ext cx="6127262" cy="8523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GB" sz="4400" dirty="0">
                <a:solidFill>
                  <a:srgbClr val="000000"/>
                </a:solidFill>
              </a:rPr>
              <a:t>Semester 1</a:t>
            </a:r>
          </a:p>
        </p:txBody>
      </p:sp>
      <p:sp>
        <p:nvSpPr>
          <p:cNvPr id="9" name="Rectangle 8"/>
          <p:cNvSpPr/>
          <p:nvPr/>
        </p:nvSpPr>
        <p:spPr>
          <a:xfrm>
            <a:off x="6458635" y="1513058"/>
            <a:ext cx="6118925" cy="8523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GB" sz="4400" dirty="0">
                <a:solidFill>
                  <a:srgbClr val="000000"/>
                </a:solidFill>
              </a:rPr>
              <a:t>Semester 2</a:t>
            </a:r>
          </a:p>
        </p:txBody>
      </p:sp>
      <p:sp>
        <p:nvSpPr>
          <p:cNvPr id="23" name="Rectangle 22"/>
          <p:cNvSpPr/>
          <p:nvPr/>
        </p:nvSpPr>
        <p:spPr>
          <a:xfrm>
            <a:off x="2682241" y="2473831"/>
            <a:ext cx="3776394" cy="562708"/>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MIP 20</a:t>
            </a:r>
          </a:p>
        </p:txBody>
      </p:sp>
      <p:sp>
        <p:nvSpPr>
          <p:cNvPr id="24" name="Rectangle 23"/>
          <p:cNvSpPr/>
          <p:nvPr/>
        </p:nvSpPr>
        <p:spPr>
          <a:xfrm>
            <a:off x="6458634" y="2473831"/>
            <a:ext cx="3776394" cy="562708"/>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MIP 20</a:t>
            </a:r>
          </a:p>
        </p:txBody>
      </p:sp>
      <p:sp>
        <p:nvSpPr>
          <p:cNvPr id="27" name="Slide Number Placeholder 1"/>
          <p:cNvSpPr>
            <a:spLocks noGrp="1"/>
          </p:cNvSpPr>
          <p:nvPr>
            <p:ph type="sldNum" sz="quarter" idx="12"/>
          </p:nvPr>
        </p:nvSpPr>
        <p:spPr>
          <a:xfrm>
            <a:off x="12577560" y="8899118"/>
            <a:ext cx="427240" cy="479344"/>
          </a:xfrm>
        </p:spPr>
        <p:txBody>
          <a:bodyPr vert="horz" lIns="0" tIns="45720" rIns="0" bIns="45720" rtlCol="0" anchor="ctr"/>
          <a:lstStyle>
            <a:lvl1pPr>
              <a:defRPr>
                <a:solidFill>
                  <a:schemeClr val="tx1"/>
                </a:solidFill>
                <a:latin typeface="Calibri" charset="0"/>
              </a:defRPr>
            </a:lvl1pPr>
            <a:lvl2pPr marL="975345" indent="-375133">
              <a:defRPr>
                <a:solidFill>
                  <a:schemeClr val="tx1"/>
                </a:solidFill>
                <a:latin typeface="Calibri" charset="0"/>
              </a:defRPr>
            </a:lvl2pPr>
            <a:lvl3pPr marL="1500530" indent="-300106">
              <a:defRPr>
                <a:solidFill>
                  <a:schemeClr val="tx1"/>
                </a:solidFill>
                <a:latin typeface="Calibri" charset="0"/>
              </a:defRPr>
            </a:lvl3pPr>
            <a:lvl4pPr marL="2100743" indent="-300106">
              <a:defRPr>
                <a:solidFill>
                  <a:schemeClr val="tx1"/>
                </a:solidFill>
                <a:latin typeface="Calibri" charset="0"/>
              </a:defRPr>
            </a:lvl4pPr>
            <a:lvl5pPr marL="2700955" indent="-300106">
              <a:defRPr>
                <a:solidFill>
                  <a:schemeClr val="tx1"/>
                </a:solidFill>
                <a:latin typeface="Calibri" charset="0"/>
              </a:defRPr>
            </a:lvl5pPr>
            <a:lvl6pPr marL="3301167" indent="-300106" defTabSz="600212" fontAlgn="base">
              <a:spcBef>
                <a:spcPct val="0"/>
              </a:spcBef>
              <a:spcAft>
                <a:spcPct val="0"/>
              </a:spcAft>
              <a:defRPr>
                <a:solidFill>
                  <a:schemeClr val="tx1"/>
                </a:solidFill>
                <a:latin typeface="Calibri" charset="0"/>
              </a:defRPr>
            </a:lvl6pPr>
            <a:lvl7pPr marL="3901379" indent="-300106" defTabSz="600212" fontAlgn="base">
              <a:spcBef>
                <a:spcPct val="0"/>
              </a:spcBef>
              <a:spcAft>
                <a:spcPct val="0"/>
              </a:spcAft>
              <a:defRPr>
                <a:solidFill>
                  <a:schemeClr val="tx1"/>
                </a:solidFill>
                <a:latin typeface="Calibri" charset="0"/>
              </a:defRPr>
            </a:lvl7pPr>
            <a:lvl8pPr marL="4501591" indent="-300106" defTabSz="600212" fontAlgn="base">
              <a:spcBef>
                <a:spcPct val="0"/>
              </a:spcBef>
              <a:spcAft>
                <a:spcPct val="0"/>
              </a:spcAft>
              <a:defRPr>
                <a:solidFill>
                  <a:schemeClr val="tx1"/>
                </a:solidFill>
                <a:latin typeface="Calibri" charset="0"/>
              </a:defRPr>
            </a:lvl8pPr>
            <a:lvl9pPr marL="5101803" indent="-300106" defTabSz="600212" fontAlgn="base">
              <a:spcBef>
                <a:spcPct val="0"/>
              </a:spcBef>
              <a:spcAft>
                <a:spcPct val="0"/>
              </a:spcAft>
              <a:defRPr>
                <a:solidFill>
                  <a:schemeClr val="tx1"/>
                </a:solidFill>
                <a:latin typeface="Calibri" charset="0"/>
              </a:defRPr>
            </a:lvl9pPr>
          </a:lstStyle>
          <a:p>
            <a:pPr algn="ctr"/>
            <a:fld id="{E2114038-55AD-7C44-A1A3-AB3CF92EC0D3}" type="slidenum">
              <a:rPr lang="en-GB" altLang="x-none">
                <a:solidFill>
                  <a:srgbClr val="898989"/>
                </a:solidFill>
              </a:rPr>
              <a:pPr algn="ctr"/>
              <a:t>32</a:t>
            </a:fld>
            <a:endParaRPr lang="en-GB" altLang="x-none">
              <a:solidFill>
                <a:srgbClr val="898989"/>
              </a:solidFill>
            </a:endParaRPr>
          </a:p>
        </p:txBody>
      </p:sp>
      <p:sp>
        <p:nvSpPr>
          <p:cNvPr id="39" name="Rectangle 38"/>
          <p:cNvSpPr/>
          <p:nvPr/>
        </p:nvSpPr>
        <p:spPr>
          <a:xfrm>
            <a:off x="6721232" y="7740357"/>
            <a:ext cx="3740963" cy="562708"/>
          </a:xfrm>
          <a:prstGeom prst="rect">
            <a:avLst/>
          </a:prstGeom>
          <a:solidFill>
            <a:srgbClr val="FFFF68"/>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FF0000"/>
                </a:solidFill>
              </a:rPr>
              <a:t>Software Project Management</a:t>
            </a:r>
          </a:p>
        </p:txBody>
      </p:sp>
      <p:sp>
        <p:nvSpPr>
          <p:cNvPr id="46" name="Rectangle 45"/>
          <p:cNvSpPr/>
          <p:nvPr/>
        </p:nvSpPr>
        <p:spPr>
          <a:xfrm>
            <a:off x="10897773" y="814885"/>
            <a:ext cx="748192" cy="562708"/>
          </a:xfrm>
          <a:prstGeom prst="rect">
            <a:avLst/>
          </a:prstGeom>
          <a:noFill/>
          <a:ln w="1905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Core</a:t>
            </a:r>
          </a:p>
          <a:p>
            <a:pPr fontAlgn="auto">
              <a:spcBef>
                <a:spcPts val="0"/>
              </a:spcBef>
              <a:spcAft>
                <a:spcPts val="0"/>
              </a:spcAft>
              <a:defRPr/>
            </a:pPr>
            <a:r>
              <a:rPr lang="en-GB" sz="1444" dirty="0">
                <a:solidFill>
                  <a:srgbClr val="000000"/>
                </a:solidFill>
              </a:rPr>
              <a:t>(Solid)</a:t>
            </a:r>
          </a:p>
        </p:txBody>
      </p:sp>
      <p:sp>
        <p:nvSpPr>
          <p:cNvPr id="47" name="Rectangle 46"/>
          <p:cNvSpPr/>
          <p:nvPr/>
        </p:nvSpPr>
        <p:spPr>
          <a:xfrm>
            <a:off x="11752256" y="814885"/>
            <a:ext cx="746109" cy="562708"/>
          </a:xfrm>
          <a:prstGeom prst="rect">
            <a:avLst/>
          </a:prstGeom>
          <a:no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Optional</a:t>
            </a:r>
          </a:p>
          <a:p>
            <a:pPr fontAlgn="auto">
              <a:spcBef>
                <a:spcPts val="0"/>
              </a:spcBef>
              <a:spcAft>
                <a:spcPts val="0"/>
              </a:spcAft>
              <a:defRPr/>
            </a:pPr>
            <a:r>
              <a:rPr lang="en-GB" sz="1444" dirty="0">
                <a:solidFill>
                  <a:srgbClr val="000000"/>
                </a:solidFill>
              </a:rPr>
              <a:t>(Dashed)</a:t>
            </a:r>
          </a:p>
        </p:txBody>
      </p:sp>
      <p:sp>
        <p:nvSpPr>
          <p:cNvPr id="48" name="Rectangle 47"/>
          <p:cNvSpPr/>
          <p:nvPr/>
        </p:nvSpPr>
        <p:spPr>
          <a:xfrm>
            <a:off x="10020366" y="831558"/>
            <a:ext cx="748193" cy="562708"/>
          </a:xfrm>
          <a:prstGeom prst="rect">
            <a:avLst/>
          </a:prstGeom>
          <a:noFill/>
          <a:ln w="19050" cmpd="sng">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PGT</a:t>
            </a:r>
          </a:p>
          <a:p>
            <a:pPr fontAlgn="auto">
              <a:spcBef>
                <a:spcPts val="0"/>
              </a:spcBef>
              <a:spcAft>
                <a:spcPts val="0"/>
              </a:spcAft>
              <a:defRPr/>
            </a:pPr>
            <a:r>
              <a:rPr lang="en-GB" sz="1444" dirty="0">
                <a:solidFill>
                  <a:srgbClr val="000000"/>
                </a:solidFill>
              </a:rPr>
              <a:t>Non-CS</a:t>
            </a:r>
          </a:p>
        </p:txBody>
      </p:sp>
      <p:sp>
        <p:nvSpPr>
          <p:cNvPr id="49" name="Rectangle 48"/>
          <p:cNvSpPr/>
          <p:nvPr/>
        </p:nvSpPr>
        <p:spPr>
          <a:xfrm>
            <a:off x="6721232" y="5466602"/>
            <a:ext cx="3740963" cy="562708"/>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Data Modelling and Analysis</a:t>
            </a:r>
          </a:p>
        </p:txBody>
      </p:sp>
      <p:sp>
        <p:nvSpPr>
          <p:cNvPr id="50" name="Rectangle 49"/>
          <p:cNvSpPr/>
          <p:nvPr/>
        </p:nvSpPr>
        <p:spPr>
          <a:xfrm>
            <a:off x="2440485" y="3857675"/>
            <a:ext cx="3740963" cy="562708"/>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Advanced Algorithms and Data Structures</a:t>
            </a:r>
          </a:p>
        </p:txBody>
      </p:sp>
      <p:sp>
        <p:nvSpPr>
          <p:cNvPr id="52" name="Rectangle 51"/>
          <p:cNvSpPr/>
          <p:nvPr/>
        </p:nvSpPr>
        <p:spPr>
          <a:xfrm>
            <a:off x="2417559" y="5833404"/>
            <a:ext cx="3753469" cy="562708"/>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Autonomous Robot Systems</a:t>
            </a:r>
          </a:p>
        </p:txBody>
      </p:sp>
      <p:sp>
        <p:nvSpPr>
          <p:cNvPr id="53" name="Rectangle 52"/>
          <p:cNvSpPr/>
          <p:nvPr/>
        </p:nvSpPr>
        <p:spPr>
          <a:xfrm>
            <a:off x="6721232" y="3951459"/>
            <a:ext cx="3740963" cy="564792"/>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Games Programming</a:t>
            </a:r>
          </a:p>
        </p:txBody>
      </p:sp>
      <p:sp>
        <p:nvSpPr>
          <p:cNvPr id="54" name="Rectangle 53"/>
          <p:cNvSpPr/>
          <p:nvPr/>
        </p:nvSpPr>
        <p:spPr>
          <a:xfrm>
            <a:off x="2425896" y="5185248"/>
            <a:ext cx="3755553" cy="562708"/>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Operational Research Methods</a:t>
            </a:r>
          </a:p>
        </p:txBody>
      </p:sp>
      <p:sp>
        <p:nvSpPr>
          <p:cNvPr id="55" name="Rectangle 54"/>
          <p:cNvSpPr/>
          <p:nvPr/>
        </p:nvSpPr>
        <p:spPr>
          <a:xfrm>
            <a:off x="2425895" y="4516251"/>
            <a:ext cx="3743048" cy="562708"/>
          </a:xfrm>
          <a:prstGeom prst="rect">
            <a:avLst/>
          </a:prstGeom>
          <a:solidFill>
            <a:schemeClr val="accent6">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Advanced Computer Networks</a:t>
            </a:r>
          </a:p>
        </p:txBody>
      </p:sp>
      <p:sp>
        <p:nvSpPr>
          <p:cNvPr id="56" name="Rectangle 55"/>
          <p:cNvSpPr/>
          <p:nvPr/>
        </p:nvSpPr>
        <p:spPr>
          <a:xfrm>
            <a:off x="6721232" y="3194930"/>
            <a:ext cx="3740963" cy="562708"/>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Foundations of Programming</a:t>
            </a:r>
          </a:p>
        </p:txBody>
      </p:sp>
      <p:sp>
        <p:nvSpPr>
          <p:cNvPr id="57" name="Rectangle 56"/>
          <p:cNvSpPr/>
          <p:nvPr/>
        </p:nvSpPr>
        <p:spPr>
          <a:xfrm>
            <a:off x="6721232" y="6981744"/>
            <a:ext cx="3740963" cy="562708"/>
          </a:xfrm>
          <a:prstGeom prst="rect">
            <a:avLst/>
          </a:prstGeom>
          <a:solidFill>
            <a:schemeClr val="tx2">
              <a:lumMod val="40000"/>
              <a:lumOff val="6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Simulation</a:t>
            </a:r>
          </a:p>
        </p:txBody>
      </p:sp>
      <p:sp>
        <p:nvSpPr>
          <p:cNvPr id="59" name="Rectangle 58"/>
          <p:cNvSpPr/>
          <p:nvPr/>
        </p:nvSpPr>
        <p:spPr>
          <a:xfrm>
            <a:off x="2421727" y="6508653"/>
            <a:ext cx="3743048" cy="562708"/>
          </a:xfrm>
          <a:prstGeom prst="rect">
            <a:avLst/>
          </a:prstGeom>
          <a:solidFill>
            <a:schemeClr val="accent4">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Design Ethnography</a:t>
            </a:r>
          </a:p>
        </p:txBody>
      </p:sp>
      <p:sp>
        <p:nvSpPr>
          <p:cNvPr id="60" name="Rectangle 59"/>
          <p:cNvSpPr/>
          <p:nvPr/>
        </p:nvSpPr>
        <p:spPr>
          <a:xfrm>
            <a:off x="6721232" y="6227299"/>
            <a:ext cx="3740963" cy="562708"/>
          </a:xfrm>
          <a:prstGeom prst="rect">
            <a:avLst/>
          </a:prstGeom>
          <a:solidFill>
            <a:schemeClr val="accent4">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Mixed Reality Technologies</a:t>
            </a:r>
          </a:p>
        </p:txBody>
      </p:sp>
      <p:sp>
        <p:nvSpPr>
          <p:cNvPr id="35" name="Rectangle 34"/>
          <p:cNvSpPr/>
          <p:nvPr/>
        </p:nvSpPr>
        <p:spPr>
          <a:xfrm>
            <a:off x="9149211" y="831558"/>
            <a:ext cx="748193" cy="562708"/>
          </a:xfrm>
          <a:prstGeom prst="rect">
            <a:avLst/>
          </a:prstGeom>
          <a:noFill/>
          <a:ln w="19050" cmpd="sng">
            <a:solidFill>
              <a:srgbClr val="0000FF"/>
            </a:solidFill>
            <a:prstDash val="soli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PGT</a:t>
            </a:r>
          </a:p>
          <a:p>
            <a:pPr fontAlgn="auto">
              <a:spcBef>
                <a:spcPts val="0"/>
              </a:spcBef>
              <a:spcAft>
                <a:spcPts val="0"/>
              </a:spcAft>
              <a:defRPr/>
            </a:pPr>
            <a:r>
              <a:rPr lang="en-GB" sz="1444" dirty="0">
                <a:solidFill>
                  <a:srgbClr val="000000"/>
                </a:solidFill>
              </a:rPr>
              <a:t>Core</a:t>
            </a:r>
          </a:p>
        </p:txBody>
      </p:sp>
      <p:sp>
        <p:nvSpPr>
          <p:cNvPr id="61" name="Rectangle 60"/>
          <p:cNvSpPr/>
          <p:nvPr/>
        </p:nvSpPr>
        <p:spPr>
          <a:xfrm>
            <a:off x="8098823" y="831558"/>
            <a:ext cx="956604" cy="562708"/>
          </a:xfrm>
          <a:prstGeom prst="rect">
            <a:avLst/>
          </a:prstGeom>
          <a:noFill/>
          <a:ln w="19050" cmpd="sng">
            <a:noFill/>
            <a:prstDash val="soli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FF0000"/>
                </a:solidFill>
              </a:rPr>
              <a:t>Change</a:t>
            </a:r>
          </a:p>
          <a:p>
            <a:pPr fontAlgn="auto">
              <a:spcBef>
                <a:spcPts val="0"/>
              </a:spcBef>
              <a:spcAft>
                <a:spcPts val="0"/>
              </a:spcAft>
              <a:defRPr/>
            </a:pPr>
            <a:r>
              <a:rPr lang="en-GB" sz="1444" dirty="0">
                <a:solidFill>
                  <a:srgbClr val="FF0000"/>
                </a:solidFill>
              </a:rPr>
              <a:t>(Red Text)</a:t>
            </a:r>
          </a:p>
        </p:txBody>
      </p:sp>
      <p:sp>
        <p:nvSpPr>
          <p:cNvPr id="62" name="Rectangle 61"/>
          <p:cNvSpPr/>
          <p:nvPr/>
        </p:nvSpPr>
        <p:spPr>
          <a:xfrm>
            <a:off x="464756" y="814885"/>
            <a:ext cx="593969" cy="562708"/>
          </a:xfrm>
          <a:prstGeom prst="rect">
            <a:avLst/>
          </a:prstGeom>
          <a:solidFill>
            <a:schemeClr val="bg1">
              <a:lumMod val="75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F</a:t>
            </a:r>
          </a:p>
        </p:txBody>
      </p:sp>
      <p:sp>
        <p:nvSpPr>
          <p:cNvPr id="63" name="Rectangle 62"/>
          <p:cNvSpPr/>
          <p:nvPr/>
        </p:nvSpPr>
        <p:spPr>
          <a:xfrm>
            <a:off x="1112911" y="814885"/>
            <a:ext cx="575212" cy="562708"/>
          </a:xfrm>
          <a:prstGeom prst="rect">
            <a:avLst/>
          </a:prstGeom>
          <a:solidFill>
            <a:schemeClr val="accent2">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PRG</a:t>
            </a:r>
          </a:p>
        </p:txBody>
      </p:sp>
      <p:sp>
        <p:nvSpPr>
          <p:cNvPr id="64" name="Rectangle 63"/>
          <p:cNvSpPr/>
          <p:nvPr/>
        </p:nvSpPr>
        <p:spPr>
          <a:xfrm>
            <a:off x="3051127" y="814885"/>
            <a:ext cx="623147" cy="562708"/>
          </a:xfrm>
          <a:prstGeom prst="rect">
            <a:avLst/>
          </a:prstGeom>
          <a:solidFill>
            <a:schemeClr val="accent6">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OSN</a:t>
            </a:r>
          </a:p>
        </p:txBody>
      </p:sp>
      <p:sp>
        <p:nvSpPr>
          <p:cNvPr id="65" name="Rectangle 64"/>
          <p:cNvSpPr/>
          <p:nvPr/>
        </p:nvSpPr>
        <p:spPr>
          <a:xfrm>
            <a:off x="1756900" y="814885"/>
            <a:ext cx="604390" cy="562708"/>
          </a:xfrm>
          <a:prstGeom prst="rect">
            <a:avLst/>
          </a:prstGeom>
          <a:solidFill>
            <a:schemeClr val="accent1">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AIMO</a:t>
            </a:r>
          </a:p>
        </p:txBody>
      </p:sp>
      <p:sp>
        <p:nvSpPr>
          <p:cNvPr id="66" name="Rectangle 65"/>
          <p:cNvSpPr/>
          <p:nvPr/>
        </p:nvSpPr>
        <p:spPr>
          <a:xfrm>
            <a:off x="2421728" y="814885"/>
            <a:ext cx="571044" cy="562708"/>
          </a:xfrm>
          <a:prstGeom prst="rect">
            <a:avLst/>
          </a:prstGeom>
          <a:solidFill>
            <a:srgbClr val="FFFF66"/>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SE</a:t>
            </a:r>
          </a:p>
        </p:txBody>
      </p:sp>
      <p:sp>
        <p:nvSpPr>
          <p:cNvPr id="67" name="Rectangle 66"/>
          <p:cNvSpPr/>
          <p:nvPr/>
        </p:nvSpPr>
        <p:spPr>
          <a:xfrm>
            <a:off x="3740965" y="816969"/>
            <a:ext cx="614810" cy="562708"/>
          </a:xfrm>
          <a:prstGeom prst="rect">
            <a:avLst/>
          </a:prstGeom>
          <a:solidFill>
            <a:schemeClr val="accent4">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HCI</a:t>
            </a:r>
          </a:p>
        </p:txBody>
      </p:sp>
      <p:sp>
        <p:nvSpPr>
          <p:cNvPr id="40" name="Rectangle 39"/>
          <p:cNvSpPr/>
          <p:nvPr/>
        </p:nvSpPr>
        <p:spPr>
          <a:xfrm>
            <a:off x="6721232" y="4712157"/>
            <a:ext cx="3740963" cy="562708"/>
          </a:xfrm>
          <a:prstGeom prst="rect">
            <a:avLst/>
          </a:prstGeom>
          <a:solidFill>
            <a:srgbClr val="95B3D7"/>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tIns="47262" bIns="47262" anchor="ctr"/>
          <a:lstStyle/>
          <a:p>
            <a:pPr fontAlgn="auto">
              <a:spcBef>
                <a:spcPts val="0"/>
              </a:spcBef>
              <a:spcAft>
                <a:spcPts val="0"/>
              </a:spcAft>
              <a:defRPr/>
            </a:pPr>
            <a:r>
              <a:rPr lang="en-GB" sz="1575" dirty="0">
                <a:solidFill>
                  <a:srgbClr val="000000"/>
                </a:solidFill>
              </a:rPr>
              <a:t>Fuzzy Sets and Systems</a:t>
            </a:r>
          </a:p>
        </p:txBody>
      </p:sp>
    </p:spTree>
    <p:extLst>
      <p:ext uri="{BB962C8B-B14F-4D97-AF65-F5344CB8AC3E}">
        <p14:creationId xmlns:p14="http://schemas.microsoft.com/office/powerpoint/2010/main" val="1109733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Foundations theme - L4 courses</a:t>
            </a:r>
          </a:p>
        </p:txBody>
      </p:sp>
      <p:sp>
        <p:nvSpPr>
          <p:cNvPr id="3" name="Content Placeholder 2"/>
          <p:cNvSpPr>
            <a:spLocks noGrp="1"/>
          </p:cNvSpPr>
          <p:nvPr>
            <p:ph idx="1"/>
          </p:nvPr>
        </p:nvSpPr>
        <p:spPr/>
        <p:txBody>
          <a:bodyPr>
            <a:normAutofit fontScale="77500" lnSpcReduction="20000"/>
          </a:bodyPr>
          <a:lstStyle/>
          <a:p>
            <a:r>
              <a:rPr lang="en-US" b="1" dirty="0"/>
              <a:t>Autumn</a:t>
            </a:r>
          </a:p>
          <a:p>
            <a:r>
              <a:rPr lang="en-US" dirty="0"/>
              <a:t>COMP4019/G54AAD Advanced Algorithms and Data Structures</a:t>
            </a:r>
          </a:p>
          <a:p>
            <a:pPr lvl="1"/>
            <a:r>
              <a:rPr lang="en-US" dirty="0"/>
              <a:t>theory used in the design and analysis of advanced algorithms and data structures</a:t>
            </a:r>
          </a:p>
          <a:p>
            <a:r>
              <a:rPr lang="en-US" dirty="0"/>
              <a:t>COMP4040/G54PAD Project in Advanced Algorithms and Data Structures</a:t>
            </a:r>
          </a:p>
          <a:p>
            <a:pPr lvl="1"/>
            <a:r>
              <a:rPr lang="en-US" dirty="0"/>
              <a:t>analysis and implementation of the algorithm or data structure, as well as an empirical evaluation</a:t>
            </a:r>
          </a:p>
          <a:p>
            <a:r>
              <a:rPr lang="en-US" b="1" dirty="0"/>
              <a:t>Spring</a:t>
            </a:r>
          </a:p>
          <a:p>
            <a:r>
              <a:rPr lang="en-US" dirty="0"/>
              <a:t>COMP4001/G54FOP Mathematical Foundations of Programming + COMP4011/G54FPP project</a:t>
            </a:r>
          </a:p>
          <a:p>
            <a:pPr lvl="1"/>
            <a:r>
              <a:rPr lang="en-US" dirty="0"/>
              <a:t>fundamental mathematical concepts that underlie modern programming and programming languages + project</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courses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33</a:t>
            </a:fld>
            <a:endParaRPr lang="en-GB">
              <a:solidFill>
                <a:prstClr val="black">
                  <a:tint val="75000"/>
                </a:prstClr>
              </a:solidFill>
            </a:endParaRPr>
          </a:p>
        </p:txBody>
      </p:sp>
    </p:spTree>
    <p:extLst>
      <p:ext uri="{BB962C8B-B14F-4D97-AF65-F5344CB8AC3E}">
        <p14:creationId xmlns:p14="http://schemas.microsoft.com/office/powerpoint/2010/main" val="553452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Operating Systems and networks theme - L4 courses</a:t>
            </a:r>
          </a:p>
        </p:txBody>
      </p:sp>
      <p:sp>
        <p:nvSpPr>
          <p:cNvPr id="3" name="Content Placeholder 2"/>
          <p:cNvSpPr>
            <a:spLocks noGrp="1"/>
          </p:cNvSpPr>
          <p:nvPr>
            <p:ph idx="1"/>
          </p:nvPr>
        </p:nvSpPr>
        <p:spPr/>
        <p:txBody>
          <a:bodyPr/>
          <a:lstStyle/>
          <a:p>
            <a:r>
              <a:rPr lang="en-US" b="1" dirty="0"/>
              <a:t>Autumn</a:t>
            </a:r>
          </a:p>
          <a:p>
            <a:r>
              <a:rPr lang="en-US" dirty="0"/>
              <a:t>COMP4032/G54ACN Advanced Computer Networks</a:t>
            </a:r>
          </a:p>
          <a:p>
            <a:pPr lvl="1"/>
            <a:r>
              <a:rPr lang="en-US" dirty="0"/>
              <a:t>transmission coding, error control, media access, internet protocols, routing, presentation coding, services and security</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34</a:t>
            </a:fld>
            <a:endParaRPr lang="en-GB">
              <a:solidFill>
                <a:prstClr val="black">
                  <a:tint val="75000"/>
                </a:prstClr>
              </a:solidFill>
            </a:endParaRPr>
          </a:p>
        </p:txBody>
      </p:sp>
    </p:spTree>
    <p:extLst>
      <p:ext uri="{BB962C8B-B14F-4D97-AF65-F5344CB8AC3E}">
        <p14:creationId xmlns:p14="http://schemas.microsoft.com/office/powerpoint/2010/main" val="58004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AI, modelling and optimisation theme - L4 courses</a:t>
            </a:r>
          </a:p>
        </p:txBody>
      </p:sp>
      <p:sp>
        <p:nvSpPr>
          <p:cNvPr id="3" name="Content Placeholder 2"/>
          <p:cNvSpPr>
            <a:spLocks noGrp="1"/>
          </p:cNvSpPr>
          <p:nvPr>
            <p:ph idx="1"/>
          </p:nvPr>
        </p:nvSpPr>
        <p:spPr/>
        <p:txBody>
          <a:bodyPr>
            <a:normAutofit fontScale="70000" lnSpcReduction="20000"/>
          </a:bodyPr>
          <a:lstStyle/>
          <a:p>
            <a:r>
              <a:rPr lang="en-US" b="1" dirty="0"/>
              <a:t>Autumn</a:t>
            </a:r>
          </a:p>
          <a:p>
            <a:r>
              <a:rPr lang="en-US" dirty="0"/>
              <a:t>COMP4034/G54ARS Autonomous Robotic Systems</a:t>
            </a:r>
          </a:p>
          <a:p>
            <a:pPr lvl="1"/>
            <a:r>
              <a:rPr lang="en-US" dirty="0"/>
              <a:t>hardware and software principles appropriate for control and </a:t>
            </a:r>
            <a:r>
              <a:rPr lang="en-US" dirty="0" err="1"/>
              <a:t>localisation</a:t>
            </a:r>
            <a:r>
              <a:rPr lang="en-US" dirty="0"/>
              <a:t> of autonomous mobile robots</a:t>
            </a:r>
          </a:p>
          <a:p>
            <a:r>
              <a:rPr lang="en-US" dirty="0"/>
              <a:t>COMP4041/G54LDO Linear and Discrete Optimization</a:t>
            </a:r>
          </a:p>
          <a:p>
            <a:pPr lvl="1"/>
            <a:r>
              <a:rPr lang="en-US" dirty="0"/>
              <a:t>interpret and develop algebraic models for a variety of real-world linear and discrete optimization problems</a:t>
            </a:r>
          </a:p>
          <a:p>
            <a:r>
              <a:rPr lang="en-US" b="1" dirty="0"/>
              <a:t>Spring</a:t>
            </a:r>
          </a:p>
          <a:p>
            <a:r>
              <a:rPr lang="en-US" dirty="0"/>
              <a:t>COMP4030/G54DMA Data Modelling and Analysis</a:t>
            </a:r>
          </a:p>
          <a:p>
            <a:pPr lvl="1"/>
            <a:r>
              <a:rPr lang="en-US" dirty="0"/>
              <a:t>data analysis problems that can be modelled computationally and techniques to solve those problems</a:t>
            </a:r>
          </a:p>
          <a:p>
            <a:r>
              <a:rPr lang="en-US" dirty="0"/>
              <a:t>COMP4033/G54FUZ Fuzzy Logic and Fuzzy Systems</a:t>
            </a:r>
          </a:p>
          <a:p>
            <a:pPr lvl="1"/>
            <a:r>
              <a:rPr lang="en-US" dirty="0"/>
              <a:t>fuzzy sets and systems from a theoretical and practical perspective</a:t>
            </a:r>
          </a:p>
          <a:p>
            <a:r>
              <a:rPr lang="en-US" dirty="0"/>
              <a:t>COMP4038/G54SOD Simulation and </a:t>
            </a:r>
            <a:r>
              <a:rPr lang="en-US" dirty="0" err="1"/>
              <a:t>Optimisation</a:t>
            </a:r>
            <a:r>
              <a:rPr lang="en-US" dirty="0"/>
              <a:t> for Decision Support</a:t>
            </a:r>
          </a:p>
          <a:p>
            <a:pPr lvl="1"/>
            <a:r>
              <a:rPr lang="en-US" dirty="0"/>
              <a:t>Operations Research Simulation, Social Simulation, Data Science, Automated Scheduling, and Decision Analysis</a:t>
            </a:r>
          </a:p>
          <a:p>
            <a:pPr lvl="1"/>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35</a:t>
            </a:fld>
            <a:endParaRPr lang="en-GB">
              <a:solidFill>
                <a:prstClr val="black">
                  <a:tint val="75000"/>
                </a:prstClr>
              </a:solidFill>
            </a:endParaRPr>
          </a:p>
        </p:txBody>
      </p:sp>
    </p:spTree>
    <p:extLst>
      <p:ext uri="{BB962C8B-B14F-4D97-AF65-F5344CB8AC3E}">
        <p14:creationId xmlns:p14="http://schemas.microsoft.com/office/powerpoint/2010/main" val="1501198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HCI theme - L4 courses</a:t>
            </a:r>
          </a:p>
        </p:txBody>
      </p:sp>
      <p:sp>
        <p:nvSpPr>
          <p:cNvPr id="3" name="Content Placeholder 2"/>
          <p:cNvSpPr>
            <a:spLocks noGrp="1"/>
          </p:cNvSpPr>
          <p:nvPr>
            <p:ph idx="1"/>
          </p:nvPr>
        </p:nvSpPr>
        <p:spPr/>
        <p:txBody>
          <a:bodyPr>
            <a:normAutofit fontScale="92500" lnSpcReduction="10000"/>
          </a:bodyPr>
          <a:lstStyle/>
          <a:p>
            <a:r>
              <a:rPr lang="en-US" b="1" dirty="0"/>
              <a:t>Autumn</a:t>
            </a:r>
          </a:p>
          <a:p>
            <a:r>
              <a:rPr lang="en-US" dirty="0"/>
              <a:t>COMP4017/G54DET Design Ethnography</a:t>
            </a:r>
          </a:p>
          <a:p>
            <a:pPr lvl="1"/>
            <a:r>
              <a:rPr lang="en-US" dirty="0"/>
              <a:t> theory and practice of ethnography; ethnographic analysis; its relationship to systems design</a:t>
            </a:r>
          </a:p>
          <a:p>
            <a:r>
              <a:rPr lang="en-US" b="1" dirty="0"/>
              <a:t>Spring</a:t>
            </a:r>
          </a:p>
          <a:p>
            <a:r>
              <a:rPr lang="en-US" dirty="0"/>
              <a:t>COMP4002/G54GAM Games</a:t>
            </a:r>
          </a:p>
          <a:p>
            <a:pPr lvl="1"/>
            <a:r>
              <a:rPr lang="en-US" dirty="0"/>
              <a:t>history, development and state-of-the art in computer games and technological entertainment</a:t>
            </a:r>
          </a:p>
          <a:p>
            <a:r>
              <a:rPr lang="en-US" dirty="0"/>
              <a:t>COMP4036/G54MRT Mixed Reality Technologies</a:t>
            </a:r>
          </a:p>
          <a:p>
            <a:pPr lvl="1"/>
            <a:r>
              <a:rPr lang="en-US" dirty="0"/>
              <a:t> interaction beyond the desktop from virtual reality to ubiquitous computing </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36</a:t>
            </a:fld>
            <a:endParaRPr lang="en-GB" dirty="0">
              <a:solidFill>
                <a:prstClr val="black">
                  <a:tint val="75000"/>
                </a:prstClr>
              </a:solidFill>
            </a:endParaRPr>
          </a:p>
        </p:txBody>
      </p:sp>
    </p:spTree>
    <p:extLst>
      <p:ext uri="{BB962C8B-B14F-4D97-AF65-F5344CB8AC3E}">
        <p14:creationId xmlns:p14="http://schemas.microsoft.com/office/powerpoint/2010/main" val="93539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 theme - L4 courses</a:t>
            </a:r>
          </a:p>
        </p:txBody>
      </p:sp>
      <p:sp>
        <p:nvSpPr>
          <p:cNvPr id="3" name="Content Placeholder 2"/>
          <p:cNvSpPr>
            <a:spLocks noGrp="1"/>
          </p:cNvSpPr>
          <p:nvPr>
            <p:ph idx="1"/>
          </p:nvPr>
        </p:nvSpPr>
        <p:spPr/>
        <p:txBody>
          <a:bodyPr/>
          <a:lstStyle/>
          <a:p>
            <a:r>
              <a:rPr lang="en-US" dirty="0"/>
              <a:t>COMP4024/G54SPM Software Engineering Management</a:t>
            </a:r>
          </a:p>
          <a:p>
            <a:pPr lvl="1"/>
            <a:r>
              <a:rPr lang="en-US" dirty="0"/>
              <a:t>Software project management; Agile development; Test Driven Development, pair programming; software management tools</a:t>
            </a:r>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37</a:t>
            </a:fld>
            <a:endParaRPr lang="en-GB">
              <a:solidFill>
                <a:prstClr val="black">
                  <a:tint val="75000"/>
                </a:prstClr>
              </a:solidFill>
            </a:endParaRPr>
          </a:p>
        </p:txBody>
      </p:sp>
    </p:spTree>
    <p:extLst>
      <p:ext uri="{BB962C8B-B14F-4D97-AF65-F5344CB8AC3E}">
        <p14:creationId xmlns:p14="http://schemas.microsoft.com/office/powerpoint/2010/main" val="138649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263" y="662229"/>
            <a:ext cx="12245658"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3200" dirty="0">
                <a:solidFill>
                  <a:schemeClr val="tx1"/>
                </a:solidFill>
              </a:rPr>
              <a:t>Year 3 courses</a:t>
            </a:r>
          </a:p>
        </p:txBody>
      </p:sp>
      <p:sp>
        <p:nvSpPr>
          <p:cNvPr id="6" name="Rectangle 5"/>
          <p:cNvSpPr/>
          <p:nvPr/>
        </p:nvSpPr>
        <p:spPr>
          <a:xfrm>
            <a:off x="331263" y="2365325"/>
            <a:ext cx="6128350" cy="67991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endParaRPr lang="en-GB" sz="3200">
              <a:solidFill>
                <a:prstClr val="white"/>
              </a:solidFill>
            </a:endParaRPr>
          </a:p>
        </p:txBody>
      </p:sp>
      <p:sp>
        <p:nvSpPr>
          <p:cNvPr id="7" name="Rectangle 6"/>
          <p:cNvSpPr/>
          <p:nvPr/>
        </p:nvSpPr>
        <p:spPr>
          <a:xfrm>
            <a:off x="6459614" y="2365325"/>
            <a:ext cx="6117308" cy="67991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endParaRPr lang="en-GB" sz="3200">
              <a:solidFill>
                <a:prstClr val="white"/>
              </a:solidFill>
            </a:endParaRPr>
          </a:p>
        </p:txBody>
      </p:sp>
      <p:sp>
        <p:nvSpPr>
          <p:cNvPr id="8" name="Rectangle 7"/>
          <p:cNvSpPr/>
          <p:nvPr/>
        </p:nvSpPr>
        <p:spPr>
          <a:xfrm>
            <a:off x="331263" y="1513777"/>
            <a:ext cx="6128350"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2363" dirty="0">
                <a:solidFill>
                  <a:srgbClr val="000000"/>
                </a:solidFill>
              </a:rPr>
              <a:t>Semester 1</a:t>
            </a:r>
          </a:p>
        </p:txBody>
      </p:sp>
      <p:sp>
        <p:nvSpPr>
          <p:cNvPr id="9" name="Rectangle 8"/>
          <p:cNvSpPr/>
          <p:nvPr/>
        </p:nvSpPr>
        <p:spPr>
          <a:xfrm>
            <a:off x="6459615" y="1513777"/>
            <a:ext cx="6117306" cy="8515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0212" fontAlgn="auto">
              <a:spcBef>
                <a:spcPts val="0"/>
              </a:spcBef>
              <a:spcAft>
                <a:spcPts val="0"/>
              </a:spcAft>
            </a:pPr>
            <a:r>
              <a:rPr lang="en-GB" sz="2363" dirty="0">
                <a:solidFill>
                  <a:srgbClr val="000000"/>
                </a:solidFill>
              </a:rPr>
              <a:t>Semester 2</a:t>
            </a:r>
          </a:p>
        </p:txBody>
      </p:sp>
      <p:sp>
        <p:nvSpPr>
          <p:cNvPr id="11" name="Rectangle 10"/>
          <p:cNvSpPr/>
          <p:nvPr/>
        </p:nvSpPr>
        <p:spPr>
          <a:xfrm>
            <a:off x="4262239" y="3952015"/>
            <a:ext cx="1888194"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Compilers</a:t>
            </a:r>
          </a:p>
        </p:txBody>
      </p:sp>
      <p:sp>
        <p:nvSpPr>
          <p:cNvPr id="12" name="Rectangle 11"/>
          <p:cNvSpPr/>
          <p:nvPr/>
        </p:nvSpPr>
        <p:spPr>
          <a:xfrm>
            <a:off x="4262239" y="4711717"/>
            <a:ext cx="1888194" cy="563140"/>
          </a:xfrm>
          <a:prstGeom prst="rect">
            <a:avLst/>
          </a:prstGeom>
          <a:solidFill>
            <a:srgbClr val="FFFF68"/>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Software Quality Metrics</a:t>
            </a:r>
          </a:p>
        </p:txBody>
      </p:sp>
      <p:sp>
        <p:nvSpPr>
          <p:cNvPr id="14" name="Rectangle 13"/>
          <p:cNvSpPr/>
          <p:nvPr/>
        </p:nvSpPr>
        <p:spPr>
          <a:xfrm>
            <a:off x="4262239" y="3192313"/>
            <a:ext cx="1888194" cy="563140"/>
          </a:xfrm>
          <a:prstGeom prst="rect">
            <a:avLst/>
          </a:prstGeom>
          <a:solidFill>
            <a:schemeClr val="bg1">
              <a:lumMod val="7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Prof. Ethics in CS</a:t>
            </a:r>
          </a:p>
        </p:txBody>
      </p:sp>
      <p:sp>
        <p:nvSpPr>
          <p:cNvPr id="27" name="Rectangle 26"/>
          <p:cNvSpPr/>
          <p:nvPr/>
        </p:nvSpPr>
        <p:spPr>
          <a:xfrm>
            <a:off x="2376492" y="2469528"/>
            <a:ext cx="4083121"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Dissertation</a:t>
            </a:r>
          </a:p>
        </p:txBody>
      </p:sp>
      <p:sp>
        <p:nvSpPr>
          <p:cNvPr id="28" name="Rectangle 27"/>
          <p:cNvSpPr/>
          <p:nvPr/>
        </p:nvSpPr>
        <p:spPr>
          <a:xfrm>
            <a:off x="6459615" y="2469528"/>
            <a:ext cx="410252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Dissertation</a:t>
            </a:r>
          </a:p>
        </p:txBody>
      </p:sp>
      <p:sp>
        <p:nvSpPr>
          <p:cNvPr id="30" name="Rectangle 29"/>
          <p:cNvSpPr/>
          <p:nvPr/>
        </p:nvSpPr>
        <p:spPr>
          <a:xfrm>
            <a:off x="6785751" y="3192313"/>
            <a:ext cx="1888194" cy="563140"/>
          </a:xfrm>
          <a:prstGeom prst="rect">
            <a:avLst/>
          </a:prstGeom>
          <a:solidFill>
            <a:schemeClr val="bg1">
              <a:lumMod val="75000"/>
            </a:schemeClr>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Security</a:t>
            </a:r>
          </a:p>
        </p:txBody>
      </p:sp>
      <p:sp>
        <p:nvSpPr>
          <p:cNvPr id="32" name="Rectangle 31"/>
          <p:cNvSpPr/>
          <p:nvPr/>
        </p:nvSpPr>
        <p:spPr>
          <a:xfrm>
            <a:off x="4262239" y="5471418"/>
            <a:ext cx="1888194"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Knowl </a:t>
            </a:r>
            <a:r>
              <a:rPr lang="en-GB" sz="2000" dirty="0" err="1">
                <a:solidFill>
                  <a:srgbClr val="000000"/>
                </a:solidFill>
              </a:rPr>
              <a:t>Repr</a:t>
            </a:r>
            <a:r>
              <a:rPr lang="en-GB" sz="2000" dirty="0">
                <a:solidFill>
                  <a:srgbClr val="000000"/>
                </a:solidFill>
              </a:rPr>
              <a:t> Reason</a:t>
            </a:r>
          </a:p>
        </p:txBody>
      </p:sp>
      <p:sp>
        <p:nvSpPr>
          <p:cNvPr id="33" name="Rectangle 32"/>
          <p:cNvSpPr/>
          <p:nvPr/>
        </p:nvSpPr>
        <p:spPr>
          <a:xfrm>
            <a:off x="2404002" y="7713607"/>
            <a:ext cx="3746431" cy="633653"/>
          </a:xfrm>
          <a:prstGeom prst="rect">
            <a:avLst/>
          </a:prstGeom>
          <a:solidFill>
            <a:srgbClr val="B3A2C7"/>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Collaboration and Communication Technologies 10cr + 10cr project</a:t>
            </a:r>
          </a:p>
        </p:txBody>
      </p:sp>
      <p:sp>
        <p:nvSpPr>
          <p:cNvPr id="35" name="Rectangle 34"/>
          <p:cNvSpPr/>
          <p:nvPr/>
        </p:nvSpPr>
        <p:spPr>
          <a:xfrm>
            <a:off x="6785750" y="7750523"/>
            <a:ext cx="3776389" cy="563140"/>
          </a:xfrm>
          <a:prstGeom prst="rect">
            <a:avLst/>
          </a:prstGeom>
          <a:solidFill>
            <a:schemeClr val="accent4">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Fundamentals of Information Visualisation 10cr + 10cr project</a:t>
            </a:r>
          </a:p>
        </p:txBody>
      </p:sp>
      <p:sp>
        <p:nvSpPr>
          <p:cNvPr id="36" name="Rectangle 35"/>
          <p:cNvSpPr/>
          <p:nvPr/>
        </p:nvSpPr>
        <p:spPr>
          <a:xfrm>
            <a:off x="6785750" y="6990822"/>
            <a:ext cx="3776389"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prstClr val="black"/>
                </a:solidFill>
              </a:rPr>
              <a:t>Graphics</a:t>
            </a:r>
          </a:p>
        </p:txBody>
      </p:sp>
      <p:sp>
        <p:nvSpPr>
          <p:cNvPr id="37" name="Rectangle 36"/>
          <p:cNvSpPr/>
          <p:nvPr/>
        </p:nvSpPr>
        <p:spPr>
          <a:xfrm>
            <a:off x="2376492" y="6231120"/>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Machine Learning</a:t>
            </a:r>
          </a:p>
        </p:txBody>
      </p:sp>
      <p:sp>
        <p:nvSpPr>
          <p:cNvPr id="43" name="Rectangle 42"/>
          <p:cNvSpPr/>
          <p:nvPr/>
        </p:nvSpPr>
        <p:spPr>
          <a:xfrm>
            <a:off x="6785751" y="3952015"/>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Computability</a:t>
            </a:r>
          </a:p>
        </p:txBody>
      </p:sp>
      <p:sp>
        <p:nvSpPr>
          <p:cNvPr id="45" name="Rectangle 44"/>
          <p:cNvSpPr/>
          <p:nvPr/>
        </p:nvSpPr>
        <p:spPr>
          <a:xfrm>
            <a:off x="2395432" y="6990822"/>
            <a:ext cx="3755001" cy="563140"/>
          </a:xfrm>
          <a:prstGeom prst="rect">
            <a:avLst/>
          </a:prstGeom>
          <a:solidFill>
            <a:schemeClr val="accent2">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Mobile Device Programming</a:t>
            </a:r>
          </a:p>
        </p:txBody>
      </p:sp>
      <p:sp>
        <p:nvSpPr>
          <p:cNvPr id="47" name="Rectangle 46"/>
          <p:cNvSpPr/>
          <p:nvPr/>
        </p:nvSpPr>
        <p:spPr>
          <a:xfrm>
            <a:off x="6785750" y="6231120"/>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Computer Vision</a:t>
            </a:r>
          </a:p>
        </p:txBody>
      </p:sp>
      <p:sp>
        <p:nvSpPr>
          <p:cNvPr id="48" name="Rectangle 47"/>
          <p:cNvSpPr/>
          <p:nvPr/>
        </p:nvSpPr>
        <p:spPr>
          <a:xfrm>
            <a:off x="6785751" y="4711717"/>
            <a:ext cx="1888194" cy="563140"/>
          </a:xfrm>
          <a:prstGeom prst="rect">
            <a:avLst/>
          </a:prstGeom>
          <a:solidFill>
            <a:schemeClr val="accent6">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Parallel </a:t>
            </a:r>
            <a:r>
              <a:rPr lang="en-GB" sz="2000" dirty="0" err="1">
                <a:solidFill>
                  <a:srgbClr val="000000"/>
                </a:solidFill>
              </a:rPr>
              <a:t>Distrib</a:t>
            </a:r>
            <a:r>
              <a:rPr lang="en-GB" sz="2000" dirty="0">
                <a:solidFill>
                  <a:srgbClr val="000000"/>
                </a:solidFill>
              </a:rPr>
              <a:t>. Computing</a:t>
            </a:r>
          </a:p>
        </p:txBody>
      </p:sp>
      <p:sp>
        <p:nvSpPr>
          <p:cNvPr id="49" name="Rectangle 48"/>
          <p:cNvSpPr/>
          <p:nvPr/>
        </p:nvSpPr>
        <p:spPr>
          <a:xfrm>
            <a:off x="5515518" y="8517176"/>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Industrial Experience</a:t>
            </a:r>
          </a:p>
        </p:txBody>
      </p:sp>
      <p:sp>
        <p:nvSpPr>
          <p:cNvPr id="50" name="Rectangle 49"/>
          <p:cNvSpPr/>
          <p:nvPr/>
        </p:nvSpPr>
        <p:spPr>
          <a:xfrm>
            <a:off x="3627324" y="8510229"/>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Programming experience</a:t>
            </a:r>
          </a:p>
        </p:txBody>
      </p:sp>
      <p:sp>
        <p:nvSpPr>
          <p:cNvPr id="51" name="Rectangle 50"/>
          <p:cNvSpPr/>
          <p:nvPr/>
        </p:nvSpPr>
        <p:spPr>
          <a:xfrm>
            <a:off x="7403712" y="8510229"/>
            <a:ext cx="1888194" cy="563140"/>
          </a:xfrm>
          <a:prstGeom prst="rect">
            <a:avLst/>
          </a:prstGeom>
          <a:solidFill>
            <a:schemeClr val="bg1">
              <a:lumMod val="75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Schools experience</a:t>
            </a:r>
          </a:p>
        </p:txBody>
      </p:sp>
      <p:sp>
        <p:nvSpPr>
          <p:cNvPr id="46" name="Rectangle 45"/>
          <p:cNvSpPr/>
          <p:nvPr/>
        </p:nvSpPr>
        <p:spPr>
          <a:xfrm>
            <a:off x="6785750" y="5471418"/>
            <a:ext cx="3776389" cy="563140"/>
          </a:xfrm>
          <a:prstGeom prst="rect">
            <a:avLst/>
          </a:prstGeom>
          <a:solidFill>
            <a:schemeClr val="accent1">
              <a:lumMod val="60000"/>
              <a:lumOff val="40000"/>
            </a:schemeClr>
          </a:solid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Design Intelligent Agents</a:t>
            </a:r>
            <a:endParaRPr lang="en-GB" sz="2000" dirty="0">
              <a:solidFill>
                <a:prstClr val="black"/>
              </a:solidFill>
            </a:endParaRPr>
          </a:p>
        </p:txBody>
      </p:sp>
      <p:sp>
        <p:nvSpPr>
          <p:cNvPr id="55" name="Rectangle 54"/>
          <p:cNvSpPr/>
          <p:nvPr/>
        </p:nvSpPr>
        <p:spPr>
          <a:xfrm>
            <a:off x="10898633" y="815117"/>
            <a:ext cx="746797" cy="563140"/>
          </a:xfrm>
          <a:prstGeom prst="rect">
            <a:avLst/>
          </a:prstGeom>
          <a:noFill/>
          <a:ln w="1905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Core</a:t>
            </a:r>
          </a:p>
        </p:txBody>
      </p:sp>
      <p:sp>
        <p:nvSpPr>
          <p:cNvPr id="56" name="Rectangle 55"/>
          <p:cNvSpPr/>
          <p:nvPr/>
        </p:nvSpPr>
        <p:spPr>
          <a:xfrm>
            <a:off x="11645430" y="815117"/>
            <a:ext cx="746797" cy="563140"/>
          </a:xfrm>
          <a:prstGeom prst="rect">
            <a:avLst/>
          </a:prstGeom>
          <a:noFill/>
          <a:ln w="1905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defTabSz="600212" fontAlgn="auto">
              <a:spcBef>
                <a:spcPts val="0"/>
              </a:spcBef>
              <a:spcAft>
                <a:spcPts val="0"/>
              </a:spcAft>
            </a:pPr>
            <a:r>
              <a:rPr lang="en-GB" sz="2000" dirty="0">
                <a:solidFill>
                  <a:srgbClr val="000000"/>
                </a:solidFill>
              </a:rPr>
              <a:t>Option</a:t>
            </a:r>
          </a:p>
        </p:txBody>
      </p:sp>
      <p:sp>
        <p:nvSpPr>
          <p:cNvPr id="29" name="Rectangle 28"/>
          <p:cNvSpPr/>
          <p:nvPr/>
        </p:nvSpPr>
        <p:spPr>
          <a:xfrm>
            <a:off x="464756" y="814885"/>
            <a:ext cx="593969" cy="562708"/>
          </a:xfrm>
          <a:prstGeom prst="rect">
            <a:avLst/>
          </a:prstGeom>
          <a:solidFill>
            <a:schemeClr val="bg1">
              <a:lumMod val="75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F</a:t>
            </a:r>
          </a:p>
        </p:txBody>
      </p:sp>
      <p:sp>
        <p:nvSpPr>
          <p:cNvPr id="31" name="Rectangle 30"/>
          <p:cNvSpPr/>
          <p:nvPr/>
        </p:nvSpPr>
        <p:spPr>
          <a:xfrm>
            <a:off x="1112911" y="814885"/>
            <a:ext cx="575212" cy="562708"/>
          </a:xfrm>
          <a:prstGeom prst="rect">
            <a:avLst/>
          </a:prstGeom>
          <a:solidFill>
            <a:schemeClr val="accent2">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PRG</a:t>
            </a:r>
          </a:p>
        </p:txBody>
      </p:sp>
      <p:sp>
        <p:nvSpPr>
          <p:cNvPr id="34" name="Rectangle 33"/>
          <p:cNvSpPr/>
          <p:nvPr/>
        </p:nvSpPr>
        <p:spPr>
          <a:xfrm>
            <a:off x="3051127" y="814885"/>
            <a:ext cx="623147" cy="562708"/>
          </a:xfrm>
          <a:prstGeom prst="rect">
            <a:avLst/>
          </a:prstGeom>
          <a:solidFill>
            <a:schemeClr val="accent6">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OSN</a:t>
            </a:r>
          </a:p>
        </p:txBody>
      </p:sp>
      <p:sp>
        <p:nvSpPr>
          <p:cNvPr id="38" name="Rectangle 37"/>
          <p:cNvSpPr/>
          <p:nvPr/>
        </p:nvSpPr>
        <p:spPr>
          <a:xfrm>
            <a:off x="1756900" y="814885"/>
            <a:ext cx="604390" cy="562708"/>
          </a:xfrm>
          <a:prstGeom prst="rect">
            <a:avLst/>
          </a:prstGeom>
          <a:solidFill>
            <a:schemeClr val="accent1">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AIMO</a:t>
            </a:r>
          </a:p>
        </p:txBody>
      </p:sp>
      <p:sp>
        <p:nvSpPr>
          <p:cNvPr id="39" name="Rectangle 38"/>
          <p:cNvSpPr/>
          <p:nvPr/>
        </p:nvSpPr>
        <p:spPr>
          <a:xfrm>
            <a:off x="2421728" y="814885"/>
            <a:ext cx="571044" cy="562708"/>
          </a:xfrm>
          <a:prstGeom prst="rect">
            <a:avLst/>
          </a:prstGeom>
          <a:solidFill>
            <a:srgbClr val="FFFF66"/>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SE</a:t>
            </a:r>
          </a:p>
        </p:txBody>
      </p:sp>
      <p:sp>
        <p:nvSpPr>
          <p:cNvPr id="40" name="Rectangle 39"/>
          <p:cNvSpPr/>
          <p:nvPr/>
        </p:nvSpPr>
        <p:spPr>
          <a:xfrm>
            <a:off x="3740965" y="816969"/>
            <a:ext cx="614810" cy="562708"/>
          </a:xfrm>
          <a:prstGeom prst="rect">
            <a:avLst/>
          </a:prstGeom>
          <a:solidFill>
            <a:schemeClr val="accent4">
              <a:lumMod val="60000"/>
              <a:lumOff val="4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fontAlgn="auto">
              <a:spcBef>
                <a:spcPts val="0"/>
              </a:spcBef>
              <a:spcAft>
                <a:spcPts val="0"/>
              </a:spcAft>
              <a:defRPr/>
            </a:pPr>
            <a:r>
              <a:rPr lang="en-GB" sz="1444" dirty="0">
                <a:solidFill>
                  <a:srgbClr val="000000"/>
                </a:solidFill>
              </a:rPr>
              <a:t>Theme</a:t>
            </a:r>
          </a:p>
          <a:p>
            <a:pPr fontAlgn="auto">
              <a:spcBef>
                <a:spcPts val="0"/>
              </a:spcBef>
              <a:spcAft>
                <a:spcPts val="0"/>
              </a:spcAft>
              <a:defRPr/>
            </a:pPr>
            <a:r>
              <a:rPr lang="en-GB" sz="1444" dirty="0">
                <a:solidFill>
                  <a:srgbClr val="000000"/>
                </a:solidFill>
              </a:rPr>
              <a:t>HCI</a:t>
            </a:r>
          </a:p>
        </p:txBody>
      </p:sp>
    </p:spTree>
    <p:extLst>
      <p:ext uri="{BB962C8B-B14F-4D97-AF65-F5344CB8AC3E}">
        <p14:creationId xmlns:p14="http://schemas.microsoft.com/office/powerpoint/2010/main" val="342494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Full year COURSES</a:t>
            </a:r>
          </a:p>
        </p:txBody>
      </p:sp>
      <p:sp>
        <p:nvSpPr>
          <p:cNvPr id="7" name="Text Placeholder 6"/>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5</a:t>
            </a:fld>
            <a:endParaRPr lang="en-GB">
              <a:solidFill>
                <a:prstClr val="black">
                  <a:tint val="75000"/>
                </a:prstClr>
              </a:solidFill>
            </a:endParaRPr>
          </a:p>
        </p:txBody>
      </p:sp>
    </p:spTree>
    <p:extLst>
      <p:ext uri="{BB962C8B-B14F-4D97-AF65-F5344CB8AC3E}">
        <p14:creationId xmlns:p14="http://schemas.microsoft.com/office/powerpoint/2010/main" val="131823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Experience Courses</a:t>
            </a:r>
            <a:endParaRPr lang="en-GB" dirty="0"/>
          </a:p>
        </p:txBody>
      </p:sp>
      <p:sp>
        <p:nvSpPr>
          <p:cNvPr id="3" name="Content Placeholder 2"/>
          <p:cNvSpPr>
            <a:spLocks noGrp="1"/>
          </p:cNvSpPr>
          <p:nvPr>
            <p:ph idx="1"/>
          </p:nvPr>
        </p:nvSpPr>
        <p:spPr>
          <a:xfrm>
            <a:off x="650240" y="4497217"/>
            <a:ext cx="11704320" cy="4988095"/>
          </a:xfrm>
        </p:spPr>
        <p:txBody>
          <a:bodyPr>
            <a:normAutofit fontScale="70000" lnSpcReduction="20000"/>
          </a:bodyPr>
          <a:lstStyle/>
          <a:p>
            <a:r>
              <a:rPr lang="en-US" dirty="0"/>
              <a:t>10 credits</a:t>
            </a:r>
          </a:p>
          <a:p>
            <a:r>
              <a:rPr lang="en-US" dirty="0"/>
              <a:t>Full year course</a:t>
            </a:r>
          </a:p>
          <a:p>
            <a:r>
              <a:rPr lang="en-US" dirty="0"/>
              <a:t>Deadline is in </a:t>
            </a:r>
            <a:r>
              <a:rPr lang="en-US" dirty="0" err="1"/>
              <a:t>freshers’</a:t>
            </a:r>
            <a:r>
              <a:rPr lang="en-US" dirty="0"/>
              <a:t> week</a:t>
            </a:r>
          </a:p>
          <a:p>
            <a:r>
              <a:rPr lang="en-US" dirty="0"/>
              <a:t>1) You submit a portfolio or report </a:t>
            </a:r>
            <a:br>
              <a:rPr lang="en-US" dirty="0"/>
            </a:br>
            <a:r>
              <a:rPr lang="en-US" dirty="0"/>
              <a:t>   2) We tell you what grade it could earn</a:t>
            </a:r>
            <a:br>
              <a:rPr lang="en-US" dirty="0"/>
            </a:br>
            <a:r>
              <a:rPr lang="en-US" dirty="0"/>
              <a:t>   2) You choose (or not) to enroll for that grade</a:t>
            </a:r>
            <a:br>
              <a:rPr lang="en-US" dirty="0"/>
            </a:br>
            <a:r>
              <a:rPr lang="en-US" dirty="0"/>
              <a:t>   3) </a:t>
            </a:r>
            <a:r>
              <a:rPr lang="en-US" b="1" dirty="0"/>
              <a:t>Then you are finished for the whole year</a:t>
            </a:r>
            <a:r>
              <a:rPr lang="en-US" dirty="0"/>
              <a:t> - 10cr in the bag</a:t>
            </a:r>
          </a:p>
          <a:p>
            <a:r>
              <a:rPr lang="en-US" dirty="0"/>
              <a:t>You can </a:t>
            </a:r>
            <a:r>
              <a:rPr lang="en-US" b="1" dirty="0"/>
              <a:t>only enroll with our approval</a:t>
            </a:r>
            <a:r>
              <a:rPr lang="en-US" dirty="0"/>
              <a:t>, for that agreed grade</a:t>
            </a:r>
            <a:br>
              <a:rPr lang="en-US" dirty="0"/>
            </a:br>
            <a:r>
              <a:rPr lang="en-US" dirty="0"/>
              <a:t>   - see the </a:t>
            </a:r>
            <a:r>
              <a:rPr lang="en-US" dirty="0" err="1"/>
              <a:t>convenors</a:t>
            </a:r>
            <a:r>
              <a:rPr lang="en-US" dirty="0"/>
              <a:t> before the summer</a:t>
            </a:r>
          </a:p>
          <a:p>
            <a:r>
              <a:rPr lang="en-US" dirty="0"/>
              <a:t>Assessment</a:t>
            </a:r>
          </a:p>
          <a:p>
            <a:pPr lvl="1"/>
            <a:r>
              <a:rPr lang="en-US" dirty="0"/>
              <a:t>Portfolio of achievements, 2000 words</a:t>
            </a:r>
          </a:p>
          <a:p>
            <a:endParaRPr lang="en-US" dirty="0"/>
          </a:p>
        </p:txBody>
      </p:sp>
      <p:sp>
        <p:nvSpPr>
          <p:cNvPr id="4" name="Footer Placeholder 3"/>
          <p:cNvSpPr>
            <a:spLocks noGrp="1"/>
          </p:cNvSpPr>
          <p:nvPr>
            <p:ph type="ftr" sz="quarter" idx="11"/>
          </p:nvPr>
        </p:nvSpPr>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/4</a:t>
            </a:r>
            <a:r>
              <a:rPr lang="en-GB" baseline="30000" dirty="0">
                <a:solidFill>
                  <a:prstClr val="black">
                    <a:tint val="75000"/>
                  </a:prstClr>
                </a:solidFill>
              </a:rPr>
              <a:t>th</a:t>
            </a:r>
            <a:r>
              <a:rPr lang="en-GB" dirty="0">
                <a:solidFill>
                  <a:prstClr val="black">
                    <a:tint val="75000"/>
                  </a:prstClr>
                </a:solidFill>
              </a:rPr>
              <a:t> year course choices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6</a:t>
            </a:fld>
            <a:endParaRPr lang="en-GB" dirty="0">
              <a:solidFill>
                <a:prstClr val="black">
                  <a:tint val="75000"/>
                </a:prstClr>
              </a:solidFill>
            </a:endParaRPr>
          </a:p>
        </p:txBody>
      </p:sp>
      <p:sp>
        <p:nvSpPr>
          <p:cNvPr id="7" name="TextBox 6">
            <a:extLst>
              <a:ext uri="{FF2B5EF4-FFF2-40B4-BE49-F238E27FC236}">
                <a16:creationId xmlns:a16="http://schemas.microsoft.com/office/drawing/2014/main" id="{11E2EA6D-DF29-714C-8E00-702ED6AA38EE}"/>
              </a:ext>
            </a:extLst>
          </p:cNvPr>
          <p:cNvSpPr txBox="1"/>
          <p:nvPr/>
        </p:nvSpPr>
        <p:spPr>
          <a:xfrm>
            <a:off x="885777" y="1840557"/>
            <a:ext cx="3240360" cy="2431435"/>
          </a:xfrm>
          <a:prstGeom prst="rect">
            <a:avLst/>
          </a:prstGeom>
          <a:noFill/>
        </p:spPr>
        <p:txBody>
          <a:bodyPr wrap="square" rtlCol="0">
            <a:spAutoFit/>
          </a:bodyPr>
          <a:lstStyle/>
          <a:p>
            <a:r>
              <a:rPr lang="en-US" sz="3800" dirty="0"/>
              <a:t>COMP3015/ G53DEV</a:t>
            </a:r>
          </a:p>
          <a:p>
            <a:r>
              <a:rPr lang="en-US" sz="2400" dirty="0"/>
              <a:t>Development Experience</a:t>
            </a:r>
          </a:p>
          <a:p>
            <a:r>
              <a:rPr lang="en-US" sz="2800" dirty="0"/>
              <a:t>Max Wilson</a:t>
            </a:r>
          </a:p>
        </p:txBody>
      </p:sp>
      <p:sp>
        <p:nvSpPr>
          <p:cNvPr id="8" name="TextBox 7">
            <a:extLst>
              <a:ext uri="{FF2B5EF4-FFF2-40B4-BE49-F238E27FC236}">
                <a16:creationId xmlns:a16="http://schemas.microsoft.com/office/drawing/2014/main" id="{44DC8A7A-5037-B04A-B91A-A88744B5DED6}"/>
              </a:ext>
            </a:extLst>
          </p:cNvPr>
          <p:cNvSpPr txBox="1"/>
          <p:nvPr/>
        </p:nvSpPr>
        <p:spPr>
          <a:xfrm>
            <a:off x="4630192" y="1852464"/>
            <a:ext cx="3240360" cy="2062103"/>
          </a:xfrm>
          <a:prstGeom prst="rect">
            <a:avLst/>
          </a:prstGeom>
          <a:noFill/>
        </p:spPr>
        <p:txBody>
          <a:bodyPr wrap="square" rtlCol="0">
            <a:spAutoFit/>
          </a:bodyPr>
          <a:lstStyle/>
          <a:p>
            <a:r>
              <a:rPr lang="en-US" sz="3800" dirty="0"/>
              <a:t>COMP3016/ G53IND</a:t>
            </a:r>
          </a:p>
          <a:p>
            <a:r>
              <a:rPr lang="en-US" sz="2400" dirty="0"/>
              <a:t>Industry Experience</a:t>
            </a:r>
          </a:p>
          <a:p>
            <a:r>
              <a:rPr lang="en-US" sz="2800" dirty="0"/>
              <a:t>Andy Crabtree</a:t>
            </a:r>
          </a:p>
        </p:txBody>
      </p:sp>
      <p:sp>
        <p:nvSpPr>
          <p:cNvPr id="9" name="TextBox 8">
            <a:extLst>
              <a:ext uri="{FF2B5EF4-FFF2-40B4-BE49-F238E27FC236}">
                <a16:creationId xmlns:a16="http://schemas.microsoft.com/office/drawing/2014/main" id="{EF3B5E27-C10C-AD47-A7F2-15ED6C7221E3}"/>
              </a:ext>
            </a:extLst>
          </p:cNvPr>
          <p:cNvSpPr txBox="1"/>
          <p:nvPr/>
        </p:nvSpPr>
        <p:spPr>
          <a:xfrm>
            <a:off x="8247213" y="1840556"/>
            <a:ext cx="3240360" cy="2431435"/>
          </a:xfrm>
          <a:prstGeom prst="rect">
            <a:avLst/>
          </a:prstGeom>
          <a:noFill/>
        </p:spPr>
        <p:txBody>
          <a:bodyPr wrap="square" rtlCol="0">
            <a:spAutoFit/>
          </a:bodyPr>
          <a:lstStyle/>
          <a:p>
            <a:r>
              <a:rPr lang="en-US" sz="3800" dirty="0"/>
              <a:t>COMP3017/ G53SCE</a:t>
            </a:r>
          </a:p>
          <a:p>
            <a:r>
              <a:rPr lang="en-US" sz="2400" dirty="0"/>
              <a:t>Teaching CS in Schools</a:t>
            </a:r>
          </a:p>
          <a:p>
            <a:r>
              <a:rPr lang="en-US" sz="2800" dirty="0"/>
              <a:t>Andrew French</a:t>
            </a:r>
          </a:p>
        </p:txBody>
      </p:sp>
    </p:spTree>
    <p:extLst>
      <p:ext uri="{BB962C8B-B14F-4D97-AF65-F5344CB8AC3E}">
        <p14:creationId xmlns:p14="http://schemas.microsoft.com/office/powerpoint/2010/main" val="211395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6000" dirty="0"/>
              <a:t>COMP3003/</a:t>
            </a:r>
            <a:r>
              <a:rPr lang="en-GB" dirty="0"/>
              <a:t>G53IDS individual dissertation</a:t>
            </a:r>
          </a:p>
        </p:txBody>
      </p:sp>
      <p:sp>
        <p:nvSpPr>
          <p:cNvPr id="3" name="Content Placeholder 2"/>
          <p:cNvSpPr>
            <a:spLocks noGrp="1"/>
          </p:cNvSpPr>
          <p:nvPr>
            <p:ph idx="1"/>
          </p:nvPr>
        </p:nvSpPr>
        <p:spPr>
          <a:xfrm>
            <a:off x="650240" y="2284512"/>
            <a:ext cx="11704320" cy="6949800"/>
          </a:xfrm>
        </p:spPr>
        <p:txBody>
          <a:bodyPr>
            <a:normAutofit/>
          </a:bodyPr>
          <a:lstStyle/>
          <a:p>
            <a:r>
              <a:rPr lang="en-GB" dirty="0"/>
              <a:t>40 credit, full year, OPTIONAL course</a:t>
            </a:r>
          </a:p>
          <a:p>
            <a:r>
              <a:rPr lang="en-GB" sz="4000" dirty="0"/>
              <a:t>Module co-ordinator: Dr Ender Ozcan</a:t>
            </a:r>
          </a:p>
          <a:p>
            <a:pPr lvl="1"/>
            <a:r>
              <a:rPr lang="en-GB" dirty="0"/>
              <a:t>Your degree will be </a:t>
            </a:r>
            <a:r>
              <a:rPr lang="en-GB" i="1" dirty="0"/>
              <a:t>BCS accredited </a:t>
            </a:r>
            <a:r>
              <a:rPr lang="en-GB" dirty="0"/>
              <a:t>if you do the project course and pass. </a:t>
            </a:r>
            <a:r>
              <a:rPr lang="en-GB" i="1" dirty="0"/>
              <a:t>Note</a:t>
            </a:r>
            <a:r>
              <a:rPr lang="en-GB" dirty="0"/>
              <a:t>: This gives you the opportunity of applying for professional BCS membership (There are exams to become a member of the BCS </a:t>
            </a:r>
            <a:r>
              <a:rPr lang="en-GB" u="sng" dirty="0"/>
              <a:t>without an already accredited degree </a:t>
            </a:r>
            <a:r>
              <a:rPr lang="en-GB" dirty="0"/>
              <a:t>and in our experience employers do not usually ask for BCS accreditation)</a:t>
            </a:r>
          </a:p>
          <a:p>
            <a:pPr lvl="1"/>
            <a:r>
              <a:rPr lang="en-GB" dirty="0"/>
              <a:t>This will be one of the largest individual work that you can showcase to potential employers, </a:t>
            </a:r>
            <a:r>
              <a:rPr lang="en-GB" u="sng" dirty="0"/>
              <a:t>versus</a:t>
            </a:r>
            <a:r>
              <a:rPr lang="en-GB" dirty="0"/>
              <a:t> learning new expertise and skills through specific courses</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7</a:t>
            </a:fld>
            <a:endParaRPr lang="en-GB">
              <a:solidFill>
                <a:prstClr val="black">
                  <a:tint val="75000"/>
                </a:prstClr>
              </a:solidFill>
            </a:endParaRPr>
          </a:p>
        </p:txBody>
      </p:sp>
      <p:sp>
        <p:nvSpPr>
          <p:cNvPr id="7" name="Footer Placeholder 3"/>
          <p:cNvSpPr>
            <a:spLocks noGrp="1"/>
          </p:cNvSpPr>
          <p:nvPr>
            <p:ph type="ftr" sz="quarter" idx="11"/>
          </p:nvPr>
        </p:nvSpPr>
        <p:spPr>
          <a:xfrm>
            <a:off x="4443307" y="9040144"/>
            <a:ext cx="4118187" cy="519289"/>
          </a:xfrm>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 year course choices</a:t>
            </a:r>
          </a:p>
        </p:txBody>
      </p:sp>
    </p:spTree>
    <p:extLst>
      <p:ext uri="{BB962C8B-B14F-4D97-AF65-F5344CB8AC3E}">
        <p14:creationId xmlns:p14="http://schemas.microsoft.com/office/powerpoint/2010/main" val="23093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6000" dirty="0"/>
              <a:t>COMP3003/</a:t>
            </a:r>
            <a:r>
              <a:rPr lang="en-GB" dirty="0"/>
              <a:t>G53IDS individual dissertation</a:t>
            </a:r>
          </a:p>
        </p:txBody>
      </p:sp>
      <p:sp>
        <p:nvSpPr>
          <p:cNvPr id="3" name="Content Placeholder 2"/>
          <p:cNvSpPr>
            <a:spLocks noGrp="1"/>
          </p:cNvSpPr>
          <p:nvPr>
            <p:ph idx="1"/>
          </p:nvPr>
        </p:nvSpPr>
        <p:spPr>
          <a:xfrm>
            <a:off x="650240" y="2284512"/>
            <a:ext cx="11900832" cy="6949800"/>
          </a:xfrm>
        </p:spPr>
        <p:txBody>
          <a:bodyPr>
            <a:noAutofit/>
          </a:bodyPr>
          <a:lstStyle/>
          <a:p>
            <a:r>
              <a:rPr lang="en-GB" sz="3900" dirty="0"/>
              <a:t>What is involved?</a:t>
            </a:r>
          </a:p>
          <a:p>
            <a:pPr lvl="1"/>
            <a:r>
              <a:rPr lang="en-GB" sz="3400" dirty="0"/>
              <a:t>software development or theoretical or empirical research </a:t>
            </a:r>
          </a:p>
          <a:p>
            <a:pPr lvl="1"/>
            <a:r>
              <a:rPr lang="en-GB" sz="3400" dirty="0"/>
              <a:t>review related work (e.g., literature, systems, methodologies, etc.)</a:t>
            </a:r>
          </a:p>
          <a:p>
            <a:pPr lvl="1"/>
            <a:r>
              <a:rPr lang="en-GB" sz="3400" dirty="0"/>
              <a:t>evaluation (e.g., user testing, performance comparison, etc.)</a:t>
            </a:r>
          </a:p>
          <a:p>
            <a:r>
              <a:rPr lang="en-GB" sz="3900" dirty="0"/>
              <a:t>Deliverables and Assessment</a:t>
            </a:r>
          </a:p>
          <a:p>
            <a:pPr lvl="1"/>
            <a:r>
              <a:rPr lang="en-GB" sz="3400" dirty="0"/>
              <a:t>Project proposal (2,000 words/4 pages) and Ethics clearance [start of term 1]</a:t>
            </a:r>
          </a:p>
          <a:p>
            <a:pPr lvl="1"/>
            <a:r>
              <a:rPr lang="en-GB" sz="3400" dirty="0"/>
              <a:t>Interim report (5,000 words/15 pages) </a:t>
            </a:r>
            <a:r>
              <a:rPr lang="mr-IN" sz="3400" dirty="0"/>
              <a:t>–</a:t>
            </a:r>
            <a:r>
              <a:rPr lang="en-GB" sz="3400" dirty="0"/>
              <a:t> 10%  [end of term 1]</a:t>
            </a:r>
          </a:p>
          <a:p>
            <a:pPr lvl="1"/>
            <a:r>
              <a:rPr lang="en-GB" sz="3400" dirty="0"/>
              <a:t>Dissertation (15,000 words/40 pages) </a:t>
            </a:r>
            <a:r>
              <a:rPr lang="mr-IN" sz="3400" dirty="0"/>
              <a:t>–</a:t>
            </a:r>
            <a:r>
              <a:rPr lang="en-GB" sz="3400" dirty="0"/>
              <a:t> 75% [end of term 2]</a:t>
            </a:r>
          </a:p>
          <a:p>
            <a:pPr lvl="1"/>
            <a:r>
              <a:rPr lang="en-GB" sz="3400" dirty="0"/>
              <a:t>Practical demonstration </a:t>
            </a:r>
            <a:r>
              <a:rPr lang="mr-IN" sz="3400" dirty="0"/>
              <a:t>–</a:t>
            </a:r>
            <a:r>
              <a:rPr lang="en-GB" sz="3400" dirty="0"/>
              <a:t> 15% [end of term 2]</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8</a:t>
            </a:fld>
            <a:endParaRPr lang="en-GB">
              <a:solidFill>
                <a:prstClr val="black">
                  <a:tint val="75000"/>
                </a:prstClr>
              </a:solidFill>
            </a:endParaRPr>
          </a:p>
        </p:txBody>
      </p:sp>
      <p:sp>
        <p:nvSpPr>
          <p:cNvPr id="7" name="Footer Placeholder 3"/>
          <p:cNvSpPr>
            <a:spLocks noGrp="1"/>
          </p:cNvSpPr>
          <p:nvPr>
            <p:ph type="ftr" sz="quarter" idx="11"/>
          </p:nvPr>
        </p:nvSpPr>
        <p:spPr>
          <a:xfrm>
            <a:off x="4443307" y="9040144"/>
            <a:ext cx="4118187" cy="519289"/>
          </a:xfrm>
        </p:spPr>
        <p:txBody>
          <a:body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 year course choices</a:t>
            </a:r>
          </a:p>
        </p:txBody>
      </p:sp>
    </p:spTree>
    <p:extLst>
      <p:ext uri="{BB962C8B-B14F-4D97-AF65-F5344CB8AC3E}">
        <p14:creationId xmlns:p14="http://schemas.microsoft.com/office/powerpoint/2010/main" val="9712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6000" dirty="0"/>
              <a:t>COMP3003/</a:t>
            </a:r>
            <a:r>
              <a:rPr lang="en-GB" dirty="0"/>
              <a:t>G53IDS individual dissertation</a:t>
            </a:r>
          </a:p>
        </p:txBody>
      </p:sp>
      <p:sp>
        <p:nvSpPr>
          <p:cNvPr id="3" name="Content Placeholder 2"/>
          <p:cNvSpPr>
            <a:spLocks noGrp="1"/>
          </p:cNvSpPr>
          <p:nvPr>
            <p:ph idx="1"/>
          </p:nvPr>
        </p:nvSpPr>
        <p:spPr>
          <a:xfrm>
            <a:off x="650240" y="2140496"/>
            <a:ext cx="11704320" cy="6480720"/>
          </a:xfrm>
        </p:spPr>
        <p:txBody>
          <a:bodyPr>
            <a:noAutofit/>
          </a:bodyPr>
          <a:lstStyle/>
          <a:p>
            <a:r>
              <a:rPr lang="en-GB" sz="3600" dirty="0"/>
              <a:t>There will be a Moodle web page set up for G53IDS. Look out for </a:t>
            </a:r>
          </a:p>
          <a:p>
            <a:r>
              <a:rPr lang="en-GB" sz="3600" dirty="0"/>
              <a:t>Moodle based project sign-up web page: </a:t>
            </a:r>
            <a:r>
              <a:rPr lang="en-GB" sz="3600" b="1" dirty="0"/>
              <a:t>Project Allocation System (PAS)</a:t>
            </a:r>
            <a:r>
              <a:rPr lang="en-GB" sz="3600" dirty="0"/>
              <a:t> [opens in May] –  find your own supervisor! </a:t>
            </a:r>
          </a:p>
          <a:p>
            <a:pPr lvl="1"/>
            <a:r>
              <a:rPr lang="en-GB" sz="3400" dirty="0"/>
              <a:t>View supervisor ideas (and ideas from companies if there is any) on PAS</a:t>
            </a:r>
          </a:p>
          <a:p>
            <a:pPr lvl="1"/>
            <a:r>
              <a:rPr lang="en-GB" sz="3400" dirty="0"/>
              <a:t>Speak to a supervisor </a:t>
            </a:r>
            <a:r>
              <a:rPr lang="en-GB" sz="3400" b="1" dirty="0"/>
              <a:t>who has availability </a:t>
            </a:r>
            <a:r>
              <a:rPr lang="en-GB" sz="3400" dirty="0"/>
              <a:t>(even your own ideas)</a:t>
            </a:r>
          </a:p>
          <a:p>
            <a:pPr lvl="1"/>
            <a:r>
              <a:rPr lang="en-GB" sz="3400" dirty="0"/>
              <a:t>Ensure that supervisor allocates the agreed project to you on PAS</a:t>
            </a:r>
          </a:p>
          <a:p>
            <a:r>
              <a:rPr lang="en-GB" sz="3600" dirty="0"/>
              <a:t>For further details, you can refer to the project handbook in the workspace, provisionally</a:t>
            </a:r>
          </a:p>
        </p:txBody>
      </p:sp>
      <p:sp>
        <p:nvSpPr>
          <p:cNvPr id="5" name="Slide Number Placeholder 4"/>
          <p:cNvSpPr>
            <a:spLocks noGrp="1"/>
          </p:cNvSpPr>
          <p:nvPr>
            <p:ph type="sldNum" sz="quarter" idx="12"/>
          </p:nvPr>
        </p:nvSpPr>
        <p:spPr/>
        <p:txBody>
          <a:bodyPr/>
          <a:lstStyle/>
          <a:p>
            <a:fld id="{67849135-F1E8-BD43-84FD-5B2A4FCA44DD}" type="slidenum">
              <a:rPr lang="en-GB" smtClean="0">
                <a:solidFill>
                  <a:prstClr val="black">
                    <a:tint val="75000"/>
                  </a:prstClr>
                </a:solidFill>
              </a:rPr>
              <a:pPr/>
              <a:t>9</a:t>
            </a:fld>
            <a:endParaRPr lang="en-GB">
              <a:solidFill>
                <a:prstClr val="black">
                  <a:tint val="75000"/>
                </a:prstClr>
              </a:solidFill>
            </a:endParaRPr>
          </a:p>
        </p:txBody>
      </p:sp>
      <p:sp>
        <p:nvSpPr>
          <p:cNvPr id="7" name="Footer Placeholder 3"/>
          <p:cNvSpPr txBox="1">
            <a:spLocks/>
          </p:cNvSpPr>
          <p:nvPr/>
        </p:nvSpPr>
        <p:spPr>
          <a:xfrm>
            <a:off x="4443307" y="9040144"/>
            <a:ext cx="4118187" cy="519289"/>
          </a:xfrm>
          <a:prstGeom prst="rect">
            <a:avLst/>
          </a:prstGeom>
        </p:spPr>
        <p:txBody>
          <a:bodyPr vert="horz" lIns="91440" tIns="45720" rIns="91440" bIns="45720" rtlCol="0" anchor="ctr"/>
          <a:lstStyle>
            <a:defPPr>
              <a:defRPr lang="en-US"/>
            </a:defPPr>
            <a:lvl1pPr algn="ctr" rtl="0" fontAlgn="base">
              <a:spcBef>
                <a:spcPct val="0"/>
              </a:spcBef>
              <a:spcAft>
                <a:spcPct val="0"/>
              </a:spcAft>
              <a:defRPr sz="1575" kern="1200">
                <a:solidFill>
                  <a:schemeClr val="tx1">
                    <a:tint val="75000"/>
                  </a:schemeClr>
                </a:solidFill>
                <a:latin typeface="Helvetica Neue Light" charset="0"/>
                <a:ea typeface="ヒラギノ角ゴ ProN W3" charset="0"/>
                <a:cs typeface="ヒラギノ角ゴ ProN W3" charset="0"/>
                <a:sym typeface="Helvetica Neue Light" charset="0"/>
              </a:defRPr>
            </a:lvl1pPr>
            <a:lvl2pPr marL="457129"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2pPr>
            <a:lvl3pPr marL="914260"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3pPr>
            <a:lvl4pPr marL="1371390"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4pPr>
            <a:lvl5pPr marL="1828518" algn="ctr" rtl="0" fontAlgn="base">
              <a:spcBef>
                <a:spcPct val="0"/>
              </a:spcBef>
              <a:spcAft>
                <a:spcPct val="0"/>
              </a:spcAft>
              <a:defRPr sz="4300" kern="1200">
                <a:solidFill>
                  <a:srgbClr val="000000"/>
                </a:solidFill>
                <a:latin typeface="Helvetica Neue Light" charset="0"/>
                <a:ea typeface="ヒラギノ角ゴ ProN W3" charset="0"/>
                <a:cs typeface="ヒラギノ角ゴ ProN W3" charset="0"/>
                <a:sym typeface="Helvetica Neue Light" charset="0"/>
              </a:defRPr>
            </a:lvl5pPr>
            <a:lvl6pPr marL="2285650"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6pPr>
            <a:lvl7pPr marL="2742778"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7pPr>
            <a:lvl8pPr marL="3199909"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8pPr>
            <a:lvl9pPr marL="3657039" algn="l" defTabSz="457129" rtl="0" eaLnBrk="1" latinLnBrk="0" hangingPunct="1">
              <a:defRPr sz="4300" kern="1200">
                <a:solidFill>
                  <a:srgbClr val="000000"/>
                </a:solidFill>
                <a:latin typeface="Helvetica Neue Light" charset="0"/>
                <a:ea typeface="ヒラギノ角ゴ ProN W3" charset="0"/>
                <a:cs typeface="ヒラギノ角ゴ ProN W3" charset="0"/>
                <a:sym typeface="Helvetica Neue Light" charset="0"/>
              </a:defRPr>
            </a:lvl9pPr>
          </a:lstStyle>
          <a:p>
            <a:r>
              <a:rPr lang="en-GB" dirty="0">
                <a:solidFill>
                  <a:prstClr val="black">
                    <a:tint val="75000"/>
                  </a:prstClr>
                </a:solidFill>
              </a:rPr>
              <a:t>3</a:t>
            </a:r>
            <a:r>
              <a:rPr lang="en-GB" baseline="30000" dirty="0">
                <a:solidFill>
                  <a:prstClr val="black">
                    <a:tint val="75000"/>
                  </a:prstClr>
                </a:solidFill>
              </a:rPr>
              <a:t>rd</a:t>
            </a:r>
            <a:r>
              <a:rPr lang="en-GB" dirty="0">
                <a:solidFill>
                  <a:prstClr val="black">
                    <a:tint val="75000"/>
                  </a:prstClr>
                </a:solidFill>
              </a:rPr>
              <a:t> year course choices</a:t>
            </a:r>
          </a:p>
        </p:txBody>
      </p:sp>
      <p:sp>
        <p:nvSpPr>
          <p:cNvPr id="6" name="Rounded Rectangle 5"/>
          <p:cNvSpPr/>
          <p:nvPr/>
        </p:nvSpPr>
        <p:spPr>
          <a:xfrm>
            <a:off x="2685976" y="2776954"/>
            <a:ext cx="7488832" cy="571202"/>
          </a:xfrm>
          <a:prstGeom prst="roundRect">
            <a:avLst/>
          </a:prstGeom>
          <a:solidFill>
            <a:srgbClr val="203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Level 3, Undergraduate Projects [linked to G53IDS UK FYR] (19-20)</a:t>
            </a:r>
          </a:p>
        </p:txBody>
      </p:sp>
    </p:spTree>
    <p:extLst>
      <p:ext uri="{BB962C8B-B14F-4D97-AF65-F5344CB8AC3E}">
        <p14:creationId xmlns:p14="http://schemas.microsoft.com/office/powerpoint/2010/main" val="311203108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AE55AEC5-8175-B24E-BD0C-B8A047DF9276}">
  <we:reference id="wa104221182" version="2.0.0.0" store="en-US" storeType="OMEX"/>
  <we:alternateReferences>
    <we:reference id="WA104221182" version="2.0.0.0" store="WA104221182" storeType="OMEX"/>
  </we:alternateReferences>
  <we:properties>
    <we:property name="vid" value="&quot;https://www.youtube.com/watch?v=Auu6KmJb_fo&quot;"/>
    <we:property name="autoplay" value="null"/>
    <we:property name="starttime" value="null"/>
    <we:property name="endtime" value="null"/>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18498</TotalTime>
  <Pages>0</Pages>
  <Words>2854</Words>
  <Characters>0</Characters>
  <Application>Microsoft Office PowerPoint</Application>
  <PresentationFormat>自定义</PresentationFormat>
  <Lines>0</Lines>
  <Paragraphs>631</Paragraphs>
  <Slides>37</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Helvetica Neue Light</vt:lpstr>
      <vt:lpstr>Arial</vt:lpstr>
      <vt:lpstr>Calibri</vt:lpstr>
      <vt:lpstr>Times</vt:lpstr>
      <vt:lpstr>Times New Roman</vt:lpstr>
      <vt:lpstr>Wingdings</vt:lpstr>
      <vt:lpstr>2_Office Theme</vt:lpstr>
      <vt:lpstr>3rd/4th year course choices</vt:lpstr>
      <vt:lpstr>Plans</vt:lpstr>
      <vt:lpstr>A note on terminology</vt:lpstr>
      <vt:lpstr>PowerPoint 演示文稿</vt:lpstr>
      <vt:lpstr>Full year COURSES</vt:lpstr>
      <vt:lpstr>Experience Courses</vt:lpstr>
      <vt:lpstr>COMP3003/G53IDS individual dissertation</vt:lpstr>
      <vt:lpstr>COMP3003/G53IDS individual dissertation</vt:lpstr>
      <vt:lpstr>COMP3003/G53IDS individual dissertation</vt:lpstr>
      <vt:lpstr>Autumn semester Courses</vt:lpstr>
      <vt:lpstr>PowerPoint 演示文稿</vt:lpstr>
      <vt:lpstr>COMP3020/G53PEC Professional Ethics in Computing</vt:lpstr>
      <vt:lpstr>COMP3010/G53CCT Collaboration and Communication Technologies   G53CCD CCT Development Project</vt:lpstr>
      <vt:lpstr>G53CCT Collaboration and Communication Technologies   G53CCD CCT Development Project</vt:lpstr>
      <vt:lpstr>COMP3013/G53SQM Software Quality Assurance</vt:lpstr>
      <vt:lpstr>COMP3012/G53CMP - Compilers</vt:lpstr>
      <vt:lpstr>G53CMP</vt:lpstr>
      <vt:lpstr>COMP3008/G53KRR - Knowledge Representation and Reasoning</vt:lpstr>
      <vt:lpstr>COMP3009/G53MLE - Machine Learning</vt:lpstr>
      <vt:lpstr>COMP3018/G53MDP - Mobile Device Programming</vt:lpstr>
      <vt:lpstr>Spring semester COURSES</vt:lpstr>
      <vt:lpstr>PowerPoint 演示文稿</vt:lpstr>
      <vt:lpstr>COMP3021/G53FIV Fundamentals of Information Visualisation</vt:lpstr>
      <vt:lpstr>COMP3006/G53SEC Computer Security</vt:lpstr>
      <vt:lpstr>COMP3001/G53COM Computability</vt:lpstr>
      <vt:lpstr>COMP3019/G53PDC - Parallel and Distributed Computing</vt:lpstr>
      <vt:lpstr>COMP3004/G53DIA - Designing Intelligent Agents</vt:lpstr>
      <vt:lpstr>COMP3007/G53VIS - Computer Vision</vt:lpstr>
      <vt:lpstr>COMP3011/G53GRA Graphics</vt:lpstr>
      <vt:lpstr>Level 4 courses</vt:lpstr>
      <vt:lpstr>Level 4 courses</vt:lpstr>
      <vt:lpstr>PowerPoint 演示文稿</vt:lpstr>
      <vt:lpstr>Foundations theme - L4 courses</vt:lpstr>
      <vt:lpstr>Operating Systems and networks theme - L4 courses</vt:lpstr>
      <vt:lpstr>AI, modelling and optimisation theme - L4 courses</vt:lpstr>
      <vt:lpstr>HCI theme - L4 courses</vt:lpstr>
      <vt:lpstr>SE theme - L4 courses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ever wanted to know about     Computer     Science (but were not geeky enough to ask)</dc:title>
  <dc:creator>sbzapf</dc:creator>
  <cp:lastModifiedBy>瀚 林</cp:lastModifiedBy>
  <cp:revision>469</cp:revision>
  <dcterms:modified xsi:type="dcterms:W3CDTF">2019-04-17T14:00:58Z</dcterms:modified>
</cp:coreProperties>
</file>