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5"/>
    <p:sldMasterId id="214748366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C7A953-AB8B-4B72-B011-C12A98B97D02}">
  <a:tblStyle styleId="{5AC7A953-AB8B-4B72-B011-C12A98B97D0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F0"/>
          </a:solidFill>
        </a:fill>
      </a:tcStyle>
    </a:wholeTbl>
    <a:band1H>
      <a:tcTxStyle/>
      <a:tcStyle>
        <a:fill>
          <a:solidFill>
            <a:srgbClr val="CBD0E1"/>
          </a:solidFill>
        </a:fill>
      </a:tcStyle>
    </a:band1H>
    <a:band2H>
      <a:tcTxStyle/>
    </a:band2H>
    <a:band1V>
      <a:tcTxStyle/>
      <a:tcStyle>
        <a:fill>
          <a:solidFill>
            <a:srgbClr val="CBD0E1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3A333B93-46B1-4035-AA0C-34E49B56116E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E9E7"/>
          </a:solidFill>
        </a:fill>
      </a:tcStyle>
    </a:wholeTbl>
    <a:band1H>
      <a:tcTxStyle/>
      <a:tcStyle>
        <a:fill>
          <a:solidFill>
            <a:srgbClr val="FFCFCC"/>
          </a:solidFill>
        </a:fill>
      </a:tcStyle>
    </a:band1H>
    <a:band2H>
      <a:tcTxStyle/>
    </a:band2H>
    <a:band1V>
      <a:tcTxStyle/>
      <a:tcStyle>
        <a:fill>
          <a:solidFill>
            <a:srgbClr val="FFCFCC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59ee82c9a_2_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3559ee82c9a_2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59ee82c9a_2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559ee82c9a_2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559ee82c9a_2_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59ee82c9a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559ee82c9a_2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559ee82c9a_2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59ee82c9a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559ee82c9a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559ee82c9a_2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59ee82c9a_2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59ee82c9a_2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559ee82c9a_2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59ee82c9a_2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559ee82c9a_2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3559ee82c9a_2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59ee82c9a_2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559ee82c9a_2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3559ee82c9a_2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59ee82c9a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559ee82c9a_2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559ee82c9a_2_1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5def0e258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55def0e258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355def0e258_2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59ee82c9a_2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559ee82c9a_2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3559ee82c9a_2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59ee82c9a_2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559ee82c9a_2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3559ee82c9a_2_1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59ee82c9a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559ee82c9a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559ee82c9a_2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59ee82c9a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59ee82c9a_2_1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559ee82c9a_2_1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5def0e25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55def0e25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355def0e258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59ee82c9a_2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59ee82c9a_2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3559ee82c9a_2_1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559ee82c9a_2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559ee82c9a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559ee82c9a_2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59ee82c9a_2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559ee82c9a_2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559ee82c9a_2_1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59ee82c9a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559ee82c9a_2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559ee82c9a_2_1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59ee82c9a_2_1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559ee82c9a_2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3559ee82c9a_2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59ee82c9a_2_1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g3559ee82c9a_2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3559ee82c9a_2_1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59ee82c9a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559ee82c9a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3559ee82c9a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59ee82c9a_2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59ee82c9a_2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559ee82c9a_2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59ee82c9a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559ee82c9a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3559ee82c9a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59ee82c9a_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559ee82c9a_2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3559ee82c9a_2_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59ee82c9a_2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559ee82c9a_2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559ee82c9a_2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9ee82c9a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59ee82c9a_2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3559ee82c9a_2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59ee82c9a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59ee82c9a_2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559ee82c9a_2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53505" y="841772"/>
            <a:ext cx="433932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Georgia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53505" y="2701528"/>
            <a:ext cx="4339327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2806" y="4288698"/>
            <a:ext cx="2338388" cy="605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838406" y="45713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1">
  <p:cSld name="Transition Slide 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4001" cy="51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8454" y="208354"/>
            <a:ext cx="397105" cy="57359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6"/>
          <p:cNvSpPr/>
          <p:nvPr/>
        </p:nvSpPr>
        <p:spPr>
          <a:xfrm>
            <a:off x="4091748" y="3119461"/>
            <a:ext cx="956700" cy="106425"/>
          </a:xfrm>
          <a:prstGeom prst="rect">
            <a:avLst/>
          </a:prstGeom>
          <a:solidFill>
            <a:srgbClr val="FF5F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0" type="dt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0" y="0"/>
            <a:ext cx="2250000" cy="22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284117" y="273844"/>
            <a:ext cx="7210697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284117" y="1268016"/>
            <a:ext cx="7210697" cy="27194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Char char="•"/>
              <a:defRPr>
                <a:solidFill>
                  <a:srgbClr val="13294B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Char char="•"/>
              <a:defRPr>
                <a:solidFill>
                  <a:srgbClr val="13294B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Char char="•"/>
              <a:defRPr>
                <a:solidFill>
                  <a:srgbClr val="13294B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6838406" y="457132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 2">
  <p:cSld name="Transition Slide 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50" y="0"/>
            <a:ext cx="914029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3706" y="208353"/>
            <a:ext cx="396431" cy="57359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/>
          <p:nvPr/>
        </p:nvSpPr>
        <p:spPr>
          <a:xfrm>
            <a:off x="4091748" y="3119461"/>
            <a:ext cx="956700" cy="1064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  <a:defRPr b="1" i="0" sz="33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294B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3294B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Canadian_Institute_for_Advanced_Research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ctrTitle"/>
          </p:nvPr>
        </p:nvSpPr>
        <p:spPr>
          <a:xfrm>
            <a:off x="-367650" y="1308544"/>
            <a:ext cx="9879300" cy="17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Calibri"/>
              <a:buNone/>
            </a:pPr>
            <a:r>
              <a:rPr lang="zh-CN" sz="3200"/>
              <a:t> STAT542 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Calibri"/>
              <a:buNone/>
            </a:pPr>
            <a:r>
              <a:rPr lang="zh-CN" sz="3200"/>
              <a:t>Comparison of Supervised Learning Algorithms on CIFAR-10 Dataset</a:t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Font typeface="Calibri"/>
              <a:buNone/>
            </a:pPr>
            <a:r>
              <a:rPr lang="zh-CN" sz="3200"/>
              <a:t> </a:t>
            </a:r>
            <a:endParaRPr sz="3200"/>
          </a:p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936994" y="3050044"/>
            <a:ext cx="7908075" cy="5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6666"/>
              <a:buFont typeface="Calibri"/>
              <a:buNone/>
            </a:pPr>
            <a:r>
              <a:rPr b="1" lang="zh-CN" sz="3000">
                <a:latin typeface="Georgia"/>
                <a:ea typeface="Georgia"/>
                <a:cs typeface="Georgia"/>
                <a:sym typeface="Georgia"/>
              </a:rPr>
              <a:t>Member: Zibo Gong, Jiayi Yu, Hanqi Tang, Hao Liang</a:t>
            </a:r>
            <a:endParaRPr b="1" sz="3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idx="4294967295" type="title"/>
          </p:nvPr>
        </p:nvSpPr>
        <p:spPr>
          <a:xfrm>
            <a:off x="192881" y="265969"/>
            <a:ext cx="8758238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 sz="2700"/>
              <a:t>Algorithm 1: Convolutional Neural Network</a:t>
            </a:r>
            <a:endParaRPr sz="3000"/>
          </a:p>
        </p:txBody>
      </p:sp>
      <p:sp>
        <p:nvSpPr>
          <p:cNvPr id="156" name="Google Shape;156;p30"/>
          <p:cNvSpPr txBox="1"/>
          <p:nvPr/>
        </p:nvSpPr>
        <p:spPr>
          <a:xfrm>
            <a:off x="386725" y="1008894"/>
            <a:ext cx="85644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Training: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lang="zh-CN" sz="1700">
                <a:latin typeface="Georgia"/>
                <a:ea typeface="Georgia"/>
                <a:cs typeface="Georgia"/>
                <a:sym typeface="Georgia"/>
              </a:rPr>
              <a:t>Optimizer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Adam (lr = 1e‑3, β₁ = 0.9)</a:t>
            </a:r>
            <a:endParaRPr sz="1000"/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Batch size 64,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 epochs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to respect Colab quota</a:t>
            </a:r>
            <a:endParaRPr sz="1000"/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Cross‑Entropy loss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Performance: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Accuracy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0.70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Log‑Loss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0.87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 → 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+24 pp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over best classical model.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Pros/Cons: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Inference latency &lt; 2 ms on GPU, suitable for real‑time edge use.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 sz="2800"/>
              <a:t>Algorithm 2: Bayesian CNN (BNN) </a:t>
            </a:r>
            <a:endParaRPr sz="3100"/>
          </a:p>
        </p:txBody>
      </p:sp>
      <p:sp>
        <p:nvSpPr>
          <p:cNvPr id="163" name="Google Shape;163;p31"/>
          <p:cNvSpPr txBox="1"/>
          <p:nvPr/>
        </p:nvSpPr>
        <p:spPr>
          <a:xfrm>
            <a:off x="339244" y="853444"/>
            <a:ext cx="7999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Motivation: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 deterministic CNN outputs a point probability but cannot say </a:t>
            </a:r>
            <a:r>
              <a:rPr b="0" i="1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unsure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it is. A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Bayesian CNN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treats each weight as a distribution, yielding predictive uncertainty – crucial when models run unsupervised in the wild.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How we approximate the posterior: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Replace Conv / Linear with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BayesianConv2d / BayesianLinear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(blitz‑bayesian‑pytorch).</a:t>
            </a:r>
            <a:endParaRPr sz="1000"/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Optimise the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ELBO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data log‑likelihood − KL divergence to prior.</a:t>
            </a:r>
            <a:endParaRPr sz="1000"/>
          </a:p>
          <a:p>
            <a:pPr indent="-24765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•"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Monte‑Carlo sampling (3 weight draws) during each forward pass.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 sz="2800"/>
              <a:t>Algorithm 2: Bayesian CNN (BNN) </a:t>
            </a:r>
            <a:endParaRPr sz="3100"/>
          </a:p>
        </p:txBody>
      </p:sp>
      <p:sp>
        <p:nvSpPr>
          <p:cNvPr id="170" name="Google Shape;170;p32"/>
          <p:cNvSpPr txBox="1"/>
          <p:nvPr/>
        </p:nvSpPr>
        <p:spPr>
          <a:xfrm>
            <a:off x="339244" y="907214"/>
            <a:ext cx="85278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Training: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Same backbone as Simple CNN; 5 epochs; Adam 1e‑3; prior ~ 𝒩(0, 1).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ELBO weight λ = 1/N to balance fit vs complexity.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Performance：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Accuracy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0.63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Log‑Loss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1.04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(better calibrated)， 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−7 pp accuracy vs Simple CNN.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Pros / Cons: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Highlights ambiguous images; 3 × slower inference due to sampling.</a:t>
            </a:r>
            <a:endParaRPr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zh-CN"/>
              <a:t>Experiments Setup &amp; Results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Experimental Setup</a:t>
            </a:r>
            <a:endParaRPr/>
          </a:p>
        </p:txBody>
      </p:sp>
      <p:sp>
        <p:nvSpPr>
          <p:cNvPr id="185" name="Google Shape;185;p34"/>
          <p:cNvSpPr txBox="1"/>
          <p:nvPr/>
        </p:nvSpPr>
        <p:spPr>
          <a:xfrm>
            <a:off x="339244" y="1023120"/>
            <a:ext cx="7666500" cy="30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Pre‑processing: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Resize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; 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PCA sweep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0–200 → choose 200 components (≈ 95 % variance) for classical models.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Validation: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Stratified </a:t>
            </a: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5‑fold CV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on 50k training data.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Search grids: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LR C ∈ {0.1, 1, 10}; RF n_trees 20‑200; KNN k 2‑10.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Hardware: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Google Colab T4 GPU (8 GB), PyTorch 2.x, scikit‑learn 1.5.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415812" y="216263"/>
            <a:ext cx="8375585" cy="156698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EDED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192F65">
                <a:alpha val="4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 txBox="1"/>
          <p:nvPr>
            <p:ph idx="4294967295" type="title"/>
          </p:nvPr>
        </p:nvSpPr>
        <p:spPr>
          <a:xfrm>
            <a:off x="630936" y="382535"/>
            <a:ext cx="2475738" cy="123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None/>
            </a:pPr>
            <a:r>
              <a:rPr lang="zh-CN" sz="2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Hyperparameter Grids &amp; Tuning </a:t>
            </a:r>
            <a:endParaRPr/>
          </a:p>
        </p:txBody>
      </p:sp>
      <p:sp>
        <p:nvSpPr>
          <p:cNvPr id="194" name="Google Shape;194;p35"/>
          <p:cNvSpPr/>
          <p:nvPr/>
        </p:nvSpPr>
        <p:spPr>
          <a:xfrm>
            <a:off x="367806" y="735723"/>
            <a:ext cx="96012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/>
          <p:nvPr/>
        </p:nvSpPr>
        <p:spPr>
          <a:xfrm rot="5400000">
            <a:off x="2708148" y="992897"/>
            <a:ext cx="1097280" cy="13716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5"/>
          <p:cNvSpPr txBox="1"/>
          <p:nvPr/>
        </p:nvSpPr>
        <p:spPr>
          <a:xfrm>
            <a:off x="3283450" y="458725"/>
            <a:ext cx="54609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-635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quick scans show how we chose key hyper‑parameters.</a:t>
            </a:r>
            <a:endParaRPr sz="1100"/>
          </a:p>
          <a:p>
            <a:pPr indent="-635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PCA: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Explained Variance vs #Components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200 comps ≈ 95 %.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 Forest: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 of Trees vs Accuracy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—we picked 50 </a:t>
            </a:r>
            <a:endParaRPr sz="1100"/>
          </a:p>
          <a:p>
            <a:pPr indent="-6350" lvl="0" marL="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•"/>
            </a:pPr>
            <a:r>
              <a:rPr b="1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KNN: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 of Neighbors vs Accuracy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peak at </a:t>
            </a:r>
            <a:r>
              <a:rPr b="1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 = 5</a:t>
            </a:r>
            <a:r>
              <a:rPr b="0" i="0" lang="zh-C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with a line&#10;&#10;AI-generated content may be incorrect." id="197" name="Google Shape;19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3225" y="2270538"/>
            <a:ext cx="3023575" cy="22449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graph with a line&#10;&#10;AI-generated content may be incorrect." id="198" name="Google Shape;19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0600" y="2325000"/>
            <a:ext cx="3132819" cy="2185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00" y="2325000"/>
            <a:ext cx="3189025" cy="212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idx="4294967295" type="title"/>
          </p:nvPr>
        </p:nvSpPr>
        <p:spPr>
          <a:xfrm>
            <a:off x="339244" y="154419"/>
            <a:ext cx="8611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Performance Summary</a:t>
            </a:r>
            <a:endParaRPr/>
          </a:p>
        </p:txBody>
      </p:sp>
      <p:graphicFrame>
        <p:nvGraphicFramePr>
          <p:cNvPr id="206" name="Google Shape;206;p36"/>
          <p:cNvGraphicFramePr/>
          <p:nvPr/>
        </p:nvGraphicFramePr>
        <p:xfrm>
          <a:off x="296019" y="1025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{3A333B93-46B1-4035-AA0C-34E49B56116E}</a:tableStyleId>
              </a:tblPr>
              <a:tblGrid>
                <a:gridCol w="1449725"/>
                <a:gridCol w="992800"/>
                <a:gridCol w="1130825"/>
                <a:gridCol w="1305500"/>
                <a:gridCol w="1271175"/>
                <a:gridCol w="2504975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Log-loss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Training </a:t>
                      </a: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Speed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Inference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Speed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Notes/Trade-off</a:t>
                      </a:r>
                      <a:endParaRPr sz="900"/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0.41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1.71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Very Fast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Very Fast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Simplest but not fit for images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0.41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1.90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Slow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Training increases with # of trees; not good for images 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KNN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12.28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 Training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Slow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Inference is very expensive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MLP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0.56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1.75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Fast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Can not capture pixel correlations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BNN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zh-CN" sz="1200" u="none" cap="none" strike="noStrike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0.63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1.04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Very Slow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Medium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Training and Inference is very expensive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Simple CNN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0.70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Very Slow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Fast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Optimized for images</a:t>
                      </a:r>
                      <a:endParaRPr sz="12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4294967295" type="title"/>
          </p:nvPr>
        </p:nvSpPr>
        <p:spPr>
          <a:xfrm>
            <a:off x="339244" y="154419"/>
            <a:ext cx="8611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Performance Summary cont’d</a:t>
            </a:r>
            <a:endParaRPr/>
          </a:p>
        </p:txBody>
      </p:sp>
      <p:graphicFrame>
        <p:nvGraphicFramePr>
          <p:cNvPr id="213" name="Google Shape;213;p37"/>
          <p:cNvGraphicFramePr/>
          <p:nvPr/>
        </p:nvGraphicFramePr>
        <p:xfrm>
          <a:off x="1131644" y="11336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{3A333B93-46B1-4035-AA0C-34E49B56116E}</a:tableStyleId>
              </a:tblPr>
              <a:tblGrid>
                <a:gridCol w="2659675"/>
                <a:gridCol w="1821400"/>
                <a:gridCol w="2074625"/>
              </a:tblGrid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</a:t>
                      </a:r>
                      <a:endParaRPr sz="9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sz="9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Log-loss</a:t>
                      </a:r>
                      <a:endParaRPr sz="900"/>
                    </a:p>
                  </a:txBody>
                  <a:tcPr marT="34300" marB="34300" marR="68600" marL="68600"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Simple CNN</a:t>
                      </a:r>
                      <a:endParaRPr sz="9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0.70</a:t>
                      </a:r>
                      <a:endParaRPr sz="9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0.87</a:t>
                      </a:r>
                      <a:endParaRPr sz="9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VGG-16</a:t>
                      </a:r>
                      <a:endParaRPr sz="9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</a:t>
                      </a: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78</a:t>
                      </a:r>
                      <a:endParaRPr sz="9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0.78</a:t>
                      </a:r>
                      <a:endParaRPr sz="900"/>
                    </a:p>
                  </a:txBody>
                  <a:tcPr marT="34300" marB="34300" marR="68600" marL="6860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6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Resnet-18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</a:t>
                      </a: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76</a:t>
                      </a:r>
                      <a:endParaRPr sz="9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2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0.75</a:t>
                      </a:r>
                      <a:endParaRPr sz="9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214" name="Google Shape;214;p37"/>
          <p:cNvSpPr txBox="1"/>
          <p:nvPr/>
        </p:nvSpPr>
        <p:spPr>
          <a:xfrm>
            <a:off x="374150" y="3065375"/>
            <a:ext cx="8611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Georgia"/>
              <a:buChar char="●"/>
            </a:pPr>
            <a:r>
              <a:rPr i="1" lang="zh-CN" sz="1500">
                <a:latin typeface="Georgia"/>
                <a:ea typeface="Georgia"/>
                <a:cs typeface="Georgia"/>
                <a:sym typeface="Georgia"/>
              </a:rPr>
              <a:t>Deeper network architecture (more parameters) can capture more information</a:t>
            </a:r>
            <a:endParaRPr i="1" sz="15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Georgia"/>
              <a:buChar char="●"/>
            </a:pPr>
            <a:r>
              <a:rPr i="1" lang="zh-CN" sz="1500">
                <a:latin typeface="Georgia"/>
                <a:ea typeface="Georgia"/>
                <a:cs typeface="Georgia"/>
                <a:sym typeface="Georgia"/>
              </a:rPr>
              <a:t>Delicate design of networks can also be beneficial to performance</a:t>
            </a:r>
            <a:endParaRPr i="1" sz="15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Results Visuals</a:t>
            </a:r>
            <a:endParaRPr/>
          </a:p>
        </p:txBody>
      </p:sp>
      <p:pic>
        <p:nvPicPr>
          <p:cNvPr descr="A screenshot of a computer&#10;&#10;AI-generated content may be incorrect." id="221" name="Google Shape;22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7810" y="117803"/>
            <a:ext cx="3669599" cy="4281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 title="outpu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5844"/>
            <a:ext cx="4530337" cy="2701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>
            <p:ph type="title"/>
          </p:nvPr>
        </p:nvSpPr>
        <p:spPr>
          <a:xfrm>
            <a:off x="439047" y="2015997"/>
            <a:ext cx="8265906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zh-CN"/>
              <a:t>Challenges, Solution &amp; Lesson</a:t>
            </a:r>
            <a:endParaRPr/>
          </a:p>
        </p:txBody>
      </p:sp>
      <p:sp>
        <p:nvSpPr>
          <p:cNvPr id="229" name="Google Shape;229;p39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30" name="Google Shape;230;p39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4294967295" type="title"/>
          </p:nvPr>
        </p:nvSpPr>
        <p:spPr>
          <a:xfrm>
            <a:off x="266054" y="18694"/>
            <a:ext cx="861187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Overview</a:t>
            </a:r>
            <a:endParaRPr sz="2300"/>
          </a:p>
        </p:txBody>
      </p:sp>
      <p:sp>
        <p:nvSpPr>
          <p:cNvPr id="96" name="Google Shape;96;p22"/>
          <p:cNvSpPr txBox="1"/>
          <p:nvPr/>
        </p:nvSpPr>
        <p:spPr>
          <a:xfrm>
            <a:off x="189394" y="919779"/>
            <a:ext cx="8383050" cy="345619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</a:pPr>
            <a:r>
              <a:rPr b="1" i="0" lang="zh-C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Section 1: Problem &amp; Goal</a:t>
            </a:r>
            <a:endParaRPr sz="1100"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</a:pPr>
            <a:r>
              <a:rPr b="1" i="0" lang="zh-C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Section 2: Methodology </a:t>
            </a:r>
            <a:endParaRPr sz="1100"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</a:pPr>
            <a:r>
              <a:rPr b="1" i="0" lang="zh-C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Section 3: Experimental Setup &amp; Results</a:t>
            </a:r>
            <a:endParaRPr sz="1100"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</a:pPr>
            <a:r>
              <a:rPr b="1" i="0" lang="zh-C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Section 4: Challenges, Solution &amp; Lessons</a:t>
            </a:r>
            <a:endParaRPr sz="1100"/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47650" lvl="0" marL="317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Arial"/>
              <a:buChar char="•"/>
            </a:pPr>
            <a:r>
              <a:rPr b="1" i="0" lang="zh-CN" sz="2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Section 5: Conclusion &amp; Q&amp;A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idx="4294967295" type="title"/>
          </p:nvPr>
        </p:nvSpPr>
        <p:spPr>
          <a:xfrm>
            <a:off x="22179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b="1" lang="zh-CN"/>
              <a:t>Challenges &amp; Fixes</a:t>
            </a:r>
            <a:endParaRPr/>
          </a:p>
        </p:txBody>
      </p:sp>
      <p:sp>
        <p:nvSpPr>
          <p:cNvPr id="237" name="Google Shape;237;p40"/>
          <p:cNvSpPr txBox="1"/>
          <p:nvPr/>
        </p:nvSpPr>
        <p:spPr>
          <a:xfrm>
            <a:off x="351450" y="998300"/>
            <a:ext cx="8482200" cy="3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High‐dimensional pixel inputs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Classical pipelines (LR, RF, KNN, MLP) struggled with 3×32×32=3,072 features → applied PCA (200 components) to reduce to 200 dims, speeding training &amp; curbing over-fit.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Visual class confusion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“cat vs dog” or “deer vs horse” easily misclassified by flat models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→ Simple CNN’s spatial convolutions capture texture/shape; BNN adds uncertainty maps to flag ambiguous examples.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1"/>
          <p:cNvSpPr txBox="1"/>
          <p:nvPr>
            <p:ph idx="4294967295" type="title"/>
          </p:nvPr>
        </p:nvSpPr>
        <p:spPr>
          <a:xfrm>
            <a:off x="221794" y="265969"/>
            <a:ext cx="8611800" cy="58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b="1" lang="zh-CN"/>
              <a:t>Challenges &amp; Fixes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392683" y="1088319"/>
            <a:ext cx="79974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Compute &amp; memory limits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Google Colab GPU quotas prohibited deep grid searches → used shallow Simple CNN with early stopping for quick prototyping, then leveraged VGG-16 and ResNet-18 only in final runs.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idx="4294967295" type="title"/>
          </p:nvPr>
        </p:nvSpPr>
        <p:spPr>
          <a:xfrm>
            <a:off x="22179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Lessons Learned</a:t>
            </a:r>
            <a:endParaRPr/>
          </a:p>
        </p:txBody>
      </p:sp>
      <p:sp>
        <p:nvSpPr>
          <p:cNvPr id="251" name="Google Shape;251;p42"/>
          <p:cNvSpPr txBox="1"/>
          <p:nvPr/>
        </p:nvSpPr>
        <p:spPr>
          <a:xfrm>
            <a:off x="540575" y="1032725"/>
            <a:ext cx="8471400" cy="31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Dimensionality reduction vital for classical ML; CNN learns from raw pixels.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Classical ML + PCA: Effective for lower‐dimensional signals but plateaus (~56% accuracy).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Simple CNN: Shallow convnet learns end‐to‐end from raw pixels, achieves 70% accuracy with &lt;2 ms inference.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eorgia"/>
              <a:buChar char="•"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BNN balances accuracy &amp; calibrated uncertainty.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•"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Deeper CNNs (VGG-16 &amp; ResNet-18): Deeper architectures capture richer features, boosting accuracy to 78% with modest extra cost.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439047" y="2015997"/>
            <a:ext cx="8265906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zh-CN"/>
              <a:t>Conclusion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59" name="Google Shape;259;p43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Key Takeaways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488825" y="1057875"/>
            <a:ext cx="805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Simple CNN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: Lightweight “from-scratch” model delivers the best speed-accuracy tradeoff (70% accuracy, 0.87 log-loss)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VGG-16 &amp; ResNet-18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: Deeper nets trained end-to-end 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achieve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 78%/76% accuracy by leveraging hierarchical features.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BNN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provides calibrated probabilities and uncertainty maps, though at a 7 pp accuracy cost.</a:t>
            </a:r>
            <a:endParaRPr sz="1100"/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Classical pipelines (LR, RF, KNN, MLP) : Despite hyper-parame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ter tuning and pca, plateau around 56%, highlighting need for spatial inductive bias.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5"/>
          <p:cNvSpPr txBox="1"/>
          <p:nvPr>
            <p:ph idx="4294967295" type="title"/>
          </p:nvPr>
        </p:nvSpPr>
        <p:spPr>
          <a:xfrm>
            <a:off x="346539" y="411884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ct val="112121"/>
              <a:buFont typeface="Georgia"/>
              <a:buNone/>
            </a:pPr>
            <a:r>
              <a:rPr b="1" lang="zh-CN"/>
              <a:t>Next Steps </a:t>
            </a:r>
            <a:br>
              <a:rPr lang="zh-CN"/>
            </a:b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707325" y="877475"/>
            <a:ext cx="7422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Quantization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INT8-quaantize Simple CNN→0.5 ms on mobile/Jetson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Augmentation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Random crops, flips, color jetter →VGG-16/ResNet-18 &gt;80%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b="1" lang="zh-CN" sz="1800">
                <a:latin typeface="Georgia"/>
                <a:ea typeface="Georgia"/>
                <a:cs typeface="Georgia"/>
                <a:sym typeface="Georgia"/>
              </a:rPr>
              <a:t>Calibration</a:t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Temperature scaling on BNN → lower log-loss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Contribution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467949" y="1129550"/>
            <a:ext cx="8292000" cy="23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Zibo Gong：</a:t>
            </a:r>
            <a:r>
              <a:rPr b="1" lang="zh-CN" sz="2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Experiments</a:t>
            </a: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Jiayi Yu：Challenges</a:t>
            </a:r>
            <a:r>
              <a:rPr b="1" lang="zh-CN" sz="2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and</a:t>
            </a: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zh-CN" sz="2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Conclusion </a:t>
            </a:r>
            <a:endParaRPr b="1" i="0" sz="21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Hanqi Tang： Me</a:t>
            </a:r>
            <a:r>
              <a:rPr b="1" lang="zh-CN" sz="2100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thodology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1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Hao Liang</a:t>
            </a:r>
            <a:r>
              <a:rPr b="1" i="0" lang="zh-CN" sz="21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：</a:t>
            </a:r>
            <a:r>
              <a:rPr b="1" i="0" lang="zh-CN" sz="21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Prob</a:t>
            </a:r>
            <a:r>
              <a:rPr b="1" lang="zh-CN" sz="21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lem &amp; Goal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zh-CN"/>
              <a:t>Thank you!</a:t>
            </a:r>
            <a:endParaRPr/>
          </a:p>
        </p:txBody>
      </p:sp>
      <p:sp>
        <p:nvSpPr>
          <p:cNvPr id="287" name="Google Shape;287;p47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zh-CN"/>
              <a:t>Problem &amp; Goal</a:t>
            </a:r>
            <a:endParaRPr/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idx="4294967295" type="title"/>
          </p:nvPr>
        </p:nvSpPr>
        <p:spPr>
          <a:xfrm>
            <a:off x="266054" y="18694"/>
            <a:ext cx="861187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Problem &amp; Goal</a:t>
            </a:r>
            <a:endParaRPr/>
          </a:p>
        </p:txBody>
      </p:sp>
      <p:sp>
        <p:nvSpPr>
          <p:cNvPr id="111" name="Google Shape;111;p24"/>
          <p:cNvSpPr txBox="1"/>
          <p:nvPr/>
        </p:nvSpPr>
        <p:spPr>
          <a:xfrm>
            <a:off x="201507" y="814891"/>
            <a:ext cx="8528324" cy="3527402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Real‑world need: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Phones, drones require lightweight but reliable vision models for on‑device moderation and navigation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Task: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Using</a:t>
            </a:r>
            <a:r>
              <a:rPr lang="zh-CN" sz="2000">
                <a:latin typeface="Georgia"/>
                <a:ea typeface="Georgia"/>
                <a:cs typeface="Georgia"/>
                <a:sym typeface="Georgia"/>
              </a:rPr>
              <a:t> dataset </a:t>
            </a:r>
            <a:r>
              <a:rPr b="1" lang="zh-CN" sz="2000">
                <a:latin typeface="Georgia"/>
                <a:ea typeface="Georgia"/>
                <a:cs typeface="Georgia"/>
                <a:sym typeface="Georgia"/>
              </a:rPr>
              <a:t>CIFAR‑10 </a:t>
            </a:r>
            <a:r>
              <a:rPr lang="zh-CN" sz="2000"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b="1" lang="zh-CN" sz="20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 sz="2000"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lassify </a:t>
            </a:r>
            <a:r>
              <a:rPr lang="zh-CN" sz="2000">
                <a:latin typeface="Georgia"/>
                <a:ea typeface="Georgia"/>
                <a:cs typeface="Georgia"/>
                <a:sym typeface="Georgia"/>
              </a:rPr>
              <a:t>60,000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32 × 32 RGB images into one of 10 object categories</a:t>
            </a:r>
            <a:endParaRPr b="0" i="0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-2540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lang="zh-CN" sz="2000">
                <a:latin typeface="Georgia"/>
                <a:ea typeface="Georgia"/>
                <a:cs typeface="Georgia"/>
                <a:sym typeface="Georgia"/>
              </a:rPr>
              <a:t>G</a:t>
            </a:r>
            <a:r>
              <a:rPr b="1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oal: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Benchmark six modelling families under a fixed Colab‑GPU budget and reach </a:t>
            </a:r>
            <a:r>
              <a:rPr b="1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≥ </a:t>
            </a:r>
            <a:r>
              <a:rPr b="1" i="0" lang="zh-CN" sz="2000" u="none" cap="none" strike="noStrike">
                <a:solidFill>
                  <a:srgbClr val="000000"/>
                </a:solidFill>
              </a:rPr>
              <a:t>0.</a:t>
            </a:r>
            <a:r>
              <a:rPr b="1" lang="zh-CN" sz="2000"/>
              <a:t>65</a:t>
            </a:r>
            <a:r>
              <a:rPr b="0" i="0" lang="zh-CN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accuracy</a:t>
            </a:r>
            <a:endParaRPr sz="1100"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Roboto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idx="4294967295" type="title"/>
          </p:nvPr>
        </p:nvSpPr>
        <p:spPr>
          <a:xfrm>
            <a:off x="266066" y="-68056"/>
            <a:ext cx="86118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Dataset Overview</a:t>
            </a:r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194850" y="759850"/>
            <a:ext cx="6296700" cy="3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2413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Dataset: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CIFAR‑10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zh-C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zh-C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Canadian Institute For Advanced Research</a:t>
            </a:r>
            <a:r>
              <a:rPr lang="zh-C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0" i="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Composition: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60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000 color images — 50,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000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train, 10</a:t>
            </a:r>
            <a:r>
              <a:rPr lang="zh-CN" sz="1800">
                <a:latin typeface="Georgia"/>
                <a:ea typeface="Georgia"/>
                <a:cs typeface="Georgia"/>
                <a:sym typeface="Georgia"/>
              </a:rPr>
              <a:t>,000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test; </a:t>
            </a: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equal distribution 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across 10 classes</a:t>
            </a:r>
            <a:endParaRPr sz="900"/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 list: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airplane ✈️, automobile 🚗, bird 🐦, cat 🐱, deer 🦌, dog 🐶, frog 🐸, horse 🐴, ship 🚢, truck 🚚.</a:t>
            </a:r>
            <a:endParaRPr sz="9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eorgia"/>
              <a:ea typeface="Georgia"/>
              <a:cs typeface="Georgia"/>
              <a:sym typeface="Georgia"/>
            </a:endParaRPr>
          </a:p>
          <a:p>
            <a:pPr indent="-241300" lvl="0" marL="254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Resolution:</a:t>
            </a:r>
            <a:r>
              <a:rPr b="0" i="0" lang="zh-CN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32 × 32 pixels → only 3072 features per image</a:t>
            </a:r>
            <a:endParaRPr sz="900"/>
          </a:p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700"/>
              <a:buFont typeface="Roboto"/>
              <a:buNone/>
            </a:pPr>
            <a:r>
              <a:t/>
            </a:r>
            <a:endParaRPr b="0" i="0" sz="1500" u="none" cap="none" strike="noStrike">
              <a:solidFill>
                <a:srgbClr val="4040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horse standing in a field&#10;&#10;AI-generated content may be incorrect." id="119" name="Google Shape;11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4359" y="1116994"/>
            <a:ext cx="2779569" cy="2888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4294967295" type="title"/>
          </p:nvPr>
        </p:nvSpPr>
        <p:spPr>
          <a:xfrm>
            <a:off x="266054" y="18694"/>
            <a:ext cx="861187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/>
              <a:t>Evaluation Criteria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380391" y="813765"/>
            <a:ext cx="8383200" cy="3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655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Primary metric: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Overall </a:t>
            </a:r>
            <a:r>
              <a:rPr b="1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Accuracy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on the unseen test set (target ≥ 0.65)</a:t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Secondary metrics: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○"/>
            </a:pP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Log‑Loss (calibration)  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49250" lvl="1" marL="9144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Georgia"/>
              <a:buChar char="○"/>
            </a:pP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P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er‑class Precision/Recall/F1 (individual c</a:t>
            </a: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lass)</a:t>
            </a:r>
            <a:endParaRPr b="1" sz="19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Validation: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b="0" i="0" sz="1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Stratified </a:t>
            </a:r>
            <a:r>
              <a:rPr b="1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5‑fold cross‑validation</a:t>
            </a:r>
            <a:r>
              <a:rPr b="0" i="0" lang="zh-CN" sz="19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on the 50k training set for hyper‑parameter tuning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•"/>
            </a:pPr>
            <a:r>
              <a:rPr b="1" lang="zh-CN" sz="1900">
                <a:latin typeface="Georgia"/>
                <a:ea typeface="Georgia"/>
                <a:cs typeface="Georgia"/>
                <a:sym typeface="Georgia"/>
              </a:rPr>
              <a:t>Compute budget:</a:t>
            </a: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Single Colab T4 GPU (8</a:t>
            </a:r>
            <a:r>
              <a:rPr lang="zh-CN" sz="1900"/>
              <a:t> </a:t>
            </a: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GB); deep/Bayesian nets capped at ≤</a:t>
            </a:r>
            <a:r>
              <a:rPr lang="zh-CN" sz="1900"/>
              <a:t> </a:t>
            </a: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5</a:t>
            </a:r>
            <a:r>
              <a:rPr lang="zh-CN" sz="1900"/>
              <a:t> </a:t>
            </a:r>
            <a:r>
              <a:rPr lang="zh-CN" sz="1900">
                <a:latin typeface="Georgia"/>
                <a:ea typeface="Georgia"/>
                <a:cs typeface="Georgia"/>
                <a:sym typeface="Georgia"/>
              </a:rPr>
              <a:t>epochs</a:t>
            </a:r>
            <a:endParaRPr sz="1900"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628650" y="2015997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zh-CN"/>
              <a:t>Methodology</a:t>
            </a:r>
            <a:endParaRPr/>
          </a:p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342900" y="4767263"/>
            <a:ext cx="61150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>
            <p:ph idx="12" type="sldNum"/>
          </p:nvPr>
        </p:nvSpPr>
        <p:spPr>
          <a:xfrm>
            <a:off x="6457950" y="4767263"/>
            <a:ext cx="20574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idx="4294967295" type="title"/>
          </p:nvPr>
        </p:nvSpPr>
        <p:spPr>
          <a:xfrm>
            <a:off x="339244" y="265969"/>
            <a:ext cx="8611875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 sz="3000"/>
              <a:t>Baseline Models at a Glance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339244" y="4156171"/>
            <a:ext cx="7842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h-CN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Hyper‑parameter grids &amp; tuning curves → </a:t>
            </a:r>
            <a:r>
              <a:rPr b="1" i="1" lang="zh-CN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Slide 15</a:t>
            </a:r>
            <a:endParaRPr b="0" i="0" sz="1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42" name="Google Shape;142;p28"/>
          <p:cNvGraphicFramePr/>
          <p:nvPr/>
        </p:nvGraphicFramePr>
        <p:xfrm>
          <a:off x="390822" y="9079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{5AC7A953-AB8B-4B72-B011-C12A98B97D02}</a:tableStyleId>
              </a:tblPr>
              <a:tblGrid>
                <a:gridCol w="2007200"/>
                <a:gridCol w="3157800"/>
                <a:gridCol w="1381350"/>
                <a:gridCol w="1295550"/>
              </a:tblGrid>
              <a:tr h="3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Model 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Key Setup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Accuracy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Log-loss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49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 (With PCA)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PCA=200,default(C = 1, lbfgs) , max_iter 500</a:t>
                      </a:r>
                      <a:endParaRPr sz="10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0.41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1.71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Logistic Regression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 PCA,  default(C = 1, lbfgs), max_iter 500 </a:t>
                      </a:r>
                      <a:r>
                        <a:rPr b="1"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(conv. warning)</a:t>
                      </a:r>
                      <a:endParaRPr sz="13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0.39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1.79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3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Random Forest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50 trees ,random_state=42</a:t>
                      </a:r>
                      <a:endParaRPr sz="10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0.41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1.90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34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KNN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PCA=200, k = 5, metric=euclidean</a:t>
                      </a:r>
                      <a:endParaRPr sz="13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0.36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12.28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MLP (With PCA)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PCA=200, hidden 1000, max iter=20, random state=42</a:t>
                      </a:r>
                      <a:endParaRPr sz="1000"/>
                    </a:p>
                  </a:txBody>
                  <a:tcPr marT="34300" marB="34300" marR="68600" marL="6860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0.56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1.75</a:t>
                      </a:r>
                      <a:endParaRPr sz="1000"/>
                    </a:p>
                  </a:txBody>
                  <a:tcPr marT="34300" marB="34300" marR="68600" marL="68600"/>
                </a:tc>
              </a:tr>
              <a:tr h="47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MLP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sz="1300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no PCA, hidden 1000 , max_iter 20, random_state=42</a:t>
                      </a:r>
                      <a:endParaRPr sz="1300" u="none" cap="none" strike="noStrike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0.50</a:t>
                      </a:r>
                      <a:endParaRPr sz="10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u="none" cap="none" strike="noStrike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1.42</a:t>
                      </a:r>
                      <a:endParaRPr sz="10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idx="4294967295" type="title"/>
          </p:nvPr>
        </p:nvSpPr>
        <p:spPr>
          <a:xfrm>
            <a:off x="129092" y="265969"/>
            <a:ext cx="8907332" cy="587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3300"/>
              <a:buFont typeface="Georgia"/>
              <a:buNone/>
            </a:pPr>
            <a:r>
              <a:rPr lang="zh-CN" sz="2800"/>
              <a:t>Algorithm 1: Convolutional Neural Network</a:t>
            </a:r>
            <a:endParaRPr sz="3100"/>
          </a:p>
        </p:txBody>
      </p:sp>
      <p:sp>
        <p:nvSpPr>
          <p:cNvPr id="149" name="Google Shape;149;p29"/>
          <p:cNvSpPr txBox="1"/>
          <p:nvPr/>
        </p:nvSpPr>
        <p:spPr>
          <a:xfrm>
            <a:off x="201851" y="994494"/>
            <a:ext cx="8740200" cy="3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Why a CNN?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Convolution layers slide small learnable kernels across the image, detecting edges, textures and shapes </a:t>
            </a: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regardless of position</a:t>
            </a: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 Parameter sharing keeps the network compact compared with fully‑connected layers, making it ideal for tiny 32 × 32 inputs.</a:t>
            </a:r>
            <a:endParaRPr sz="1000"/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Our micro‑architecture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[Conv 3×3, 32] → ReLU → Conv 3×3, 64 → ReLU → MaxPool 2×2 (repeat once) → FC 128 → Softmax 10</a:t>
            </a:r>
            <a:br>
              <a:rPr b="0" i="0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zh-CN" sz="17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Only ≈ 120 k trainable weights – tiny by modern standards</a:t>
            </a:r>
            <a:endParaRPr b="0" i="0" sz="17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