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14A91-D6D8-5DF6-0E2E-4256AB3B23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595F5B0-F87D-C466-C8F5-A11EF2F053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7622BB3-802C-51CC-FE1C-1469D12ACE17}"/>
              </a:ext>
            </a:extLst>
          </p:cNvPr>
          <p:cNvSpPr>
            <a:spLocks noGrp="1"/>
          </p:cNvSpPr>
          <p:nvPr>
            <p:ph type="dt" sz="half" idx="10"/>
          </p:nvPr>
        </p:nvSpPr>
        <p:spPr/>
        <p:txBody>
          <a:bodyPr/>
          <a:lstStyle/>
          <a:p>
            <a:fld id="{3537703B-A39C-4C94-85C1-0DC77905D00C}" type="datetimeFigureOut">
              <a:rPr lang="en-US" smtClean="0"/>
              <a:t>3/21/2023</a:t>
            </a:fld>
            <a:endParaRPr lang="en-US"/>
          </a:p>
        </p:txBody>
      </p:sp>
      <p:sp>
        <p:nvSpPr>
          <p:cNvPr id="5" name="Footer Placeholder 4">
            <a:extLst>
              <a:ext uri="{FF2B5EF4-FFF2-40B4-BE49-F238E27FC236}">
                <a16:creationId xmlns:a16="http://schemas.microsoft.com/office/drawing/2014/main" id="{D326D2EB-798A-CD3E-1F44-91342BAE98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3EA4EE-32CF-652F-3403-5C998D3A2AF2}"/>
              </a:ext>
            </a:extLst>
          </p:cNvPr>
          <p:cNvSpPr>
            <a:spLocks noGrp="1"/>
          </p:cNvSpPr>
          <p:nvPr>
            <p:ph type="sldNum" sz="quarter" idx="12"/>
          </p:nvPr>
        </p:nvSpPr>
        <p:spPr/>
        <p:txBody>
          <a:bodyPr/>
          <a:lstStyle/>
          <a:p>
            <a:fld id="{52025977-2997-44EA-80D2-C8A5E15FF76F}" type="slidenum">
              <a:rPr lang="en-US" smtClean="0"/>
              <a:t>‹#›</a:t>
            </a:fld>
            <a:endParaRPr lang="en-US"/>
          </a:p>
        </p:txBody>
      </p:sp>
    </p:spTree>
    <p:extLst>
      <p:ext uri="{BB962C8B-B14F-4D97-AF65-F5344CB8AC3E}">
        <p14:creationId xmlns:p14="http://schemas.microsoft.com/office/powerpoint/2010/main" val="281812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04919-EB93-672C-0C66-E5249FF162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A34919-4925-ACE8-37E8-99596BA5B1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061102-618C-8A31-73DF-E3E1290CDFAE}"/>
              </a:ext>
            </a:extLst>
          </p:cNvPr>
          <p:cNvSpPr>
            <a:spLocks noGrp="1"/>
          </p:cNvSpPr>
          <p:nvPr>
            <p:ph type="dt" sz="half" idx="10"/>
          </p:nvPr>
        </p:nvSpPr>
        <p:spPr/>
        <p:txBody>
          <a:bodyPr/>
          <a:lstStyle/>
          <a:p>
            <a:fld id="{3537703B-A39C-4C94-85C1-0DC77905D00C}" type="datetimeFigureOut">
              <a:rPr lang="en-US" smtClean="0"/>
              <a:t>3/21/2023</a:t>
            </a:fld>
            <a:endParaRPr lang="en-US"/>
          </a:p>
        </p:txBody>
      </p:sp>
      <p:sp>
        <p:nvSpPr>
          <p:cNvPr id="5" name="Footer Placeholder 4">
            <a:extLst>
              <a:ext uri="{FF2B5EF4-FFF2-40B4-BE49-F238E27FC236}">
                <a16:creationId xmlns:a16="http://schemas.microsoft.com/office/drawing/2014/main" id="{11562A7F-6883-98FD-7B42-A2FA31B27C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ADBF84-9224-8441-ABE9-0E656888527C}"/>
              </a:ext>
            </a:extLst>
          </p:cNvPr>
          <p:cNvSpPr>
            <a:spLocks noGrp="1"/>
          </p:cNvSpPr>
          <p:nvPr>
            <p:ph type="sldNum" sz="quarter" idx="12"/>
          </p:nvPr>
        </p:nvSpPr>
        <p:spPr/>
        <p:txBody>
          <a:bodyPr/>
          <a:lstStyle/>
          <a:p>
            <a:fld id="{52025977-2997-44EA-80D2-C8A5E15FF76F}" type="slidenum">
              <a:rPr lang="en-US" smtClean="0"/>
              <a:t>‹#›</a:t>
            </a:fld>
            <a:endParaRPr lang="en-US"/>
          </a:p>
        </p:txBody>
      </p:sp>
    </p:spTree>
    <p:extLst>
      <p:ext uri="{BB962C8B-B14F-4D97-AF65-F5344CB8AC3E}">
        <p14:creationId xmlns:p14="http://schemas.microsoft.com/office/powerpoint/2010/main" val="3166828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F26145-FA63-59DA-0FF3-656E238368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B00CE3-D2C8-3FEC-D077-1718FA918F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6A3CBF-9FCE-4054-C03E-8DABE3462261}"/>
              </a:ext>
            </a:extLst>
          </p:cNvPr>
          <p:cNvSpPr>
            <a:spLocks noGrp="1"/>
          </p:cNvSpPr>
          <p:nvPr>
            <p:ph type="dt" sz="half" idx="10"/>
          </p:nvPr>
        </p:nvSpPr>
        <p:spPr/>
        <p:txBody>
          <a:bodyPr/>
          <a:lstStyle/>
          <a:p>
            <a:fld id="{3537703B-A39C-4C94-85C1-0DC77905D00C}" type="datetimeFigureOut">
              <a:rPr lang="en-US" smtClean="0"/>
              <a:t>3/21/2023</a:t>
            </a:fld>
            <a:endParaRPr lang="en-US"/>
          </a:p>
        </p:txBody>
      </p:sp>
      <p:sp>
        <p:nvSpPr>
          <p:cNvPr id="5" name="Footer Placeholder 4">
            <a:extLst>
              <a:ext uri="{FF2B5EF4-FFF2-40B4-BE49-F238E27FC236}">
                <a16:creationId xmlns:a16="http://schemas.microsoft.com/office/drawing/2014/main" id="{F764D2A3-7BA6-4C63-7A64-0D2DDFE57D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7EEC6B-C91C-2BBF-DAE2-1AF3274C3254}"/>
              </a:ext>
            </a:extLst>
          </p:cNvPr>
          <p:cNvSpPr>
            <a:spLocks noGrp="1"/>
          </p:cNvSpPr>
          <p:nvPr>
            <p:ph type="sldNum" sz="quarter" idx="12"/>
          </p:nvPr>
        </p:nvSpPr>
        <p:spPr/>
        <p:txBody>
          <a:bodyPr/>
          <a:lstStyle/>
          <a:p>
            <a:fld id="{52025977-2997-44EA-80D2-C8A5E15FF76F}" type="slidenum">
              <a:rPr lang="en-US" smtClean="0"/>
              <a:t>‹#›</a:t>
            </a:fld>
            <a:endParaRPr lang="en-US"/>
          </a:p>
        </p:txBody>
      </p:sp>
    </p:spTree>
    <p:extLst>
      <p:ext uri="{BB962C8B-B14F-4D97-AF65-F5344CB8AC3E}">
        <p14:creationId xmlns:p14="http://schemas.microsoft.com/office/powerpoint/2010/main" val="1975338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9F8EF-71FB-F40C-FCDE-9056E164BE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505B95-A4C9-ABD7-1276-EA4A316151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0455F1-E403-82AA-A8EB-E0BBBBA28308}"/>
              </a:ext>
            </a:extLst>
          </p:cNvPr>
          <p:cNvSpPr>
            <a:spLocks noGrp="1"/>
          </p:cNvSpPr>
          <p:nvPr>
            <p:ph type="dt" sz="half" idx="10"/>
          </p:nvPr>
        </p:nvSpPr>
        <p:spPr/>
        <p:txBody>
          <a:bodyPr/>
          <a:lstStyle/>
          <a:p>
            <a:fld id="{3537703B-A39C-4C94-85C1-0DC77905D00C}" type="datetimeFigureOut">
              <a:rPr lang="en-US" smtClean="0"/>
              <a:t>3/21/2023</a:t>
            </a:fld>
            <a:endParaRPr lang="en-US"/>
          </a:p>
        </p:txBody>
      </p:sp>
      <p:sp>
        <p:nvSpPr>
          <p:cNvPr id="5" name="Footer Placeholder 4">
            <a:extLst>
              <a:ext uri="{FF2B5EF4-FFF2-40B4-BE49-F238E27FC236}">
                <a16:creationId xmlns:a16="http://schemas.microsoft.com/office/drawing/2014/main" id="{6666D4D8-E4F8-322F-F098-EE66A8911A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B6D431-AAFA-768B-3CE1-722AE7C735C3}"/>
              </a:ext>
            </a:extLst>
          </p:cNvPr>
          <p:cNvSpPr>
            <a:spLocks noGrp="1"/>
          </p:cNvSpPr>
          <p:nvPr>
            <p:ph type="sldNum" sz="quarter" idx="12"/>
          </p:nvPr>
        </p:nvSpPr>
        <p:spPr/>
        <p:txBody>
          <a:bodyPr/>
          <a:lstStyle/>
          <a:p>
            <a:fld id="{52025977-2997-44EA-80D2-C8A5E15FF76F}" type="slidenum">
              <a:rPr lang="en-US" smtClean="0"/>
              <a:t>‹#›</a:t>
            </a:fld>
            <a:endParaRPr lang="en-US"/>
          </a:p>
        </p:txBody>
      </p:sp>
    </p:spTree>
    <p:extLst>
      <p:ext uri="{BB962C8B-B14F-4D97-AF65-F5344CB8AC3E}">
        <p14:creationId xmlns:p14="http://schemas.microsoft.com/office/powerpoint/2010/main" val="3043795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C2C5F-4997-278F-32D4-AB573FCA7A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F532C5-3979-0814-F211-53512E8C1D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F00438-68DD-ECEA-8CA4-C1F019F92544}"/>
              </a:ext>
            </a:extLst>
          </p:cNvPr>
          <p:cNvSpPr>
            <a:spLocks noGrp="1"/>
          </p:cNvSpPr>
          <p:nvPr>
            <p:ph type="dt" sz="half" idx="10"/>
          </p:nvPr>
        </p:nvSpPr>
        <p:spPr/>
        <p:txBody>
          <a:bodyPr/>
          <a:lstStyle/>
          <a:p>
            <a:fld id="{3537703B-A39C-4C94-85C1-0DC77905D00C}" type="datetimeFigureOut">
              <a:rPr lang="en-US" smtClean="0"/>
              <a:t>3/21/2023</a:t>
            </a:fld>
            <a:endParaRPr lang="en-US"/>
          </a:p>
        </p:txBody>
      </p:sp>
      <p:sp>
        <p:nvSpPr>
          <p:cNvPr id="5" name="Footer Placeholder 4">
            <a:extLst>
              <a:ext uri="{FF2B5EF4-FFF2-40B4-BE49-F238E27FC236}">
                <a16:creationId xmlns:a16="http://schemas.microsoft.com/office/drawing/2014/main" id="{297D5E00-2C58-6F7C-0EFC-626B8DA9D3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84B3D5-102F-585F-8457-C02A0479EDD1}"/>
              </a:ext>
            </a:extLst>
          </p:cNvPr>
          <p:cNvSpPr>
            <a:spLocks noGrp="1"/>
          </p:cNvSpPr>
          <p:nvPr>
            <p:ph type="sldNum" sz="quarter" idx="12"/>
          </p:nvPr>
        </p:nvSpPr>
        <p:spPr/>
        <p:txBody>
          <a:bodyPr/>
          <a:lstStyle/>
          <a:p>
            <a:fld id="{52025977-2997-44EA-80D2-C8A5E15FF76F}" type="slidenum">
              <a:rPr lang="en-US" smtClean="0"/>
              <a:t>‹#›</a:t>
            </a:fld>
            <a:endParaRPr lang="en-US"/>
          </a:p>
        </p:txBody>
      </p:sp>
    </p:spTree>
    <p:extLst>
      <p:ext uri="{BB962C8B-B14F-4D97-AF65-F5344CB8AC3E}">
        <p14:creationId xmlns:p14="http://schemas.microsoft.com/office/powerpoint/2010/main" val="1077675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3BAE0-6890-4C0A-1150-1C85EDEA47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B8BF7C-62DC-83C3-24F1-02314F428D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DDBB286-CD0B-F832-B121-13E2EFF987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D1C82B8-98A2-9974-8B49-4E3B12A55098}"/>
              </a:ext>
            </a:extLst>
          </p:cNvPr>
          <p:cNvSpPr>
            <a:spLocks noGrp="1"/>
          </p:cNvSpPr>
          <p:nvPr>
            <p:ph type="dt" sz="half" idx="10"/>
          </p:nvPr>
        </p:nvSpPr>
        <p:spPr/>
        <p:txBody>
          <a:bodyPr/>
          <a:lstStyle/>
          <a:p>
            <a:fld id="{3537703B-A39C-4C94-85C1-0DC77905D00C}" type="datetimeFigureOut">
              <a:rPr lang="en-US" smtClean="0"/>
              <a:t>3/21/2023</a:t>
            </a:fld>
            <a:endParaRPr lang="en-US"/>
          </a:p>
        </p:txBody>
      </p:sp>
      <p:sp>
        <p:nvSpPr>
          <p:cNvPr id="6" name="Footer Placeholder 5">
            <a:extLst>
              <a:ext uri="{FF2B5EF4-FFF2-40B4-BE49-F238E27FC236}">
                <a16:creationId xmlns:a16="http://schemas.microsoft.com/office/drawing/2014/main" id="{0DCACA2D-59B4-320A-E17C-375444CC94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DA6A30-C13C-4F7C-4C9A-EE0C8A7764FB}"/>
              </a:ext>
            </a:extLst>
          </p:cNvPr>
          <p:cNvSpPr>
            <a:spLocks noGrp="1"/>
          </p:cNvSpPr>
          <p:nvPr>
            <p:ph type="sldNum" sz="quarter" idx="12"/>
          </p:nvPr>
        </p:nvSpPr>
        <p:spPr/>
        <p:txBody>
          <a:bodyPr/>
          <a:lstStyle/>
          <a:p>
            <a:fld id="{52025977-2997-44EA-80D2-C8A5E15FF76F}" type="slidenum">
              <a:rPr lang="en-US" smtClean="0"/>
              <a:t>‹#›</a:t>
            </a:fld>
            <a:endParaRPr lang="en-US"/>
          </a:p>
        </p:txBody>
      </p:sp>
    </p:spTree>
    <p:extLst>
      <p:ext uri="{BB962C8B-B14F-4D97-AF65-F5344CB8AC3E}">
        <p14:creationId xmlns:p14="http://schemas.microsoft.com/office/powerpoint/2010/main" val="2282024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19498-95C8-E0E0-58A1-90EB6F7650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7F3AF77-301B-9FAB-5AC9-CC394A81C1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8B39EE-3B37-9EAD-AC3F-34D96CC18B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8D0F14-54AA-49FC-7692-EA984FAC1B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88EF83-0501-9D9C-B19F-3D7CCD985F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B10D553-116A-8288-03A4-26BA0729AE02}"/>
              </a:ext>
            </a:extLst>
          </p:cNvPr>
          <p:cNvSpPr>
            <a:spLocks noGrp="1"/>
          </p:cNvSpPr>
          <p:nvPr>
            <p:ph type="dt" sz="half" idx="10"/>
          </p:nvPr>
        </p:nvSpPr>
        <p:spPr/>
        <p:txBody>
          <a:bodyPr/>
          <a:lstStyle/>
          <a:p>
            <a:fld id="{3537703B-A39C-4C94-85C1-0DC77905D00C}" type="datetimeFigureOut">
              <a:rPr lang="en-US" smtClean="0"/>
              <a:t>3/21/2023</a:t>
            </a:fld>
            <a:endParaRPr lang="en-US"/>
          </a:p>
        </p:txBody>
      </p:sp>
      <p:sp>
        <p:nvSpPr>
          <p:cNvPr id="8" name="Footer Placeholder 7">
            <a:extLst>
              <a:ext uri="{FF2B5EF4-FFF2-40B4-BE49-F238E27FC236}">
                <a16:creationId xmlns:a16="http://schemas.microsoft.com/office/drawing/2014/main" id="{D221A151-F9CD-B68F-AC88-B3C6E2A37A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B1DE71-F9EE-CDEE-3422-2B824012726B}"/>
              </a:ext>
            </a:extLst>
          </p:cNvPr>
          <p:cNvSpPr>
            <a:spLocks noGrp="1"/>
          </p:cNvSpPr>
          <p:nvPr>
            <p:ph type="sldNum" sz="quarter" idx="12"/>
          </p:nvPr>
        </p:nvSpPr>
        <p:spPr/>
        <p:txBody>
          <a:bodyPr/>
          <a:lstStyle/>
          <a:p>
            <a:fld id="{52025977-2997-44EA-80D2-C8A5E15FF76F}" type="slidenum">
              <a:rPr lang="en-US" smtClean="0"/>
              <a:t>‹#›</a:t>
            </a:fld>
            <a:endParaRPr lang="en-US"/>
          </a:p>
        </p:txBody>
      </p:sp>
    </p:spTree>
    <p:extLst>
      <p:ext uri="{BB962C8B-B14F-4D97-AF65-F5344CB8AC3E}">
        <p14:creationId xmlns:p14="http://schemas.microsoft.com/office/powerpoint/2010/main" val="1981470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FEAE5-2690-EA8A-4667-9FB0A993B1D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2D18FDB-0E0F-7E5C-7EAF-599F544E3C50}"/>
              </a:ext>
            </a:extLst>
          </p:cNvPr>
          <p:cNvSpPr>
            <a:spLocks noGrp="1"/>
          </p:cNvSpPr>
          <p:nvPr>
            <p:ph type="dt" sz="half" idx="10"/>
          </p:nvPr>
        </p:nvSpPr>
        <p:spPr/>
        <p:txBody>
          <a:bodyPr/>
          <a:lstStyle/>
          <a:p>
            <a:fld id="{3537703B-A39C-4C94-85C1-0DC77905D00C}" type="datetimeFigureOut">
              <a:rPr lang="en-US" smtClean="0"/>
              <a:t>3/21/2023</a:t>
            </a:fld>
            <a:endParaRPr lang="en-US"/>
          </a:p>
        </p:txBody>
      </p:sp>
      <p:sp>
        <p:nvSpPr>
          <p:cNvPr id="4" name="Footer Placeholder 3">
            <a:extLst>
              <a:ext uri="{FF2B5EF4-FFF2-40B4-BE49-F238E27FC236}">
                <a16:creationId xmlns:a16="http://schemas.microsoft.com/office/drawing/2014/main" id="{FF7A73E0-03BA-6BC0-1B2F-086C907B85E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D8C96F0-9B86-1883-CC50-F698A58F0D31}"/>
              </a:ext>
            </a:extLst>
          </p:cNvPr>
          <p:cNvSpPr>
            <a:spLocks noGrp="1"/>
          </p:cNvSpPr>
          <p:nvPr>
            <p:ph type="sldNum" sz="quarter" idx="12"/>
          </p:nvPr>
        </p:nvSpPr>
        <p:spPr/>
        <p:txBody>
          <a:bodyPr/>
          <a:lstStyle/>
          <a:p>
            <a:fld id="{52025977-2997-44EA-80D2-C8A5E15FF76F}" type="slidenum">
              <a:rPr lang="en-US" smtClean="0"/>
              <a:t>‹#›</a:t>
            </a:fld>
            <a:endParaRPr lang="en-US"/>
          </a:p>
        </p:txBody>
      </p:sp>
    </p:spTree>
    <p:extLst>
      <p:ext uri="{BB962C8B-B14F-4D97-AF65-F5344CB8AC3E}">
        <p14:creationId xmlns:p14="http://schemas.microsoft.com/office/powerpoint/2010/main" val="3928183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760225-3491-37FE-77BB-063D3906F715}"/>
              </a:ext>
            </a:extLst>
          </p:cNvPr>
          <p:cNvSpPr>
            <a:spLocks noGrp="1"/>
          </p:cNvSpPr>
          <p:nvPr>
            <p:ph type="dt" sz="half" idx="10"/>
          </p:nvPr>
        </p:nvSpPr>
        <p:spPr/>
        <p:txBody>
          <a:bodyPr/>
          <a:lstStyle/>
          <a:p>
            <a:fld id="{3537703B-A39C-4C94-85C1-0DC77905D00C}" type="datetimeFigureOut">
              <a:rPr lang="en-US" smtClean="0"/>
              <a:t>3/21/2023</a:t>
            </a:fld>
            <a:endParaRPr lang="en-US"/>
          </a:p>
        </p:txBody>
      </p:sp>
      <p:sp>
        <p:nvSpPr>
          <p:cNvPr id="3" name="Footer Placeholder 2">
            <a:extLst>
              <a:ext uri="{FF2B5EF4-FFF2-40B4-BE49-F238E27FC236}">
                <a16:creationId xmlns:a16="http://schemas.microsoft.com/office/drawing/2014/main" id="{16CEC2C4-2B5B-8995-BB0F-9621BCA5B7F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2533139-CA1D-B264-2861-B05D38A2E73A}"/>
              </a:ext>
            </a:extLst>
          </p:cNvPr>
          <p:cNvSpPr>
            <a:spLocks noGrp="1"/>
          </p:cNvSpPr>
          <p:nvPr>
            <p:ph type="sldNum" sz="quarter" idx="12"/>
          </p:nvPr>
        </p:nvSpPr>
        <p:spPr/>
        <p:txBody>
          <a:bodyPr/>
          <a:lstStyle/>
          <a:p>
            <a:fld id="{52025977-2997-44EA-80D2-C8A5E15FF76F}" type="slidenum">
              <a:rPr lang="en-US" smtClean="0"/>
              <a:t>‹#›</a:t>
            </a:fld>
            <a:endParaRPr lang="en-US"/>
          </a:p>
        </p:txBody>
      </p:sp>
    </p:spTree>
    <p:extLst>
      <p:ext uri="{BB962C8B-B14F-4D97-AF65-F5344CB8AC3E}">
        <p14:creationId xmlns:p14="http://schemas.microsoft.com/office/powerpoint/2010/main" val="46682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868AA-AFA5-05EF-4FB0-591A21CE98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50F9DA-7994-202D-8FA2-246F3ADF07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566676C-5508-4360-A301-B762464C96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67579-CABB-26C3-7440-0308E33EA424}"/>
              </a:ext>
            </a:extLst>
          </p:cNvPr>
          <p:cNvSpPr>
            <a:spLocks noGrp="1"/>
          </p:cNvSpPr>
          <p:nvPr>
            <p:ph type="dt" sz="half" idx="10"/>
          </p:nvPr>
        </p:nvSpPr>
        <p:spPr/>
        <p:txBody>
          <a:bodyPr/>
          <a:lstStyle/>
          <a:p>
            <a:fld id="{3537703B-A39C-4C94-85C1-0DC77905D00C}" type="datetimeFigureOut">
              <a:rPr lang="en-US" smtClean="0"/>
              <a:t>3/21/2023</a:t>
            </a:fld>
            <a:endParaRPr lang="en-US"/>
          </a:p>
        </p:txBody>
      </p:sp>
      <p:sp>
        <p:nvSpPr>
          <p:cNvPr id="6" name="Footer Placeholder 5">
            <a:extLst>
              <a:ext uri="{FF2B5EF4-FFF2-40B4-BE49-F238E27FC236}">
                <a16:creationId xmlns:a16="http://schemas.microsoft.com/office/drawing/2014/main" id="{59D2AF8E-E273-7ACC-36B2-13AA6EBCB8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1D584E-CF4C-DD17-A3D6-80CDFEFE236F}"/>
              </a:ext>
            </a:extLst>
          </p:cNvPr>
          <p:cNvSpPr>
            <a:spLocks noGrp="1"/>
          </p:cNvSpPr>
          <p:nvPr>
            <p:ph type="sldNum" sz="quarter" idx="12"/>
          </p:nvPr>
        </p:nvSpPr>
        <p:spPr/>
        <p:txBody>
          <a:bodyPr/>
          <a:lstStyle/>
          <a:p>
            <a:fld id="{52025977-2997-44EA-80D2-C8A5E15FF76F}" type="slidenum">
              <a:rPr lang="en-US" smtClean="0"/>
              <a:t>‹#›</a:t>
            </a:fld>
            <a:endParaRPr lang="en-US"/>
          </a:p>
        </p:txBody>
      </p:sp>
    </p:spTree>
    <p:extLst>
      <p:ext uri="{BB962C8B-B14F-4D97-AF65-F5344CB8AC3E}">
        <p14:creationId xmlns:p14="http://schemas.microsoft.com/office/powerpoint/2010/main" val="1808286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660D8-44F9-F019-7B89-B9B9CE8B4A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1CF2DF4-873F-46E7-44E5-063464075B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467301-0976-6AE9-E058-B4F91F4490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F52CB6-C0E4-7831-E2E6-80FFCF0E1E98}"/>
              </a:ext>
            </a:extLst>
          </p:cNvPr>
          <p:cNvSpPr>
            <a:spLocks noGrp="1"/>
          </p:cNvSpPr>
          <p:nvPr>
            <p:ph type="dt" sz="half" idx="10"/>
          </p:nvPr>
        </p:nvSpPr>
        <p:spPr/>
        <p:txBody>
          <a:bodyPr/>
          <a:lstStyle/>
          <a:p>
            <a:fld id="{3537703B-A39C-4C94-85C1-0DC77905D00C}" type="datetimeFigureOut">
              <a:rPr lang="en-US" smtClean="0"/>
              <a:t>3/21/2023</a:t>
            </a:fld>
            <a:endParaRPr lang="en-US"/>
          </a:p>
        </p:txBody>
      </p:sp>
      <p:sp>
        <p:nvSpPr>
          <p:cNvPr id="6" name="Footer Placeholder 5">
            <a:extLst>
              <a:ext uri="{FF2B5EF4-FFF2-40B4-BE49-F238E27FC236}">
                <a16:creationId xmlns:a16="http://schemas.microsoft.com/office/drawing/2014/main" id="{93ADFAEA-14E0-5446-0D46-42F54B1FD0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586B4A-4BB9-0046-3E4B-5B39D2964EED}"/>
              </a:ext>
            </a:extLst>
          </p:cNvPr>
          <p:cNvSpPr>
            <a:spLocks noGrp="1"/>
          </p:cNvSpPr>
          <p:nvPr>
            <p:ph type="sldNum" sz="quarter" idx="12"/>
          </p:nvPr>
        </p:nvSpPr>
        <p:spPr/>
        <p:txBody>
          <a:bodyPr/>
          <a:lstStyle/>
          <a:p>
            <a:fld id="{52025977-2997-44EA-80D2-C8A5E15FF76F}" type="slidenum">
              <a:rPr lang="en-US" smtClean="0"/>
              <a:t>‹#›</a:t>
            </a:fld>
            <a:endParaRPr lang="en-US"/>
          </a:p>
        </p:txBody>
      </p:sp>
    </p:spTree>
    <p:extLst>
      <p:ext uri="{BB962C8B-B14F-4D97-AF65-F5344CB8AC3E}">
        <p14:creationId xmlns:p14="http://schemas.microsoft.com/office/powerpoint/2010/main" val="626869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F89AC7-9141-6288-6A1C-7B4D1ACF88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6CE9DF3-75D1-B604-4C9E-0D822BA070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AAC418-E0EC-9689-9900-04CF053295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37703B-A39C-4C94-85C1-0DC77905D00C}" type="datetimeFigureOut">
              <a:rPr lang="en-US" smtClean="0"/>
              <a:t>3/21/2023</a:t>
            </a:fld>
            <a:endParaRPr lang="en-US"/>
          </a:p>
        </p:txBody>
      </p:sp>
      <p:sp>
        <p:nvSpPr>
          <p:cNvPr id="5" name="Footer Placeholder 4">
            <a:extLst>
              <a:ext uri="{FF2B5EF4-FFF2-40B4-BE49-F238E27FC236}">
                <a16:creationId xmlns:a16="http://schemas.microsoft.com/office/drawing/2014/main" id="{37CC3D33-6F0B-C0A7-95A9-A98491AA5F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AA00DB-5FE3-9582-E30E-90FEE0F0BB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025977-2997-44EA-80D2-C8A5E15FF76F}" type="slidenum">
              <a:rPr lang="en-US" smtClean="0"/>
              <a:t>‹#›</a:t>
            </a:fld>
            <a:endParaRPr lang="en-US"/>
          </a:p>
        </p:txBody>
      </p:sp>
    </p:spTree>
    <p:extLst>
      <p:ext uri="{BB962C8B-B14F-4D97-AF65-F5344CB8AC3E}">
        <p14:creationId xmlns:p14="http://schemas.microsoft.com/office/powerpoint/2010/main" val="1320461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www.ietf.org/privacy-policy/" TargetMode="External"/><Relationship Id="rId3" Type="http://schemas.openxmlformats.org/officeDocument/2006/relationships/hyperlink" Target="https://www.rfc-editor.org/info/bcp9" TargetMode="External"/><Relationship Id="rId7" Type="http://schemas.openxmlformats.org/officeDocument/2006/relationships/hyperlink" Target="https://www.rfc-editor.org/info/bcp79" TargetMode="External"/><Relationship Id="rId2" Type="http://schemas.openxmlformats.org/officeDocument/2006/relationships/hyperlink" Target="https://www.ietf.org/contact/ombudsteam/" TargetMode="External"/><Relationship Id="rId1" Type="http://schemas.openxmlformats.org/officeDocument/2006/relationships/slideLayout" Target="../slideLayouts/slideLayout2.xml"/><Relationship Id="rId6" Type="http://schemas.openxmlformats.org/officeDocument/2006/relationships/hyperlink" Target="https://www.rfc-editor.org/info/bcp78" TargetMode="External"/><Relationship Id="rId5" Type="http://schemas.openxmlformats.org/officeDocument/2006/relationships/hyperlink" Target="https://www.rfc-editor.org/info/bcp54" TargetMode="External"/><Relationship Id="rId4" Type="http://schemas.openxmlformats.org/officeDocument/2006/relationships/hyperlink" Target="https://www.rfc-editor.org/info/bcp25"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lh95129/IETF-116-satellite-network-side-meeting" TargetMode="External"/><Relationship Id="rId2" Type="http://schemas.openxmlformats.org/officeDocument/2006/relationships/hyperlink" Target="https://futurewei.zoom.us/j/7743893573?pwd=YjJ1cnpIb1VhakVSeVg0UFVmcmlIQT09" TargetMode="External"/><Relationship Id="rId1" Type="http://schemas.openxmlformats.org/officeDocument/2006/relationships/slideLayout" Target="../slideLayouts/slideLayout2.xml"/><Relationship Id="rId4" Type="http://schemas.openxmlformats.org/officeDocument/2006/relationships/hyperlink" Target="https://etherpad.wikimedia.org/p/IETF-116-satellite-network-side-meet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DED7-689F-E358-F54E-0E02226B70DA}"/>
              </a:ext>
            </a:extLst>
          </p:cNvPr>
          <p:cNvSpPr>
            <a:spLocks noGrp="1"/>
          </p:cNvSpPr>
          <p:nvPr>
            <p:ph type="ctrTitle"/>
          </p:nvPr>
        </p:nvSpPr>
        <p:spPr/>
        <p:txBody>
          <a:bodyPr>
            <a:normAutofit fontScale="90000"/>
          </a:bodyPr>
          <a:lstStyle/>
          <a:p>
            <a:r>
              <a:rPr lang="en-US" dirty="0"/>
              <a:t>Satellite Networking</a:t>
            </a:r>
            <a:br>
              <a:rPr lang="en-US" dirty="0"/>
            </a:br>
            <a:r>
              <a:rPr lang="en-US" dirty="0"/>
              <a:t>Side Meeting</a:t>
            </a:r>
            <a:br>
              <a:rPr lang="en-US" dirty="0"/>
            </a:br>
            <a:r>
              <a:rPr lang="en-US" sz="4900" dirty="0"/>
              <a:t>IETF 116 Yokohama, Mar 27-31, 2023</a:t>
            </a:r>
            <a:endParaRPr lang="en-US" dirty="0"/>
          </a:p>
        </p:txBody>
      </p:sp>
      <p:sp>
        <p:nvSpPr>
          <p:cNvPr id="3" name="Subtitle 2">
            <a:extLst>
              <a:ext uri="{FF2B5EF4-FFF2-40B4-BE49-F238E27FC236}">
                <a16:creationId xmlns:a16="http://schemas.microsoft.com/office/drawing/2014/main" id="{732390F9-765E-0B31-89D0-CD50E05056E0}"/>
              </a:ext>
            </a:extLst>
          </p:cNvPr>
          <p:cNvSpPr>
            <a:spLocks noGrp="1"/>
          </p:cNvSpPr>
          <p:nvPr>
            <p:ph type="subTitle" idx="1"/>
          </p:nvPr>
        </p:nvSpPr>
        <p:spPr/>
        <p:txBody>
          <a:bodyPr>
            <a:normAutofit/>
          </a:bodyPr>
          <a:lstStyle/>
          <a:p>
            <a:r>
              <a:rPr lang="en-US" sz="3600" dirty="0"/>
              <a:t>Lin Han, Lijun Dong</a:t>
            </a:r>
          </a:p>
          <a:p>
            <a:r>
              <a:rPr lang="en-US" sz="3600" dirty="0"/>
              <a:t>Futurewei Technologies, Inc, USA</a:t>
            </a:r>
          </a:p>
        </p:txBody>
      </p:sp>
    </p:spTree>
    <p:extLst>
      <p:ext uri="{BB962C8B-B14F-4D97-AF65-F5344CB8AC3E}">
        <p14:creationId xmlns:p14="http://schemas.microsoft.com/office/powerpoint/2010/main" val="2756231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0D186-8594-08DE-776B-1F36900F6418}"/>
              </a:ext>
            </a:extLst>
          </p:cNvPr>
          <p:cNvSpPr>
            <a:spLocks noGrp="1"/>
          </p:cNvSpPr>
          <p:nvPr>
            <p:ph type="title"/>
          </p:nvPr>
        </p:nvSpPr>
        <p:spPr/>
        <p:txBody>
          <a:bodyPr>
            <a:noAutofit/>
          </a:bodyPr>
          <a:lstStyle/>
          <a:p>
            <a:pPr algn="ctr"/>
            <a:r>
              <a:rPr lang="nl-NL" b="0" i="0" u="none" strike="noStrike" baseline="0" dirty="0">
                <a:solidFill>
                  <a:srgbClr val="000000"/>
                </a:solidFill>
                <a:latin typeface="Calibri" panose="020F0502020204030204" pitchFamily="34" charset="0"/>
              </a:rPr>
              <a:t>IETF Note Well</a:t>
            </a:r>
            <a:br>
              <a:rPr lang="nl-NL" b="0" i="0" u="none" strike="noStrike" baseline="0" dirty="0">
                <a:solidFill>
                  <a:srgbClr val="000000"/>
                </a:solidFill>
                <a:latin typeface="Calibri" panose="020F0502020204030204" pitchFamily="34" charset="0"/>
              </a:rPr>
            </a:br>
            <a:r>
              <a:rPr lang="nl-NL" sz="3200" b="0" i="0" u="none" strike="noStrike" baseline="0" dirty="0">
                <a:solidFill>
                  <a:srgbClr val="000000"/>
                </a:solidFill>
                <a:latin typeface="Calibri" panose="020F0502020204030204" pitchFamily="34" charset="0"/>
              </a:rPr>
              <a:t>https://www.ietf.org/about/note-well/</a:t>
            </a:r>
            <a:endParaRPr lang="en-US" sz="3200" dirty="0"/>
          </a:p>
        </p:txBody>
      </p:sp>
      <p:sp>
        <p:nvSpPr>
          <p:cNvPr id="7" name="Content Placeholder 2">
            <a:extLst>
              <a:ext uri="{FF2B5EF4-FFF2-40B4-BE49-F238E27FC236}">
                <a16:creationId xmlns:a16="http://schemas.microsoft.com/office/drawing/2014/main" id="{46E09F72-58A2-F98F-0D5C-646F8E35A5EC}"/>
              </a:ext>
            </a:extLst>
          </p:cNvPr>
          <p:cNvSpPr txBox="1">
            <a:spLocks/>
          </p:cNvSpPr>
          <p:nvPr/>
        </p:nvSpPr>
        <p:spPr bwMode="auto">
          <a:xfrm>
            <a:off x="916709" y="1686052"/>
            <a:ext cx="10176164" cy="48532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0488" tIns="44450" rIns="90488" bIns="44450"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defRPr sz="2400" b="1">
                <a:solidFill>
                  <a:schemeClr val="tx1"/>
                </a:solidFill>
                <a:latin typeface="+mn-lt"/>
                <a:ea typeface="ＭＳ Ｐゴシック" charset="-128"/>
                <a:cs typeface="ＭＳ Ｐゴシック" charset="-128"/>
              </a:defRPr>
            </a:lvl1pPr>
            <a:lvl2pPr marL="685800" indent="-228600" algn="l" rtl="0" eaLnBrk="0" fontAlgn="base" hangingPunct="0">
              <a:lnSpc>
                <a:spcPct val="90000"/>
              </a:lnSpc>
              <a:spcBef>
                <a:spcPct val="30000"/>
              </a:spcBef>
              <a:spcAft>
                <a:spcPct val="0"/>
              </a:spcAft>
              <a:defRPr b="1">
                <a:solidFill>
                  <a:schemeClr val="tx1"/>
                </a:solidFill>
                <a:latin typeface="+mn-lt"/>
                <a:ea typeface="ＭＳ Ｐゴシック" charset="-128"/>
              </a:defRPr>
            </a:lvl2pPr>
            <a:lvl3pPr marL="1143000" indent="-228600" algn="l" rtl="0" eaLnBrk="0" fontAlgn="base" hangingPunct="0">
              <a:lnSpc>
                <a:spcPct val="90000"/>
              </a:lnSpc>
              <a:spcBef>
                <a:spcPct val="30000"/>
              </a:spcBef>
              <a:spcAft>
                <a:spcPct val="0"/>
              </a:spcAft>
              <a:defRPr b="1">
                <a:solidFill>
                  <a:schemeClr val="tx1"/>
                </a:solidFill>
                <a:latin typeface="+mn-lt"/>
                <a:ea typeface="ＭＳ Ｐゴシック" charset="-128"/>
              </a:defRPr>
            </a:lvl3pPr>
            <a:lvl4pPr marL="1543050" indent="-171450" algn="l" rtl="0" eaLnBrk="0" fontAlgn="base" hangingPunct="0">
              <a:lnSpc>
                <a:spcPct val="90000"/>
              </a:lnSpc>
              <a:spcBef>
                <a:spcPct val="30000"/>
              </a:spcBef>
              <a:spcAft>
                <a:spcPct val="0"/>
              </a:spcAft>
              <a:defRPr sz="1400" b="1">
                <a:solidFill>
                  <a:schemeClr val="tx1"/>
                </a:solidFill>
                <a:latin typeface="+mn-lt"/>
                <a:ea typeface="ＭＳ Ｐゴシック" charset="-128"/>
              </a:defRPr>
            </a:lvl4pPr>
            <a:lvl5pPr marL="2000250" indent="-171450" algn="l" rtl="0" eaLnBrk="0" fontAlgn="base" hangingPunct="0">
              <a:lnSpc>
                <a:spcPct val="90000"/>
              </a:lnSpc>
              <a:spcBef>
                <a:spcPct val="30000"/>
              </a:spcBef>
              <a:spcAft>
                <a:spcPct val="0"/>
              </a:spcAft>
              <a:defRPr sz="1400" b="1">
                <a:solidFill>
                  <a:schemeClr val="tx1"/>
                </a:solidFill>
                <a:latin typeface="+mn-lt"/>
                <a:ea typeface="ＭＳ Ｐゴシック" charset="-128"/>
              </a:defRPr>
            </a:lvl5pPr>
            <a:lvl6pPr marL="2457450" indent="-171450" algn="l" rtl="0" eaLnBrk="0" fontAlgn="base" hangingPunct="0">
              <a:lnSpc>
                <a:spcPct val="90000"/>
              </a:lnSpc>
              <a:spcBef>
                <a:spcPct val="30000"/>
              </a:spcBef>
              <a:spcAft>
                <a:spcPct val="0"/>
              </a:spcAft>
              <a:defRPr sz="1400" b="1">
                <a:solidFill>
                  <a:schemeClr val="tx1"/>
                </a:solidFill>
                <a:latin typeface="+mn-lt"/>
                <a:ea typeface="ＭＳ Ｐゴシック" charset="-128"/>
              </a:defRPr>
            </a:lvl6pPr>
            <a:lvl7pPr marL="2914650" indent="-171450" algn="l" rtl="0" eaLnBrk="0" fontAlgn="base" hangingPunct="0">
              <a:lnSpc>
                <a:spcPct val="90000"/>
              </a:lnSpc>
              <a:spcBef>
                <a:spcPct val="30000"/>
              </a:spcBef>
              <a:spcAft>
                <a:spcPct val="0"/>
              </a:spcAft>
              <a:defRPr sz="1400" b="1">
                <a:solidFill>
                  <a:schemeClr val="tx1"/>
                </a:solidFill>
                <a:latin typeface="+mn-lt"/>
                <a:ea typeface="ＭＳ Ｐゴシック" charset="-128"/>
              </a:defRPr>
            </a:lvl7pPr>
            <a:lvl8pPr marL="3371850" indent="-171450" algn="l" rtl="0" eaLnBrk="0" fontAlgn="base" hangingPunct="0">
              <a:lnSpc>
                <a:spcPct val="90000"/>
              </a:lnSpc>
              <a:spcBef>
                <a:spcPct val="30000"/>
              </a:spcBef>
              <a:spcAft>
                <a:spcPct val="0"/>
              </a:spcAft>
              <a:defRPr sz="1400" b="1">
                <a:solidFill>
                  <a:schemeClr val="tx1"/>
                </a:solidFill>
                <a:latin typeface="+mn-lt"/>
                <a:ea typeface="ＭＳ Ｐゴシック" charset="-128"/>
              </a:defRPr>
            </a:lvl8pPr>
            <a:lvl9pPr marL="3829050" indent="-171450" algn="l" rtl="0" eaLnBrk="0" fontAlgn="base" hangingPunct="0">
              <a:lnSpc>
                <a:spcPct val="90000"/>
              </a:lnSpc>
              <a:spcBef>
                <a:spcPct val="30000"/>
              </a:spcBef>
              <a:spcAft>
                <a:spcPct val="0"/>
              </a:spcAft>
              <a:defRPr sz="1400" b="1">
                <a:solidFill>
                  <a:schemeClr val="tx1"/>
                </a:solidFill>
                <a:latin typeface="+mn-lt"/>
                <a:ea typeface="ＭＳ Ｐゴシック" charset="-128"/>
              </a:defRPr>
            </a:lvl9pPr>
          </a:lstStyle>
          <a:p>
            <a:pPr marL="0" marR="0" lvl="0" indent="-285750" algn="l" defTabSz="914400" rtl="0" eaLnBrk="0" fontAlgn="base" latinLnBrk="0" hangingPunct="0">
              <a:lnSpc>
                <a:spcPct val="90000"/>
              </a:lnSpc>
              <a:spcBef>
                <a:spcPct val="30000"/>
              </a:spcBef>
              <a:spcAft>
                <a:spcPct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Arial"/>
                <a:ea typeface="ＭＳ Ｐゴシック" charset="-128"/>
              </a:rPr>
              <a:t>This is a reminder of IETF policies in effect on various topics such as patents or code of conduct. It is only meant to point you in the right direction. Exceptions may apply. The IETF's patent policy and the definition of an IETF "contribution" and "participation" are set forth in BCP 79; please read it carefully.</a:t>
            </a:r>
          </a:p>
          <a:p>
            <a:pPr marL="285750" marR="0" lvl="0" indent="-285750" algn="l" defTabSz="914400" rtl="0" eaLnBrk="0" fontAlgn="base" latinLnBrk="0" hangingPunct="0">
              <a:lnSpc>
                <a:spcPct val="90000"/>
              </a:lnSpc>
              <a:spcBef>
                <a:spcPct val="30000"/>
              </a:spcBef>
              <a:spcAft>
                <a:spcPct val="0"/>
              </a:spcAft>
              <a:buClrTx/>
              <a:buSzTx/>
              <a:buFontTx/>
              <a:buNone/>
              <a:tabLst/>
              <a:defRPr/>
            </a:pPr>
            <a:endParaRPr kumimoji="0" lang="en-US" sz="1200" b="1" i="0" u="none" strike="noStrike" kern="0" cap="none" spc="0" normalizeH="0" baseline="0" noProof="0" dirty="0">
              <a:ln>
                <a:noFill/>
              </a:ln>
              <a:solidFill>
                <a:srgbClr val="000000"/>
              </a:solidFill>
              <a:effectLst/>
              <a:uLnTx/>
              <a:uFillTx/>
              <a:latin typeface="Arial"/>
              <a:ea typeface="ＭＳ Ｐゴシック" charset="-128"/>
            </a:endParaRPr>
          </a:p>
          <a:p>
            <a:pPr marL="285750" marR="0" lvl="0" indent="-285750" algn="l" defTabSz="914400" rtl="0" eaLnBrk="0" fontAlgn="base" latinLnBrk="0" hangingPunct="0">
              <a:lnSpc>
                <a:spcPct val="90000"/>
              </a:lnSpc>
              <a:spcBef>
                <a:spcPct val="30000"/>
              </a:spcBef>
              <a:spcAft>
                <a:spcPct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Arial"/>
                <a:ea typeface="ＭＳ Ｐゴシック" charset="-128"/>
              </a:rPr>
              <a:t>As a reminder:</a:t>
            </a:r>
          </a:p>
          <a:p>
            <a:pPr marL="285750" marR="0" lvl="0" indent="-285750" algn="l" defTabSz="914400" rtl="0" eaLnBrk="0" fontAlgn="base" latinLnBrk="0" hangingPunct="0">
              <a:lnSpc>
                <a:spcPct val="90000"/>
              </a:lnSpc>
              <a:spcBef>
                <a:spcPct val="30000"/>
              </a:spcBef>
              <a:spcAft>
                <a:spcPct val="0"/>
              </a:spcAft>
              <a:buClrTx/>
              <a:buSzTx/>
              <a:buFont typeface="Arial" panose="020B0604020202020204" pitchFamily="34" charset="0"/>
              <a:buChar char="•"/>
              <a:tabLst/>
              <a:defRPr/>
            </a:pPr>
            <a:r>
              <a:rPr kumimoji="0" lang="en-US" sz="1200" b="1" i="0" u="none" strike="noStrike" kern="0" cap="none" spc="0" normalizeH="0" baseline="0" noProof="0" dirty="0">
                <a:ln>
                  <a:noFill/>
                </a:ln>
                <a:solidFill>
                  <a:srgbClr val="000000"/>
                </a:solidFill>
                <a:effectLst/>
                <a:uLnTx/>
                <a:uFillTx/>
                <a:latin typeface="Arial"/>
                <a:ea typeface="ＭＳ Ｐゴシック" charset="-128"/>
              </a:rPr>
              <a:t>By participating in the IETF, you agree to follow IETF processes and policies.</a:t>
            </a:r>
          </a:p>
          <a:p>
            <a:pPr marL="0" marR="0" lvl="0" indent="-285750" algn="l" defTabSz="914400" rtl="0" eaLnBrk="0" fontAlgn="base" latinLnBrk="0" hangingPunct="0">
              <a:lnSpc>
                <a:spcPct val="90000"/>
              </a:lnSpc>
              <a:spcBef>
                <a:spcPct val="30000"/>
              </a:spcBef>
              <a:spcAft>
                <a:spcPct val="0"/>
              </a:spcAft>
              <a:buClrTx/>
              <a:buSzTx/>
              <a:buFont typeface="Arial" panose="020B0604020202020204" pitchFamily="34" charset="0"/>
              <a:buChar char="•"/>
              <a:tabLst/>
              <a:defRPr/>
            </a:pPr>
            <a:r>
              <a:rPr kumimoji="0" lang="en-US" sz="1200" b="1" i="0" u="none" strike="noStrike" kern="0" cap="none" spc="0" normalizeH="0" baseline="0" noProof="0" dirty="0">
                <a:ln>
                  <a:noFill/>
                </a:ln>
                <a:solidFill>
                  <a:srgbClr val="000000"/>
                </a:solidFill>
                <a:effectLst/>
                <a:uLnTx/>
                <a:uFillTx/>
                <a:latin typeface="Arial"/>
                <a:ea typeface="ＭＳ Ｐゴシック" charset="-128"/>
              </a:rPr>
              <a:t>If you are aware that any IETF contribution is covered by patents or patent applications that are owned or controlled by you or your sponsor, you must disclose that fact, or not participate in the discussion.</a:t>
            </a:r>
          </a:p>
          <a:p>
            <a:pPr marL="0" marR="0" lvl="0" indent="-285750" algn="l" defTabSz="914400" rtl="0" eaLnBrk="0" fontAlgn="base" latinLnBrk="0" hangingPunct="0">
              <a:lnSpc>
                <a:spcPct val="90000"/>
              </a:lnSpc>
              <a:spcBef>
                <a:spcPct val="30000"/>
              </a:spcBef>
              <a:spcAft>
                <a:spcPct val="0"/>
              </a:spcAft>
              <a:buClrTx/>
              <a:buSzTx/>
              <a:buFont typeface="Arial" panose="020B0604020202020204" pitchFamily="34" charset="0"/>
              <a:buChar char="•"/>
              <a:tabLst/>
              <a:defRPr/>
            </a:pPr>
            <a:r>
              <a:rPr kumimoji="0" lang="en-US" sz="1200" b="1" i="0" u="none" strike="noStrike" kern="0" cap="none" spc="0" normalizeH="0" baseline="0" noProof="0" dirty="0">
                <a:ln>
                  <a:noFill/>
                </a:ln>
                <a:solidFill>
                  <a:srgbClr val="000000"/>
                </a:solidFill>
                <a:effectLst/>
                <a:uLnTx/>
                <a:uFillTx/>
                <a:latin typeface="Arial"/>
                <a:ea typeface="ＭＳ Ｐゴシック" charset="-128"/>
              </a:rPr>
              <a:t>As a participant in or attendee to any IETF activity you acknowledge that written, audio, video, and photographic records of meetings may be made public.</a:t>
            </a:r>
          </a:p>
          <a:p>
            <a:pPr marL="285750" marR="0" lvl="0" indent="-285750" algn="l" defTabSz="914400" rtl="0" eaLnBrk="0" fontAlgn="base" latinLnBrk="0" hangingPunct="0">
              <a:lnSpc>
                <a:spcPct val="90000"/>
              </a:lnSpc>
              <a:spcBef>
                <a:spcPct val="30000"/>
              </a:spcBef>
              <a:spcAft>
                <a:spcPct val="0"/>
              </a:spcAft>
              <a:buClrTx/>
              <a:buSzTx/>
              <a:buFont typeface="Arial" panose="020B0604020202020204" pitchFamily="34" charset="0"/>
              <a:buChar char="•"/>
              <a:tabLst/>
              <a:defRPr/>
            </a:pPr>
            <a:r>
              <a:rPr kumimoji="0" lang="en-US" sz="1200" b="1" i="0" u="none" strike="noStrike" kern="0" cap="none" spc="0" normalizeH="0" baseline="0" noProof="0" dirty="0">
                <a:ln>
                  <a:noFill/>
                </a:ln>
                <a:solidFill>
                  <a:srgbClr val="000000"/>
                </a:solidFill>
                <a:effectLst/>
                <a:uLnTx/>
                <a:uFillTx/>
                <a:latin typeface="Arial"/>
                <a:ea typeface="ＭＳ Ｐゴシック" charset="-128"/>
              </a:rPr>
              <a:t>Personal information that you provide to IETF will be handled in accordance with the IETF Privacy Statement.</a:t>
            </a:r>
          </a:p>
          <a:p>
            <a:pPr marL="0" marR="0" lvl="0" indent="-285750" algn="l" defTabSz="914400" rtl="0" eaLnBrk="0" fontAlgn="base" latinLnBrk="0" hangingPunct="0">
              <a:lnSpc>
                <a:spcPct val="90000"/>
              </a:lnSpc>
              <a:spcBef>
                <a:spcPct val="30000"/>
              </a:spcBef>
              <a:spcAft>
                <a:spcPct val="0"/>
              </a:spcAft>
              <a:buClrTx/>
              <a:buSzTx/>
              <a:buFont typeface="Arial" panose="020B0604020202020204" pitchFamily="34" charset="0"/>
              <a:buChar char="•"/>
              <a:tabLst/>
              <a:defRPr/>
            </a:pPr>
            <a:r>
              <a:rPr kumimoji="0" lang="en-US" sz="1200" b="1" i="0" u="none" strike="noStrike" kern="0" cap="none" spc="0" normalizeH="0" baseline="0" noProof="0" dirty="0">
                <a:ln>
                  <a:noFill/>
                </a:ln>
                <a:solidFill>
                  <a:srgbClr val="000000"/>
                </a:solidFill>
                <a:effectLst/>
                <a:uLnTx/>
                <a:uFillTx/>
                <a:latin typeface="Arial"/>
                <a:ea typeface="ＭＳ Ｐゴシック" charset="-128"/>
              </a:rPr>
              <a:t>As a participant or attendee, you agree to work respectfully with other participants; please contact the </a:t>
            </a:r>
            <a:r>
              <a:rPr kumimoji="0" lang="en-US" sz="1200" b="1" i="0" u="none" strike="noStrike" kern="0" cap="none" spc="0" normalizeH="0" baseline="0" noProof="0" dirty="0" err="1">
                <a:ln>
                  <a:noFill/>
                </a:ln>
                <a:solidFill>
                  <a:srgbClr val="000000"/>
                </a:solidFill>
                <a:effectLst/>
                <a:uLnTx/>
                <a:uFillTx/>
                <a:latin typeface="Arial"/>
                <a:ea typeface="ＭＳ Ｐゴシック" charset="-128"/>
              </a:rPr>
              <a:t>ombudsteam</a:t>
            </a:r>
            <a:r>
              <a:rPr kumimoji="0" lang="en-US" sz="1200" b="1" i="0" u="none" strike="noStrike" kern="0" cap="none" spc="0" normalizeH="0" baseline="0" noProof="0" dirty="0">
                <a:ln>
                  <a:noFill/>
                </a:ln>
                <a:solidFill>
                  <a:srgbClr val="000000"/>
                </a:solidFill>
                <a:effectLst/>
                <a:uLnTx/>
                <a:uFillTx/>
                <a:latin typeface="Arial"/>
                <a:ea typeface="ＭＳ Ｐゴシック" charset="-128"/>
              </a:rPr>
              <a:t> (</a:t>
            </a:r>
            <a:r>
              <a:rPr kumimoji="0" lang="en-US" sz="1200" b="1" i="0" u="none" strike="noStrike" kern="0" cap="none" spc="0" normalizeH="0" baseline="0" noProof="0" dirty="0">
                <a:ln>
                  <a:noFill/>
                </a:ln>
                <a:solidFill>
                  <a:srgbClr val="000000"/>
                </a:solidFill>
                <a:effectLst/>
                <a:uLnTx/>
                <a:uFillTx/>
                <a:latin typeface="Arial"/>
                <a:ea typeface="ＭＳ Ｐゴシック" charset="-128"/>
                <a:hlinkClick r:id="rId2"/>
              </a:rPr>
              <a:t>https://www.ietf.org/contact/ombudsteam/</a:t>
            </a:r>
            <a:r>
              <a:rPr kumimoji="0" lang="en-US" sz="1200" b="1" i="0" u="none" strike="noStrike" kern="0" cap="none" spc="0" normalizeH="0" baseline="0" noProof="0" dirty="0">
                <a:ln>
                  <a:noFill/>
                </a:ln>
                <a:solidFill>
                  <a:srgbClr val="000000"/>
                </a:solidFill>
                <a:effectLst/>
                <a:uLnTx/>
                <a:uFillTx/>
                <a:latin typeface="Arial"/>
                <a:ea typeface="ＭＳ Ｐゴシック" charset="-128"/>
              </a:rPr>
              <a:t>) if you have questions or concerns about this.</a:t>
            </a:r>
            <a:br>
              <a:rPr kumimoji="0" lang="en-US" sz="1200" b="1" i="0" u="none" strike="noStrike" kern="0" cap="none" spc="0" normalizeH="0" baseline="0" noProof="0" dirty="0">
                <a:ln>
                  <a:noFill/>
                </a:ln>
                <a:solidFill>
                  <a:srgbClr val="000000"/>
                </a:solidFill>
                <a:effectLst/>
                <a:uLnTx/>
                <a:uFillTx/>
                <a:latin typeface="Arial"/>
                <a:ea typeface="ＭＳ Ｐゴシック" charset="-128"/>
              </a:rPr>
            </a:br>
            <a:endParaRPr kumimoji="0" lang="en-US" sz="1200" b="1" i="0" u="none" strike="noStrike" kern="0" cap="none" spc="0" normalizeH="0" baseline="0" noProof="0" dirty="0">
              <a:ln>
                <a:noFill/>
              </a:ln>
              <a:solidFill>
                <a:srgbClr val="000000"/>
              </a:solidFill>
              <a:effectLst/>
              <a:uLnTx/>
              <a:uFillTx/>
              <a:latin typeface="Arial"/>
              <a:ea typeface="ＭＳ Ｐゴシック" charset="-128"/>
            </a:endParaRPr>
          </a:p>
          <a:p>
            <a:pPr marL="285750" marR="0" lvl="0" indent="-285750" algn="l" defTabSz="914400" rtl="0" eaLnBrk="0" fontAlgn="base" latinLnBrk="0" hangingPunct="0">
              <a:lnSpc>
                <a:spcPct val="90000"/>
              </a:lnSpc>
              <a:spcBef>
                <a:spcPct val="30000"/>
              </a:spcBef>
              <a:spcAft>
                <a:spcPct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Arial"/>
                <a:ea typeface="ＭＳ Ｐゴシック" charset="-128"/>
              </a:rPr>
              <a:t>Definitive information is in the documents listed below and other IETF BCPs. For advice, please talk to WG chairs or ADs:</a:t>
            </a:r>
          </a:p>
          <a:p>
            <a:pPr marL="285750" marR="0" lvl="0" indent="-285750" algn="l" defTabSz="914400" rtl="0" eaLnBrk="0" fontAlgn="base" latinLnBrk="0" hangingPunct="0">
              <a:lnSpc>
                <a:spcPct val="90000"/>
              </a:lnSpc>
              <a:spcBef>
                <a:spcPct val="30000"/>
              </a:spcBef>
              <a:spcAft>
                <a:spcPct val="0"/>
              </a:spcAft>
              <a:buClrTx/>
              <a:buSzTx/>
              <a:buFont typeface="Arial" panose="020B0604020202020204" pitchFamily="34" charset="0"/>
              <a:buChar char="•"/>
              <a:tabLst/>
              <a:defRPr/>
            </a:pPr>
            <a:r>
              <a:rPr kumimoji="0" lang="en-US" sz="1200" b="1" i="0" u="none" strike="noStrike" kern="0" cap="none" spc="0" normalizeH="0" baseline="0" noProof="0" dirty="0">
                <a:ln>
                  <a:noFill/>
                </a:ln>
                <a:solidFill>
                  <a:srgbClr val="000000"/>
                </a:solidFill>
                <a:effectLst/>
                <a:uLnTx/>
                <a:uFillTx/>
                <a:latin typeface="Arial"/>
                <a:ea typeface="ＭＳ Ｐゴシック" charset="-128"/>
                <a:hlinkClick r:id="rId3"/>
              </a:rPr>
              <a:t>BCP 9</a:t>
            </a:r>
            <a:r>
              <a:rPr kumimoji="0" lang="en-US" sz="1200" b="1" i="0" u="none" strike="noStrike" kern="0" cap="none" spc="0" normalizeH="0" baseline="0" noProof="0" dirty="0">
                <a:ln>
                  <a:noFill/>
                </a:ln>
                <a:solidFill>
                  <a:srgbClr val="000000"/>
                </a:solidFill>
                <a:effectLst/>
                <a:uLnTx/>
                <a:uFillTx/>
                <a:latin typeface="Arial"/>
                <a:ea typeface="ＭＳ Ｐゴシック" charset="-128"/>
              </a:rPr>
              <a:t> (Internet Standards Process)</a:t>
            </a:r>
          </a:p>
          <a:p>
            <a:pPr marL="285750" marR="0" lvl="0" indent="-285750" algn="l" defTabSz="914400" rtl="0" eaLnBrk="0" fontAlgn="base" latinLnBrk="0" hangingPunct="0">
              <a:lnSpc>
                <a:spcPct val="90000"/>
              </a:lnSpc>
              <a:spcBef>
                <a:spcPct val="30000"/>
              </a:spcBef>
              <a:spcAft>
                <a:spcPct val="0"/>
              </a:spcAft>
              <a:buClrTx/>
              <a:buSzTx/>
              <a:buFont typeface="Arial" panose="020B0604020202020204" pitchFamily="34" charset="0"/>
              <a:buChar char="•"/>
              <a:tabLst/>
              <a:defRPr/>
            </a:pPr>
            <a:r>
              <a:rPr kumimoji="0" lang="en-US" sz="1200" b="1" i="0" u="none" strike="noStrike" kern="0" cap="none" spc="0" normalizeH="0" baseline="0" noProof="0" dirty="0">
                <a:ln>
                  <a:noFill/>
                </a:ln>
                <a:solidFill>
                  <a:srgbClr val="000000"/>
                </a:solidFill>
                <a:effectLst/>
                <a:uLnTx/>
                <a:uFillTx/>
                <a:latin typeface="Arial"/>
                <a:ea typeface="ＭＳ Ｐゴシック" charset="-128"/>
                <a:hlinkClick r:id="rId4"/>
              </a:rPr>
              <a:t>BCP 25</a:t>
            </a:r>
            <a:r>
              <a:rPr kumimoji="0" lang="en-US" sz="1200" b="1" i="0" u="none" strike="noStrike" kern="0" cap="none" spc="0" normalizeH="0" baseline="0" noProof="0" dirty="0">
                <a:ln>
                  <a:noFill/>
                </a:ln>
                <a:solidFill>
                  <a:srgbClr val="000000"/>
                </a:solidFill>
                <a:effectLst/>
                <a:uLnTx/>
                <a:uFillTx/>
                <a:latin typeface="Arial"/>
                <a:ea typeface="ＭＳ Ｐゴシック" charset="-128"/>
              </a:rPr>
              <a:t> (Working Group processes)</a:t>
            </a:r>
          </a:p>
          <a:p>
            <a:pPr marL="285750" marR="0" lvl="0" indent="-285750" algn="l" defTabSz="914400" rtl="0" eaLnBrk="0" fontAlgn="base" latinLnBrk="0" hangingPunct="0">
              <a:lnSpc>
                <a:spcPct val="90000"/>
              </a:lnSpc>
              <a:spcBef>
                <a:spcPct val="30000"/>
              </a:spcBef>
              <a:spcAft>
                <a:spcPct val="0"/>
              </a:spcAft>
              <a:buClrTx/>
              <a:buSzTx/>
              <a:buFont typeface="Arial" panose="020B0604020202020204" pitchFamily="34" charset="0"/>
              <a:buChar char="•"/>
              <a:tabLst/>
              <a:defRPr/>
            </a:pPr>
            <a:r>
              <a:rPr kumimoji="0" lang="en-US" sz="1200" b="1" i="0" u="none" strike="noStrike" kern="0" cap="none" spc="0" normalizeH="0" baseline="0" noProof="0" dirty="0">
                <a:ln>
                  <a:noFill/>
                </a:ln>
                <a:solidFill>
                  <a:srgbClr val="000000"/>
                </a:solidFill>
                <a:effectLst/>
                <a:uLnTx/>
                <a:uFillTx/>
                <a:latin typeface="Arial"/>
                <a:ea typeface="ＭＳ Ｐゴシック" charset="-128"/>
                <a:hlinkClick r:id="rId4"/>
              </a:rPr>
              <a:t>BCP 25</a:t>
            </a:r>
            <a:r>
              <a:rPr kumimoji="0" lang="en-US" sz="1200" b="1" i="0" u="none" strike="noStrike" kern="0" cap="none" spc="0" normalizeH="0" baseline="0" noProof="0" dirty="0">
                <a:ln>
                  <a:noFill/>
                </a:ln>
                <a:solidFill>
                  <a:srgbClr val="000000"/>
                </a:solidFill>
                <a:effectLst/>
                <a:uLnTx/>
                <a:uFillTx/>
                <a:latin typeface="Arial"/>
                <a:ea typeface="ＭＳ Ｐゴシック" charset="-128"/>
              </a:rPr>
              <a:t> (Anti-Harassment Procedures) </a:t>
            </a:r>
          </a:p>
          <a:p>
            <a:pPr marL="285750" marR="0" lvl="0" indent="-285750" algn="l" defTabSz="914400" rtl="0" eaLnBrk="0" fontAlgn="base" latinLnBrk="0" hangingPunct="0">
              <a:lnSpc>
                <a:spcPct val="90000"/>
              </a:lnSpc>
              <a:spcBef>
                <a:spcPct val="30000"/>
              </a:spcBef>
              <a:spcAft>
                <a:spcPct val="0"/>
              </a:spcAft>
              <a:buClrTx/>
              <a:buSzTx/>
              <a:buFont typeface="Arial" panose="020B0604020202020204" pitchFamily="34" charset="0"/>
              <a:buChar char="•"/>
              <a:tabLst/>
              <a:defRPr/>
            </a:pPr>
            <a:r>
              <a:rPr kumimoji="0" lang="en-US" sz="1200" b="1" i="0" u="none" strike="noStrike" kern="0" cap="none" spc="0" normalizeH="0" baseline="0" noProof="0" dirty="0">
                <a:ln>
                  <a:noFill/>
                </a:ln>
                <a:solidFill>
                  <a:srgbClr val="000000"/>
                </a:solidFill>
                <a:effectLst/>
                <a:uLnTx/>
                <a:uFillTx/>
                <a:latin typeface="Arial"/>
                <a:ea typeface="ＭＳ Ｐゴシック" charset="-128"/>
                <a:hlinkClick r:id="rId5"/>
              </a:rPr>
              <a:t>BCP 54</a:t>
            </a:r>
            <a:r>
              <a:rPr kumimoji="0" lang="en-US" sz="1200" b="1" i="0" u="none" strike="noStrike" kern="0" cap="none" spc="0" normalizeH="0" baseline="0" noProof="0" dirty="0">
                <a:ln>
                  <a:noFill/>
                </a:ln>
                <a:solidFill>
                  <a:srgbClr val="000000"/>
                </a:solidFill>
                <a:effectLst/>
                <a:uLnTx/>
                <a:uFillTx/>
                <a:latin typeface="Arial"/>
                <a:ea typeface="ＭＳ Ｐゴシック" charset="-128"/>
              </a:rPr>
              <a:t> (Code of Conduct)</a:t>
            </a:r>
          </a:p>
          <a:p>
            <a:pPr marL="285750" marR="0" lvl="0" indent="-285750" algn="l" defTabSz="914400" rtl="0" eaLnBrk="0" fontAlgn="base" latinLnBrk="0" hangingPunct="0">
              <a:lnSpc>
                <a:spcPct val="90000"/>
              </a:lnSpc>
              <a:spcBef>
                <a:spcPct val="30000"/>
              </a:spcBef>
              <a:spcAft>
                <a:spcPct val="0"/>
              </a:spcAft>
              <a:buClrTx/>
              <a:buSzTx/>
              <a:buFont typeface="Arial" panose="020B0604020202020204" pitchFamily="34" charset="0"/>
              <a:buChar char="•"/>
              <a:tabLst/>
              <a:defRPr/>
            </a:pPr>
            <a:r>
              <a:rPr kumimoji="0" lang="en-US" sz="1200" b="1" i="0" u="none" strike="noStrike" kern="0" cap="none" spc="0" normalizeH="0" baseline="0" noProof="0" dirty="0">
                <a:ln>
                  <a:noFill/>
                </a:ln>
                <a:solidFill>
                  <a:srgbClr val="000000"/>
                </a:solidFill>
                <a:effectLst/>
                <a:uLnTx/>
                <a:uFillTx/>
                <a:latin typeface="Arial"/>
                <a:ea typeface="ＭＳ Ｐゴシック" charset="-128"/>
                <a:hlinkClick r:id="rId6"/>
              </a:rPr>
              <a:t>BCP 78</a:t>
            </a:r>
            <a:r>
              <a:rPr kumimoji="0" lang="en-US" sz="1200" b="1" i="0" u="none" strike="noStrike" kern="0" cap="none" spc="0" normalizeH="0" baseline="0" noProof="0" dirty="0">
                <a:ln>
                  <a:noFill/>
                </a:ln>
                <a:solidFill>
                  <a:srgbClr val="000000"/>
                </a:solidFill>
                <a:effectLst/>
                <a:uLnTx/>
                <a:uFillTx/>
                <a:latin typeface="Arial"/>
                <a:ea typeface="ＭＳ Ｐゴシック" charset="-128"/>
              </a:rPr>
              <a:t> (Copyright)</a:t>
            </a:r>
          </a:p>
          <a:p>
            <a:pPr marL="285750" marR="0" lvl="0" indent="-285750" algn="l" defTabSz="914400" rtl="0" eaLnBrk="0" fontAlgn="base" latinLnBrk="0" hangingPunct="0">
              <a:lnSpc>
                <a:spcPct val="90000"/>
              </a:lnSpc>
              <a:spcBef>
                <a:spcPct val="30000"/>
              </a:spcBef>
              <a:spcAft>
                <a:spcPct val="0"/>
              </a:spcAft>
              <a:buClrTx/>
              <a:buSzTx/>
              <a:buFont typeface="Arial" panose="020B0604020202020204" pitchFamily="34" charset="0"/>
              <a:buChar char="•"/>
              <a:tabLst/>
              <a:defRPr/>
            </a:pPr>
            <a:r>
              <a:rPr kumimoji="0" lang="en-US" sz="1200" b="1" i="0" u="none" strike="noStrike" kern="0" cap="none" spc="0" normalizeH="0" baseline="0" noProof="0" dirty="0">
                <a:ln>
                  <a:noFill/>
                </a:ln>
                <a:solidFill>
                  <a:srgbClr val="000000"/>
                </a:solidFill>
                <a:effectLst/>
                <a:uLnTx/>
                <a:uFillTx/>
                <a:latin typeface="Arial"/>
                <a:ea typeface="ＭＳ Ｐゴシック" charset="-128"/>
                <a:hlinkClick r:id="rId7"/>
              </a:rPr>
              <a:t>BCP 79</a:t>
            </a:r>
            <a:r>
              <a:rPr kumimoji="0" lang="en-US" sz="1200" b="1" i="0" u="none" strike="noStrike" kern="0" cap="none" spc="0" normalizeH="0" baseline="0" noProof="0" dirty="0">
                <a:ln>
                  <a:noFill/>
                </a:ln>
                <a:solidFill>
                  <a:srgbClr val="000000"/>
                </a:solidFill>
                <a:effectLst/>
                <a:uLnTx/>
                <a:uFillTx/>
                <a:latin typeface="Arial"/>
                <a:ea typeface="ＭＳ Ｐゴシック" charset="-128"/>
              </a:rPr>
              <a:t> (Patents, Participation)</a:t>
            </a:r>
          </a:p>
          <a:p>
            <a:pPr marL="285750" marR="0" lvl="0" indent="-285750" algn="l" defTabSz="914400" rtl="0" eaLnBrk="0" fontAlgn="base" latinLnBrk="0" hangingPunct="0">
              <a:lnSpc>
                <a:spcPct val="90000"/>
              </a:lnSpc>
              <a:spcBef>
                <a:spcPct val="30000"/>
              </a:spcBef>
              <a:spcAft>
                <a:spcPct val="0"/>
              </a:spcAft>
              <a:buClrTx/>
              <a:buSzTx/>
              <a:buFont typeface="Arial" panose="020B0604020202020204" pitchFamily="34" charset="0"/>
              <a:buChar char="•"/>
              <a:tabLst/>
              <a:defRPr/>
            </a:pPr>
            <a:r>
              <a:rPr kumimoji="0" lang="en-US" sz="1200" b="1" i="0" u="none" strike="noStrike" kern="0" cap="none" spc="0" normalizeH="0" baseline="0" noProof="0" dirty="0">
                <a:ln>
                  <a:noFill/>
                </a:ln>
                <a:solidFill>
                  <a:srgbClr val="000000"/>
                </a:solidFill>
                <a:effectLst/>
                <a:uLnTx/>
                <a:uFillTx/>
                <a:latin typeface="Arial"/>
                <a:ea typeface="ＭＳ Ｐゴシック" charset="-128"/>
                <a:hlinkClick r:id="rId8"/>
              </a:rPr>
              <a:t>https://www.ietf.org/privacy-policy/</a:t>
            </a:r>
            <a:r>
              <a:rPr kumimoji="0" lang="en-US" sz="1200" b="1" i="0" u="none" strike="noStrike" kern="0" cap="none" spc="0" normalizeH="0" baseline="0" noProof="0" dirty="0">
                <a:ln>
                  <a:noFill/>
                </a:ln>
                <a:solidFill>
                  <a:srgbClr val="000000"/>
                </a:solidFill>
                <a:effectLst/>
                <a:uLnTx/>
                <a:uFillTx/>
                <a:latin typeface="Arial"/>
                <a:ea typeface="ＭＳ Ｐゴシック" charset="-128"/>
              </a:rPr>
              <a:t> (Privacy Policy)</a:t>
            </a:r>
          </a:p>
        </p:txBody>
      </p:sp>
    </p:spTree>
    <p:extLst>
      <p:ext uri="{BB962C8B-B14F-4D97-AF65-F5344CB8AC3E}">
        <p14:creationId xmlns:p14="http://schemas.microsoft.com/office/powerpoint/2010/main" val="2252139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D1465-97C1-1602-F0B0-ED19ADDF6E41}"/>
              </a:ext>
            </a:extLst>
          </p:cNvPr>
          <p:cNvSpPr>
            <a:spLocks noGrp="1"/>
          </p:cNvSpPr>
          <p:nvPr>
            <p:ph type="title"/>
          </p:nvPr>
        </p:nvSpPr>
        <p:spPr/>
        <p:txBody>
          <a:bodyPr/>
          <a:lstStyle/>
          <a:p>
            <a:pPr algn="ctr"/>
            <a:r>
              <a:rPr lang="en-US" dirty="0"/>
              <a:t>Note to all</a:t>
            </a:r>
          </a:p>
        </p:txBody>
      </p:sp>
      <p:sp>
        <p:nvSpPr>
          <p:cNvPr id="3" name="Content Placeholder 2">
            <a:extLst>
              <a:ext uri="{FF2B5EF4-FFF2-40B4-BE49-F238E27FC236}">
                <a16:creationId xmlns:a16="http://schemas.microsoft.com/office/drawing/2014/main" id="{939459D5-20BE-B765-2651-D861DCA802E5}"/>
              </a:ext>
            </a:extLst>
          </p:cNvPr>
          <p:cNvSpPr>
            <a:spLocks noGrp="1"/>
          </p:cNvSpPr>
          <p:nvPr>
            <p:ph idx="1"/>
          </p:nvPr>
        </p:nvSpPr>
        <p:spPr/>
        <p:txBody>
          <a:bodyPr>
            <a:normAutofit fontScale="77500" lnSpcReduction="20000"/>
          </a:bodyPr>
          <a:lstStyle/>
          <a:p>
            <a:pPr algn="l"/>
            <a:endParaRPr lang="en-US" sz="1400" b="0" i="0" u="none" strike="noStrike" baseline="0" dirty="0">
              <a:solidFill>
                <a:srgbClr val="000000"/>
              </a:solidFill>
              <a:latin typeface="Arial" panose="020B0604020202020204" pitchFamily="34" charset="0"/>
            </a:endParaRPr>
          </a:p>
          <a:p>
            <a:r>
              <a:rPr lang="en-US" sz="2800" b="0" i="0" u="none" strike="noStrike" baseline="0" dirty="0">
                <a:solidFill>
                  <a:srgbClr val="000000"/>
                </a:solidFill>
                <a:latin typeface="Arial" panose="020B0604020202020204" pitchFamily="34" charset="0"/>
              </a:rPr>
              <a:t>Open to all</a:t>
            </a:r>
          </a:p>
          <a:p>
            <a:r>
              <a:rPr lang="en-US" sz="2800" b="0" i="0" u="none" strike="noStrike" baseline="0" dirty="0">
                <a:solidFill>
                  <a:srgbClr val="000000"/>
                </a:solidFill>
                <a:latin typeface="Arial" panose="020B0604020202020204" pitchFamily="34" charset="0"/>
              </a:rPr>
              <a:t>Meeting minutes will be publicly posted</a:t>
            </a:r>
          </a:p>
          <a:p>
            <a:r>
              <a:rPr lang="en-US" sz="2800" b="0" i="0" u="none" strike="noStrike" baseline="0" dirty="0">
                <a:solidFill>
                  <a:srgbClr val="000000"/>
                </a:solidFill>
                <a:latin typeface="Arial" panose="020B0604020202020204" pitchFamily="34" charset="0"/>
              </a:rPr>
              <a:t>Meeting will be recorded, and all attendees have agreed</a:t>
            </a:r>
          </a:p>
          <a:p>
            <a:r>
              <a:rPr lang="en-US" sz="2800" b="0" i="0" u="none" strike="noStrike" baseline="0" dirty="0">
                <a:solidFill>
                  <a:srgbClr val="000000"/>
                </a:solidFill>
                <a:latin typeface="Arial" panose="020B0604020202020204" pitchFamily="34" charset="0"/>
              </a:rPr>
              <a:t>Not under NDA of any form</a:t>
            </a:r>
          </a:p>
          <a:p>
            <a:r>
              <a:rPr lang="en-US" sz="2800" b="0" i="0" u="none" strike="noStrike" baseline="0" dirty="0">
                <a:solidFill>
                  <a:srgbClr val="000000"/>
                </a:solidFill>
                <a:latin typeface="Calibri" panose="020F0502020204030204" pitchFamily="34" charset="0"/>
              </a:rPr>
              <a:t>Please list your name and affiliation in the chat feature of </a:t>
            </a:r>
            <a:r>
              <a:rPr lang="en-US" sz="2800" b="0" i="0" u="none" strike="noStrike" baseline="0" dirty="0" err="1">
                <a:solidFill>
                  <a:srgbClr val="000000"/>
                </a:solidFill>
                <a:latin typeface="Calibri" panose="020F0502020204030204" pitchFamily="34" charset="0"/>
              </a:rPr>
              <a:t>webex</a:t>
            </a:r>
            <a:r>
              <a:rPr lang="en-US" sz="2800" b="0" i="0" u="none" strike="noStrike" baseline="0" dirty="0">
                <a:solidFill>
                  <a:srgbClr val="000000"/>
                </a:solidFill>
                <a:latin typeface="Calibri" panose="020F0502020204030204" pitchFamily="34" charset="0"/>
              </a:rPr>
              <a:t>(or </a:t>
            </a:r>
            <a:r>
              <a:rPr lang="en-US" sz="2800" b="0" i="0" u="none" strike="noStrike" baseline="0" dirty="0" err="1">
                <a:solidFill>
                  <a:srgbClr val="000000"/>
                </a:solidFill>
                <a:latin typeface="Calibri" panose="020F0502020204030204" pitchFamily="34" charset="0"/>
              </a:rPr>
              <a:t>Etherpad</a:t>
            </a:r>
            <a:r>
              <a:rPr lang="en-US" sz="2800" b="0" i="0" u="none" strike="noStrike" baseline="0" dirty="0">
                <a:solidFill>
                  <a:srgbClr val="000000"/>
                </a:solidFill>
                <a:latin typeface="Calibri" panose="020F0502020204030204" pitchFamily="34" charset="0"/>
              </a:rPr>
              <a:t>) during meeting</a:t>
            </a:r>
          </a:p>
          <a:p>
            <a:r>
              <a:rPr lang="en-US" sz="2800" b="0" i="0" u="none" strike="noStrike" baseline="0" dirty="0">
                <a:solidFill>
                  <a:srgbClr val="000000"/>
                </a:solidFill>
                <a:latin typeface="Arial" panose="020B0604020202020204" pitchFamily="34" charset="0"/>
              </a:rPr>
              <a:t>Discussions at the end of all presentations</a:t>
            </a:r>
          </a:p>
          <a:p>
            <a:r>
              <a:rPr lang="en-US" sz="2800" b="0" i="0" u="none" strike="noStrike" baseline="0" dirty="0">
                <a:solidFill>
                  <a:srgbClr val="000000"/>
                </a:solidFill>
                <a:latin typeface="Calibri" panose="020F0502020204030204" pitchFamily="34" charset="0"/>
              </a:rPr>
              <a:t>Meeting link: </a:t>
            </a:r>
            <a:r>
              <a:rPr lang="en-US" sz="2800" b="0" i="0" u="none" strike="noStrike" baseline="0" dirty="0">
                <a:solidFill>
                  <a:srgbClr val="000000"/>
                </a:solidFill>
                <a:latin typeface="Calibri" panose="020F0502020204030204" pitchFamily="34" charset="0"/>
                <a:hlinkClick r:id="rId2"/>
              </a:rPr>
              <a:t>https://futurewei.zoom.us/j/7743893573?pwd=YjJ1cnpIb1VhakVSeVg0UFVmcmlIQT09</a:t>
            </a:r>
            <a:endParaRPr lang="en-US" sz="2800" b="0" i="0" u="none" strike="noStrike" baseline="0" dirty="0">
              <a:solidFill>
                <a:srgbClr val="000000"/>
              </a:solidFill>
              <a:latin typeface="Calibri" panose="020F0502020204030204" pitchFamily="34" charset="0"/>
            </a:endParaRPr>
          </a:p>
          <a:p>
            <a:r>
              <a:rPr lang="en-US" sz="2800" b="0" i="0" u="none" strike="noStrike" baseline="0" dirty="0" err="1">
                <a:solidFill>
                  <a:srgbClr val="000000"/>
                </a:solidFill>
                <a:latin typeface="Arial" panose="020B0604020202020204" pitchFamily="34" charset="0"/>
              </a:rPr>
              <a:t>github</a:t>
            </a:r>
            <a:r>
              <a:rPr lang="en-US" sz="2800" b="0" i="0" u="none" strike="noStrike" baseline="0" dirty="0">
                <a:solidFill>
                  <a:srgbClr val="000000"/>
                </a:solidFill>
                <a:latin typeface="Arial" panose="020B0604020202020204" pitchFamily="34" charset="0"/>
              </a:rPr>
              <a:t>: </a:t>
            </a:r>
            <a:r>
              <a:rPr lang="en-US" sz="2400" b="0" i="0" u="none" strike="noStrike" baseline="0" dirty="0">
                <a:solidFill>
                  <a:srgbClr val="0000FF"/>
                </a:solidFill>
                <a:latin typeface="Calibri" panose="020F0502020204030204" pitchFamily="34" charset="0"/>
                <a:hlinkClick r:id="rId3"/>
              </a:rPr>
              <a:t>https://github.com/lh95129/IETF-116-satellite-network-side-meeting</a:t>
            </a:r>
            <a:endParaRPr lang="en-US" sz="2400" b="0" i="0" u="none" strike="noStrike" baseline="0" dirty="0">
              <a:solidFill>
                <a:srgbClr val="0000FF"/>
              </a:solidFill>
              <a:latin typeface="Calibri" panose="020F0502020204030204" pitchFamily="34" charset="0"/>
            </a:endParaRPr>
          </a:p>
          <a:p>
            <a:r>
              <a:rPr lang="en-US" sz="2800" b="0" i="0" u="none" strike="noStrike" baseline="0" dirty="0" err="1">
                <a:solidFill>
                  <a:srgbClr val="000000"/>
                </a:solidFill>
                <a:latin typeface="Calibri" panose="020F0502020204030204" pitchFamily="34" charset="0"/>
              </a:rPr>
              <a:t>Etherpad</a:t>
            </a:r>
            <a:r>
              <a:rPr lang="en-US" sz="2800" b="0" i="0" u="none" strike="noStrike" baseline="0" dirty="0">
                <a:solidFill>
                  <a:srgbClr val="000000"/>
                </a:solidFill>
                <a:latin typeface="Calibri" panose="020F0502020204030204" pitchFamily="34" charset="0"/>
              </a:rPr>
              <a:t> for notes: </a:t>
            </a:r>
            <a:r>
              <a:rPr lang="en-US" sz="2400" b="0" i="0" u="none" strike="noStrike" baseline="0" dirty="0">
                <a:solidFill>
                  <a:srgbClr val="0000FF"/>
                </a:solidFill>
                <a:latin typeface="Calibri" panose="020F0502020204030204" pitchFamily="34" charset="0"/>
                <a:hlinkClick r:id="rId4"/>
              </a:rPr>
              <a:t>https://etherpad.wikimedia.org/p/IETF-116-satellite-network-side-meeting</a:t>
            </a:r>
            <a:endParaRPr lang="en-US" dirty="0"/>
          </a:p>
        </p:txBody>
      </p:sp>
    </p:spTree>
    <p:extLst>
      <p:ext uri="{BB962C8B-B14F-4D97-AF65-F5344CB8AC3E}">
        <p14:creationId xmlns:p14="http://schemas.microsoft.com/office/powerpoint/2010/main" val="146374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EFB5B-BA6E-D4C7-7E04-3EC9D08E40BE}"/>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9DE38D8D-9419-564D-BA90-A8C453CB8060}"/>
              </a:ext>
            </a:extLst>
          </p:cNvPr>
          <p:cNvSpPr>
            <a:spLocks noGrp="1"/>
          </p:cNvSpPr>
          <p:nvPr>
            <p:ph idx="1"/>
          </p:nvPr>
        </p:nvSpPr>
        <p:spPr/>
        <p:txBody>
          <a:bodyPr>
            <a:normAutofit fontScale="85000" lnSpcReduction="20000"/>
          </a:bodyPr>
          <a:lstStyle/>
          <a:p>
            <a:pPr algn="l">
              <a:buFont typeface="+mj-lt"/>
              <a:buAutoNum type="arabicPeriod"/>
            </a:pPr>
            <a:r>
              <a:rPr lang="en-US" b="0" i="0" dirty="0">
                <a:solidFill>
                  <a:srgbClr val="24292F"/>
                </a:solidFill>
                <a:effectLst/>
                <a:latin typeface="-apple-system"/>
              </a:rPr>
              <a:t>Chair's slide - 10 mins</a:t>
            </a:r>
          </a:p>
          <a:p>
            <a:pPr algn="l">
              <a:buFont typeface="+mj-lt"/>
              <a:buAutoNum type="arabicPeriod"/>
            </a:pPr>
            <a:r>
              <a:rPr lang="en-US" b="0" i="0" dirty="0">
                <a:solidFill>
                  <a:srgbClr val="24292F"/>
                </a:solidFill>
                <a:effectLst/>
                <a:latin typeface="-apple-system"/>
              </a:rPr>
              <a:t>"Satellite networking, Routing Problems and Use Case for 3GPP", Futurewei, Lin Han; China Mobile, Tianji Jiang - 15 mins</a:t>
            </a:r>
          </a:p>
          <a:p>
            <a:pPr algn="l">
              <a:buFont typeface="+mj-lt"/>
              <a:buAutoNum type="arabicPeriod"/>
            </a:pPr>
            <a:r>
              <a:rPr lang="en-US" b="0" i="0" dirty="0">
                <a:solidFill>
                  <a:srgbClr val="24292F"/>
                </a:solidFill>
                <a:effectLst/>
                <a:latin typeface="-apple-system"/>
              </a:rPr>
              <a:t>"</a:t>
            </a:r>
            <a:r>
              <a:rPr lang="en-US" b="0" i="0" dirty="0" err="1">
                <a:solidFill>
                  <a:srgbClr val="24292F"/>
                </a:solidFill>
                <a:effectLst/>
                <a:latin typeface="-apple-system"/>
              </a:rPr>
              <a:t>Tiansuan</a:t>
            </a:r>
            <a:r>
              <a:rPr lang="en-US" b="0" i="0" dirty="0">
                <a:solidFill>
                  <a:srgbClr val="24292F"/>
                </a:solidFill>
                <a:effectLst/>
                <a:latin typeface="-apple-system"/>
              </a:rPr>
              <a:t> Constellation: an Open On-Orbit Satellite Network Experiment Platform", Founder of </a:t>
            </a:r>
            <a:r>
              <a:rPr lang="en-US" b="0" i="0" dirty="0" err="1">
                <a:solidFill>
                  <a:srgbClr val="24292F"/>
                </a:solidFill>
                <a:effectLst/>
                <a:latin typeface="-apple-system"/>
              </a:rPr>
              <a:t>Tiansuan</a:t>
            </a:r>
            <a:r>
              <a:rPr lang="en-US" b="0" i="0" dirty="0">
                <a:solidFill>
                  <a:srgbClr val="24292F"/>
                </a:solidFill>
                <a:effectLst/>
                <a:latin typeface="-apple-system"/>
              </a:rPr>
              <a:t> Constellation, Shangguang Wang - 15 mins</a:t>
            </a:r>
          </a:p>
          <a:p>
            <a:pPr algn="l">
              <a:buFont typeface="+mj-lt"/>
              <a:buAutoNum type="arabicPeriod"/>
            </a:pPr>
            <a:r>
              <a:rPr lang="en-US" b="0" i="0" dirty="0">
                <a:solidFill>
                  <a:srgbClr val="24292F"/>
                </a:solidFill>
                <a:effectLst/>
                <a:latin typeface="-apple-system"/>
              </a:rPr>
              <a:t>"Problems and </a:t>
            </a:r>
            <a:r>
              <a:rPr lang="en-US" b="0" i="0" dirty="0" err="1">
                <a:solidFill>
                  <a:srgbClr val="24292F"/>
                </a:solidFill>
                <a:effectLst/>
                <a:latin typeface="-apple-system"/>
              </a:rPr>
              <a:t>Requirments</a:t>
            </a:r>
            <a:r>
              <a:rPr lang="en-US" b="0" i="0" dirty="0">
                <a:solidFill>
                  <a:srgbClr val="24292F"/>
                </a:solidFill>
                <a:effectLst/>
                <a:latin typeface="-apple-system"/>
              </a:rPr>
              <a:t> of Addressing in Integrated Space-Terrestrial Network", Tsinghua University, Prof. Yuanjie Li - 15 mins</a:t>
            </a:r>
          </a:p>
          <a:p>
            <a:pPr algn="l">
              <a:buFont typeface="+mj-lt"/>
              <a:buAutoNum type="arabicPeriod"/>
            </a:pPr>
            <a:r>
              <a:rPr lang="en-US" b="0" i="0" dirty="0">
                <a:solidFill>
                  <a:srgbClr val="24292F"/>
                </a:solidFill>
                <a:effectLst/>
                <a:latin typeface="-apple-system"/>
              </a:rPr>
              <a:t>"Software-Defined-Networking: Motivations and Challenges", Beijing University of Posts and Telecommunications, Prof. Jiang Liu - 15 mins</a:t>
            </a:r>
          </a:p>
          <a:p>
            <a:pPr>
              <a:buFont typeface="+mj-lt"/>
              <a:buAutoNum type="arabicPeriod"/>
            </a:pPr>
            <a:r>
              <a:rPr lang="en-US" b="0" i="0" dirty="0">
                <a:solidFill>
                  <a:srgbClr val="24292F"/>
                </a:solidFill>
                <a:effectLst/>
                <a:latin typeface="-apple-system"/>
              </a:rPr>
              <a:t>"Introduction to the satellite routing hackathon project", Huawei, Li Zhang - 10 mins</a:t>
            </a:r>
          </a:p>
          <a:p>
            <a:pPr algn="l">
              <a:buFont typeface="+mj-lt"/>
              <a:buAutoNum type="arabicPeriod"/>
            </a:pPr>
            <a:r>
              <a:rPr lang="en-US" b="0" i="0" dirty="0">
                <a:solidFill>
                  <a:srgbClr val="24292F"/>
                </a:solidFill>
                <a:effectLst/>
                <a:latin typeface="-apple-system"/>
              </a:rPr>
              <a:t>Discussions - 20 mins</a:t>
            </a:r>
          </a:p>
          <a:p>
            <a:endParaRPr lang="en-US" dirty="0"/>
          </a:p>
        </p:txBody>
      </p:sp>
    </p:spTree>
    <p:extLst>
      <p:ext uri="{BB962C8B-B14F-4D97-AF65-F5344CB8AC3E}">
        <p14:creationId xmlns:p14="http://schemas.microsoft.com/office/powerpoint/2010/main" val="2528899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4F211-6F69-4CFD-A84D-336475A6CECB}"/>
              </a:ext>
            </a:extLst>
          </p:cNvPr>
          <p:cNvSpPr>
            <a:spLocks noGrp="1"/>
          </p:cNvSpPr>
          <p:nvPr>
            <p:ph type="title"/>
          </p:nvPr>
        </p:nvSpPr>
        <p:spPr/>
        <p:txBody>
          <a:bodyPr/>
          <a:lstStyle/>
          <a:p>
            <a:r>
              <a:rPr lang="en-US" dirty="0"/>
              <a:t>Scope of the meeting</a:t>
            </a:r>
          </a:p>
        </p:txBody>
      </p:sp>
      <p:sp>
        <p:nvSpPr>
          <p:cNvPr id="3" name="Content Placeholder 2">
            <a:extLst>
              <a:ext uri="{FF2B5EF4-FFF2-40B4-BE49-F238E27FC236}">
                <a16:creationId xmlns:a16="http://schemas.microsoft.com/office/drawing/2014/main" id="{512A3120-8C6A-68D3-63C0-B74185C8EB79}"/>
              </a:ext>
            </a:extLst>
          </p:cNvPr>
          <p:cNvSpPr>
            <a:spLocks noGrp="1"/>
          </p:cNvSpPr>
          <p:nvPr>
            <p:ph idx="1"/>
          </p:nvPr>
        </p:nvSpPr>
        <p:spPr/>
        <p:txBody>
          <a:bodyPr>
            <a:normAutofit fontScale="92500" lnSpcReduction="20000"/>
          </a:bodyPr>
          <a:lstStyle/>
          <a:p>
            <a:r>
              <a:rPr lang="en-US" dirty="0"/>
              <a:t>Not about L4 and above for satellite networking</a:t>
            </a:r>
          </a:p>
          <a:p>
            <a:pPr lvl="1"/>
            <a:r>
              <a:rPr lang="en-US" dirty="0"/>
              <a:t>Works have been done on TCP over satellite link</a:t>
            </a:r>
          </a:p>
          <a:p>
            <a:r>
              <a:rPr lang="en-US" dirty="0"/>
              <a:t>Not about DTN</a:t>
            </a:r>
          </a:p>
          <a:p>
            <a:pPr lvl="1"/>
            <a:r>
              <a:rPr lang="en-US" dirty="0"/>
              <a:t>DTN solution is on the layer above transport, and not fitting to satellite networking that requires faster packet forwarding.</a:t>
            </a:r>
          </a:p>
          <a:p>
            <a:r>
              <a:rPr lang="en-US" dirty="0"/>
              <a:t>Not about TVR</a:t>
            </a:r>
          </a:p>
          <a:p>
            <a:pPr lvl="1"/>
            <a:r>
              <a:rPr lang="en-US" dirty="0"/>
              <a:t>TVR is to define information and data models that address time-based, scheduled changes to a network. Time-based changes may include changes to links, adjacencies, cost, and - in some cases - traffic volumes. </a:t>
            </a:r>
          </a:p>
          <a:p>
            <a:r>
              <a:rPr lang="en-US" dirty="0"/>
              <a:t>Not about MANET</a:t>
            </a:r>
          </a:p>
          <a:p>
            <a:pPr lvl="1"/>
            <a:r>
              <a:rPr lang="en-US" dirty="0"/>
              <a:t>MANET is for Mobile Ad-hoc Networks, focus on dynamic link exchange protocol (DLEP), maintain Optimized Link State Routing Protocol v2 (OLSRv2) and Neighborhood Discovery Protocol (NHDP).</a:t>
            </a:r>
          </a:p>
        </p:txBody>
      </p:sp>
    </p:spTree>
    <p:extLst>
      <p:ext uri="{BB962C8B-B14F-4D97-AF65-F5344CB8AC3E}">
        <p14:creationId xmlns:p14="http://schemas.microsoft.com/office/powerpoint/2010/main" val="3274592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4F211-6F69-4CFD-A84D-336475A6CECB}"/>
              </a:ext>
            </a:extLst>
          </p:cNvPr>
          <p:cNvSpPr>
            <a:spLocks noGrp="1"/>
          </p:cNvSpPr>
          <p:nvPr>
            <p:ph type="title"/>
          </p:nvPr>
        </p:nvSpPr>
        <p:spPr/>
        <p:txBody>
          <a:bodyPr/>
          <a:lstStyle/>
          <a:p>
            <a:r>
              <a:rPr lang="en-US" dirty="0"/>
              <a:t>Scope of the meeting</a:t>
            </a:r>
          </a:p>
        </p:txBody>
      </p:sp>
      <p:sp>
        <p:nvSpPr>
          <p:cNvPr id="3" name="Content Placeholder 2">
            <a:extLst>
              <a:ext uri="{FF2B5EF4-FFF2-40B4-BE49-F238E27FC236}">
                <a16:creationId xmlns:a16="http://schemas.microsoft.com/office/drawing/2014/main" id="{512A3120-8C6A-68D3-63C0-B74185C8EB79}"/>
              </a:ext>
            </a:extLst>
          </p:cNvPr>
          <p:cNvSpPr>
            <a:spLocks noGrp="1"/>
          </p:cNvSpPr>
          <p:nvPr>
            <p:ph idx="1"/>
          </p:nvPr>
        </p:nvSpPr>
        <p:spPr/>
        <p:txBody>
          <a:bodyPr>
            <a:normAutofit/>
          </a:bodyPr>
          <a:lstStyle/>
          <a:p>
            <a:r>
              <a:rPr lang="en-US" dirty="0"/>
              <a:t>Focusing on the networking issues of using satellite network for NTN integration where the satellite constellation is an infrastructure network. i.e. Large scale LEO satellite for internet access or mobile back haul.</a:t>
            </a:r>
          </a:p>
          <a:p>
            <a:pPr lvl="1"/>
            <a:r>
              <a:rPr lang="en-US" dirty="0"/>
              <a:t>Problem statement and use case</a:t>
            </a:r>
          </a:p>
          <a:p>
            <a:pPr lvl="1"/>
            <a:r>
              <a:rPr lang="en-US" dirty="0"/>
              <a:t>Addressing, Routing and switching, </a:t>
            </a:r>
          </a:p>
          <a:p>
            <a:pPr lvl="1"/>
            <a:r>
              <a:rPr lang="en-US" dirty="0"/>
              <a:t>Mobility, Handover, Multi-path</a:t>
            </a:r>
          </a:p>
          <a:p>
            <a:pPr lvl="1"/>
            <a:r>
              <a:rPr lang="en-US" dirty="0"/>
              <a:t>Integration with internet</a:t>
            </a:r>
          </a:p>
          <a:p>
            <a:pPr lvl="1"/>
            <a:r>
              <a:rPr lang="en-US" dirty="0"/>
              <a:t>etc.</a:t>
            </a:r>
          </a:p>
        </p:txBody>
      </p:sp>
    </p:spTree>
    <p:extLst>
      <p:ext uri="{BB962C8B-B14F-4D97-AF65-F5344CB8AC3E}">
        <p14:creationId xmlns:p14="http://schemas.microsoft.com/office/powerpoint/2010/main" val="154202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571E5-11B6-E3F5-B810-CC0261F28D15}"/>
              </a:ext>
            </a:extLst>
          </p:cNvPr>
          <p:cNvSpPr>
            <a:spLocks noGrp="1"/>
          </p:cNvSpPr>
          <p:nvPr>
            <p:ph type="title"/>
          </p:nvPr>
        </p:nvSpPr>
        <p:spPr/>
        <p:txBody>
          <a:bodyPr/>
          <a:lstStyle/>
          <a:p>
            <a:r>
              <a:rPr lang="en-US" dirty="0"/>
              <a:t>Discussion and Summary</a:t>
            </a:r>
          </a:p>
        </p:txBody>
      </p:sp>
      <p:sp>
        <p:nvSpPr>
          <p:cNvPr id="3" name="Content Placeholder 2">
            <a:extLst>
              <a:ext uri="{FF2B5EF4-FFF2-40B4-BE49-F238E27FC236}">
                <a16:creationId xmlns:a16="http://schemas.microsoft.com/office/drawing/2014/main" id="{9AAFD113-7178-38F8-767A-6D6E98474300}"/>
              </a:ext>
            </a:extLst>
          </p:cNvPr>
          <p:cNvSpPr>
            <a:spLocks noGrp="1"/>
          </p:cNvSpPr>
          <p:nvPr>
            <p:ph idx="1"/>
          </p:nvPr>
        </p:nvSpPr>
        <p:spPr/>
        <p:txBody>
          <a:bodyPr/>
          <a:lstStyle/>
          <a:p>
            <a:r>
              <a:rPr lang="en-US" dirty="0"/>
              <a:t>Is the problem scope well defined?</a:t>
            </a:r>
          </a:p>
          <a:p>
            <a:r>
              <a:rPr lang="en-US" dirty="0"/>
              <a:t>Do we need further work to explore the problem?</a:t>
            </a:r>
          </a:p>
          <a:p>
            <a:r>
              <a:rPr lang="en-US" dirty="0"/>
              <a:t>Another side meeting or </a:t>
            </a:r>
            <a:r>
              <a:rPr lang="en-US" dirty="0" err="1"/>
              <a:t>BoF</a:t>
            </a:r>
            <a:r>
              <a:rPr lang="en-US" dirty="0"/>
              <a:t>?</a:t>
            </a:r>
          </a:p>
        </p:txBody>
      </p:sp>
    </p:spTree>
    <p:extLst>
      <p:ext uri="{BB962C8B-B14F-4D97-AF65-F5344CB8AC3E}">
        <p14:creationId xmlns:p14="http://schemas.microsoft.com/office/powerpoint/2010/main" val="42261584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4735</TotalTime>
  <Words>753</Words>
  <Application>Microsoft Office PowerPoint</Application>
  <PresentationFormat>Widescreen</PresentationFormat>
  <Paragraphs>59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-apple-system</vt:lpstr>
      <vt:lpstr>Arial</vt:lpstr>
      <vt:lpstr>Calibri</vt:lpstr>
      <vt:lpstr>Calibri Light</vt:lpstr>
      <vt:lpstr>Office Theme</vt:lpstr>
      <vt:lpstr>Satellite Networking Side Meeting IETF 116 Yokohama, Mar 27-31, 2023</vt:lpstr>
      <vt:lpstr>IETF Note Well https://www.ietf.org/about/note-well/</vt:lpstr>
      <vt:lpstr>Note to all</vt:lpstr>
      <vt:lpstr>Agenda</vt:lpstr>
      <vt:lpstr>Scope of the meeting</vt:lpstr>
      <vt:lpstr>Scope of the meeting</vt:lpstr>
      <vt:lpstr>Discussion and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Satellite Networking Side Meeting IETF 116 Yokohama, Mar 27-31, 2023</dc:title>
  <dc:creator>Lin Han</dc:creator>
  <cp:lastModifiedBy>Lin Han</cp:lastModifiedBy>
  <cp:revision>34</cp:revision>
  <dcterms:created xsi:type="dcterms:W3CDTF">2023-02-11T19:28:47Z</dcterms:created>
  <dcterms:modified xsi:type="dcterms:W3CDTF">2023-03-22T01:00:06Z</dcterms:modified>
</cp:coreProperties>
</file>