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71" r:id="rId2"/>
    <p:sldId id="285" r:id="rId3"/>
    <p:sldId id="287" r:id="rId4"/>
    <p:sldId id="295" r:id="rId5"/>
    <p:sldId id="289" r:id="rId6"/>
    <p:sldId id="291" r:id="rId7"/>
    <p:sldId id="294" r:id="rId8"/>
    <p:sldId id="292" r:id="rId9"/>
    <p:sldId id="296" r:id="rId10"/>
    <p:sldId id="288" r:id="rId11"/>
    <p:sldId id="260" r:id="rId12"/>
  </p:sldIdLst>
  <p:sldSz cx="9144000" cy="5143500" type="screen16x9"/>
  <p:notesSz cx="7104063" cy="102346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718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1" autoAdjust="0"/>
    <p:restoredTop sz="95178" autoAdjust="0"/>
  </p:normalViewPr>
  <p:slideViewPr>
    <p:cSldViewPr snapToGrid="0" snapToObjects="1">
      <p:cViewPr varScale="1">
        <p:scale>
          <a:sx n="125" d="100"/>
          <a:sy n="125" d="100"/>
        </p:scale>
        <p:origin x="42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2656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99075" tIns="49538" rIns="99075" bIns="49538"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89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http://ceni.org.cn/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986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637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28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36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Reusing locators of SRv6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363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Reusing locators of SRv6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496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713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17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488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53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1003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</a:t>
            </a:r>
            <a:r>
              <a:rPr lang="en-US" dirty="0"/>
              <a:t>:</a:t>
            </a:r>
            <a:r>
              <a:rPr dirty="0"/>
              <a:t> </a:t>
            </a:r>
            <a:r>
              <a:rPr lang="en-US" dirty="0"/>
              <a:t> Satellite Network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xyliu0119@163.com" TargetMode="External"/><Relationship Id="rId3" Type="http://schemas.openxmlformats.org/officeDocument/2006/relationships/hyperlink" Target="mailto:lizhenbin@huawei.com" TargetMode="External"/><Relationship Id="rId7" Type="http://schemas.openxmlformats.org/officeDocument/2006/relationships/hyperlink" Target="mailto:haibozhou@nju.edu.c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atellite-Routing" TargetMode="External"/><Relationship Id="rId11" Type="http://schemas.openxmlformats.org/officeDocument/2006/relationships/hyperlink" Target="mailto:xhderemail@smail.nju.edu.cn" TargetMode="External"/><Relationship Id="rId5" Type="http://schemas.openxmlformats.org/officeDocument/2006/relationships/hyperlink" Target="mailto:gaoqiangzhou@huawei.com" TargetMode="External"/><Relationship Id="rId10" Type="http://schemas.openxmlformats.org/officeDocument/2006/relationships/hyperlink" Target="mailto:zhixuantang@smail.nju.edu.cn" TargetMode="External"/><Relationship Id="rId4" Type="http://schemas.openxmlformats.org/officeDocument/2006/relationships/hyperlink" Target="mailto:zhangli344@Huawei.com" TargetMode="External"/><Relationship Id="rId9" Type="http://schemas.openxmlformats.org/officeDocument/2006/relationships/hyperlink" Target="mailto:majiawan27@163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488" y="1306003"/>
            <a:ext cx="6507252" cy="1265748"/>
          </a:xfrm>
        </p:spPr>
        <p:txBody>
          <a:bodyPr anchor="b">
            <a:normAutofit fontScale="90000"/>
          </a:bodyPr>
          <a:lstStyle/>
          <a:p>
            <a:br>
              <a:rPr lang="en-US" sz="4000" dirty="0">
                <a:solidFill>
                  <a:schemeClr val="bg2"/>
                </a:solidFill>
              </a:rPr>
            </a:br>
            <a:br>
              <a:rPr lang="en-US" sz="4000" dirty="0">
                <a:solidFill>
                  <a:schemeClr val="bg2"/>
                </a:solidFill>
              </a:rPr>
            </a:br>
            <a:br>
              <a:rPr lang="en-US" sz="4000" dirty="0">
                <a:solidFill>
                  <a:schemeClr val="bg2"/>
                </a:solidFill>
              </a:rPr>
            </a:br>
            <a:br>
              <a:rPr lang="en-US" sz="4000" dirty="0">
                <a:solidFill>
                  <a:schemeClr val="bg2"/>
                </a:solidFill>
              </a:rPr>
            </a:br>
            <a:br>
              <a:rPr lang="en-US" sz="4000" dirty="0">
                <a:solidFill>
                  <a:schemeClr val="bg2"/>
                </a:solidFill>
              </a:rPr>
            </a:br>
            <a:r>
              <a:rPr lang="en-US" altLang="zh-CN" sz="4000" dirty="0">
                <a:solidFill>
                  <a:srgbClr val="535353"/>
                </a:solidFill>
              </a:rPr>
              <a:t>Satellite Routing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2200" dirty="0">
                <a:solidFill>
                  <a:schemeClr val="bg2"/>
                </a:solidFill>
              </a:rPr>
              <a:t>IETF 116 Hackathon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547458" cy="10498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Huawei &amp; Nanjing University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bg2"/>
                </a:solidFill>
              </a:rPr>
              <a:t>March</a:t>
            </a:r>
            <a:r>
              <a:rPr lang="en-US" sz="2400" dirty="0">
                <a:solidFill>
                  <a:schemeClr val="bg2"/>
                </a:solidFill>
              </a:rPr>
              <a:t> 25-31, 2023 </a:t>
            </a:r>
          </a:p>
        </p:txBody>
      </p:sp>
    </p:spTree>
    <p:extLst>
      <p:ext uri="{BB962C8B-B14F-4D97-AF65-F5344CB8AC3E}">
        <p14:creationId xmlns:p14="http://schemas.microsoft.com/office/powerpoint/2010/main" val="363798237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19479" y="1063229"/>
            <a:ext cx="7305042" cy="397557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600" dirty="0"/>
              <a:t>The existing terrestrial routing protocols(OSPF, AODV) can’t adapt to the satellite network and will result in frequent packet loss and Large delay </a:t>
            </a:r>
            <a:r>
              <a:rPr lang="en-US" altLang="zh-CN" sz="1600" dirty="0"/>
              <a:t>Jitter</a:t>
            </a:r>
            <a:r>
              <a:rPr lang="en-US" sz="1600" dirty="0"/>
              <a:t>.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600" dirty="0"/>
              <a:t>OSPF p</a:t>
            </a:r>
            <a:r>
              <a:rPr lang="en-US" altLang="zh-CN" sz="1600" dirty="0"/>
              <a:t>rotocol is better than AODV in the performance of path delay jitter but worse in the packet loss(in this case).</a:t>
            </a:r>
            <a:endParaRPr lang="en-US" sz="1600" u="sng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sz="1600" u="sng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altLang="zh-CN" sz="1800" b="1" dirty="0"/>
              <a:t>In the future: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zh-CN" sz="1600" dirty="0"/>
              <a:t>Adapt more existing routing protocols to the satellite network.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zh-CN" sz="1600" dirty="0"/>
              <a:t>Improve the existing routing protocols to adapt to the satellite network.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zh-CN" sz="1600" dirty="0"/>
              <a:t>Improve the simulation speed of satellite network.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zh-CN" sz="1600" dirty="0"/>
              <a:t>Cooperate with partners who interest in satellite network, join us to improve it together!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altLang="zh-CN" sz="1600" dirty="0"/>
          </a:p>
          <a:p>
            <a: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endParaRPr lang="en-US" altLang="zh-CN" sz="1600" dirty="0"/>
          </a:p>
          <a:p>
            <a: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endParaRPr lang="en-US" altLang="zh-CN" sz="16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altLang="zh-CN" sz="16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sz="1400" dirty="0"/>
          </a:p>
        </p:txBody>
      </p:sp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we learned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96406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28053" y="4695332"/>
            <a:ext cx="3816415" cy="448168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hank you </a:t>
            </a:r>
            <a:r>
              <a:rPr lang="en-US" altLang="zh-CN" dirty="0">
                <a:sym typeface="Wingdings" panose="05000000000000000000" pitchFamily="2" charset="2"/>
              </a:rPr>
              <a:t>:)</a:t>
            </a:r>
            <a:endParaRPr sz="1800" dirty="0"/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304003" y="1099277"/>
            <a:ext cx="4387684" cy="282642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2400"/>
            </a:pPr>
            <a:r>
              <a:rPr sz="1600" dirty="0">
                <a:solidFill>
                  <a:schemeClr val="tx1"/>
                </a:solidFill>
              </a:rPr>
              <a:t>Team members</a:t>
            </a:r>
            <a:r>
              <a:rPr lang="en-US" altLang="zh-CN" sz="1600" dirty="0">
                <a:solidFill>
                  <a:schemeClr val="tx1"/>
                </a:solidFill>
              </a:rPr>
              <a:t>(Huawei):</a:t>
            </a:r>
            <a:endParaRPr lang="it-IT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Tx/>
              <a:defRPr sz="2200"/>
            </a:pPr>
            <a:r>
              <a:rPr lang="en-US" altLang="zh-CN" sz="1400" dirty="0" err="1">
                <a:solidFill>
                  <a:schemeClr val="tx1"/>
                </a:solidFill>
              </a:rPr>
              <a:t>Zhenbin</a:t>
            </a:r>
            <a:r>
              <a:rPr lang="en-US" altLang="zh-CN" sz="1400" dirty="0">
                <a:solidFill>
                  <a:schemeClr val="tx1"/>
                </a:solidFill>
              </a:rPr>
              <a:t> Li</a:t>
            </a:r>
            <a:r>
              <a:rPr lang="it-IT" sz="1400" dirty="0">
                <a:solidFill>
                  <a:schemeClr val="tx1"/>
                </a:solidFill>
              </a:rPr>
              <a:t> (</a:t>
            </a:r>
            <a:r>
              <a:rPr lang="it-IT" sz="1400" dirty="0">
                <a:solidFill>
                  <a:schemeClr val="tx1"/>
                </a:solidFill>
                <a:hlinkClick r:id="rId3"/>
              </a:rPr>
              <a:t>lizhenbin@huawei.com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SzTx/>
              <a:defRPr sz="2200"/>
            </a:pPr>
            <a:r>
              <a:rPr lang="en-US" altLang="zh-CN" sz="1400" dirty="0">
                <a:solidFill>
                  <a:schemeClr val="tx1"/>
                </a:solidFill>
              </a:rPr>
              <a:t>Li Zhang (</a:t>
            </a:r>
            <a:r>
              <a:rPr lang="en-US" altLang="zh-CN" sz="1400" dirty="0">
                <a:solidFill>
                  <a:schemeClr val="tx1"/>
                </a:solidFill>
                <a:hlinkClick r:id="rId4"/>
              </a:rPr>
              <a:t>zhangli344@Huawei.com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SzTx/>
              <a:defRPr sz="2200"/>
            </a:pPr>
            <a:r>
              <a:rPr lang="en-US" altLang="zh-CN" sz="1400" dirty="0" err="1">
                <a:solidFill>
                  <a:schemeClr val="tx1"/>
                </a:solidFill>
              </a:rPr>
              <a:t>Qiangzhou</a:t>
            </a:r>
            <a:r>
              <a:rPr lang="en-US" altLang="zh-CN" sz="1400" dirty="0">
                <a:solidFill>
                  <a:schemeClr val="tx1"/>
                </a:solidFill>
              </a:rPr>
              <a:t> Gao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>
                <a:solidFill>
                  <a:schemeClr val="tx1"/>
                </a:solidFill>
                <a:hlinkClick r:id="rId5"/>
              </a:rPr>
              <a:t>gaoqiangzhou@huawei.com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500"/>
              </a:spcBef>
              <a:buSzTx/>
              <a:defRPr sz="2200"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SzTx/>
              <a:defRPr sz="2200"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SzTx/>
              <a:defRPr sz="2200"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None/>
              <a:defRPr sz="2200"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  <a:defRPr sz="2400"/>
            </a:pPr>
            <a:r>
              <a:rPr lang="en-US" altLang="zh-CN" sz="1400" dirty="0"/>
              <a:t>Open Communities: </a:t>
            </a:r>
            <a:r>
              <a:rPr lang="en-US" altLang="zh-CN" sz="1400" dirty="0">
                <a:hlinkClick r:id="rId6"/>
              </a:rPr>
              <a:t>https://github.com/Satellite-Routing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ts val="500"/>
              </a:spcBef>
              <a:buSzTx/>
              <a:defRPr sz="2200"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SzTx/>
              <a:defRPr sz="2200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91687" y="1099277"/>
            <a:ext cx="4102830" cy="282642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11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altLang="zh-CN" sz="1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2400"/>
            </a:pPr>
            <a:r>
              <a:rPr lang="en-US" altLang="zh-CN" sz="1600" dirty="0">
                <a:solidFill>
                  <a:schemeClr val="tx1"/>
                </a:solidFill>
              </a:rPr>
              <a:t>Team members(NJU):</a:t>
            </a:r>
          </a:p>
          <a:p>
            <a:pPr>
              <a:lnSpc>
                <a:spcPct val="150000"/>
              </a:lnSpc>
              <a:spcBef>
                <a:spcPts val="0"/>
              </a:spcBef>
              <a:buSzTx/>
              <a:defRPr sz="2200"/>
            </a:pPr>
            <a:r>
              <a:rPr lang="en-US" altLang="zh-CN" sz="1400" dirty="0" err="1">
                <a:solidFill>
                  <a:schemeClr val="tx1"/>
                </a:solidFill>
              </a:rPr>
              <a:t>Haibo</a:t>
            </a:r>
            <a:r>
              <a:rPr lang="en-US" altLang="zh-CN" sz="1400" dirty="0">
                <a:solidFill>
                  <a:schemeClr val="tx1"/>
                </a:solidFill>
              </a:rPr>
              <a:t> Zhou (</a:t>
            </a:r>
            <a:r>
              <a:rPr lang="en-US" altLang="zh-CN" sz="1400" dirty="0">
                <a:solidFill>
                  <a:schemeClr val="tx1"/>
                </a:solidFill>
                <a:hlinkClick r:id="rId7"/>
              </a:rPr>
              <a:t>haibozhou@nju.edu.cn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SzTx/>
              <a:defRPr sz="2200"/>
            </a:pPr>
            <a:r>
              <a:rPr lang="en-US" altLang="zh-CN" sz="1400" dirty="0" err="1">
                <a:solidFill>
                  <a:schemeClr val="tx1"/>
                </a:solidFill>
              </a:rPr>
              <a:t>Xiaoyu</a:t>
            </a:r>
            <a:r>
              <a:rPr lang="en-US" altLang="zh-CN" sz="1400" dirty="0">
                <a:solidFill>
                  <a:schemeClr val="tx1"/>
                </a:solidFill>
              </a:rPr>
              <a:t> Liu (</a:t>
            </a:r>
            <a:r>
              <a:rPr lang="en-US" altLang="zh-CN" sz="1400" dirty="0">
                <a:solidFill>
                  <a:schemeClr val="tx1"/>
                </a:solidFill>
                <a:hlinkClick r:id="rId8"/>
              </a:rPr>
              <a:t>xyliu0119@163.com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Tx/>
              <a:defRPr sz="2200"/>
            </a:pPr>
            <a:r>
              <a:rPr lang="en-US" altLang="zh-CN" sz="1400" dirty="0">
                <a:solidFill>
                  <a:schemeClr val="tx1"/>
                </a:solidFill>
              </a:rPr>
              <a:t>Ting Ma (</a:t>
            </a:r>
            <a:r>
              <a:rPr lang="en-US" altLang="zh-CN" sz="1400" dirty="0">
                <a:solidFill>
                  <a:schemeClr val="tx1"/>
                </a:solidFill>
                <a:hlinkClick r:id="rId9"/>
              </a:rPr>
              <a:t>majiawan27@163.com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SzTx/>
              <a:defRPr sz="2200"/>
            </a:pPr>
            <a:r>
              <a:rPr lang="en-US" altLang="zh-CN" sz="1400" dirty="0" err="1">
                <a:solidFill>
                  <a:schemeClr val="tx1"/>
                </a:solidFill>
              </a:rPr>
              <a:t>Zhixuan</a:t>
            </a:r>
            <a:r>
              <a:rPr lang="en-US" altLang="zh-CN" sz="1400" dirty="0">
                <a:solidFill>
                  <a:schemeClr val="tx1"/>
                </a:solidFill>
              </a:rPr>
              <a:t> Tang (</a:t>
            </a:r>
            <a:r>
              <a:rPr lang="en-US" altLang="zh-CN" sz="1400" dirty="0">
                <a:solidFill>
                  <a:schemeClr val="tx1"/>
                </a:solidFill>
                <a:hlinkClick r:id="rId10"/>
              </a:rPr>
              <a:t>zhixuantang@smail.nju.edu.cn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SzTx/>
              <a:defRPr sz="2200"/>
            </a:pPr>
            <a:r>
              <a:rPr lang="en-US" altLang="zh-CN" sz="1400" dirty="0" err="1">
                <a:solidFill>
                  <a:schemeClr val="tx1"/>
                </a:solidFill>
              </a:rPr>
              <a:t>Xiaohan</a:t>
            </a:r>
            <a:r>
              <a:rPr lang="en-US" altLang="zh-CN" sz="1400" dirty="0">
                <a:solidFill>
                  <a:schemeClr val="tx1"/>
                </a:solidFill>
              </a:rPr>
              <a:t> Qin (</a:t>
            </a:r>
            <a:r>
              <a:rPr lang="en-US" altLang="zh-CN" sz="1400" dirty="0">
                <a:solidFill>
                  <a:schemeClr val="tx1"/>
                </a:solidFill>
                <a:hlinkClick r:id="rId11"/>
              </a:rPr>
              <a:t>xhderemail@smail.nju.edu.cn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  <a:defRPr sz="2400"/>
            </a:pPr>
            <a:endParaRPr lang="en-US" altLang="zh-CN" sz="1400" dirty="0"/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  <a:defRPr sz="2400"/>
            </a:pPr>
            <a:endParaRPr lang="en-US" altLang="zh-CN" sz="1400" dirty="0"/>
          </a:p>
        </p:txBody>
      </p:sp>
      <p:sp>
        <p:nvSpPr>
          <p:cNvPr id="2" name="矩形 1"/>
          <p:cNvSpPr/>
          <p:nvPr/>
        </p:nvSpPr>
        <p:spPr>
          <a:xfrm>
            <a:off x="2326834" y="4750296"/>
            <a:ext cx="44903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IETF 110 Hackathon: Application-aware G-SRv6 networking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030501"/>
            <a:ext cx="7777505" cy="3189073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r>
              <a:rPr lang="en-US" altLang="zh-CN" sz="1800" dirty="0"/>
              <a:t>Simulation of satellite network based on NS3.</a:t>
            </a:r>
          </a:p>
          <a:p>
            <a:r>
              <a:rPr lang="en-US" altLang="zh-CN" sz="1800" dirty="0"/>
              <a:t>Combine satellite network with existing routing protocols.</a:t>
            </a:r>
          </a:p>
          <a:p>
            <a:r>
              <a:rPr lang="en-US" altLang="zh-CN" sz="1800" dirty="0"/>
              <a:t>Evaluation of existing routing protocols in satellite network.</a:t>
            </a:r>
          </a:p>
          <a:p>
            <a:pPr lvl="1"/>
            <a:r>
              <a:rPr lang="en-US" altLang="zh-CN" sz="1800" dirty="0"/>
              <a:t>Path delay variation of satellite network;</a:t>
            </a:r>
          </a:p>
          <a:p>
            <a:pPr lvl="1"/>
            <a:r>
              <a:rPr lang="en-US" altLang="zh-CN" sz="1800" dirty="0"/>
              <a:t>Path delay jitter variation of satellite network;</a:t>
            </a:r>
          </a:p>
          <a:p>
            <a:pPr lvl="1"/>
            <a:r>
              <a:rPr lang="en-US" altLang="zh-CN" sz="1800" dirty="0"/>
              <a:t>Packet Loss of satellite network;</a:t>
            </a:r>
          </a:p>
          <a:p>
            <a:pPr lvl="1"/>
            <a:r>
              <a:rPr lang="en-US" altLang="zh-CN" sz="1800" dirty="0"/>
              <a:t>Path switching of satellite network; 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17221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Development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030501"/>
            <a:ext cx="4025901" cy="3189073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Build </a:t>
            </a:r>
            <a:r>
              <a:rPr lang="en-US" altLang="zh-CN" sz="2000" b="1" dirty="0" err="1">
                <a:solidFill>
                  <a:schemeClr val="tx1"/>
                </a:solidFill>
              </a:rPr>
              <a:t>Enviroment</a:t>
            </a:r>
            <a:r>
              <a:rPr lang="en-US" altLang="zh-CN" sz="2000" b="1" dirty="0">
                <a:solidFill>
                  <a:schemeClr val="tx1"/>
                </a:solidFill>
              </a:rPr>
              <a:t>: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b="1" dirty="0"/>
              <a:t>OS</a:t>
            </a:r>
          </a:p>
          <a:p>
            <a:pPr lvl="1"/>
            <a:r>
              <a:rPr lang="en-US" altLang="zh-CN" sz="1800" dirty="0"/>
              <a:t>Windows10</a:t>
            </a:r>
          </a:p>
          <a:p>
            <a:pPr marL="342900" lvl="1" indent="-342900">
              <a:buFont typeface="Arial"/>
              <a:buChar char="•"/>
            </a:pPr>
            <a:r>
              <a:rPr lang="en-US" altLang="zh-CN" sz="1800" b="1" dirty="0" err="1"/>
              <a:t>Hyper-v</a:t>
            </a:r>
            <a:endParaRPr lang="en-US" altLang="zh-CN" sz="1800" b="1" dirty="0"/>
          </a:p>
          <a:p>
            <a:pPr marL="778329" lvl="2" indent="-342900"/>
            <a:r>
              <a:rPr lang="en-US" altLang="zh-CN" sz="1800" dirty="0"/>
              <a:t>10.0</a:t>
            </a:r>
          </a:p>
          <a:p>
            <a:r>
              <a:rPr lang="en-US" altLang="zh-CN" sz="1800" b="1" dirty="0"/>
              <a:t>Virtual Machine OS</a:t>
            </a:r>
          </a:p>
          <a:p>
            <a:pPr lvl="1"/>
            <a:r>
              <a:rPr lang="en-US" altLang="zh-CN" sz="1800" dirty="0"/>
              <a:t>Ubuntu 20.04</a:t>
            </a:r>
          </a:p>
          <a:p>
            <a:pPr marL="457200" lvl="1" indent="0">
              <a:buNone/>
            </a:pPr>
            <a:endParaRPr lang="en-US" altLang="zh-CN" sz="1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5B3BE-6D4C-47B2-AAD8-9433067E0B1C}"/>
              </a:ext>
            </a:extLst>
          </p:cNvPr>
          <p:cNvSpPr txBox="1">
            <a:spLocks/>
          </p:cNvSpPr>
          <p:nvPr/>
        </p:nvSpPr>
        <p:spPr>
          <a:xfrm>
            <a:off x="4784724" y="1030500"/>
            <a:ext cx="4025901" cy="3189073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altLang="zh-CN" sz="1800" b="1" dirty="0"/>
              <a:t>G++/</a:t>
            </a:r>
            <a:r>
              <a:rPr lang="en-US" altLang="zh-CN" sz="1800" b="1" dirty="0" err="1"/>
              <a:t>Gcc</a:t>
            </a:r>
            <a:endParaRPr lang="en-US" altLang="zh-CN" sz="1800" b="1" dirty="0"/>
          </a:p>
          <a:p>
            <a:pPr lvl="1"/>
            <a:r>
              <a:rPr lang="en-US" altLang="zh-CN" sz="1800" dirty="0"/>
              <a:t>9.4</a:t>
            </a:r>
          </a:p>
          <a:p>
            <a:r>
              <a:rPr lang="en-US" altLang="zh-CN" sz="1800" b="1" dirty="0"/>
              <a:t>NS3</a:t>
            </a:r>
          </a:p>
          <a:p>
            <a:pPr lvl="1"/>
            <a:r>
              <a:rPr lang="en-US" altLang="zh-CN" sz="1800" dirty="0"/>
              <a:t>3.31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0" indent="0" hangingPunct="1">
              <a:buNone/>
            </a:pPr>
            <a:endParaRPr lang="en-US" altLang="zh-CN" sz="1800" dirty="0"/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F1FE5728-959A-4FF0-A6C1-C6E473DD0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6443" y="3275938"/>
            <a:ext cx="1081075" cy="66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cc.gnu.org/img/gccegg-65.png">
            <a:extLst>
              <a:ext uri="{FF2B5EF4-FFF2-40B4-BE49-F238E27FC236}">
                <a16:creationId xmlns:a16="http://schemas.microsoft.com/office/drawing/2014/main" id="{AD63FA51-4CDB-465D-937A-B41DFC007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3333" y="3136358"/>
            <a:ext cx="794642" cy="9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etwork Simulator — Wikipédia">
            <a:extLst>
              <a:ext uri="{FF2B5EF4-FFF2-40B4-BE49-F238E27FC236}">
                <a16:creationId xmlns:a16="http://schemas.microsoft.com/office/drawing/2014/main" id="{D05175BE-1684-444B-8870-2D285C5AD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87" y="3563355"/>
            <a:ext cx="1497575" cy="2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5970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Simulation Introduction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21955" y="1393267"/>
            <a:ext cx="3512764" cy="29948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500"/>
              </a:spcBef>
              <a:buNone/>
              <a:defRPr sz="2400"/>
            </a:pPr>
            <a:r>
              <a:rPr lang="en-US" altLang="zh-CN" sz="2000" b="1" kern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Topology Configuration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Satellite number: 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20*10</a:t>
            </a:r>
          </a:p>
          <a:p>
            <a:pPr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Inclination angle: 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65°</a:t>
            </a:r>
          </a:p>
          <a:p>
            <a:pPr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Altitude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700km</a:t>
            </a:r>
          </a:p>
          <a:p>
            <a:pPr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 bandwidth: 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100Mbps</a:t>
            </a:r>
          </a:p>
          <a:p>
            <a:pPr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Ground Stations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Nanjing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 Angeles</a:t>
            </a:r>
          </a:p>
          <a:p>
            <a:pPr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47559" y="439301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D5849E-15DA-4E13-81F9-7CCC0C57033B}"/>
              </a:ext>
            </a:extLst>
          </p:cNvPr>
          <p:cNvSpPr txBox="1"/>
          <p:nvPr/>
        </p:nvSpPr>
        <p:spPr>
          <a:xfrm>
            <a:off x="709612" y="1023937"/>
            <a:ext cx="70961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Basic simulation configuration for satellite network. </a:t>
            </a:r>
          </a:p>
        </p:txBody>
      </p:sp>
      <p:pic>
        <p:nvPicPr>
          <p:cNvPr id="7" name="pic">
            <a:extLst>
              <a:ext uri="{FF2B5EF4-FFF2-40B4-BE49-F238E27FC236}">
                <a16:creationId xmlns:a16="http://schemas.microsoft.com/office/drawing/2014/main" id="{9BD21592-883A-48F0-8006-2AC44CE25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5782" y="1735068"/>
            <a:ext cx="3132968" cy="273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645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Simulation Introduction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47559" y="439301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50A1356-FCA5-4254-AFB0-93856714FB43}"/>
              </a:ext>
            </a:extLst>
          </p:cNvPr>
          <p:cNvSpPr txBox="1"/>
          <p:nvPr/>
        </p:nvSpPr>
        <p:spPr>
          <a:xfrm>
            <a:off x="709612" y="1379141"/>
            <a:ext cx="5078396" cy="309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78" hangingPunct="1">
              <a:lnSpc>
                <a:spcPct val="150000"/>
              </a:lnSpc>
            </a:pPr>
            <a:r>
              <a:rPr lang="en-US" altLang="zh-CN" sz="2000" b="1" kern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Traffic Configuration</a:t>
            </a:r>
            <a:r>
              <a:rPr lang="zh-CN" altLang="en-US" sz="2000" b="1" kern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</a:t>
            </a:r>
            <a:endParaRPr lang="en-US" altLang="zh-CN" sz="2000" b="1" kern="1200" dirty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285750" indent="-285750" defTabSz="914478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kern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Simulation time: </a:t>
            </a:r>
            <a:r>
              <a:rPr lang="en-US" altLang="zh-CN" sz="1600" kern="1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300 seconds</a:t>
            </a:r>
          </a:p>
          <a:p>
            <a:pPr marL="285750" indent="-285750" defTabSz="914478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kern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Transport layer protocol: </a:t>
            </a:r>
            <a:r>
              <a:rPr lang="en-US" altLang="zh-CN" sz="1600" kern="1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UDP</a:t>
            </a:r>
          </a:p>
          <a:p>
            <a:pPr marL="285750" indent="-285750" defTabSz="914478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kern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Sending rate: </a:t>
            </a:r>
            <a:r>
              <a:rPr lang="en-US" altLang="zh-CN" sz="1600" kern="1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2Mbps</a:t>
            </a:r>
          </a:p>
          <a:p>
            <a:pPr marL="285750" indent="-285750" defTabSz="914478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kern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Max queue size: </a:t>
            </a:r>
            <a:r>
              <a:rPr lang="en-US" altLang="zh-CN" sz="1600" kern="1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100 pkts</a:t>
            </a:r>
          </a:p>
          <a:p>
            <a:pPr marL="285750" indent="-285750" defTabSz="914478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kern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Source</a:t>
            </a:r>
            <a:r>
              <a:rPr lang="zh-CN" altLang="en-US" sz="1600" kern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</a:t>
            </a:r>
            <a:r>
              <a:rPr lang="en-US" altLang="zh-CN" sz="1600" kern="1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Ground Station in Shanghai</a:t>
            </a:r>
          </a:p>
          <a:p>
            <a:pPr marL="285750" indent="-285750" defTabSz="914478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kern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Destination</a:t>
            </a:r>
            <a:r>
              <a:rPr lang="zh-CN" altLang="en-US" sz="1600" kern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</a:t>
            </a:r>
            <a:r>
              <a:rPr lang="en-US" altLang="zh-CN" sz="1600" kern="1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Ground Station in Los Angeles</a:t>
            </a:r>
          </a:p>
          <a:p>
            <a:pPr marL="285750" indent="-285750" defTabSz="914478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kern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Routing protocols</a:t>
            </a:r>
            <a:r>
              <a:rPr lang="zh-CN" altLang="en-US" sz="1600" kern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</a:t>
            </a:r>
            <a:r>
              <a:rPr lang="en-US" altLang="zh-CN" sz="1600" kern="1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OSPF and AODV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D5849E-15DA-4E13-81F9-7CCC0C57033B}"/>
              </a:ext>
            </a:extLst>
          </p:cNvPr>
          <p:cNvSpPr txBox="1"/>
          <p:nvPr/>
        </p:nvSpPr>
        <p:spPr>
          <a:xfrm>
            <a:off x="709612" y="1023937"/>
            <a:ext cx="70961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Basic simulation configuration for satellite network. </a:t>
            </a:r>
          </a:p>
        </p:txBody>
      </p:sp>
      <p:pic>
        <p:nvPicPr>
          <p:cNvPr id="1026" name="Picture 2" descr="SPRING: cheap flights from Shanghai to Los Angeles for only $379!">
            <a:extLst>
              <a:ext uri="{FF2B5EF4-FFF2-40B4-BE49-F238E27FC236}">
                <a16:creationId xmlns:a16="http://schemas.microsoft.com/office/drawing/2014/main" id="{809D0256-F15D-4186-8D64-56966A5E48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3" b="4998"/>
          <a:stretch/>
        </p:blipFill>
        <p:spPr bwMode="auto">
          <a:xfrm>
            <a:off x="5108397" y="1881188"/>
            <a:ext cx="3677874" cy="18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6002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xfrm>
            <a:off x="457200" y="13777"/>
            <a:ext cx="822960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Demo &amp; Result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6101" y="812100"/>
            <a:ext cx="7941123" cy="382086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marL="189186" indent="-189186">
              <a:spcBef>
                <a:spcPts val="500"/>
              </a:spcBef>
              <a:buFontTx/>
              <a:defRPr sz="2400"/>
            </a:pPr>
            <a:r>
              <a:rPr lang="en-US" altLang="zh-CN" sz="1600" dirty="0"/>
              <a:t>Result1: Visualization of path delay variation.</a:t>
            </a:r>
          </a:p>
          <a:p>
            <a:pPr marL="440871" lvl="1" indent="0">
              <a:spcBef>
                <a:spcPts val="500"/>
              </a:spcBef>
              <a:buNone/>
              <a:defRPr sz="2400"/>
            </a:pPr>
            <a:endParaRPr lang="en-US" altLang="zh-CN" sz="11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673B98-0C24-425F-BF6B-EB949F5147FE}"/>
              </a:ext>
            </a:extLst>
          </p:cNvPr>
          <p:cNvSpPr txBox="1"/>
          <p:nvPr/>
        </p:nvSpPr>
        <p:spPr>
          <a:xfrm>
            <a:off x="2358162" y="4147268"/>
            <a:ext cx="61856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OSPF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0C6A2B-B826-489D-8994-A7587C675C88}"/>
              </a:ext>
            </a:extLst>
          </p:cNvPr>
          <p:cNvSpPr txBox="1"/>
          <p:nvPr/>
        </p:nvSpPr>
        <p:spPr>
          <a:xfrm>
            <a:off x="5857992" y="4147268"/>
            <a:ext cx="69520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AODV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B9C0A2-DDB1-4948-B7BE-558A76E01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88" y="1451882"/>
            <a:ext cx="3387606" cy="25407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78A600-8BDB-415E-BAA3-EE4D9474A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650" y="1397931"/>
            <a:ext cx="3457641" cy="25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55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xfrm>
            <a:off x="457200" y="13777"/>
            <a:ext cx="822960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Demo &amp; Result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6101" y="812100"/>
            <a:ext cx="7941123" cy="382086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marL="189186" indent="-189186">
              <a:spcBef>
                <a:spcPts val="500"/>
              </a:spcBef>
              <a:buFontTx/>
              <a:defRPr sz="2400"/>
            </a:pPr>
            <a:r>
              <a:rPr lang="en-US" altLang="zh-CN" sz="1600" dirty="0"/>
              <a:t>Result2: Visualization of path delay jitter variation.</a:t>
            </a:r>
          </a:p>
          <a:p>
            <a:pPr marL="440871" lvl="1" indent="0">
              <a:spcBef>
                <a:spcPts val="500"/>
              </a:spcBef>
              <a:buNone/>
              <a:defRPr sz="2400"/>
            </a:pPr>
            <a:endParaRPr lang="en-US" altLang="zh-CN" sz="11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7845D5-F4B1-4FE9-A3F9-C258796F25A5}"/>
              </a:ext>
            </a:extLst>
          </p:cNvPr>
          <p:cNvSpPr txBox="1"/>
          <p:nvPr/>
        </p:nvSpPr>
        <p:spPr>
          <a:xfrm>
            <a:off x="2340496" y="4265077"/>
            <a:ext cx="6454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OSPF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EDCCF0-0DD3-4C2C-A80F-12212BA1AD12}"/>
              </a:ext>
            </a:extLst>
          </p:cNvPr>
          <p:cNvSpPr txBox="1"/>
          <p:nvPr/>
        </p:nvSpPr>
        <p:spPr>
          <a:xfrm>
            <a:off x="6246882" y="4265077"/>
            <a:ext cx="71869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AODV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F02925-82A2-4CF1-A806-A222656C7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" y="1533824"/>
            <a:ext cx="3730103" cy="27975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4F72D3F-F585-468F-AE54-EA64BD848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533824"/>
            <a:ext cx="3730103" cy="279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92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xfrm>
            <a:off x="457200" y="13777"/>
            <a:ext cx="822960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Demo &amp; Result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6101" y="812100"/>
            <a:ext cx="7941123" cy="382086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marL="189186" indent="-189186">
              <a:spcBef>
                <a:spcPts val="500"/>
              </a:spcBef>
              <a:buFontTx/>
              <a:defRPr sz="2400"/>
            </a:pPr>
            <a:r>
              <a:rPr lang="en-US" altLang="zh-CN" sz="1600" dirty="0"/>
              <a:t>Result3: Visualization of packet loss.</a:t>
            </a:r>
          </a:p>
          <a:p>
            <a:pPr marL="440871" lvl="1" indent="0">
              <a:spcBef>
                <a:spcPts val="500"/>
              </a:spcBef>
              <a:buNone/>
              <a:defRPr sz="2400"/>
            </a:pPr>
            <a:endParaRPr lang="en-US" altLang="zh-CN" sz="11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50D25D-290D-46AD-90B0-D941848502AA}"/>
              </a:ext>
            </a:extLst>
          </p:cNvPr>
          <p:cNvSpPr txBox="1"/>
          <p:nvPr/>
        </p:nvSpPr>
        <p:spPr>
          <a:xfrm>
            <a:off x="2340496" y="4243953"/>
            <a:ext cx="6454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OSPF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229F95-BC15-4DF7-B51F-E1235D87EE15}"/>
              </a:ext>
            </a:extLst>
          </p:cNvPr>
          <p:cNvSpPr txBox="1"/>
          <p:nvPr/>
        </p:nvSpPr>
        <p:spPr>
          <a:xfrm>
            <a:off x="6246882" y="4243953"/>
            <a:ext cx="71869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AODV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3C00B1-D805-4B71-A774-3879F44EF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64" y="1323193"/>
            <a:ext cx="3810136" cy="28576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27567EE-DFA7-4841-8CCD-0BE3E5015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452" y="1290737"/>
            <a:ext cx="3896684" cy="292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2416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CEA7C7-63C0-44BB-B2D1-8D37ADDD2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33" y="2986433"/>
            <a:ext cx="1989419" cy="18588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58F1848-21C4-40AE-B2B8-7CD4EA608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32" y="1167761"/>
            <a:ext cx="1836420" cy="1736692"/>
          </a:xfrm>
          <a:prstGeom prst="rect">
            <a:avLst/>
          </a:prstGeom>
        </p:spPr>
      </p:pic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xfrm>
            <a:off x="457200" y="13777"/>
            <a:ext cx="822960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Demo &amp; Result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6101" y="812100"/>
            <a:ext cx="7941123" cy="382086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189186" indent="-189186">
              <a:spcBef>
                <a:spcPts val="500"/>
              </a:spcBef>
              <a:buFontTx/>
              <a:defRPr sz="2400"/>
            </a:pPr>
            <a:r>
              <a:rPr lang="en-US" altLang="zh-CN" sz="1600" dirty="0"/>
              <a:t>Result4: Visualization of path switching.</a:t>
            </a:r>
          </a:p>
          <a:p>
            <a:pPr marL="440871" lvl="1" indent="0">
              <a:spcBef>
                <a:spcPts val="500"/>
              </a:spcBef>
              <a:buNone/>
              <a:defRPr sz="2400"/>
            </a:pPr>
            <a:endParaRPr lang="en-US" altLang="zh-CN" sz="11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0FC7C3-D554-455B-A879-718BD9E75BC6}"/>
              </a:ext>
            </a:extLst>
          </p:cNvPr>
          <p:cNvSpPr txBox="1"/>
          <p:nvPr/>
        </p:nvSpPr>
        <p:spPr>
          <a:xfrm>
            <a:off x="3666413" y="2115992"/>
            <a:ext cx="10428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Calibri"/>
                <a:sym typeface="Calibri"/>
              </a:rPr>
              <a:t>ISL Interrupt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Calibri"/>
              <a:sym typeface="Calibri"/>
            </a:endParaRPr>
          </a:p>
        </p:txBody>
      </p:sp>
      <p:sp>
        <p:nvSpPr>
          <p:cNvPr id="12" name="乘号 11">
            <a:extLst>
              <a:ext uri="{FF2B5EF4-FFF2-40B4-BE49-F238E27FC236}">
                <a16:creationId xmlns:a16="http://schemas.microsoft.com/office/drawing/2014/main" id="{4F624E39-EA8B-422D-9C60-64D03206ACE5}"/>
              </a:ext>
            </a:extLst>
          </p:cNvPr>
          <p:cNvSpPr/>
          <p:nvPr/>
        </p:nvSpPr>
        <p:spPr>
          <a:xfrm>
            <a:off x="1958504" y="1669351"/>
            <a:ext cx="72460" cy="105109"/>
          </a:xfrm>
          <a:prstGeom prst="mathMultiply">
            <a:avLst/>
          </a:prstGeom>
          <a:solidFill>
            <a:srgbClr val="C000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Calibri"/>
              <a:sym typeface="Calibri"/>
            </a:endParaRPr>
          </a:p>
        </p:txBody>
      </p:sp>
      <p:sp>
        <p:nvSpPr>
          <p:cNvPr id="19" name="乘号 18">
            <a:extLst>
              <a:ext uri="{FF2B5EF4-FFF2-40B4-BE49-F238E27FC236}">
                <a16:creationId xmlns:a16="http://schemas.microsoft.com/office/drawing/2014/main" id="{01BA2568-6E7A-40E8-B039-936D2C2F82B5}"/>
              </a:ext>
            </a:extLst>
          </p:cNvPr>
          <p:cNvSpPr/>
          <p:nvPr/>
        </p:nvSpPr>
        <p:spPr>
          <a:xfrm>
            <a:off x="1838969" y="3358862"/>
            <a:ext cx="72460" cy="105109"/>
          </a:xfrm>
          <a:prstGeom prst="mathMultiply">
            <a:avLst/>
          </a:prstGeom>
          <a:solidFill>
            <a:srgbClr val="C000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Calibri"/>
              <a:sym typeface="Calibri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69FA01-EF53-4103-9DF3-BA03BB6BE2A8}"/>
              </a:ext>
            </a:extLst>
          </p:cNvPr>
          <p:cNvSpPr txBox="1"/>
          <p:nvPr/>
        </p:nvSpPr>
        <p:spPr>
          <a:xfrm>
            <a:off x="3734586" y="4015921"/>
            <a:ext cx="90650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Calibri"/>
                <a:sym typeface="Calibri"/>
              </a:rPr>
              <a:t>GSL Switch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Calibri"/>
              <a:sym typeface="Calibri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C9FFFB1A-0C1F-4281-994A-C0DBDC588A16}"/>
              </a:ext>
            </a:extLst>
          </p:cNvPr>
          <p:cNvSpPr/>
          <p:nvPr/>
        </p:nvSpPr>
        <p:spPr>
          <a:xfrm>
            <a:off x="3708410" y="1740271"/>
            <a:ext cx="969649" cy="344159"/>
          </a:xfrm>
          <a:prstGeom prst="rightArrow">
            <a:avLst/>
          </a:prstGeom>
          <a:solidFill>
            <a:srgbClr val="92D05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Calibri"/>
              <a:sym typeface="Calibri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AB58FA02-37BE-4619-9331-340C2A3E49A2}"/>
              </a:ext>
            </a:extLst>
          </p:cNvPr>
          <p:cNvSpPr/>
          <p:nvPr/>
        </p:nvSpPr>
        <p:spPr>
          <a:xfrm>
            <a:off x="3715378" y="3746206"/>
            <a:ext cx="969649" cy="344159"/>
          </a:xfrm>
          <a:prstGeom prst="rightArrow">
            <a:avLst/>
          </a:prstGeom>
          <a:solidFill>
            <a:srgbClr val="92D05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Calibri"/>
              <a:sym typeface="Calibr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E9F519-029F-423D-8EE2-9AB7F724B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043" y="1157152"/>
            <a:ext cx="1940292" cy="18341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41CFCA-391E-44C8-BCAF-644A4805F6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1831" y="2992476"/>
            <a:ext cx="1940292" cy="18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624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40076</TotalTime>
  <Words>473</Words>
  <Application>Microsoft Office PowerPoint</Application>
  <PresentationFormat>全屏显示(16:9)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Microsoft YaHei</vt:lpstr>
      <vt:lpstr>Microsoft YaHei</vt:lpstr>
      <vt:lpstr>Arial</vt:lpstr>
      <vt:lpstr>Calibri</vt:lpstr>
      <vt:lpstr>Helvetica</vt:lpstr>
      <vt:lpstr>Times New Roman</vt:lpstr>
      <vt:lpstr>Wingdings</vt:lpstr>
      <vt:lpstr>Office Theme</vt:lpstr>
      <vt:lpstr>     Satellite Routing IETF 116 Hackathon</vt:lpstr>
      <vt:lpstr>Hackathon Plan</vt:lpstr>
      <vt:lpstr>Hackathon Development</vt:lpstr>
      <vt:lpstr>Simulation Introduction</vt:lpstr>
      <vt:lpstr>Simulation Introduction</vt:lpstr>
      <vt:lpstr>Demo &amp; Result</vt:lpstr>
      <vt:lpstr>Demo &amp; Result</vt:lpstr>
      <vt:lpstr>Demo &amp; Result</vt:lpstr>
      <vt:lpstr>Demo &amp; Result</vt:lpstr>
      <vt:lpstr>What we learned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Application-aware G-SRv6 networking</dc:title>
  <dc:creator>Mao</dc:creator>
  <cp:lastModifiedBy>zhangli (CE)</cp:lastModifiedBy>
  <cp:revision>375</cp:revision>
  <dcterms:modified xsi:type="dcterms:W3CDTF">2023-03-26T02:03:38Z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(3)7Z/FGbmoldKN7zdgXjd9YtjD1YI4qxly37iPS75YeSoElyGBpENrzJakxJCayCgAUXk7OyWf
Lgci6QupPAWmzZDV1bdpyUaCK9WjK+NlhkQF+lyZcqR9aYnvWLYPffiuO7OFx1k4SLEspC9J
DCXLIVJrGaETxCC86OxjbnCZzrGJVAcEGOwGhM5h3ti2RPKW3A8l1nAE74oNRIlhY2x9VUNS
60T6IQ/fy0+Px4FCjc</vt:lpwstr>
  </property>
  <property fmtid="{D5CDD505-2E9C-101B-9397-08002B2CF9AE}" pid="3" name="_2015_ms_pID_7253431">
    <vt:lpwstr>oUucLsCNaRrOksT23+zjgu3LbII1YhybWdO6VyrFkmPuB/3W95HWg7
/2WfKbMwfh+ol90tDBAIucBWay6Ixbs5c7eOYUC/KLoWF85XXC764WoPQrWQuuWtUI8w1at0
rq7LpFW+8eJt03HNgC4b19TdutNIHVxLi7w/tlA/ekJ1aIwzDZsN5grCgU8HQVu+darxDO4Y
xgOuNn7eSCqsmAyMI4Ez+lyS5JOYaOtwBqUL</vt:lpwstr>
  </property>
  <property fmtid="{D5CDD505-2E9C-101B-9397-08002B2CF9AE}" pid="4" name="_2015_ms_pID_7253432">
    <vt:lpwstr>I8fENZdBV9W3uMqCpglXmFs=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1679541918</vt:lpwstr>
  </property>
</Properties>
</file>