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73" r:id="rId5"/>
    <p:sldId id="263" r:id="rId6"/>
    <p:sldId id="274" r:id="rId7"/>
    <p:sldId id="268" r:id="rId8"/>
    <p:sldId id="271" r:id="rId9"/>
    <p:sldId id="272" r:id="rId10"/>
    <p:sldId id="264" r:id="rId11"/>
    <p:sldId id="265" r:id="rId12"/>
    <p:sldId id="275" r:id="rId13"/>
  </p:sldIdLst>
  <p:sldSz cx="12192000" cy="6858000"/>
  <p:notesSz cx="6858000" cy="9144000"/>
  <p:defaultTextStyle>
    <a:defPPr>
      <a:defRPr lang="ko-Kore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F5"/>
    <a:srgbClr val="18BDB8"/>
    <a:srgbClr val="17A29E"/>
    <a:srgbClr val="878585"/>
    <a:srgbClr val="6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87459" autoAdjust="0"/>
  </p:normalViewPr>
  <p:slideViewPr>
    <p:cSldViewPr snapToGrid="0" showGuides="1">
      <p:cViewPr varScale="1">
        <p:scale>
          <a:sx n="89" d="100"/>
          <a:sy n="89" d="100"/>
        </p:scale>
        <p:origin x="44" y="216"/>
      </p:cViewPr>
      <p:guideLst>
        <p:guide orient="horz" pos="2160"/>
        <p:guide pos="384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8:23:3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8:28:4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8:30:00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8:33:2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8:23:3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8:28:4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8:30:00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8:33:2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F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DAFB6-69E7-F94D-AB3F-B759079F4056}" type="datetimeFigureOut">
              <a:rPr kumimoji="1" lang="ko-Kore-FR" altLang="en-US" smtClean="0"/>
              <a:t>11/14/2022</a:t>
            </a:fld>
            <a:endParaRPr kumimoji="1" lang="ko-Kore-F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F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F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F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33E55-5F15-4942-B3F3-F9E9C40C9C5D}" type="slidenum">
              <a:rPr kumimoji="1" lang="ko-Kore-FR" altLang="en-US" smtClean="0"/>
              <a:t>‹#›</a:t>
            </a:fld>
            <a:endParaRPr kumimoji="1" lang="ko-Kore-FR" altLang="en-US"/>
          </a:p>
        </p:txBody>
      </p:sp>
    </p:spTree>
    <p:extLst>
      <p:ext uri="{BB962C8B-B14F-4D97-AF65-F5344CB8AC3E}">
        <p14:creationId xmlns:p14="http://schemas.microsoft.com/office/powerpoint/2010/main" val="117420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F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33E55-5F15-4942-B3F3-F9E9C40C9C5D}" type="slidenum">
              <a:rPr kumimoji="1" lang="ko-Kore-FR" altLang="en-US" smtClean="0"/>
              <a:t>1</a:t>
            </a:fld>
            <a:endParaRPr kumimoji="1" lang="ko-Kore-FR" altLang="en-US"/>
          </a:p>
        </p:txBody>
      </p:sp>
    </p:spTree>
    <p:extLst>
      <p:ext uri="{BB962C8B-B14F-4D97-AF65-F5344CB8AC3E}">
        <p14:creationId xmlns:p14="http://schemas.microsoft.com/office/powerpoint/2010/main" val="4150719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en-US" dirty="0"/>
          </a:p>
          <a:p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433E55-5F15-4942-B3F3-F9E9C40C9C5D}" type="slidenum">
              <a:rPr kumimoji="1" lang="ko-Kore-F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ore-F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40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kern="0" dirty="0">
              <a:effectLst/>
              <a:latin typeface="Times New Roman" panose="02020603050405020304" pitchFamily="18" charset="0"/>
              <a:ea typeface="STXihei" panose="02010600040101010101" pitchFamily="2" charset="-12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433E55-5F15-4942-B3F3-F9E9C40C9C5D}" type="slidenum">
              <a:rPr kumimoji="1" lang="ko-Kore-F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ore-F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336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F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33E55-5F15-4942-B3F3-F9E9C40C9C5D}" type="slidenum">
              <a:rPr kumimoji="1" lang="ko-Kore-FR" altLang="en-US" smtClean="0"/>
              <a:t>12</a:t>
            </a:fld>
            <a:endParaRPr kumimoji="1" lang="ko-Kore-FR" altLang="en-US"/>
          </a:p>
        </p:txBody>
      </p:sp>
    </p:spTree>
    <p:extLst>
      <p:ext uri="{BB962C8B-B14F-4D97-AF65-F5344CB8AC3E}">
        <p14:creationId xmlns:p14="http://schemas.microsoft.com/office/powerpoint/2010/main" val="311205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F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433E55-5F15-4942-B3F3-F9E9C40C9C5D}" type="slidenum">
              <a:rPr kumimoji="1" lang="ko-Kore-F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ko-Kore-F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96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F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433E55-5F15-4942-B3F3-F9E9C40C9C5D}" type="slidenum">
              <a:rPr kumimoji="1" lang="ko-Kore-F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ko-Kore-F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92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F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433E55-5F15-4942-B3F3-F9E9C40C9C5D}" type="slidenum">
              <a:rPr kumimoji="1" lang="ko-Kore-F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ko-Kore-F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14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F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433E55-5F15-4942-B3F3-F9E9C40C9C5D}" type="slidenum">
              <a:rPr kumimoji="1" lang="ko-Kore-F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ko-Kore-F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16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F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433E55-5F15-4942-B3F3-F9E9C40C9C5D}" type="slidenum">
              <a:rPr kumimoji="1" lang="ko-Kore-F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ore-F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5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F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433E55-5F15-4942-B3F3-F9E9C40C9C5D}" type="slidenum">
              <a:rPr kumimoji="1" lang="ko-Kore-F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ko-Kore-F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638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F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433E55-5F15-4942-B3F3-F9E9C40C9C5D}" type="slidenum">
              <a:rPr kumimoji="1" lang="ko-Kore-F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ko-Kore-F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020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F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433E55-5F15-4942-B3F3-F9E9C40C9C5D}" type="slidenum">
              <a:rPr kumimoji="1" lang="ko-Kore-F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ko-Kore-F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48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D0728-8707-9211-FA55-464331EC0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F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E942ED-55E4-949D-BEE8-0BE67EE4E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F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3BB72-4234-EF92-669E-205181B5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B09-5F43-7E46-BE6D-1BC18A83A35B}" type="datetimeFigureOut">
              <a:rPr kumimoji="1" lang="ko-Kore-FR" altLang="en-US" smtClean="0"/>
              <a:t>11/14/2022</a:t>
            </a:fld>
            <a:endParaRPr kumimoji="1" lang="ko-Kore-F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F2946-24BA-E825-5A7E-EF2EB93B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F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0939D-44F4-EA50-080F-66B47F63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2528-1FE5-5346-B313-FBC994C4664B}" type="slidenum">
              <a:rPr kumimoji="1" lang="ko-Kore-FR" altLang="en-US" smtClean="0"/>
              <a:t>‹#›</a:t>
            </a:fld>
            <a:endParaRPr kumimoji="1" lang="ko-Kore-FR" altLang="en-US"/>
          </a:p>
        </p:txBody>
      </p:sp>
    </p:spTree>
    <p:extLst>
      <p:ext uri="{BB962C8B-B14F-4D97-AF65-F5344CB8AC3E}">
        <p14:creationId xmlns:p14="http://schemas.microsoft.com/office/powerpoint/2010/main" val="78665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DDC58-3AB0-DDED-D749-542A40C5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F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A3629-EA37-0FC6-6097-92573C576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F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00B7-9E03-E166-66AC-DC2B05CF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B09-5F43-7E46-BE6D-1BC18A83A35B}" type="datetimeFigureOut">
              <a:rPr kumimoji="1" lang="ko-Kore-FR" altLang="en-US" smtClean="0"/>
              <a:t>11/14/2022</a:t>
            </a:fld>
            <a:endParaRPr kumimoji="1" lang="ko-Kore-F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DE82B-9C09-4AF4-D945-79C05623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F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0E097-D0D9-3BBB-2233-F272A5CC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2528-1FE5-5346-B313-FBC994C4664B}" type="slidenum">
              <a:rPr kumimoji="1" lang="ko-Kore-FR" altLang="en-US" smtClean="0"/>
              <a:t>‹#›</a:t>
            </a:fld>
            <a:endParaRPr kumimoji="1" lang="ko-Kore-FR" altLang="en-US"/>
          </a:p>
        </p:txBody>
      </p:sp>
    </p:spTree>
    <p:extLst>
      <p:ext uri="{BB962C8B-B14F-4D97-AF65-F5344CB8AC3E}">
        <p14:creationId xmlns:p14="http://schemas.microsoft.com/office/powerpoint/2010/main" val="142495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E2735B-27BB-58BF-5FE9-DA58CC102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F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1E8AAE-BF73-204E-C618-F33245E29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F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B2665-857D-6A35-E345-1BD6C02E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B09-5F43-7E46-BE6D-1BC18A83A35B}" type="datetimeFigureOut">
              <a:rPr kumimoji="1" lang="ko-Kore-FR" altLang="en-US" smtClean="0"/>
              <a:t>11/14/2022</a:t>
            </a:fld>
            <a:endParaRPr kumimoji="1" lang="ko-Kore-F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1DC0C-E91D-BBA6-3104-6CFE7CAE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F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2E5B0-1803-F375-5528-3BF499D8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2528-1FE5-5346-B313-FBC994C4664B}" type="slidenum">
              <a:rPr kumimoji="1" lang="ko-Kore-FR" altLang="en-US" smtClean="0"/>
              <a:t>‹#›</a:t>
            </a:fld>
            <a:endParaRPr kumimoji="1" lang="ko-Kore-FR" altLang="en-US"/>
          </a:p>
        </p:txBody>
      </p:sp>
    </p:spTree>
    <p:extLst>
      <p:ext uri="{BB962C8B-B14F-4D97-AF65-F5344CB8AC3E}">
        <p14:creationId xmlns:p14="http://schemas.microsoft.com/office/powerpoint/2010/main" val="10663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0A084-6CF8-D963-A00C-063867B9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F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87C64-0333-B1FC-6CC1-D1388974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F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384AF-4ABB-9004-3A18-353B70D1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B09-5F43-7E46-BE6D-1BC18A83A35B}" type="datetimeFigureOut">
              <a:rPr kumimoji="1" lang="ko-Kore-FR" altLang="en-US" smtClean="0"/>
              <a:t>11/14/2022</a:t>
            </a:fld>
            <a:endParaRPr kumimoji="1" lang="ko-Kore-F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759AA-493D-65AD-FA2A-6011559B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F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60DC1-0262-5894-8E0A-A65F4D5B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2528-1FE5-5346-B313-FBC994C4664B}" type="slidenum">
              <a:rPr kumimoji="1" lang="ko-Kore-FR" altLang="en-US" smtClean="0"/>
              <a:t>‹#›</a:t>
            </a:fld>
            <a:endParaRPr kumimoji="1" lang="ko-Kore-FR" altLang="en-US"/>
          </a:p>
        </p:txBody>
      </p:sp>
    </p:spTree>
    <p:extLst>
      <p:ext uri="{BB962C8B-B14F-4D97-AF65-F5344CB8AC3E}">
        <p14:creationId xmlns:p14="http://schemas.microsoft.com/office/powerpoint/2010/main" val="8843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35DD-B33E-A959-A745-4D58CC95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F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4E1D1-4CD5-B14B-BEDE-E42377DB6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5C38C-0FE5-DE37-956B-DC3AB5CE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B09-5F43-7E46-BE6D-1BC18A83A35B}" type="datetimeFigureOut">
              <a:rPr kumimoji="1" lang="ko-Kore-FR" altLang="en-US" smtClean="0"/>
              <a:t>11/14/2022</a:t>
            </a:fld>
            <a:endParaRPr kumimoji="1" lang="ko-Kore-F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4F120-8698-071E-31D9-EB1C70E4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F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350E9-64D6-6D22-847D-E2ADD419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2528-1FE5-5346-B313-FBC994C4664B}" type="slidenum">
              <a:rPr kumimoji="1" lang="ko-Kore-FR" altLang="en-US" smtClean="0"/>
              <a:t>‹#›</a:t>
            </a:fld>
            <a:endParaRPr kumimoji="1" lang="ko-Kore-FR" altLang="en-US"/>
          </a:p>
        </p:txBody>
      </p:sp>
    </p:spTree>
    <p:extLst>
      <p:ext uri="{BB962C8B-B14F-4D97-AF65-F5344CB8AC3E}">
        <p14:creationId xmlns:p14="http://schemas.microsoft.com/office/powerpoint/2010/main" val="98974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2B0FD-B16B-C77F-358F-BC070FD9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F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5B503-F228-BC4C-EC34-F05FB2757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F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E25D2-CAA4-6621-5A5A-2D4889F12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F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8FE20-60FF-5857-A4D5-46BF79A5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B09-5F43-7E46-BE6D-1BC18A83A35B}" type="datetimeFigureOut">
              <a:rPr kumimoji="1" lang="ko-Kore-FR" altLang="en-US" smtClean="0"/>
              <a:t>11/14/2022</a:t>
            </a:fld>
            <a:endParaRPr kumimoji="1" lang="ko-Kore-F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1A5D0-2594-240D-FB85-08746A4C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F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AF814F-9E57-6EAA-BD23-34138217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2528-1FE5-5346-B313-FBC994C4664B}" type="slidenum">
              <a:rPr kumimoji="1" lang="ko-Kore-FR" altLang="en-US" smtClean="0"/>
              <a:t>‹#›</a:t>
            </a:fld>
            <a:endParaRPr kumimoji="1" lang="ko-Kore-FR" altLang="en-US"/>
          </a:p>
        </p:txBody>
      </p:sp>
    </p:spTree>
    <p:extLst>
      <p:ext uri="{BB962C8B-B14F-4D97-AF65-F5344CB8AC3E}">
        <p14:creationId xmlns:p14="http://schemas.microsoft.com/office/powerpoint/2010/main" val="400510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7E85E-096B-F637-40D1-A360F61E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F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05D877-0428-3DD0-1913-4CCFF5251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C83F63-8082-42C6-8616-6B9BE2E8A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F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9FFA4-2AFB-59FB-1259-FBBB901D5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791C17-C80B-F528-7C4B-88E31BF24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F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B7E876-1E82-B511-ABEB-45B5CAFA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B09-5F43-7E46-BE6D-1BC18A83A35B}" type="datetimeFigureOut">
              <a:rPr kumimoji="1" lang="ko-Kore-FR" altLang="en-US" smtClean="0"/>
              <a:t>11/14/2022</a:t>
            </a:fld>
            <a:endParaRPr kumimoji="1" lang="ko-Kore-F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7F1171-1889-66F0-CBA8-704C0152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F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3838E0-EB08-BE93-E6FE-A3F490F1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2528-1FE5-5346-B313-FBC994C4664B}" type="slidenum">
              <a:rPr kumimoji="1" lang="ko-Kore-FR" altLang="en-US" smtClean="0"/>
              <a:t>‹#›</a:t>
            </a:fld>
            <a:endParaRPr kumimoji="1" lang="ko-Kore-FR" altLang="en-US"/>
          </a:p>
        </p:txBody>
      </p:sp>
    </p:spTree>
    <p:extLst>
      <p:ext uri="{BB962C8B-B14F-4D97-AF65-F5344CB8AC3E}">
        <p14:creationId xmlns:p14="http://schemas.microsoft.com/office/powerpoint/2010/main" val="30162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E0522-16C5-BDB0-0B0E-B00BDE3D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F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45BB3C-B41C-049D-366E-15801B57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B09-5F43-7E46-BE6D-1BC18A83A35B}" type="datetimeFigureOut">
              <a:rPr kumimoji="1" lang="ko-Kore-FR" altLang="en-US" smtClean="0"/>
              <a:t>11/14/2022</a:t>
            </a:fld>
            <a:endParaRPr kumimoji="1" lang="ko-Kore-F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C211C-919E-0A79-B778-BC9B141D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F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20F87D-F578-73EB-8EF5-6ED975E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2528-1FE5-5346-B313-FBC994C4664B}" type="slidenum">
              <a:rPr kumimoji="1" lang="ko-Kore-FR" altLang="en-US" smtClean="0"/>
              <a:t>‹#›</a:t>
            </a:fld>
            <a:endParaRPr kumimoji="1" lang="ko-Kore-FR" altLang="en-US"/>
          </a:p>
        </p:txBody>
      </p:sp>
    </p:spTree>
    <p:extLst>
      <p:ext uri="{BB962C8B-B14F-4D97-AF65-F5344CB8AC3E}">
        <p14:creationId xmlns:p14="http://schemas.microsoft.com/office/powerpoint/2010/main" val="352567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3C50C-5B51-BA3C-958D-3E5409E5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B09-5F43-7E46-BE6D-1BC18A83A35B}" type="datetimeFigureOut">
              <a:rPr kumimoji="1" lang="ko-Kore-FR" altLang="en-US" smtClean="0"/>
              <a:t>11/14/2022</a:t>
            </a:fld>
            <a:endParaRPr kumimoji="1" lang="ko-Kore-F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BEE63-745A-38EE-FD04-8B75607F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F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6DDE5-0225-D4EE-5ECE-2346DA65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2528-1FE5-5346-B313-FBC994C4664B}" type="slidenum">
              <a:rPr kumimoji="1" lang="ko-Kore-FR" altLang="en-US" smtClean="0"/>
              <a:t>‹#›</a:t>
            </a:fld>
            <a:endParaRPr kumimoji="1" lang="ko-Kore-FR" altLang="en-US"/>
          </a:p>
        </p:txBody>
      </p:sp>
    </p:spTree>
    <p:extLst>
      <p:ext uri="{BB962C8B-B14F-4D97-AF65-F5344CB8AC3E}">
        <p14:creationId xmlns:p14="http://schemas.microsoft.com/office/powerpoint/2010/main" val="287602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56D93-4AA7-AE01-A948-ACA1DE9D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F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0E3E-9139-0B5F-804D-011487B89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F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D345C4-FFE4-FA25-9F81-A9F0FF90A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1C315-9C62-966D-3102-B30C326D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B09-5F43-7E46-BE6D-1BC18A83A35B}" type="datetimeFigureOut">
              <a:rPr kumimoji="1" lang="ko-Kore-FR" altLang="en-US" smtClean="0"/>
              <a:t>11/14/2022</a:t>
            </a:fld>
            <a:endParaRPr kumimoji="1" lang="ko-Kore-F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734348-70FE-0485-546A-DFAB7447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F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21D44-ADA5-C280-B378-82F80719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2528-1FE5-5346-B313-FBC994C4664B}" type="slidenum">
              <a:rPr kumimoji="1" lang="ko-Kore-FR" altLang="en-US" smtClean="0"/>
              <a:t>‹#›</a:t>
            </a:fld>
            <a:endParaRPr kumimoji="1" lang="ko-Kore-FR" altLang="en-US"/>
          </a:p>
        </p:txBody>
      </p:sp>
    </p:spTree>
    <p:extLst>
      <p:ext uri="{BB962C8B-B14F-4D97-AF65-F5344CB8AC3E}">
        <p14:creationId xmlns:p14="http://schemas.microsoft.com/office/powerpoint/2010/main" val="24987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5F398-93DD-965B-CF6B-28E94C92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F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B8EB52-3E85-FDAF-FD1F-0437CF1E5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F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25261-9786-D615-EC85-D7CBBEF7E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8C13F8-1D91-AF37-4606-38D1AAE4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CB09-5F43-7E46-BE6D-1BC18A83A35B}" type="datetimeFigureOut">
              <a:rPr kumimoji="1" lang="ko-Kore-FR" altLang="en-US" smtClean="0"/>
              <a:t>11/14/2022</a:t>
            </a:fld>
            <a:endParaRPr kumimoji="1" lang="ko-Kore-F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9971E-0ABD-0729-CAB5-D98CC90E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F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CF300-6924-EA15-3D2A-05E463F5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2528-1FE5-5346-B313-FBC994C4664B}" type="slidenum">
              <a:rPr kumimoji="1" lang="ko-Kore-FR" altLang="en-US" smtClean="0"/>
              <a:t>‹#›</a:t>
            </a:fld>
            <a:endParaRPr kumimoji="1" lang="ko-Kore-FR" altLang="en-US"/>
          </a:p>
        </p:txBody>
      </p:sp>
    </p:spTree>
    <p:extLst>
      <p:ext uri="{BB962C8B-B14F-4D97-AF65-F5344CB8AC3E}">
        <p14:creationId xmlns:p14="http://schemas.microsoft.com/office/powerpoint/2010/main" val="34284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370DC2-042A-C34E-9AB5-91A21C59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F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554353-25C8-AB59-ABE6-DF659499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F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4879B-4E0D-F627-3549-2E19B389A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3CB09-5F43-7E46-BE6D-1BC18A83A35B}" type="datetimeFigureOut">
              <a:rPr kumimoji="1" lang="ko-Kore-FR" altLang="en-US" smtClean="0"/>
              <a:t>11/14/2022</a:t>
            </a:fld>
            <a:endParaRPr kumimoji="1" lang="ko-Kore-F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4A86F-DA52-B135-AD86-DBACCABE1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F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67580-492E-E2BD-DD70-BF21B39DE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02528-1FE5-5346-B313-FBC994C4664B}" type="slidenum">
              <a:rPr kumimoji="1" lang="ko-Kore-FR" altLang="en-US" smtClean="0"/>
              <a:t>‹#›</a:t>
            </a:fld>
            <a:endParaRPr kumimoji="1" lang="ko-Kore-FR" altLang="en-US"/>
          </a:p>
        </p:txBody>
      </p:sp>
    </p:spTree>
    <p:extLst>
      <p:ext uri="{BB962C8B-B14F-4D97-AF65-F5344CB8AC3E}">
        <p14:creationId xmlns:p14="http://schemas.microsoft.com/office/powerpoint/2010/main" val="223686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0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emf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1.emf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.emf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5.xml"/><Relationship Id="rId4" Type="http://schemas.openxmlformats.org/officeDocument/2006/relationships/image" Target="../media/image1.emf"/><Relationship Id="rId9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53AF4F7-A841-BB2A-2BFB-BA973496FEEF}"/>
              </a:ext>
            </a:extLst>
          </p:cNvPr>
          <p:cNvSpPr/>
          <p:nvPr/>
        </p:nvSpPr>
        <p:spPr>
          <a:xfrm>
            <a:off x="3233957" y="2950670"/>
            <a:ext cx="5829413" cy="1596887"/>
          </a:xfrm>
          <a:prstGeom prst="rect">
            <a:avLst/>
          </a:prstGeom>
          <a:solidFill>
            <a:srgbClr val="18BDB8"/>
          </a:solidFill>
          <a:ln w="57150">
            <a:solidFill>
              <a:srgbClr val="18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F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480C74-7645-D6CC-57AE-3308CBBE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8476" y="1913882"/>
            <a:ext cx="1412154" cy="7911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618C4B-3417-3C9F-6C93-2B2B3A156564}"/>
              </a:ext>
            </a:extLst>
          </p:cNvPr>
          <p:cNvSpPr/>
          <p:nvPr/>
        </p:nvSpPr>
        <p:spPr>
          <a:xfrm>
            <a:off x="2961217" y="2705077"/>
            <a:ext cx="5829413" cy="1596887"/>
          </a:xfrm>
          <a:prstGeom prst="rect">
            <a:avLst/>
          </a:prstGeom>
          <a:solidFill>
            <a:schemeClr val="bg1"/>
          </a:solidFill>
          <a:ln w="57150">
            <a:solidFill>
              <a:srgbClr val="18BDB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F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32D82C-2FE4-C45F-F51F-380FE00C3FFD}"/>
              </a:ext>
            </a:extLst>
          </p:cNvPr>
          <p:cNvGrpSpPr/>
          <p:nvPr/>
        </p:nvGrpSpPr>
        <p:grpSpPr>
          <a:xfrm>
            <a:off x="3286436" y="5325670"/>
            <a:ext cx="1679448" cy="338554"/>
            <a:chOff x="3708106" y="5051644"/>
            <a:chExt cx="1679448" cy="3385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AB526C2-6F76-E1DD-5A32-5383AD0DD93D}"/>
                </a:ext>
              </a:extLst>
            </p:cNvPr>
            <p:cNvSpPr/>
            <p:nvPr/>
          </p:nvSpPr>
          <p:spPr>
            <a:xfrm>
              <a:off x="3708106" y="5142488"/>
              <a:ext cx="157828" cy="156865"/>
            </a:xfrm>
            <a:prstGeom prst="ellipse">
              <a:avLst/>
            </a:prstGeom>
            <a:noFill/>
            <a:ln w="31750">
              <a:solidFill>
                <a:srgbClr val="18B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F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B7DF16-578E-2442-C8A6-48778E47A445}"/>
                </a:ext>
              </a:extLst>
            </p:cNvPr>
            <p:cNvSpPr txBox="1"/>
            <p:nvPr/>
          </p:nvSpPr>
          <p:spPr>
            <a:xfrm>
              <a:off x="3865934" y="5051644"/>
              <a:ext cx="1521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ore-FR" sz="1600" dirty="0" err="1">
                  <a:solidFill>
                    <a:srgbClr val="6F6D6D"/>
                  </a:solidFill>
                  <a:latin typeface="Helvetica" pitchFamily="2" charset="0"/>
                  <a:ea typeface="HeadLineA" pitchFamily="2" charset="-127"/>
                </a:rPr>
                <a:t>Hayeong</a:t>
              </a:r>
              <a:r>
                <a:rPr kumimoji="1" lang="en-US" altLang="ko-Kore-FR" sz="1600" dirty="0">
                  <a:solidFill>
                    <a:srgbClr val="6F6D6D"/>
                  </a:solidFill>
                  <a:latin typeface="Helvetica" pitchFamily="2" charset="0"/>
                  <a:ea typeface="HeadLineA" pitchFamily="2" charset="-127"/>
                </a:rPr>
                <a:t> Lee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095169A-12E7-B600-8A80-59E23BC1F0B5}"/>
              </a:ext>
            </a:extLst>
          </p:cNvPr>
          <p:cNvGrpSpPr/>
          <p:nvPr/>
        </p:nvGrpSpPr>
        <p:grpSpPr>
          <a:xfrm>
            <a:off x="5256276" y="5325670"/>
            <a:ext cx="1679448" cy="338554"/>
            <a:chOff x="3708106" y="5051644"/>
            <a:chExt cx="1679448" cy="33855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D2AF24-6F05-ED42-F23C-D70FC6C73E93}"/>
                </a:ext>
              </a:extLst>
            </p:cNvPr>
            <p:cNvSpPr/>
            <p:nvPr/>
          </p:nvSpPr>
          <p:spPr>
            <a:xfrm>
              <a:off x="3708106" y="5142488"/>
              <a:ext cx="157828" cy="156865"/>
            </a:xfrm>
            <a:prstGeom prst="ellipse">
              <a:avLst/>
            </a:prstGeom>
            <a:noFill/>
            <a:ln w="31750">
              <a:solidFill>
                <a:srgbClr val="18B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F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F46C99-4344-F973-9728-98C75F240E40}"/>
                </a:ext>
              </a:extLst>
            </p:cNvPr>
            <p:cNvSpPr txBox="1"/>
            <p:nvPr/>
          </p:nvSpPr>
          <p:spPr>
            <a:xfrm>
              <a:off x="3865934" y="5051644"/>
              <a:ext cx="1521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ore-FR" sz="1600" dirty="0" err="1">
                  <a:solidFill>
                    <a:srgbClr val="6F6D6D"/>
                  </a:solidFill>
                  <a:latin typeface="Helvetica" pitchFamily="2" charset="0"/>
                  <a:ea typeface="HeadLineA" pitchFamily="2" charset="-127"/>
                </a:rPr>
                <a:t>Haneul</a:t>
              </a:r>
              <a:r>
                <a:rPr kumimoji="1" lang="en-US" altLang="ko-Kore-FR" sz="1600" dirty="0">
                  <a:solidFill>
                    <a:srgbClr val="6F6D6D"/>
                  </a:solidFill>
                  <a:latin typeface="Helvetica" pitchFamily="2" charset="0"/>
                  <a:ea typeface="HeadLineA" pitchFamily="2" charset="-127"/>
                </a:rPr>
                <a:t> KIM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718724-4196-30D4-00BF-D28AD7986EBD}"/>
              </a:ext>
            </a:extLst>
          </p:cNvPr>
          <p:cNvGrpSpPr/>
          <p:nvPr/>
        </p:nvGrpSpPr>
        <p:grpSpPr>
          <a:xfrm>
            <a:off x="7226115" y="5325670"/>
            <a:ext cx="1679448" cy="338554"/>
            <a:chOff x="3708106" y="5051644"/>
            <a:chExt cx="1679448" cy="33855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E087FF9-021A-52A8-2BA0-94334A9F9058}"/>
                </a:ext>
              </a:extLst>
            </p:cNvPr>
            <p:cNvSpPr/>
            <p:nvPr/>
          </p:nvSpPr>
          <p:spPr>
            <a:xfrm>
              <a:off x="3708106" y="5142488"/>
              <a:ext cx="157828" cy="156865"/>
            </a:xfrm>
            <a:prstGeom prst="ellipse">
              <a:avLst/>
            </a:prstGeom>
            <a:noFill/>
            <a:ln w="31750">
              <a:solidFill>
                <a:srgbClr val="18B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F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C938BF-83C9-2B51-7862-AC8402E595E2}"/>
                </a:ext>
              </a:extLst>
            </p:cNvPr>
            <p:cNvSpPr txBox="1"/>
            <p:nvPr/>
          </p:nvSpPr>
          <p:spPr>
            <a:xfrm>
              <a:off x="3865934" y="5051644"/>
              <a:ext cx="1521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ore-FR" sz="1600" dirty="0" err="1">
                  <a:solidFill>
                    <a:srgbClr val="6F6D6D"/>
                  </a:solidFill>
                  <a:latin typeface="Helvetica" pitchFamily="2" charset="0"/>
                  <a:ea typeface="HeadLineA" pitchFamily="2" charset="-127"/>
                </a:rPr>
                <a:t>JooHwan</a:t>
              </a:r>
              <a:r>
                <a:rPr kumimoji="1" lang="en-US" altLang="ko-Kore-FR" sz="1600" dirty="0">
                  <a:solidFill>
                    <a:srgbClr val="6F6D6D"/>
                  </a:solidFill>
                  <a:latin typeface="Helvetica" pitchFamily="2" charset="0"/>
                  <a:ea typeface="HeadLineA" pitchFamily="2" charset="-127"/>
                </a:rPr>
                <a:t> HAN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7AE8B6E-8252-A8BF-157D-DE717355C736}"/>
              </a:ext>
            </a:extLst>
          </p:cNvPr>
          <p:cNvSpPr txBox="1"/>
          <p:nvPr/>
        </p:nvSpPr>
        <p:spPr>
          <a:xfrm>
            <a:off x="3293051" y="3129247"/>
            <a:ext cx="571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ko-KR" sz="4000" dirty="0">
                <a:solidFill>
                  <a:srgbClr val="17A29E"/>
                </a:solidFill>
                <a:latin typeface="Helvetica" pitchFamily="2" charset="0"/>
              </a:rPr>
              <a:t>SEOUL Public Bicycle</a:t>
            </a:r>
            <a:endParaRPr kumimoji="1" lang="ko-Kore-FR" altLang="en-US" sz="4000" dirty="0">
              <a:solidFill>
                <a:srgbClr val="17A29E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0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8EEBA-9BEC-A9F9-1261-60B79B35CDDF}"/>
              </a:ext>
            </a:extLst>
          </p:cNvPr>
          <p:cNvSpPr txBox="1"/>
          <p:nvPr/>
        </p:nvSpPr>
        <p:spPr>
          <a:xfrm>
            <a:off x="10578784" y="6565612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FR" sz="1300" b="0" i="0" u="none" strike="noStrike" kern="1200" cap="none" spc="0" normalizeH="0" baseline="0" noProof="0" dirty="0">
                <a:ln>
                  <a:noFill/>
                </a:ln>
                <a:solidFill>
                  <a:srgbClr val="878585"/>
                </a:solidFill>
                <a:effectLst/>
                <a:uLnTx/>
                <a:uFillTx/>
                <a:latin typeface="Helvetica" pitchFamily="2" charset="0"/>
                <a:ea typeface="HeadLineA" pitchFamily="2" charset="-127"/>
                <a:cs typeface="+mn-cs"/>
              </a:rPr>
              <a:t>IST-4-DBM1 | 2022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756AF2-4144-0470-7C13-A664E13FF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64" b="41298"/>
          <a:stretch/>
        </p:blipFill>
        <p:spPr>
          <a:xfrm>
            <a:off x="0" y="6476440"/>
            <a:ext cx="12344400" cy="6809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FF3F6A-7914-70CF-963A-229FDDCF040B}"/>
              </a:ext>
            </a:extLst>
          </p:cNvPr>
          <p:cNvSpPr/>
          <p:nvPr/>
        </p:nvSpPr>
        <p:spPr>
          <a:xfrm>
            <a:off x="316004" y="272215"/>
            <a:ext cx="736371" cy="381868"/>
          </a:xfrm>
          <a:prstGeom prst="rect">
            <a:avLst/>
          </a:prstGeom>
          <a:solidFill>
            <a:srgbClr val="18BDB8">
              <a:alpha val="31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38F90-3CE0-2914-8695-85813549A909}"/>
              </a:ext>
            </a:extLst>
          </p:cNvPr>
          <p:cNvSpPr txBox="1"/>
          <p:nvPr/>
        </p:nvSpPr>
        <p:spPr>
          <a:xfrm>
            <a:off x="378172" y="234516"/>
            <a:ext cx="587711" cy="43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01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278FFA-7D10-25CD-3B60-A004B17D483D}"/>
              </a:ext>
            </a:extLst>
          </p:cNvPr>
          <p:cNvSpPr/>
          <p:nvPr/>
        </p:nvSpPr>
        <p:spPr>
          <a:xfrm>
            <a:off x="341633" y="643352"/>
            <a:ext cx="8007532" cy="880846"/>
          </a:xfrm>
          <a:prstGeom prst="rect">
            <a:avLst/>
          </a:prstGeom>
          <a:noFill/>
          <a:ln w="57150">
            <a:solidFill>
              <a:srgbClr val="18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FACBB3-63F0-CE17-ED79-768C907CAA51}"/>
              </a:ext>
            </a:extLst>
          </p:cNvPr>
          <p:cNvSpPr/>
          <p:nvPr/>
        </p:nvSpPr>
        <p:spPr>
          <a:xfrm>
            <a:off x="1033635" y="272215"/>
            <a:ext cx="736371" cy="381868"/>
          </a:xfrm>
          <a:prstGeom prst="rect">
            <a:avLst/>
          </a:prstGeom>
          <a:solidFill>
            <a:srgbClr val="18BDB8">
              <a:alpha val="32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2B1F61-5473-CB95-D460-483328FAEAB7}"/>
              </a:ext>
            </a:extLst>
          </p:cNvPr>
          <p:cNvSpPr/>
          <p:nvPr/>
        </p:nvSpPr>
        <p:spPr>
          <a:xfrm>
            <a:off x="1750326" y="272215"/>
            <a:ext cx="736371" cy="381868"/>
          </a:xfrm>
          <a:prstGeom prst="rect">
            <a:avLst/>
          </a:prstGeom>
          <a:solidFill>
            <a:srgbClr val="18BDB8">
              <a:alpha val="29997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53A78F-F5F4-390C-E8CC-F2D28631A70F}"/>
              </a:ext>
            </a:extLst>
          </p:cNvPr>
          <p:cNvSpPr/>
          <p:nvPr/>
        </p:nvSpPr>
        <p:spPr>
          <a:xfrm>
            <a:off x="2464370" y="271734"/>
            <a:ext cx="736371" cy="381868"/>
          </a:xfrm>
          <a:prstGeom prst="rect">
            <a:avLst/>
          </a:prstGeom>
          <a:solidFill>
            <a:srgbClr val="18BDB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4F620C-8D3C-D5A4-8E4B-F09177CA226B}"/>
              </a:ext>
            </a:extLst>
          </p:cNvPr>
          <p:cNvSpPr/>
          <p:nvPr/>
        </p:nvSpPr>
        <p:spPr>
          <a:xfrm>
            <a:off x="3181061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481B1-F65E-A4F6-E257-ABB9D6E69635}"/>
              </a:ext>
            </a:extLst>
          </p:cNvPr>
          <p:cNvSpPr txBox="1"/>
          <p:nvPr/>
        </p:nvSpPr>
        <p:spPr>
          <a:xfrm>
            <a:off x="1056221" y="230447"/>
            <a:ext cx="682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02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5CE98-BCD5-9833-78D9-BF8495B8225B}"/>
              </a:ext>
            </a:extLst>
          </p:cNvPr>
          <p:cNvSpPr txBox="1"/>
          <p:nvPr/>
        </p:nvSpPr>
        <p:spPr>
          <a:xfrm>
            <a:off x="1752706" y="247224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03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DD280-4A89-0FDD-3C0F-A579C8534D39}"/>
              </a:ext>
            </a:extLst>
          </p:cNvPr>
          <p:cNvSpPr txBox="1"/>
          <p:nvPr/>
        </p:nvSpPr>
        <p:spPr>
          <a:xfrm>
            <a:off x="2470197" y="25144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04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CA495-98A4-217C-D626-55C8BF61FEB1}"/>
              </a:ext>
            </a:extLst>
          </p:cNvPr>
          <p:cNvSpPr txBox="1"/>
          <p:nvPr/>
        </p:nvSpPr>
        <p:spPr>
          <a:xfrm>
            <a:off x="3195449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05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6BD5A3-5621-FDDA-1168-6FA131208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2006">
            <a:off x="8358968" y="6232660"/>
            <a:ext cx="794361" cy="445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B9C39A-74E3-4CF3-DB0F-E84BF75A1526}"/>
              </a:ext>
            </a:extLst>
          </p:cNvPr>
          <p:cNvSpPr txBox="1"/>
          <p:nvPr/>
        </p:nvSpPr>
        <p:spPr>
          <a:xfrm>
            <a:off x="10578784" y="6596685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ore-FR" sz="1300" dirty="0">
                <a:solidFill>
                  <a:schemeClr val="bg1"/>
                </a:solidFill>
                <a:latin typeface="Helvetica" pitchFamily="2" charset="0"/>
                <a:ea typeface="HeadLineA" pitchFamily="2" charset="-127"/>
              </a:rPr>
              <a:t>IST-4-DBM1 | 2022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BCC0E-0121-115F-0D8F-208714FDA89A}"/>
              </a:ext>
            </a:extLst>
          </p:cNvPr>
          <p:cNvSpPr txBox="1"/>
          <p:nvPr/>
        </p:nvSpPr>
        <p:spPr>
          <a:xfrm>
            <a:off x="681764" y="852942"/>
            <a:ext cx="3106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Relational Algebra</a:t>
            </a:r>
            <a:endParaRPr kumimoji="1" lang="ko-Kore-F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C548B-20D1-5578-7B49-2D1D49927286}"/>
              </a:ext>
            </a:extLst>
          </p:cNvPr>
          <p:cNvSpPr txBox="1"/>
          <p:nvPr/>
        </p:nvSpPr>
        <p:spPr>
          <a:xfrm>
            <a:off x="378172" y="1768546"/>
            <a:ext cx="834561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바탕" panose="02030600000101010101" pitchFamily="18" charset="-127"/>
                <a:cs typeface="Helvetica" panose="020B0604020202020204" pitchFamily="34" charset="0"/>
              </a:rPr>
              <a:t>Find the </a:t>
            </a:r>
            <a:r>
              <a:rPr kumimoji="0" lang="en-US" altLang="ko-Kore-F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바탕" panose="02030600000101010101" pitchFamily="18" charset="-127"/>
                <a:cs typeface="Helvetica" panose="020B0604020202020204" pitchFamily="34" charset="0"/>
              </a:rPr>
              <a:t>Bicycle id </a:t>
            </a:r>
            <a:r>
              <a:rPr kumimoji="0" lang="en-US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바탕" panose="02030600000101010101" pitchFamily="18" charset="-127"/>
                <a:cs typeface="Helvetica" panose="020B0604020202020204" pitchFamily="34" charset="0"/>
              </a:rPr>
              <a:t>where used time is </a:t>
            </a:r>
            <a:r>
              <a:rPr kumimoji="0" lang="en-US" altLang="ko-Kore-FR" sz="1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바탕" panose="02030600000101010101" pitchFamily="18" charset="-127"/>
                <a:cs typeface="Helvetica" panose="020B0604020202020204" pitchFamily="34" charset="0"/>
              </a:rPr>
              <a:t>over 60 </a:t>
            </a:r>
            <a:r>
              <a:rPr kumimoji="0" lang="en-US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바탕" panose="02030600000101010101" pitchFamily="18" charset="-127"/>
                <a:cs typeface="Helvetica" panose="020B0604020202020204" pitchFamily="34" charset="0"/>
              </a:rPr>
              <a:t>and the </a:t>
            </a:r>
            <a:r>
              <a:rPr kumimoji="0" lang="en-US" altLang="ko-Kore-FR" sz="1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바탕" panose="02030600000101010101" pitchFamily="18" charset="-127"/>
                <a:cs typeface="Helvetica" panose="020B0604020202020204" pitchFamily="34" charset="0"/>
              </a:rPr>
              <a:t>number of used </a:t>
            </a:r>
            <a:r>
              <a:rPr kumimoji="0" lang="en-US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바탕" panose="02030600000101010101" pitchFamily="18" charset="-127"/>
                <a:cs typeface="Helvetica" panose="020B0604020202020204" pitchFamily="34" charset="0"/>
              </a:rPr>
              <a:t>is 4</a:t>
            </a:r>
            <a:endParaRPr kumimoji="0" lang="en-US" altLang="ko-Kore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Cambria Math" panose="02040503050406030204" pitchFamily="18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6127A2-2C90-D034-496B-DF3B0CB83840}"/>
                  </a:ext>
                </a:extLst>
              </p:cNvPr>
              <p:cNvSpPr txBox="1"/>
              <p:nvPr/>
            </p:nvSpPr>
            <p:spPr>
              <a:xfrm>
                <a:off x="378983" y="3984302"/>
                <a:ext cx="8556861" cy="456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ko-Kore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바탕" panose="02030600000101010101" pitchFamily="18" charset="-127"/>
                    <a:cs typeface="Helvetica" panose="020B0604020202020204" pitchFamily="34" charset="0"/>
                  </a:rPr>
                  <a:t>2. Find </a:t>
                </a:r>
                <a14:m>
                  <m:oMath xmlns:m="http://schemas.openxmlformats.org/officeDocument/2006/math">
                    <m:r>
                      <a:rPr kumimoji="0" lang="en-US" altLang="ko-Kore-FR" sz="18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바탕" panose="02030600000101010101" pitchFamily="18" charset="-127"/>
                        <a:cs typeface="Arial" panose="020B0604020202020204" pitchFamily="34" charset="0"/>
                      </a:rPr>
                      <m:t>𝑪</m:t>
                    </m:r>
                    <m:sSub>
                      <m:sSubPr>
                        <m:ctrlPr>
                          <a:rPr kumimoji="0" lang="ko-Kore-FR" altLang="ko-Kore-FR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ko-Kore-FR" sz="1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Arial" panose="020B0604020202020204" pitchFamily="34" charset="0"/>
                          </a:rPr>
                          <m:t>𝑶</m:t>
                        </m:r>
                      </m:e>
                      <m:sub>
                        <m:r>
                          <a:rPr kumimoji="0" lang="en-US" altLang="ko-Kore-FR" sz="1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altLang="ko-Kore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바탕" panose="02030600000101010101" pitchFamily="18" charset="-127"/>
                    <a:cs typeface="Helvetica" panose="020B0604020202020204" pitchFamily="34" charset="0"/>
                  </a:rPr>
                  <a:t> and </a:t>
                </a:r>
                <a:r>
                  <a:rPr kumimoji="0" lang="en-US" altLang="ko-Kore-FR" sz="18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바탕" panose="02030600000101010101" pitchFamily="18" charset="-127"/>
                    <a:cs typeface="Helvetica" panose="020B0604020202020204" pitchFamily="34" charset="0"/>
                  </a:rPr>
                  <a:t>Exercise </a:t>
                </a:r>
                <a:r>
                  <a:rPr kumimoji="0" lang="en-US" altLang="ko-KR" sz="180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바탕" panose="02030600000101010101" pitchFamily="18" charset="-127"/>
                    <a:cs typeface="Helvetica" panose="020B0604020202020204" pitchFamily="34" charset="0"/>
                  </a:rPr>
                  <a:t>values</a:t>
                </a:r>
                <a:r>
                  <a:rPr kumimoji="0" lang="en-US" altLang="ko-Kore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바탕" panose="02030600000101010101" pitchFamily="18" charset="-127"/>
                    <a:cs typeface="Helvetica" panose="020B0604020202020204" pitchFamily="34" charset="0"/>
                  </a:rPr>
                  <a:t> of thirties female who has season ticket.</a:t>
                </a:r>
                <a:r>
                  <a:rPr kumimoji="0" lang="ko-Kore-FR" altLang="ko-Kore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endParaRPr kumimoji="0" lang="en-US" altLang="ko-Kore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6127A2-2C90-D034-496B-DF3B0CB83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3" y="3984302"/>
                <a:ext cx="8556861" cy="456535"/>
              </a:xfrm>
              <a:prstGeom prst="rect">
                <a:avLst/>
              </a:prstGeom>
              <a:blipFill>
                <a:blip r:embed="rId5"/>
                <a:stretch>
                  <a:fillRect l="-570" b="-22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190197-F740-A171-07ED-2448E1C3AF81}"/>
                  </a:ext>
                </a:extLst>
              </p:cNvPr>
              <p:cNvSpPr txBox="1"/>
              <p:nvPr/>
            </p:nvSpPr>
            <p:spPr>
              <a:xfrm>
                <a:off x="6008955" y="2954283"/>
                <a:ext cx="5494385" cy="437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l-GR" altLang="ko-Kore-FR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altLang="ko-Kore-FR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𝜫</m:t>
                          </m:r>
                        </m:e>
                        <m:sub>
                          <m:r>
                            <a:rPr lang="fr-FR" altLang="ko-Kore-FR" sz="15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r>
                            <a:rPr lang="fr-FR" altLang="ko-Kore-FR" sz="15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fr-FR" altLang="ko-Kore-FR" sz="15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𝒃𝒊𝒅</m:t>
                          </m:r>
                        </m:sub>
                      </m:sSub>
                      <m:d>
                        <m:dPr>
                          <m:ctrlPr>
                            <a:rPr kumimoji="0" lang="en-US" altLang="ko-Kore-FR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ko-Kore-FR" sz="15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ore-FR" sz="15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ore-F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ko-Kore-F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ore-F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𝒕𝒊𝒎𝒆</m:t>
                              </m:r>
                              <m:r>
                                <a:rPr lang="en-US" altLang="ko-Kore-F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</m:t>
                              </m:r>
                              <m:r>
                                <a:rPr lang="en-US" altLang="ko-Kore-F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𝟔𝟎</m:t>
                              </m:r>
                              <m:r>
                                <a:rPr lang="en-US" altLang="ko-Kore-F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en-US" altLang="ko-Kore-F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𝑵𝒖𝒎</m:t>
                              </m:r>
                              <m:r>
                                <a:rPr lang="en-US" altLang="ko-Kore-F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ore-F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US" altLang="ko-Kore-F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ore-F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𝒖𝒔𝒆𝒅</m:t>
                              </m:r>
                              <m:r>
                                <a:rPr lang="en-US" altLang="ko-Kore-F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lang="en-US" altLang="ko-Kore-F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ore-FR" sz="15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ore-FR" sz="15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𝑳𝒐𝒄𝒂𝒕𝒊𝒐𝒏𝒔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190197-F740-A171-07ED-2448E1C3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55" y="2954283"/>
                <a:ext cx="5494385" cy="437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929630-CB64-1E44-5C3D-DDF2ABC99CEA}"/>
                  </a:ext>
                </a:extLst>
              </p:cNvPr>
              <p:cNvSpPr txBox="1"/>
              <p:nvPr/>
            </p:nvSpPr>
            <p:spPr>
              <a:xfrm>
                <a:off x="6448047" y="5180854"/>
                <a:ext cx="61722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l-GR" altLang="ko-Kore-FR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altLang="ko-Kore-FR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𝜫</m:t>
                          </m:r>
                        </m:e>
                        <m:sub>
                          <m:r>
                            <a:rPr kumimoji="0" lang="en-US" altLang="ko-Kore-FR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</m:t>
                          </m:r>
                          <m:r>
                            <a:rPr kumimoji="0" lang="en-US" altLang="ko-Kore-FR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kumimoji="0" lang="en-US" altLang="ko-Kore-FR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0" lang="en-US" altLang="ko-Kore-FR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𝑬𝒙𝒆𝒓𝒄𝒊𝒔𝒆</m:t>
                          </m:r>
                        </m:sub>
                      </m:sSub>
                      <m:d>
                        <m:dPr>
                          <m:ctrlPr>
                            <a:rPr kumimoji="0" lang="en-US" altLang="ko-Kore-FR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ko-Kore-FR" sz="15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ore-FR" sz="15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ore-F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𝑨𝒈𝒆</m:t>
                              </m:r>
                              <m:sSup>
                                <m:sSupPr>
                                  <m:ctrlPr>
                                    <a:rPr lang="en-US" altLang="ko-Kore-F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F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sup>
                                  <m:r>
                                    <a:rPr lang="en-US" altLang="ko-Kore-F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ore-F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𝟑𝟎</m:t>
                              </m:r>
                              <m:sSup>
                                <m:sSupPr>
                                  <m:ctrlPr>
                                    <a:rPr lang="en-US" altLang="ko-K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대</m:t>
                                  </m:r>
                                </m:e>
                                <m:sup>
                                  <m:r>
                                    <a:rPr lang="en-US" altLang="ko-K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ko-KR" sz="15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𝑺𝒆𝒙</m:t>
                              </m:r>
                              <m:sSup>
                                <m:sSupPr>
                                  <m:ctrlPr>
                                    <a:rPr lang="en-US" altLang="ko-K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sup>
                                  <m:r>
                                    <a:rPr lang="en-US" altLang="ko-K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p>
                                  <m:r>
                                    <a:rPr lang="en-US" altLang="ko-K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ko-KR" sz="15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𝑻𝒚𝒑𝒆𝒔</m:t>
                              </m:r>
                              <m:sSup>
                                <m:sSupPr>
                                  <m:ctrlPr>
                                    <a:rPr lang="en-US" altLang="ko-K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sup>
                                  <m:r>
                                    <a:rPr lang="en-US" altLang="ko-K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ko-KR" altLang="en-US" sz="1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정</m:t>
                              </m:r>
                              <m:sSup>
                                <m:sSupPr>
                                  <m:ctrlPr>
                                    <a:rPr lang="en-US" altLang="ko-K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기</m:t>
                                  </m:r>
                                </m:e>
                                <m:sup>
                                  <m:r>
                                    <a:rPr lang="en-US" altLang="ko-KR" sz="15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kumimoji="0" lang="en-US" altLang="ko-Kore-FR" sz="15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ore-FR" sz="15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𝑼𝒔𝒆𝒓𝒔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929630-CB64-1E44-5C3D-DDF2ABC99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47" y="5180854"/>
                <a:ext cx="6172200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5B663377-591E-2F92-728E-44B244E76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74450"/>
              </p:ext>
            </p:extLst>
          </p:nvPr>
        </p:nvGraphicFramePr>
        <p:xfrm>
          <a:off x="757965" y="2648578"/>
          <a:ext cx="5414235" cy="1101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47">
                  <a:extLst>
                    <a:ext uri="{9D8B030D-6E8A-4147-A177-3AD203B41FA5}">
                      <a16:colId xmlns:a16="http://schemas.microsoft.com/office/drawing/2014/main" val="1364697797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1915153034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3471892557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3804140983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2927521567"/>
                    </a:ext>
                  </a:extLst>
                </a:gridCol>
              </a:tblGrid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F_bid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F_sid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T_time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T_distance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Num_of_used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14826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SPB-30001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726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853.65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675670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SPB-30009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1975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058223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489046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9BBEA3E-ED38-A39D-A91C-19C3220E9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16563"/>
              </p:ext>
            </p:extLst>
          </p:nvPr>
        </p:nvGraphicFramePr>
        <p:xfrm>
          <a:off x="757965" y="4818242"/>
          <a:ext cx="6018708" cy="11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118">
                  <a:extLst>
                    <a:ext uri="{9D8B030D-6E8A-4147-A177-3AD203B41FA5}">
                      <a16:colId xmlns:a16="http://schemas.microsoft.com/office/drawing/2014/main" val="1364697797"/>
                    </a:ext>
                  </a:extLst>
                </a:gridCol>
                <a:gridCol w="455977">
                  <a:extLst>
                    <a:ext uri="{9D8B030D-6E8A-4147-A177-3AD203B41FA5}">
                      <a16:colId xmlns:a16="http://schemas.microsoft.com/office/drawing/2014/main" val="1915153034"/>
                    </a:ext>
                  </a:extLst>
                </a:gridCol>
                <a:gridCol w="1444704">
                  <a:extLst>
                    <a:ext uri="{9D8B030D-6E8A-4147-A177-3AD203B41FA5}">
                      <a16:colId xmlns:a16="http://schemas.microsoft.com/office/drawing/2014/main" val="3471892557"/>
                    </a:ext>
                  </a:extLst>
                </a:gridCol>
                <a:gridCol w="1108673">
                  <a:extLst>
                    <a:ext uri="{9D8B030D-6E8A-4147-A177-3AD203B41FA5}">
                      <a16:colId xmlns:a16="http://schemas.microsoft.com/office/drawing/2014/main" val="3804140983"/>
                    </a:ext>
                  </a:extLst>
                </a:gridCol>
                <a:gridCol w="1003118">
                  <a:extLst>
                    <a:ext uri="{9D8B030D-6E8A-4147-A177-3AD203B41FA5}">
                      <a16:colId xmlns:a16="http://schemas.microsoft.com/office/drawing/2014/main" val="2927521567"/>
                    </a:ext>
                  </a:extLst>
                </a:gridCol>
                <a:gridCol w="1003118">
                  <a:extLst>
                    <a:ext uri="{9D8B030D-6E8A-4147-A177-3AD203B41FA5}">
                      <a16:colId xmlns:a16="http://schemas.microsoft.com/office/drawing/2014/main" val="2326410933"/>
                    </a:ext>
                  </a:extLst>
                </a:gridCol>
              </a:tblGrid>
              <a:tr h="266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Age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Sex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Types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Exercise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Num_of_use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14826"/>
                  </a:ext>
                </a:extLst>
              </a:tr>
              <a:tr h="266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Teenager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Group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185.9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21171.17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675670"/>
                  </a:ext>
                </a:extLst>
              </a:tr>
              <a:tr h="309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Teenager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Daily(membership)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2272.5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246956.42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3917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058223"/>
                  </a:ext>
                </a:extLst>
              </a:tr>
              <a:tr h="309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18632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9861833-D712-49BB-DFF8-CF0321173287}"/>
              </a:ext>
            </a:extLst>
          </p:cNvPr>
          <p:cNvSpPr txBox="1"/>
          <p:nvPr/>
        </p:nvSpPr>
        <p:spPr>
          <a:xfrm>
            <a:off x="681894" y="2222724"/>
            <a:ext cx="1493104" cy="39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Locations</a:t>
            </a:r>
            <a:endParaRPr kumimoji="0" lang="en-US" altLang="ko-Kore-FR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Cambria Math" panose="02040503050406030204" pitchFamily="18" charset="0"/>
              <a:cs typeface="Helvetic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4DD716-3349-DC55-CA31-B797596659AE}"/>
              </a:ext>
            </a:extLst>
          </p:cNvPr>
          <p:cNvSpPr txBox="1"/>
          <p:nvPr/>
        </p:nvSpPr>
        <p:spPr>
          <a:xfrm>
            <a:off x="672027" y="4422428"/>
            <a:ext cx="1493104" cy="39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Users</a:t>
            </a:r>
            <a:endParaRPr kumimoji="0" lang="en-US" altLang="ko-Kore-FR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Cambria Math" panose="020405030504060302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6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8EEBA-9BEC-A9F9-1261-60B79B35CDDF}"/>
              </a:ext>
            </a:extLst>
          </p:cNvPr>
          <p:cNvSpPr txBox="1"/>
          <p:nvPr/>
        </p:nvSpPr>
        <p:spPr>
          <a:xfrm>
            <a:off x="10578784" y="6565612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FR" sz="1300" b="0" i="0" u="none" strike="noStrike" kern="1200" cap="none" spc="0" normalizeH="0" baseline="0" noProof="0" dirty="0">
                <a:ln>
                  <a:noFill/>
                </a:ln>
                <a:solidFill>
                  <a:srgbClr val="878585"/>
                </a:solidFill>
                <a:effectLst/>
                <a:uLnTx/>
                <a:uFillTx/>
                <a:latin typeface="Helvetica" pitchFamily="2" charset="0"/>
                <a:ea typeface="HeadLineA" pitchFamily="2" charset="-127"/>
                <a:cs typeface="+mn-cs"/>
              </a:rPr>
              <a:t>IST-4-DBM1 | 2022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756AF2-4144-0470-7C13-A664E13FF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64" b="41298"/>
          <a:stretch/>
        </p:blipFill>
        <p:spPr>
          <a:xfrm>
            <a:off x="0" y="6476440"/>
            <a:ext cx="12344400" cy="6809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FF3F6A-7914-70CF-963A-229FDDCF040B}"/>
              </a:ext>
            </a:extLst>
          </p:cNvPr>
          <p:cNvSpPr/>
          <p:nvPr/>
        </p:nvSpPr>
        <p:spPr>
          <a:xfrm>
            <a:off x="316004" y="272215"/>
            <a:ext cx="736371" cy="381868"/>
          </a:xfrm>
          <a:prstGeom prst="rect">
            <a:avLst/>
          </a:prstGeom>
          <a:solidFill>
            <a:srgbClr val="18BDB8">
              <a:alpha val="31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38F90-3CE0-2914-8695-85813549A909}"/>
              </a:ext>
            </a:extLst>
          </p:cNvPr>
          <p:cNvSpPr txBox="1"/>
          <p:nvPr/>
        </p:nvSpPr>
        <p:spPr>
          <a:xfrm>
            <a:off x="378172" y="234516"/>
            <a:ext cx="587711" cy="43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01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278FFA-7D10-25CD-3B60-A004B17D483D}"/>
              </a:ext>
            </a:extLst>
          </p:cNvPr>
          <p:cNvSpPr/>
          <p:nvPr/>
        </p:nvSpPr>
        <p:spPr>
          <a:xfrm>
            <a:off x="341633" y="643352"/>
            <a:ext cx="8007532" cy="880846"/>
          </a:xfrm>
          <a:prstGeom prst="rect">
            <a:avLst/>
          </a:prstGeom>
          <a:noFill/>
          <a:ln w="57150">
            <a:solidFill>
              <a:srgbClr val="18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FACBB3-63F0-CE17-ED79-768C907CAA51}"/>
              </a:ext>
            </a:extLst>
          </p:cNvPr>
          <p:cNvSpPr/>
          <p:nvPr/>
        </p:nvSpPr>
        <p:spPr>
          <a:xfrm>
            <a:off x="1033635" y="272215"/>
            <a:ext cx="736371" cy="381868"/>
          </a:xfrm>
          <a:prstGeom prst="rect">
            <a:avLst/>
          </a:prstGeom>
          <a:solidFill>
            <a:srgbClr val="18BDB8">
              <a:alpha val="32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2B1F61-5473-CB95-D460-483328FAEAB7}"/>
              </a:ext>
            </a:extLst>
          </p:cNvPr>
          <p:cNvSpPr/>
          <p:nvPr/>
        </p:nvSpPr>
        <p:spPr>
          <a:xfrm>
            <a:off x="1750326" y="272215"/>
            <a:ext cx="736371" cy="381868"/>
          </a:xfrm>
          <a:prstGeom prst="rect">
            <a:avLst/>
          </a:prstGeom>
          <a:solidFill>
            <a:srgbClr val="18BDB8">
              <a:alpha val="29997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53A78F-F5F4-390C-E8CC-F2D28631A70F}"/>
              </a:ext>
            </a:extLst>
          </p:cNvPr>
          <p:cNvSpPr/>
          <p:nvPr/>
        </p:nvSpPr>
        <p:spPr>
          <a:xfrm>
            <a:off x="2464370" y="271734"/>
            <a:ext cx="736371" cy="381868"/>
          </a:xfrm>
          <a:prstGeom prst="rect">
            <a:avLst/>
          </a:prstGeom>
          <a:solidFill>
            <a:srgbClr val="18BDB8">
              <a:alpha val="2938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4F620C-8D3C-D5A4-8E4B-F09177CA226B}"/>
              </a:ext>
            </a:extLst>
          </p:cNvPr>
          <p:cNvSpPr/>
          <p:nvPr/>
        </p:nvSpPr>
        <p:spPr>
          <a:xfrm>
            <a:off x="3181061" y="271734"/>
            <a:ext cx="736371" cy="381868"/>
          </a:xfrm>
          <a:prstGeom prst="rect">
            <a:avLst/>
          </a:prstGeom>
          <a:solidFill>
            <a:srgbClr val="18BDB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481B1-F65E-A4F6-E257-ABB9D6E69635}"/>
              </a:ext>
            </a:extLst>
          </p:cNvPr>
          <p:cNvSpPr txBox="1"/>
          <p:nvPr/>
        </p:nvSpPr>
        <p:spPr>
          <a:xfrm>
            <a:off x="1056221" y="230447"/>
            <a:ext cx="682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02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5CE98-BCD5-9833-78D9-BF8495B8225B}"/>
              </a:ext>
            </a:extLst>
          </p:cNvPr>
          <p:cNvSpPr txBox="1"/>
          <p:nvPr/>
        </p:nvSpPr>
        <p:spPr>
          <a:xfrm>
            <a:off x="1752706" y="247224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03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DD280-4A89-0FDD-3C0F-A579C8534D39}"/>
              </a:ext>
            </a:extLst>
          </p:cNvPr>
          <p:cNvSpPr txBox="1"/>
          <p:nvPr/>
        </p:nvSpPr>
        <p:spPr>
          <a:xfrm>
            <a:off x="2462769" y="238911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04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CA495-98A4-217C-D626-55C8BF61FEB1}"/>
              </a:ext>
            </a:extLst>
          </p:cNvPr>
          <p:cNvSpPr txBox="1"/>
          <p:nvPr/>
        </p:nvSpPr>
        <p:spPr>
          <a:xfrm>
            <a:off x="3194214" y="252827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05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6BD5A3-5621-FDDA-1168-6FA131208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2006">
            <a:off x="11057049" y="6133610"/>
            <a:ext cx="794361" cy="445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FC69C0-4F13-CD9C-A86F-8AD5CBA88C67}"/>
              </a:ext>
            </a:extLst>
          </p:cNvPr>
          <p:cNvSpPr txBox="1"/>
          <p:nvPr/>
        </p:nvSpPr>
        <p:spPr>
          <a:xfrm>
            <a:off x="10578784" y="6596685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ore-FR" sz="1300" dirty="0">
                <a:solidFill>
                  <a:schemeClr val="bg1"/>
                </a:solidFill>
                <a:latin typeface="Helvetica" pitchFamily="2" charset="0"/>
                <a:ea typeface="HeadLineA" pitchFamily="2" charset="-127"/>
              </a:rPr>
              <a:t>IST-4-DBM1 | 2022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8AE0CF-CB76-D908-8320-7976938C2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0596" y="5569200"/>
            <a:ext cx="512212" cy="670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D2418-2E7F-1EA0-DCC6-54890AD5EBAC}"/>
              </a:ext>
            </a:extLst>
          </p:cNvPr>
          <p:cNvSpPr txBox="1"/>
          <p:nvPr/>
        </p:nvSpPr>
        <p:spPr>
          <a:xfrm>
            <a:off x="681764" y="852942"/>
            <a:ext cx="43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Conclusions &amp; Limitations</a:t>
            </a:r>
            <a:endParaRPr kumimoji="1" lang="ko-Kore-F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D95C6-6AEF-8510-2947-323305E11F28}"/>
              </a:ext>
            </a:extLst>
          </p:cNvPr>
          <p:cNvSpPr txBox="1"/>
          <p:nvPr/>
        </p:nvSpPr>
        <p:spPr>
          <a:xfrm>
            <a:off x="681764" y="4257672"/>
            <a:ext cx="7584127" cy="1791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1. </a:t>
            </a:r>
            <a:r>
              <a: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Helvetica" panose="020B0604020202020204" pitchFamily="34" charset="0"/>
                <a:ea typeface="STXihei" panose="02010600040101010101" pitchFamily="2" charset="-122"/>
                <a:cs typeface="Helvetica" panose="020B0604020202020204" pitchFamily="34" charset="0"/>
              </a:rPr>
              <a:t>Data loss occurred in the process of randomly extracted data</a:t>
            </a: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	2. </a:t>
            </a:r>
            <a:r>
              <a: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Helvetica" panose="020B0604020202020204" pitchFamily="34" charset="0"/>
                <a:ea typeface="STXihei" panose="02010600040101010101" pitchFamily="2" charset="-122"/>
                <a:cs typeface="Helvetica" panose="020B0604020202020204" pitchFamily="34" charset="0"/>
              </a:rPr>
              <a:t>U</a:t>
            </a:r>
            <a:r>
              <a:rPr lang="en-US" altLang="ko-KR" kern="0" dirty="0">
                <a:effectLst/>
                <a:latin typeface="Helvetica" panose="020B0604020202020204" pitchFamily="34" charset="0"/>
                <a:ea typeface="STXihei" panose="02010600040101010101" pitchFamily="2" charset="-122"/>
                <a:cs typeface="Helvetica" panose="020B0604020202020204" pitchFamily="34" charset="0"/>
              </a:rPr>
              <a:t>ser information is not specific</a:t>
            </a: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BE83D-E8F6-DA4C-9F8F-8BA36C3CCE87}"/>
              </a:ext>
            </a:extLst>
          </p:cNvPr>
          <p:cNvSpPr txBox="1"/>
          <p:nvPr/>
        </p:nvSpPr>
        <p:spPr>
          <a:xfrm>
            <a:off x="681764" y="1612870"/>
            <a:ext cx="7712368" cy="228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</a:t>
            </a: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By </a:t>
            </a:r>
            <a:r>
              <a:rPr kumimoji="1" lang="en-US" altLang="ko-KR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implementing ER diagram and database,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kumimoji="1" lang="en-US" altLang="ko-KR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</a:t>
            </a: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understand what we learned in theory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2. able to handle data from point of view of users and companies</a:t>
            </a: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5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53AF4F7-A841-BB2A-2BFB-BA973496FEEF}"/>
              </a:ext>
            </a:extLst>
          </p:cNvPr>
          <p:cNvSpPr/>
          <p:nvPr/>
        </p:nvSpPr>
        <p:spPr>
          <a:xfrm>
            <a:off x="3233957" y="2950670"/>
            <a:ext cx="5829413" cy="1596887"/>
          </a:xfrm>
          <a:prstGeom prst="rect">
            <a:avLst/>
          </a:prstGeom>
          <a:solidFill>
            <a:srgbClr val="18BDB8"/>
          </a:solidFill>
          <a:ln w="57150">
            <a:solidFill>
              <a:srgbClr val="18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F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480C74-7645-D6CC-57AE-3308CBBE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8476" y="1913882"/>
            <a:ext cx="1412154" cy="7911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618C4B-3417-3C9F-6C93-2B2B3A156564}"/>
              </a:ext>
            </a:extLst>
          </p:cNvPr>
          <p:cNvSpPr/>
          <p:nvPr/>
        </p:nvSpPr>
        <p:spPr>
          <a:xfrm>
            <a:off x="2961217" y="2705077"/>
            <a:ext cx="5829413" cy="1596887"/>
          </a:xfrm>
          <a:prstGeom prst="rect">
            <a:avLst/>
          </a:prstGeom>
          <a:solidFill>
            <a:schemeClr val="bg1"/>
          </a:solidFill>
          <a:ln w="57150">
            <a:solidFill>
              <a:srgbClr val="18BDB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F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32D82C-2FE4-C45F-F51F-380FE00C3FFD}"/>
              </a:ext>
            </a:extLst>
          </p:cNvPr>
          <p:cNvGrpSpPr/>
          <p:nvPr/>
        </p:nvGrpSpPr>
        <p:grpSpPr>
          <a:xfrm>
            <a:off x="3286436" y="5325670"/>
            <a:ext cx="1679448" cy="338554"/>
            <a:chOff x="3708106" y="5051644"/>
            <a:chExt cx="1679448" cy="3385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AB526C2-6F76-E1DD-5A32-5383AD0DD93D}"/>
                </a:ext>
              </a:extLst>
            </p:cNvPr>
            <p:cNvSpPr/>
            <p:nvPr/>
          </p:nvSpPr>
          <p:spPr>
            <a:xfrm>
              <a:off x="3708106" y="5142488"/>
              <a:ext cx="157828" cy="156865"/>
            </a:xfrm>
            <a:prstGeom prst="ellipse">
              <a:avLst/>
            </a:prstGeom>
            <a:noFill/>
            <a:ln w="31750">
              <a:solidFill>
                <a:srgbClr val="18B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F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B7DF16-578E-2442-C8A6-48778E47A445}"/>
                </a:ext>
              </a:extLst>
            </p:cNvPr>
            <p:cNvSpPr txBox="1"/>
            <p:nvPr/>
          </p:nvSpPr>
          <p:spPr>
            <a:xfrm>
              <a:off x="3865934" y="5051644"/>
              <a:ext cx="1521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ore-FR" sz="1600" dirty="0" err="1">
                  <a:solidFill>
                    <a:srgbClr val="6F6D6D"/>
                  </a:solidFill>
                  <a:latin typeface="Helvetica" pitchFamily="2" charset="0"/>
                  <a:ea typeface="HeadLineA" pitchFamily="2" charset="-127"/>
                </a:rPr>
                <a:t>Hayeong</a:t>
              </a:r>
              <a:r>
                <a:rPr kumimoji="1" lang="en-US" altLang="ko-Kore-FR" sz="1600" dirty="0">
                  <a:solidFill>
                    <a:srgbClr val="6F6D6D"/>
                  </a:solidFill>
                  <a:latin typeface="Helvetica" pitchFamily="2" charset="0"/>
                  <a:ea typeface="HeadLineA" pitchFamily="2" charset="-127"/>
                </a:rPr>
                <a:t> Lee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095169A-12E7-B600-8A80-59E23BC1F0B5}"/>
              </a:ext>
            </a:extLst>
          </p:cNvPr>
          <p:cNvGrpSpPr/>
          <p:nvPr/>
        </p:nvGrpSpPr>
        <p:grpSpPr>
          <a:xfrm>
            <a:off x="5256276" y="5325670"/>
            <a:ext cx="1679448" cy="338554"/>
            <a:chOff x="3708106" y="5051644"/>
            <a:chExt cx="1679448" cy="33855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D2AF24-6F05-ED42-F23C-D70FC6C73E93}"/>
                </a:ext>
              </a:extLst>
            </p:cNvPr>
            <p:cNvSpPr/>
            <p:nvPr/>
          </p:nvSpPr>
          <p:spPr>
            <a:xfrm>
              <a:off x="3708106" y="5142488"/>
              <a:ext cx="157828" cy="156865"/>
            </a:xfrm>
            <a:prstGeom prst="ellipse">
              <a:avLst/>
            </a:prstGeom>
            <a:noFill/>
            <a:ln w="31750">
              <a:solidFill>
                <a:srgbClr val="18B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F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F46C99-4344-F973-9728-98C75F240E40}"/>
                </a:ext>
              </a:extLst>
            </p:cNvPr>
            <p:cNvSpPr txBox="1"/>
            <p:nvPr/>
          </p:nvSpPr>
          <p:spPr>
            <a:xfrm>
              <a:off x="3865934" y="5051644"/>
              <a:ext cx="1521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ore-FR" sz="1600" dirty="0" err="1">
                  <a:solidFill>
                    <a:srgbClr val="6F6D6D"/>
                  </a:solidFill>
                  <a:latin typeface="Helvetica" pitchFamily="2" charset="0"/>
                  <a:ea typeface="HeadLineA" pitchFamily="2" charset="-127"/>
                </a:rPr>
                <a:t>Haneul</a:t>
              </a:r>
              <a:r>
                <a:rPr kumimoji="1" lang="en-US" altLang="ko-Kore-FR" sz="1600" dirty="0">
                  <a:solidFill>
                    <a:srgbClr val="6F6D6D"/>
                  </a:solidFill>
                  <a:latin typeface="Helvetica" pitchFamily="2" charset="0"/>
                  <a:ea typeface="HeadLineA" pitchFamily="2" charset="-127"/>
                </a:rPr>
                <a:t> KIM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718724-4196-30D4-00BF-D28AD7986EBD}"/>
              </a:ext>
            </a:extLst>
          </p:cNvPr>
          <p:cNvGrpSpPr/>
          <p:nvPr/>
        </p:nvGrpSpPr>
        <p:grpSpPr>
          <a:xfrm>
            <a:off x="7226115" y="5325670"/>
            <a:ext cx="1679448" cy="338554"/>
            <a:chOff x="3708106" y="5051644"/>
            <a:chExt cx="1679448" cy="33855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E087FF9-021A-52A8-2BA0-94334A9F9058}"/>
                </a:ext>
              </a:extLst>
            </p:cNvPr>
            <p:cNvSpPr/>
            <p:nvPr/>
          </p:nvSpPr>
          <p:spPr>
            <a:xfrm>
              <a:off x="3708106" y="5142488"/>
              <a:ext cx="157828" cy="156865"/>
            </a:xfrm>
            <a:prstGeom prst="ellipse">
              <a:avLst/>
            </a:prstGeom>
            <a:noFill/>
            <a:ln w="31750">
              <a:solidFill>
                <a:srgbClr val="18B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F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C938BF-83C9-2B51-7862-AC8402E595E2}"/>
                </a:ext>
              </a:extLst>
            </p:cNvPr>
            <p:cNvSpPr txBox="1"/>
            <p:nvPr/>
          </p:nvSpPr>
          <p:spPr>
            <a:xfrm>
              <a:off x="3865934" y="5051644"/>
              <a:ext cx="1521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ore-FR" sz="1600" dirty="0" err="1">
                  <a:solidFill>
                    <a:srgbClr val="6F6D6D"/>
                  </a:solidFill>
                  <a:latin typeface="Helvetica" pitchFamily="2" charset="0"/>
                  <a:ea typeface="HeadLineA" pitchFamily="2" charset="-127"/>
                </a:rPr>
                <a:t>JooHwan</a:t>
              </a:r>
              <a:r>
                <a:rPr kumimoji="1" lang="en-US" altLang="ko-Kore-FR" sz="1600" dirty="0">
                  <a:solidFill>
                    <a:srgbClr val="6F6D6D"/>
                  </a:solidFill>
                  <a:latin typeface="Helvetica" pitchFamily="2" charset="0"/>
                  <a:ea typeface="HeadLineA" pitchFamily="2" charset="-127"/>
                </a:rPr>
                <a:t> HAN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7AE8B6E-8252-A8BF-157D-DE717355C736}"/>
              </a:ext>
            </a:extLst>
          </p:cNvPr>
          <p:cNvSpPr txBox="1"/>
          <p:nvPr/>
        </p:nvSpPr>
        <p:spPr>
          <a:xfrm>
            <a:off x="4232596" y="3075057"/>
            <a:ext cx="3286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en-US" sz="4000" dirty="0">
                <a:solidFill>
                  <a:srgbClr val="17A29E"/>
                </a:solidFill>
                <a:latin typeface="Helvetica" pitchFamily="2" charset="0"/>
              </a:rPr>
              <a:t>THANK YOU</a:t>
            </a:r>
            <a:endParaRPr kumimoji="1" lang="ko-Kore-FR" altLang="en-US" sz="4000" dirty="0">
              <a:solidFill>
                <a:srgbClr val="17A29E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4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8EEBA-9BEC-A9F9-1261-60B79B35CDDF}"/>
              </a:ext>
            </a:extLst>
          </p:cNvPr>
          <p:cNvSpPr txBox="1"/>
          <p:nvPr/>
        </p:nvSpPr>
        <p:spPr>
          <a:xfrm>
            <a:off x="10578784" y="6565612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ore-FR" sz="1300" dirty="0">
                <a:solidFill>
                  <a:srgbClr val="878585"/>
                </a:solidFill>
                <a:latin typeface="Helvetica" pitchFamily="2" charset="0"/>
                <a:ea typeface="HeadLineA" pitchFamily="2" charset="-127"/>
              </a:rPr>
              <a:t>IST-4-DBM1 | 2022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2271AA-1D2C-9471-D1E3-4CE2B80CF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42006">
            <a:off x="695536" y="6390743"/>
            <a:ext cx="794361" cy="4450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756AF2-4144-0470-7C13-A664E13FF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464" b="41298"/>
          <a:stretch/>
        </p:blipFill>
        <p:spPr>
          <a:xfrm>
            <a:off x="0" y="6476440"/>
            <a:ext cx="12344400" cy="6809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FF3F6A-7914-70CF-963A-229FDDCF040B}"/>
              </a:ext>
            </a:extLst>
          </p:cNvPr>
          <p:cNvSpPr/>
          <p:nvPr/>
        </p:nvSpPr>
        <p:spPr>
          <a:xfrm>
            <a:off x="316004" y="272215"/>
            <a:ext cx="736371" cy="381868"/>
          </a:xfrm>
          <a:prstGeom prst="rect">
            <a:avLst/>
          </a:prstGeom>
          <a:solidFill>
            <a:srgbClr val="18BDB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38F90-3CE0-2914-8695-85813549A909}"/>
              </a:ext>
            </a:extLst>
          </p:cNvPr>
          <p:cNvSpPr txBox="1"/>
          <p:nvPr/>
        </p:nvSpPr>
        <p:spPr>
          <a:xfrm>
            <a:off x="329157" y="247705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01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278FFA-7D10-25CD-3B60-A004B17D483D}"/>
              </a:ext>
            </a:extLst>
          </p:cNvPr>
          <p:cNvSpPr/>
          <p:nvPr/>
        </p:nvSpPr>
        <p:spPr>
          <a:xfrm>
            <a:off x="341633" y="643352"/>
            <a:ext cx="8007532" cy="880846"/>
          </a:xfrm>
          <a:prstGeom prst="rect">
            <a:avLst/>
          </a:prstGeom>
          <a:noFill/>
          <a:ln w="57150">
            <a:solidFill>
              <a:srgbClr val="18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FACBB3-63F0-CE17-ED79-768C907CAA51}"/>
              </a:ext>
            </a:extLst>
          </p:cNvPr>
          <p:cNvSpPr/>
          <p:nvPr/>
        </p:nvSpPr>
        <p:spPr>
          <a:xfrm>
            <a:off x="1033635" y="272215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2B1F61-5473-CB95-D460-483328FAEAB7}"/>
              </a:ext>
            </a:extLst>
          </p:cNvPr>
          <p:cNvSpPr/>
          <p:nvPr/>
        </p:nvSpPr>
        <p:spPr>
          <a:xfrm>
            <a:off x="1750326" y="272215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53A78F-F5F4-390C-E8CC-F2D28631A70F}"/>
              </a:ext>
            </a:extLst>
          </p:cNvPr>
          <p:cNvSpPr/>
          <p:nvPr/>
        </p:nvSpPr>
        <p:spPr>
          <a:xfrm>
            <a:off x="2464370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4F620C-8D3C-D5A4-8E4B-F09177CA226B}"/>
              </a:ext>
            </a:extLst>
          </p:cNvPr>
          <p:cNvSpPr/>
          <p:nvPr/>
        </p:nvSpPr>
        <p:spPr>
          <a:xfrm>
            <a:off x="3181061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481B1-F65E-A4F6-E257-ABB9D6E69635}"/>
              </a:ext>
            </a:extLst>
          </p:cNvPr>
          <p:cNvSpPr txBox="1"/>
          <p:nvPr/>
        </p:nvSpPr>
        <p:spPr>
          <a:xfrm>
            <a:off x="1050126" y="247705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02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5CE98-BCD5-9833-78D9-BF8495B8225B}"/>
              </a:ext>
            </a:extLst>
          </p:cNvPr>
          <p:cNvSpPr txBox="1"/>
          <p:nvPr/>
        </p:nvSpPr>
        <p:spPr>
          <a:xfrm>
            <a:off x="1753511" y="247705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03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DD280-4A89-0FDD-3C0F-A579C8534D39}"/>
              </a:ext>
            </a:extLst>
          </p:cNvPr>
          <p:cNvSpPr txBox="1"/>
          <p:nvPr/>
        </p:nvSpPr>
        <p:spPr>
          <a:xfrm>
            <a:off x="2483272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dirty="0">
                <a:solidFill>
                  <a:schemeClr val="bg1"/>
                </a:solidFill>
                <a:latin typeface="Helvetica" pitchFamily="2" charset="0"/>
              </a:rPr>
              <a:t>04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CA495-98A4-217C-D626-55C8BF61FEB1}"/>
              </a:ext>
            </a:extLst>
          </p:cNvPr>
          <p:cNvSpPr txBox="1"/>
          <p:nvPr/>
        </p:nvSpPr>
        <p:spPr>
          <a:xfrm>
            <a:off x="3195449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05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40EA8-7041-81CF-FE81-79C436F5D9DB}"/>
              </a:ext>
            </a:extLst>
          </p:cNvPr>
          <p:cNvSpPr txBox="1"/>
          <p:nvPr/>
        </p:nvSpPr>
        <p:spPr>
          <a:xfrm>
            <a:off x="681764" y="852942"/>
            <a:ext cx="3980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FR" sz="2800" dirty="0">
                <a:latin typeface="Helvetica" pitchFamily="2" charset="0"/>
              </a:rPr>
              <a:t>Public bicycle Datasets </a:t>
            </a:r>
            <a:endParaRPr kumimoji="1" lang="ko-Kore-FR" altLang="en-US" sz="2800" dirty="0">
              <a:latin typeface="Helvetica" pitchFamily="2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3F9EF4A-B4C2-44C0-19C3-60F30F93F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724" y="1796784"/>
            <a:ext cx="4791665" cy="1342719"/>
          </a:xfrm>
          <a:prstGeom prst="rect">
            <a:avLst/>
          </a:prstGeom>
        </p:spPr>
      </p:pic>
      <p:pic>
        <p:nvPicPr>
          <p:cNvPr id="1026" name="Picture 2" descr="따릉이 타기 더욱 편해진다! 내년까지 6,000대 도입, 대여소·거치대 확대 | 서울시 - 내 손안에 서울">
            <a:extLst>
              <a:ext uri="{FF2B5EF4-FFF2-40B4-BE49-F238E27FC236}">
                <a16:creationId xmlns:a16="http://schemas.microsoft.com/office/drawing/2014/main" id="{46D1DF5A-AB28-3796-6B05-7D93E5A36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725" y="3285481"/>
            <a:ext cx="4791665" cy="298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0E2BF-F843-145C-20A3-77E3C92C4D15}"/>
              </a:ext>
            </a:extLst>
          </p:cNvPr>
          <p:cNvSpPr txBox="1"/>
          <p:nvPr/>
        </p:nvSpPr>
        <p:spPr>
          <a:xfrm>
            <a:off x="1331872" y="2240664"/>
            <a:ext cx="3569625" cy="326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FR" sz="2800" kern="0" dirty="0">
                <a:effectLst/>
                <a:latin typeface="Helvetica" pitchFamily="2" charset="0"/>
                <a:ea typeface="바탕" panose="02030600000101010101" pitchFamily="18" charset="-127"/>
              </a:rPr>
              <a:t>Data of station</a:t>
            </a:r>
          </a:p>
          <a:p>
            <a:pPr>
              <a:lnSpc>
                <a:spcPct val="150000"/>
              </a:lnSpc>
            </a:pPr>
            <a:r>
              <a:rPr lang="en-US" altLang="ko-Kore-FR" sz="2800" kern="0" dirty="0">
                <a:effectLst/>
                <a:latin typeface="Helvetica" pitchFamily="2" charset="0"/>
                <a:ea typeface="바탕" panose="02030600000101010101" pitchFamily="18" charset="-127"/>
              </a:rPr>
              <a:t>History of broken</a:t>
            </a:r>
          </a:p>
          <a:p>
            <a:pPr>
              <a:lnSpc>
                <a:spcPct val="150000"/>
              </a:lnSpc>
            </a:pPr>
            <a:r>
              <a:rPr lang="en-US" altLang="ko-Kore-FR" sz="2800" kern="0" dirty="0">
                <a:effectLst/>
                <a:latin typeface="Helvetica" pitchFamily="2" charset="0"/>
                <a:ea typeface="바탕" panose="02030600000101010101" pitchFamily="18" charset="-127"/>
              </a:rPr>
              <a:t>History of usage</a:t>
            </a:r>
          </a:p>
          <a:p>
            <a:pPr>
              <a:lnSpc>
                <a:spcPct val="150000"/>
              </a:lnSpc>
            </a:pPr>
            <a:r>
              <a:rPr lang="en-US" altLang="ko-Kore-FR" sz="2800" kern="0" dirty="0">
                <a:effectLst/>
                <a:latin typeface="Helvetica" pitchFamily="2" charset="0"/>
                <a:ea typeface="바탕" panose="02030600000101010101" pitchFamily="18" charset="-127"/>
              </a:rPr>
              <a:t>User information</a:t>
            </a:r>
          </a:p>
          <a:p>
            <a:pPr>
              <a:lnSpc>
                <a:spcPct val="150000"/>
              </a:lnSpc>
            </a:pPr>
            <a:r>
              <a:rPr lang="en-US" altLang="ko-Kore-FR" sz="2800" kern="0" dirty="0">
                <a:effectLst/>
                <a:latin typeface="Helvetica" pitchFamily="2" charset="0"/>
                <a:ea typeface="바탕" panose="02030600000101010101" pitchFamily="18" charset="-127"/>
              </a:rPr>
              <a:t>Usage</a:t>
            </a:r>
            <a:endParaRPr kumimoji="1" lang="ko-Kore-FR" altLang="en-US" sz="2800" dirty="0">
              <a:latin typeface="Helvetica" pitchFamily="2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2C8D70E-E2DB-5839-7E80-7DBBC836F373}"/>
              </a:ext>
            </a:extLst>
          </p:cNvPr>
          <p:cNvSpPr/>
          <p:nvPr/>
        </p:nvSpPr>
        <p:spPr>
          <a:xfrm>
            <a:off x="1033635" y="2554100"/>
            <a:ext cx="157628" cy="157628"/>
          </a:xfrm>
          <a:prstGeom prst="ellipse">
            <a:avLst/>
          </a:prstGeom>
          <a:solidFill>
            <a:srgbClr val="18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F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1063031-6BA8-BBA5-8AF5-BB7E631227AE}"/>
              </a:ext>
            </a:extLst>
          </p:cNvPr>
          <p:cNvSpPr/>
          <p:nvPr/>
        </p:nvSpPr>
        <p:spPr>
          <a:xfrm>
            <a:off x="1033635" y="3197480"/>
            <a:ext cx="157628" cy="157628"/>
          </a:xfrm>
          <a:prstGeom prst="ellipse">
            <a:avLst/>
          </a:prstGeom>
          <a:solidFill>
            <a:srgbClr val="18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F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93DE1C9-F40B-4DF5-8D24-89BAFA710F96}"/>
              </a:ext>
            </a:extLst>
          </p:cNvPr>
          <p:cNvSpPr/>
          <p:nvPr/>
        </p:nvSpPr>
        <p:spPr>
          <a:xfrm>
            <a:off x="1033635" y="3840860"/>
            <a:ext cx="157628" cy="157628"/>
          </a:xfrm>
          <a:prstGeom prst="ellipse">
            <a:avLst/>
          </a:prstGeom>
          <a:solidFill>
            <a:srgbClr val="18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F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05C0F9-E8B5-EADA-1402-8CB62A5013E8}"/>
              </a:ext>
            </a:extLst>
          </p:cNvPr>
          <p:cNvSpPr/>
          <p:nvPr/>
        </p:nvSpPr>
        <p:spPr>
          <a:xfrm>
            <a:off x="1033635" y="4484240"/>
            <a:ext cx="157628" cy="157628"/>
          </a:xfrm>
          <a:prstGeom prst="ellipse">
            <a:avLst/>
          </a:prstGeom>
          <a:solidFill>
            <a:srgbClr val="18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F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A53F64-0AAF-2DD9-7E96-F7952A4AB782}"/>
              </a:ext>
            </a:extLst>
          </p:cNvPr>
          <p:cNvSpPr/>
          <p:nvPr/>
        </p:nvSpPr>
        <p:spPr>
          <a:xfrm>
            <a:off x="1033635" y="5127619"/>
            <a:ext cx="157628" cy="157628"/>
          </a:xfrm>
          <a:prstGeom prst="ellipse">
            <a:avLst/>
          </a:prstGeom>
          <a:solidFill>
            <a:srgbClr val="18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F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E5A6D-1306-167B-3623-C1A40BC6EB18}"/>
              </a:ext>
            </a:extLst>
          </p:cNvPr>
          <p:cNvSpPr txBox="1"/>
          <p:nvPr/>
        </p:nvSpPr>
        <p:spPr>
          <a:xfrm>
            <a:off x="10578784" y="6596685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ore-FR" sz="1300" dirty="0">
                <a:solidFill>
                  <a:schemeClr val="bg1"/>
                </a:solidFill>
                <a:latin typeface="Helvetica" pitchFamily="2" charset="0"/>
                <a:ea typeface="HeadLineA" pitchFamily="2" charset="-127"/>
              </a:rPr>
              <a:t>IST-4-DBM1 | 2022 </a:t>
            </a:r>
          </a:p>
        </p:txBody>
      </p:sp>
    </p:spTree>
    <p:extLst>
      <p:ext uri="{BB962C8B-B14F-4D97-AF65-F5344CB8AC3E}">
        <p14:creationId xmlns:p14="http://schemas.microsoft.com/office/powerpoint/2010/main" val="348270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8EEBA-9BEC-A9F9-1261-60B79B35CDDF}"/>
              </a:ext>
            </a:extLst>
          </p:cNvPr>
          <p:cNvSpPr txBox="1"/>
          <p:nvPr/>
        </p:nvSpPr>
        <p:spPr>
          <a:xfrm>
            <a:off x="10578784" y="6565612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FR" sz="1300" b="0" i="0" u="none" strike="noStrike" kern="1200" cap="none" spc="0" normalizeH="0" baseline="0" noProof="0" dirty="0">
                <a:ln>
                  <a:noFill/>
                </a:ln>
                <a:solidFill>
                  <a:srgbClr val="878585"/>
                </a:solidFill>
                <a:effectLst/>
                <a:uLnTx/>
                <a:uFillTx/>
                <a:latin typeface="Helvetica" pitchFamily="2" charset="0"/>
                <a:ea typeface="HeadLineA" pitchFamily="2" charset="-127"/>
                <a:cs typeface="+mn-cs"/>
              </a:rPr>
              <a:t>IST-4-DBM1 | 2022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2271AA-1D2C-9471-D1E3-4CE2B80CF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42006">
            <a:off x="2842360" y="6343081"/>
            <a:ext cx="794361" cy="4450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756AF2-4144-0470-7C13-A664E13FF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464" b="41298"/>
          <a:stretch/>
        </p:blipFill>
        <p:spPr>
          <a:xfrm>
            <a:off x="0" y="6476440"/>
            <a:ext cx="12344400" cy="6809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FF3F6A-7914-70CF-963A-229FDDCF040B}"/>
              </a:ext>
            </a:extLst>
          </p:cNvPr>
          <p:cNvSpPr/>
          <p:nvPr/>
        </p:nvSpPr>
        <p:spPr>
          <a:xfrm>
            <a:off x="316004" y="272215"/>
            <a:ext cx="736371" cy="381868"/>
          </a:xfrm>
          <a:prstGeom prst="rect">
            <a:avLst/>
          </a:prstGeom>
          <a:solidFill>
            <a:srgbClr val="18BDB8">
              <a:alpha val="31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38F90-3CE0-2914-8695-85813549A909}"/>
              </a:ext>
            </a:extLst>
          </p:cNvPr>
          <p:cNvSpPr txBox="1"/>
          <p:nvPr/>
        </p:nvSpPr>
        <p:spPr>
          <a:xfrm>
            <a:off x="378172" y="234516"/>
            <a:ext cx="587711" cy="43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01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278FFA-7D10-25CD-3B60-A004B17D483D}"/>
              </a:ext>
            </a:extLst>
          </p:cNvPr>
          <p:cNvSpPr/>
          <p:nvPr/>
        </p:nvSpPr>
        <p:spPr>
          <a:xfrm>
            <a:off x="341633" y="643352"/>
            <a:ext cx="8007532" cy="880846"/>
          </a:xfrm>
          <a:prstGeom prst="rect">
            <a:avLst/>
          </a:prstGeom>
          <a:noFill/>
          <a:ln w="57150">
            <a:solidFill>
              <a:srgbClr val="18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FACBB3-63F0-CE17-ED79-768C907CAA51}"/>
              </a:ext>
            </a:extLst>
          </p:cNvPr>
          <p:cNvSpPr/>
          <p:nvPr/>
        </p:nvSpPr>
        <p:spPr>
          <a:xfrm>
            <a:off x="1033635" y="272215"/>
            <a:ext cx="736371" cy="381868"/>
          </a:xfrm>
          <a:prstGeom prst="rect">
            <a:avLst/>
          </a:prstGeom>
          <a:solidFill>
            <a:srgbClr val="18BDB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2B1F61-5473-CB95-D460-483328FAEAB7}"/>
              </a:ext>
            </a:extLst>
          </p:cNvPr>
          <p:cNvSpPr/>
          <p:nvPr/>
        </p:nvSpPr>
        <p:spPr>
          <a:xfrm>
            <a:off x="1750326" y="272215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53A78F-F5F4-390C-E8CC-F2D28631A70F}"/>
              </a:ext>
            </a:extLst>
          </p:cNvPr>
          <p:cNvSpPr/>
          <p:nvPr/>
        </p:nvSpPr>
        <p:spPr>
          <a:xfrm>
            <a:off x="2464370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4F620C-8D3C-D5A4-8E4B-F09177CA226B}"/>
              </a:ext>
            </a:extLst>
          </p:cNvPr>
          <p:cNvSpPr/>
          <p:nvPr/>
        </p:nvSpPr>
        <p:spPr>
          <a:xfrm>
            <a:off x="3181061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481B1-F65E-A4F6-E257-ABB9D6E69635}"/>
              </a:ext>
            </a:extLst>
          </p:cNvPr>
          <p:cNvSpPr txBox="1"/>
          <p:nvPr/>
        </p:nvSpPr>
        <p:spPr>
          <a:xfrm>
            <a:off x="1056221" y="255620"/>
            <a:ext cx="682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02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5CE98-BCD5-9833-78D9-BF8495B8225B}"/>
              </a:ext>
            </a:extLst>
          </p:cNvPr>
          <p:cNvSpPr txBox="1"/>
          <p:nvPr/>
        </p:nvSpPr>
        <p:spPr>
          <a:xfrm>
            <a:off x="1753511" y="247705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03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DD280-4A89-0FDD-3C0F-A579C8534D39}"/>
              </a:ext>
            </a:extLst>
          </p:cNvPr>
          <p:cNvSpPr txBox="1"/>
          <p:nvPr/>
        </p:nvSpPr>
        <p:spPr>
          <a:xfrm>
            <a:off x="2483272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04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CA495-98A4-217C-D626-55C8BF61FEB1}"/>
              </a:ext>
            </a:extLst>
          </p:cNvPr>
          <p:cNvSpPr txBox="1"/>
          <p:nvPr/>
        </p:nvSpPr>
        <p:spPr>
          <a:xfrm>
            <a:off x="3195449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05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CEE50-E593-4FAC-7D0B-C703937E8076}"/>
              </a:ext>
            </a:extLst>
          </p:cNvPr>
          <p:cNvSpPr txBox="1"/>
          <p:nvPr/>
        </p:nvSpPr>
        <p:spPr>
          <a:xfrm>
            <a:off x="681764" y="852942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Helvetica" pitchFamily="2" charset="0"/>
              </a:rPr>
              <a:t>ER</a:t>
            </a:r>
            <a:r>
              <a:rPr kumimoji="1" lang="ko-KR" altLang="en-US" sz="2800" dirty="0">
                <a:latin typeface="Helvetica" pitchFamily="2" charset="0"/>
              </a:rPr>
              <a:t> </a:t>
            </a:r>
            <a:r>
              <a:rPr kumimoji="1" lang="en-US" altLang="ko-KR" sz="2800" dirty="0">
                <a:latin typeface="Helvetica" pitchFamily="2" charset="0"/>
              </a:rPr>
              <a:t>Diagram</a:t>
            </a:r>
            <a:endParaRPr kumimoji="1" lang="ko-Kore-FR" altLang="en-US" sz="2800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0EC72-C72B-1D4C-7B2C-75F198C80AB3}"/>
              </a:ext>
            </a:extLst>
          </p:cNvPr>
          <p:cNvSpPr txBox="1"/>
          <p:nvPr/>
        </p:nvSpPr>
        <p:spPr>
          <a:xfrm>
            <a:off x="10578784" y="6596685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ore-FR" sz="1300" dirty="0">
                <a:solidFill>
                  <a:schemeClr val="bg1"/>
                </a:solidFill>
                <a:latin typeface="Helvetica" pitchFamily="2" charset="0"/>
                <a:ea typeface="HeadLineA" pitchFamily="2" charset="-127"/>
              </a:rPr>
              <a:t>IST-4-DBM1 | 2022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754990-8D7C-7B80-2BC0-692CD2716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872" y="1707733"/>
            <a:ext cx="6188255" cy="44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3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8EEBA-9BEC-A9F9-1261-60B79B35CDDF}"/>
              </a:ext>
            </a:extLst>
          </p:cNvPr>
          <p:cNvSpPr txBox="1"/>
          <p:nvPr/>
        </p:nvSpPr>
        <p:spPr>
          <a:xfrm>
            <a:off x="10578784" y="6565612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FR" sz="1300" b="0" i="0" u="none" strike="noStrike" kern="1200" cap="none" spc="0" normalizeH="0" baseline="0" noProof="0" dirty="0">
                <a:ln>
                  <a:noFill/>
                </a:ln>
                <a:solidFill>
                  <a:srgbClr val="878585"/>
                </a:solidFill>
                <a:effectLst/>
                <a:uLnTx/>
                <a:uFillTx/>
                <a:latin typeface="Helvetica" pitchFamily="2" charset="0"/>
                <a:ea typeface="HeadLineA" pitchFamily="2" charset="-127"/>
                <a:cs typeface="+mn-cs"/>
              </a:rPr>
              <a:t>IST-4-DBM1 | 2022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756AF2-4144-0470-7C13-A664E13FF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64" b="41298"/>
          <a:stretch/>
        </p:blipFill>
        <p:spPr>
          <a:xfrm>
            <a:off x="0" y="6476440"/>
            <a:ext cx="12344400" cy="6809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FF3F6A-7914-70CF-963A-229FDDCF040B}"/>
              </a:ext>
            </a:extLst>
          </p:cNvPr>
          <p:cNvSpPr/>
          <p:nvPr/>
        </p:nvSpPr>
        <p:spPr>
          <a:xfrm>
            <a:off x="316004" y="272215"/>
            <a:ext cx="736371" cy="381868"/>
          </a:xfrm>
          <a:prstGeom prst="rect">
            <a:avLst/>
          </a:prstGeom>
          <a:solidFill>
            <a:srgbClr val="18BDB8">
              <a:alpha val="31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38F90-3CE0-2914-8695-85813549A909}"/>
              </a:ext>
            </a:extLst>
          </p:cNvPr>
          <p:cNvSpPr txBox="1"/>
          <p:nvPr/>
        </p:nvSpPr>
        <p:spPr>
          <a:xfrm>
            <a:off x="378172" y="234516"/>
            <a:ext cx="587711" cy="43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01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278FFA-7D10-25CD-3B60-A004B17D483D}"/>
              </a:ext>
            </a:extLst>
          </p:cNvPr>
          <p:cNvSpPr/>
          <p:nvPr/>
        </p:nvSpPr>
        <p:spPr>
          <a:xfrm>
            <a:off x="341633" y="643352"/>
            <a:ext cx="8007532" cy="880846"/>
          </a:xfrm>
          <a:prstGeom prst="rect">
            <a:avLst/>
          </a:prstGeom>
          <a:noFill/>
          <a:ln w="57150">
            <a:solidFill>
              <a:srgbClr val="18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FACBB3-63F0-CE17-ED79-768C907CAA51}"/>
              </a:ext>
            </a:extLst>
          </p:cNvPr>
          <p:cNvSpPr/>
          <p:nvPr/>
        </p:nvSpPr>
        <p:spPr>
          <a:xfrm>
            <a:off x="1033635" y="272215"/>
            <a:ext cx="736371" cy="381868"/>
          </a:xfrm>
          <a:prstGeom prst="rect">
            <a:avLst/>
          </a:prstGeom>
          <a:solidFill>
            <a:srgbClr val="18BDB8">
              <a:alpha val="32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2B1F61-5473-CB95-D460-483328FAEAB7}"/>
              </a:ext>
            </a:extLst>
          </p:cNvPr>
          <p:cNvSpPr/>
          <p:nvPr/>
        </p:nvSpPr>
        <p:spPr>
          <a:xfrm>
            <a:off x="1750326" y="272215"/>
            <a:ext cx="736371" cy="381868"/>
          </a:xfrm>
          <a:prstGeom prst="rect">
            <a:avLst/>
          </a:prstGeom>
          <a:solidFill>
            <a:srgbClr val="18BDB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53A78F-F5F4-390C-E8CC-F2D28631A70F}"/>
              </a:ext>
            </a:extLst>
          </p:cNvPr>
          <p:cNvSpPr/>
          <p:nvPr/>
        </p:nvSpPr>
        <p:spPr>
          <a:xfrm>
            <a:off x="2464370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4F620C-8D3C-D5A4-8E4B-F09177CA226B}"/>
              </a:ext>
            </a:extLst>
          </p:cNvPr>
          <p:cNvSpPr/>
          <p:nvPr/>
        </p:nvSpPr>
        <p:spPr>
          <a:xfrm>
            <a:off x="3181061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481B1-F65E-A4F6-E257-ABB9D6E69635}"/>
              </a:ext>
            </a:extLst>
          </p:cNvPr>
          <p:cNvSpPr txBox="1"/>
          <p:nvPr/>
        </p:nvSpPr>
        <p:spPr>
          <a:xfrm>
            <a:off x="1056221" y="230447"/>
            <a:ext cx="682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02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5CE98-BCD5-9833-78D9-BF8495B8225B}"/>
              </a:ext>
            </a:extLst>
          </p:cNvPr>
          <p:cNvSpPr txBox="1"/>
          <p:nvPr/>
        </p:nvSpPr>
        <p:spPr>
          <a:xfrm>
            <a:off x="1752706" y="236911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03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DD280-4A89-0FDD-3C0F-A579C8534D39}"/>
              </a:ext>
            </a:extLst>
          </p:cNvPr>
          <p:cNvSpPr txBox="1"/>
          <p:nvPr/>
        </p:nvSpPr>
        <p:spPr>
          <a:xfrm>
            <a:off x="2483272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04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CA495-98A4-217C-D626-55C8BF61FEB1}"/>
              </a:ext>
            </a:extLst>
          </p:cNvPr>
          <p:cNvSpPr txBox="1"/>
          <p:nvPr/>
        </p:nvSpPr>
        <p:spPr>
          <a:xfrm>
            <a:off x="3195449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05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CEE50-E593-4FAC-7D0B-C703937E8076}"/>
              </a:ext>
            </a:extLst>
          </p:cNvPr>
          <p:cNvSpPr txBox="1"/>
          <p:nvPr/>
        </p:nvSpPr>
        <p:spPr>
          <a:xfrm>
            <a:off x="681764" y="852942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Queries</a:t>
            </a:r>
            <a:endParaRPr kumimoji="1" lang="ko-Kore-F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EA3D4-64A8-A659-B4ED-687153EA019A}"/>
              </a:ext>
            </a:extLst>
          </p:cNvPr>
          <p:cNvSpPr txBox="1"/>
          <p:nvPr/>
        </p:nvSpPr>
        <p:spPr>
          <a:xfrm>
            <a:off x="797113" y="2138063"/>
            <a:ext cx="10766089" cy="3787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Basic query 1 </a:t>
            </a:r>
            <a:r>
              <a:rPr kumimoji="0" lang="en-US" altLang="ko-Kore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bicycle has more than 60 minutes of uses and has 4 uses?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Basic 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2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: </a:t>
            </a:r>
            <a:r>
              <a:rPr lang="en-US" altLang="ko-Kore-FR" kern="0">
                <a:solidFill>
                  <a:prstClr val="black"/>
                </a:solidFill>
                <a:latin typeface="Arial" panose="020B0604020202020204" pitchFamily="34" charset="0"/>
                <a:ea typeface="바탕" panose="02030600000101010101" pitchFamily="18" charset="-127"/>
              </a:rPr>
              <a:t>What is the total Co2 reduction and exercise for women in their 30s with season ticket?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ore-FR" altLang="ko-Kore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ko-Kore-F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바탕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1 : 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Which departure and arrival station had the most number of usage in a month?</a:t>
            </a:r>
            <a:r>
              <a:rPr kumimoji="0" lang="ko-Kore-FR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ko-Kore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2 : 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What is the biggest number of usage of bicycles, and what is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the total time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?</a:t>
            </a:r>
            <a:r>
              <a:rPr kumimoji="0" lang="ko-Kore-FR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ko-Kore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3 :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A station with the most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bicycles</a:t>
            </a:r>
            <a:r>
              <a:rPr kumimoji="0" lang="ko-Kore-FR" altLang="ko-Kore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ko-Kore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4 : 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Which department is in charge of the station the most?</a:t>
            </a:r>
            <a:r>
              <a:rPr kumimoji="0" lang="ko-Kore-FR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ko-Kore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5 :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Which distirct 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has the most station?</a:t>
            </a:r>
            <a:r>
              <a:rPr kumimoji="0" lang="ko-Kore-FR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ko-Kore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6 : </a:t>
            </a:r>
            <a:r>
              <a:rPr kumimoji="0" lang="en-US" altLang="ko-Kore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What </a:t>
            </a:r>
            <a:r>
              <a:rPr lang="en-US" altLang="ko-Kore-FR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34" charset="-127"/>
              </a:rPr>
              <a:t>was the travel distance and usage time of the broken bicycle?</a:t>
            </a:r>
            <a:endParaRPr kumimoji="0" lang="ko-Kore-FR" altLang="ko-Kore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7 :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What was the fastest bicycle and its speed?</a:t>
            </a:r>
            <a:endParaRPr kumimoji="0" lang="en-US" altLang="ko-Kore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BA1A48-C96E-7409-8C46-DFA9D606E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2006">
            <a:off x="5698819" y="6253909"/>
            <a:ext cx="794361" cy="4450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00D797-78D2-3D10-39F9-6E397EDA63FF}"/>
              </a:ext>
            </a:extLst>
          </p:cNvPr>
          <p:cNvSpPr txBox="1"/>
          <p:nvPr/>
        </p:nvSpPr>
        <p:spPr>
          <a:xfrm>
            <a:off x="10578784" y="6596685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ore-FR" sz="1300" dirty="0">
                <a:solidFill>
                  <a:schemeClr val="bg1"/>
                </a:solidFill>
                <a:latin typeface="Helvetica" pitchFamily="2" charset="0"/>
                <a:ea typeface="HeadLineA" pitchFamily="2" charset="-127"/>
              </a:rPr>
              <a:t>IST-4-DBM1 | 2022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0B01B06D-5391-5D58-BF57-5B25374F1DE1}"/>
                  </a:ext>
                </a:extLst>
              </p14:cNvPr>
              <p14:cNvContentPartPr/>
              <p14:nvPr/>
            </p14:nvContentPartPr>
            <p14:xfrm>
              <a:off x="-1435434" y="1573729"/>
              <a:ext cx="36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0B01B06D-5391-5D58-BF57-5B25374F1D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444434" y="15647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086449E2-801C-D6CD-8FAE-64C68916DC85}"/>
                  </a:ext>
                </a:extLst>
              </p14:cNvPr>
              <p14:cNvContentPartPr/>
              <p14:nvPr/>
            </p14:nvContentPartPr>
            <p14:xfrm>
              <a:off x="3877086" y="7002169"/>
              <a:ext cx="360" cy="3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086449E2-801C-D6CD-8FAE-64C68916DC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8086" y="69931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F22878E9-71A5-71CC-846E-70BF12F75893}"/>
                  </a:ext>
                </a:extLst>
              </p14:cNvPr>
              <p14:cNvContentPartPr/>
              <p14:nvPr/>
            </p14:nvContentPartPr>
            <p14:xfrm>
              <a:off x="92406" y="4536889"/>
              <a:ext cx="360" cy="36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F22878E9-71A5-71CC-846E-70BF12F758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66" y="45282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653BBD16-1755-D75E-7C29-4DDFB8EB1430}"/>
                  </a:ext>
                </a:extLst>
              </p14:cNvPr>
              <p14:cNvContentPartPr/>
              <p14:nvPr/>
            </p14:nvContentPartPr>
            <p14:xfrm>
              <a:off x="2037126" y="4525250"/>
              <a:ext cx="360" cy="36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653BBD16-1755-D75E-7C29-4DDFB8EB14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8126" y="45162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42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8EEBA-9BEC-A9F9-1261-60B79B35CDDF}"/>
              </a:ext>
            </a:extLst>
          </p:cNvPr>
          <p:cNvSpPr txBox="1"/>
          <p:nvPr/>
        </p:nvSpPr>
        <p:spPr>
          <a:xfrm>
            <a:off x="10578784" y="6565612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FR" sz="1300" b="0" i="0" u="none" strike="noStrike" kern="1200" cap="none" spc="0" normalizeH="0" baseline="0" noProof="0" dirty="0">
                <a:ln>
                  <a:noFill/>
                </a:ln>
                <a:solidFill>
                  <a:srgbClr val="878585"/>
                </a:solidFill>
                <a:effectLst/>
                <a:uLnTx/>
                <a:uFillTx/>
                <a:latin typeface="Helvetica" pitchFamily="2" charset="0"/>
                <a:ea typeface="HeadLineA" pitchFamily="2" charset="-127"/>
                <a:cs typeface="+mn-cs"/>
              </a:rPr>
              <a:t>IST-4-DBM1 | 2022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756AF2-4144-0470-7C13-A664E13FF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64" b="41298"/>
          <a:stretch/>
        </p:blipFill>
        <p:spPr>
          <a:xfrm>
            <a:off x="0" y="6476440"/>
            <a:ext cx="12344400" cy="6809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FF3F6A-7914-70CF-963A-229FDDCF040B}"/>
              </a:ext>
            </a:extLst>
          </p:cNvPr>
          <p:cNvSpPr/>
          <p:nvPr/>
        </p:nvSpPr>
        <p:spPr>
          <a:xfrm>
            <a:off x="316004" y="272215"/>
            <a:ext cx="736371" cy="381868"/>
          </a:xfrm>
          <a:prstGeom prst="rect">
            <a:avLst/>
          </a:prstGeom>
          <a:solidFill>
            <a:srgbClr val="18BDB8">
              <a:alpha val="31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38F90-3CE0-2914-8695-85813549A909}"/>
              </a:ext>
            </a:extLst>
          </p:cNvPr>
          <p:cNvSpPr txBox="1"/>
          <p:nvPr/>
        </p:nvSpPr>
        <p:spPr>
          <a:xfrm>
            <a:off x="378172" y="234516"/>
            <a:ext cx="587711" cy="43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01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278FFA-7D10-25CD-3B60-A004B17D483D}"/>
              </a:ext>
            </a:extLst>
          </p:cNvPr>
          <p:cNvSpPr/>
          <p:nvPr/>
        </p:nvSpPr>
        <p:spPr>
          <a:xfrm>
            <a:off x="341633" y="643352"/>
            <a:ext cx="8007532" cy="880846"/>
          </a:xfrm>
          <a:prstGeom prst="rect">
            <a:avLst/>
          </a:prstGeom>
          <a:noFill/>
          <a:ln w="57150">
            <a:solidFill>
              <a:srgbClr val="18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FACBB3-63F0-CE17-ED79-768C907CAA51}"/>
              </a:ext>
            </a:extLst>
          </p:cNvPr>
          <p:cNvSpPr/>
          <p:nvPr/>
        </p:nvSpPr>
        <p:spPr>
          <a:xfrm>
            <a:off x="1033635" y="272215"/>
            <a:ext cx="736371" cy="381868"/>
          </a:xfrm>
          <a:prstGeom prst="rect">
            <a:avLst/>
          </a:prstGeom>
          <a:solidFill>
            <a:srgbClr val="18BDB8">
              <a:alpha val="32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2B1F61-5473-CB95-D460-483328FAEAB7}"/>
              </a:ext>
            </a:extLst>
          </p:cNvPr>
          <p:cNvSpPr/>
          <p:nvPr/>
        </p:nvSpPr>
        <p:spPr>
          <a:xfrm>
            <a:off x="1750326" y="272215"/>
            <a:ext cx="736371" cy="381868"/>
          </a:xfrm>
          <a:prstGeom prst="rect">
            <a:avLst/>
          </a:prstGeom>
          <a:solidFill>
            <a:srgbClr val="18BDB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53A78F-F5F4-390C-E8CC-F2D28631A70F}"/>
              </a:ext>
            </a:extLst>
          </p:cNvPr>
          <p:cNvSpPr/>
          <p:nvPr/>
        </p:nvSpPr>
        <p:spPr>
          <a:xfrm>
            <a:off x="2464370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4F620C-8D3C-D5A4-8E4B-F09177CA226B}"/>
              </a:ext>
            </a:extLst>
          </p:cNvPr>
          <p:cNvSpPr/>
          <p:nvPr/>
        </p:nvSpPr>
        <p:spPr>
          <a:xfrm>
            <a:off x="3181061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481B1-F65E-A4F6-E257-ABB9D6E69635}"/>
              </a:ext>
            </a:extLst>
          </p:cNvPr>
          <p:cNvSpPr txBox="1"/>
          <p:nvPr/>
        </p:nvSpPr>
        <p:spPr>
          <a:xfrm>
            <a:off x="1056221" y="230447"/>
            <a:ext cx="682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02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5CE98-BCD5-9833-78D9-BF8495B8225B}"/>
              </a:ext>
            </a:extLst>
          </p:cNvPr>
          <p:cNvSpPr txBox="1"/>
          <p:nvPr/>
        </p:nvSpPr>
        <p:spPr>
          <a:xfrm>
            <a:off x="1752706" y="236911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03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DD280-4A89-0FDD-3C0F-A579C8534D39}"/>
              </a:ext>
            </a:extLst>
          </p:cNvPr>
          <p:cNvSpPr txBox="1"/>
          <p:nvPr/>
        </p:nvSpPr>
        <p:spPr>
          <a:xfrm>
            <a:off x="2483272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04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CA495-98A4-217C-D626-55C8BF61FEB1}"/>
              </a:ext>
            </a:extLst>
          </p:cNvPr>
          <p:cNvSpPr txBox="1"/>
          <p:nvPr/>
        </p:nvSpPr>
        <p:spPr>
          <a:xfrm>
            <a:off x="3195449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05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CEE50-E593-4FAC-7D0B-C703937E8076}"/>
              </a:ext>
            </a:extLst>
          </p:cNvPr>
          <p:cNvSpPr txBox="1"/>
          <p:nvPr/>
        </p:nvSpPr>
        <p:spPr>
          <a:xfrm>
            <a:off x="681764" y="852942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Queries</a:t>
            </a:r>
            <a:endParaRPr kumimoji="1" lang="ko-Kore-F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EA3D4-64A8-A659-B4ED-687153EA019A}"/>
              </a:ext>
            </a:extLst>
          </p:cNvPr>
          <p:cNvSpPr txBox="1"/>
          <p:nvPr/>
        </p:nvSpPr>
        <p:spPr>
          <a:xfrm>
            <a:off x="797113" y="2138063"/>
            <a:ext cx="10766089" cy="3787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Basic query 1 </a:t>
            </a:r>
            <a:r>
              <a:rPr kumimoji="0" lang="en-US" altLang="ko-Kore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bicycle has more than 60 minutes of uses and has 4 uses?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Basic 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2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: </a:t>
            </a:r>
            <a:r>
              <a:rPr lang="en-US" altLang="ko-Kore-FR" kern="0">
                <a:solidFill>
                  <a:prstClr val="black"/>
                </a:solidFill>
                <a:latin typeface="Arial" panose="020B0604020202020204" pitchFamily="34" charset="0"/>
                <a:ea typeface="바탕" panose="02030600000101010101" pitchFamily="18" charset="-127"/>
              </a:rPr>
              <a:t>What is the total Co2 reduction and exercise for women in their 30s with season ticket?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ore-FR" altLang="ko-Kore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ko-Kore-F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바탕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1 : 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Which departure and arrival station had the most number of usage in a month?</a:t>
            </a:r>
            <a:r>
              <a:rPr kumimoji="0" lang="ko-Kore-FR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ko-Kore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B8EBE9"/>
                </a:highlight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2 : 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B8EBE9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What is the biggest number of usage of bicycles, and what is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B8EBE9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the total time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B8EBE9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?</a:t>
            </a:r>
            <a:r>
              <a:rPr kumimoji="0" lang="ko-Kore-FR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B8EBE9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ko-Kore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B8EBE9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B8EBE9"/>
                </a:highlight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3 :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B8EBE9"/>
                </a:highlight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B8EBE9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A station with the most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B8EBE9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bicycles</a:t>
            </a:r>
            <a:r>
              <a:rPr kumimoji="0" lang="ko-Kore-FR" altLang="ko-Kore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B8EBE9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ko-Kore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B8EBE9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4 : 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Which department is in charge of the station the most?</a:t>
            </a:r>
            <a:r>
              <a:rPr kumimoji="0" lang="ko-Kore-FR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ko-Kore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5 :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Which distirct </a:t>
            </a:r>
            <a:r>
              <a:rPr kumimoji="0" lang="en-US" altLang="ko-Kore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has the most station?</a:t>
            </a:r>
            <a:r>
              <a:rPr kumimoji="0" lang="ko-Kore-FR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ko-Kore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B8EBE9"/>
                </a:highlight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6 : </a:t>
            </a:r>
            <a:r>
              <a:rPr kumimoji="0" lang="en-US" altLang="ko-Kore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B8EBE9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What </a:t>
            </a:r>
            <a:r>
              <a:rPr lang="en-US" altLang="ko-Kore-FR">
                <a:solidFill>
                  <a:srgbClr val="000000"/>
                </a:solidFill>
                <a:highlight>
                  <a:srgbClr val="B8EBE9"/>
                </a:highlight>
                <a:latin typeface="Arial" panose="020B0604020202020204" pitchFamily="34" charset="0"/>
                <a:ea typeface="맑은 고딕" panose="020B0503020000020004" pitchFamily="34" charset="-127"/>
              </a:rPr>
              <a:t>was the travel distance and usage time of the broken bicycle?</a:t>
            </a:r>
            <a:endParaRPr kumimoji="0" lang="ko-Kore-FR" altLang="ko-Kore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B8EBE9"/>
              </a:highlight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B8EBE9"/>
                </a:highlight>
                <a:uLnTx/>
                <a:uFillTx/>
                <a:latin typeface="Arial" panose="020B0604020202020204" pitchFamily="34" charset="0"/>
                <a:ea typeface="바탕" panose="02030600000101010101" pitchFamily="18" charset="-127"/>
                <a:cs typeface="+mn-cs"/>
              </a:rPr>
              <a:t>Query 7 :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B8EBE9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What was the fastest bicycle and its speed?</a:t>
            </a:r>
            <a:endParaRPr kumimoji="0" lang="en-US" altLang="ko-Kore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B8EBE9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BA1A48-C96E-7409-8C46-DFA9D606E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2006">
            <a:off x="5698819" y="6253909"/>
            <a:ext cx="794361" cy="4450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00D797-78D2-3D10-39F9-6E397EDA63FF}"/>
              </a:ext>
            </a:extLst>
          </p:cNvPr>
          <p:cNvSpPr txBox="1"/>
          <p:nvPr/>
        </p:nvSpPr>
        <p:spPr>
          <a:xfrm>
            <a:off x="10578784" y="6596685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ore-FR" sz="1300" dirty="0">
                <a:solidFill>
                  <a:schemeClr val="bg1"/>
                </a:solidFill>
                <a:latin typeface="Helvetica" pitchFamily="2" charset="0"/>
                <a:ea typeface="HeadLineA" pitchFamily="2" charset="-127"/>
              </a:rPr>
              <a:t>IST-4-DBM1 | 2022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0B01B06D-5391-5D58-BF57-5B25374F1DE1}"/>
                  </a:ext>
                </a:extLst>
              </p14:cNvPr>
              <p14:cNvContentPartPr/>
              <p14:nvPr/>
            </p14:nvContentPartPr>
            <p14:xfrm>
              <a:off x="-1435434" y="1573729"/>
              <a:ext cx="36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0B01B06D-5391-5D58-BF57-5B25374F1D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444434" y="15647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086449E2-801C-D6CD-8FAE-64C68916DC85}"/>
                  </a:ext>
                </a:extLst>
              </p14:cNvPr>
              <p14:cNvContentPartPr/>
              <p14:nvPr/>
            </p14:nvContentPartPr>
            <p14:xfrm>
              <a:off x="3877086" y="7002169"/>
              <a:ext cx="360" cy="3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086449E2-801C-D6CD-8FAE-64C68916DC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8086" y="69931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F22878E9-71A5-71CC-846E-70BF12F75893}"/>
                  </a:ext>
                </a:extLst>
              </p14:cNvPr>
              <p14:cNvContentPartPr/>
              <p14:nvPr/>
            </p14:nvContentPartPr>
            <p14:xfrm>
              <a:off x="92406" y="4536889"/>
              <a:ext cx="360" cy="36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F22878E9-71A5-71CC-846E-70BF12F758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66" y="45282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653BBD16-1755-D75E-7C29-4DDFB8EB1430}"/>
                  </a:ext>
                </a:extLst>
              </p14:cNvPr>
              <p14:cNvContentPartPr/>
              <p14:nvPr/>
            </p14:nvContentPartPr>
            <p14:xfrm>
              <a:off x="2037126" y="4525250"/>
              <a:ext cx="360" cy="36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653BBD16-1755-D75E-7C29-4DDFB8EB14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8126" y="45162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09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8EEBA-9BEC-A9F9-1261-60B79B35CDDF}"/>
              </a:ext>
            </a:extLst>
          </p:cNvPr>
          <p:cNvSpPr txBox="1"/>
          <p:nvPr/>
        </p:nvSpPr>
        <p:spPr>
          <a:xfrm>
            <a:off x="10578784" y="6565612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FR" sz="1300" b="0" i="0" u="none" strike="noStrike" kern="1200" cap="none" spc="0" normalizeH="0" baseline="0" noProof="0" dirty="0">
                <a:ln>
                  <a:noFill/>
                </a:ln>
                <a:solidFill>
                  <a:srgbClr val="878585"/>
                </a:solidFill>
                <a:effectLst/>
                <a:uLnTx/>
                <a:uFillTx/>
                <a:latin typeface="Helvetica" pitchFamily="2" charset="0"/>
                <a:ea typeface="HeadLineA" pitchFamily="2" charset="-127"/>
                <a:cs typeface="+mn-cs"/>
              </a:rPr>
              <a:t>IST-4-DBM1 | 2022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756AF2-4144-0470-7C13-A664E13FF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64" b="41298"/>
          <a:stretch/>
        </p:blipFill>
        <p:spPr>
          <a:xfrm>
            <a:off x="0" y="6476439"/>
            <a:ext cx="12344400" cy="6809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FF3F6A-7914-70CF-963A-229FDDCF040B}"/>
              </a:ext>
            </a:extLst>
          </p:cNvPr>
          <p:cNvSpPr/>
          <p:nvPr/>
        </p:nvSpPr>
        <p:spPr>
          <a:xfrm>
            <a:off x="316004" y="272215"/>
            <a:ext cx="736371" cy="381868"/>
          </a:xfrm>
          <a:prstGeom prst="rect">
            <a:avLst/>
          </a:prstGeom>
          <a:solidFill>
            <a:srgbClr val="18BDB8">
              <a:alpha val="31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38F90-3CE0-2914-8695-85813549A909}"/>
              </a:ext>
            </a:extLst>
          </p:cNvPr>
          <p:cNvSpPr txBox="1"/>
          <p:nvPr/>
        </p:nvSpPr>
        <p:spPr>
          <a:xfrm>
            <a:off x="378172" y="234516"/>
            <a:ext cx="587711" cy="43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01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278FFA-7D10-25CD-3B60-A004B17D483D}"/>
              </a:ext>
            </a:extLst>
          </p:cNvPr>
          <p:cNvSpPr/>
          <p:nvPr/>
        </p:nvSpPr>
        <p:spPr>
          <a:xfrm>
            <a:off x="341633" y="643352"/>
            <a:ext cx="8007532" cy="880846"/>
          </a:xfrm>
          <a:prstGeom prst="rect">
            <a:avLst/>
          </a:prstGeom>
          <a:solidFill>
            <a:srgbClr val="FBF7F5"/>
          </a:solidFill>
          <a:ln w="57150">
            <a:solidFill>
              <a:srgbClr val="18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18BDB8"/>
              </a:solidFill>
              <a:effectLst/>
              <a:highlight>
                <a:srgbClr val="18BDB8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FACBB3-63F0-CE17-ED79-768C907CAA51}"/>
              </a:ext>
            </a:extLst>
          </p:cNvPr>
          <p:cNvSpPr/>
          <p:nvPr/>
        </p:nvSpPr>
        <p:spPr>
          <a:xfrm>
            <a:off x="1033635" y="272215"/>
            <a:ext cx="736371" cy="381868"/>
          </a:xfrm>
          <a:prstGeom prst="rect">
            <a:avLst/>
          </a:prstGeom>
          <a:solidFill>
            <a:srgbClr val="18BDB8">
              <a:alpha val="32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2B1F61-5473-CB95-D460-483328FAEAB7}"/>
              </a:ext>
            </a:extLst>
          </p:cNvPr>
          <p:cNvSpPr/>
          <p:nvPr/>
        </p:nvSpPr>
        <p:spPr>
          <a:xfrm>
            <a:off x="1750326" y="272215"/>
            <a:ext cx="736371" cy="381868"/>
          </a:xfrm>
          <a:prstGeom prst="rect">
            <a:avLst/>
          </a:prstGeom>
          <a:solidFill>
            <a:srgbClr val="18BDB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53A78F-F5F4-390C-E8CC-F2D28631A70F}"/>
              </a:ext>
            </a:extLst>
          </p:cNvPr>
          <p:cNvSpPr/>
          <p:nvPr/>
        </p:nvSpPr>
        <p:spPr>
          <a:xfrm>
            <a:off x="2464370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4F620C-8D3C-D5A4-8E4B-F09177CA226B}"/>
              </a:ext>
            </a:extLst>
          </p:cNvPr>
          <p:cNvSpPr/>
          <p:nvPr/>
        </p:nvSpPr>
        <p:spPr>
          <a:xfrm>
            <a:off x="3181061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481B1-F65E-A4F6-E257-ABB9D6E69635}"/>
              </a:ext>
            </a:extLst>
          </p:cNvPr>
          <p:cNvSpPr txBox="1"/>
          <p:nvPr/>
        </p:nvSpPr>
        <p:spPr>
          <a:xfrm>
            <a:off x="1056221" y="230447"/>
            <a:ext cx="682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02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5CE98-BCD5-9833-78D9-BF8495B8225B}"/>
              </a:ext>
            </a:extLst>
          </p:cNvPr>
          <p:cNvSpPr txBox="1"/>
          <p:nvPr/>
        </p:nvSpPr>
        <p:spPr>
          <a:xfrm>
            <a:off x="1752706" y="236911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03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DD280-4A89-0FDD-3C0F-A579C8534D39}"/>
              </a:ext>
            </a:extLst>
          </p:cNvPr>
          <p:cNvSpPr txBox="1"/>
          <p:nvPr/>
        </p:nvSpPr>
        <p:spPr>
          <a:xfrm>
            <a:off x="2483272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04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CA495-98A4-217C-D626-55C8BF61FEB1}"/>
              </a:ext>
            </a:extLst>
          </p:cNvPr>
          <p:cNvSpPr txBox="1"/>
          <p:nvPr/>
        </p:nvSpPr>
        <p:spPr>
          <a:xfrm>
            <a:off x="3195449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05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CEE50-E593-4FAC-7D0B-C703937E8076}"/>
              </a:ext>
            </a:extLst>
          </p:cNvPr>
          <p:cNvSpPr txBox="1"/>
          <p:nvPr/>
        </p:nvSpPr>
        <p:spPr>
          <a:xfrm>
            <a:off x="681764" y="852942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Queries</a:t>
            </a:r>
            <a:endParaRPr kumimoji="1" lang="ko-Kore-F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AE7AC8-5C7B-FE5D-2397-D408D2F46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2006">
            <a:off x="5698819" y="6253909"/>
            <a:ext cx="794361" cy="4450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88F29-3042-6B41-CAEF-88BCD873FC43}"/>
              </a:ext>
            </a:extLst>
          </p:cNvPr>
          <p:cNvSpPr txBox="1"/>
          <p:nvPr/>
        </p:nvSpPr>
        <p:spPr>
          <a:xfrm>
            <a:off x="10578784" y="6596685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ore-FR" sz="1300" dirty="0">
                <a:solidFill>
                  <a:schemeClr val="bg1"/>
                </a:solidFill>
                <a:latin typeface="Helvetica" pitchFamily="2" charset="0"/>
                <a:ea typeface="HeadLineA" pitchFamily="2" charset="-127"/>
              </a:rPr>
              <a:t>IST-4-DBM1 | 2022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232DA-FF93-6E4C-A30E-2310E5574F5B}"/>
              </a:ext>
            </a:extLst>
          </p:cNvPr>
          <p:cNvSpPr txBox="1"/>
          <p:nvPr/>
        </p:nvSpPr>
        <p:spPr>
          <a:xfrm>
            <a:off x="681763" y="1920210"/>
            <a:ext cx="961991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What is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18BDB8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the biggest number of usage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of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18BDB8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bicycles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, and what is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18BDB8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the total time </a:t>
            </a:r>
            <a:r>
              <a:rPr lang="en-US" altLang="ko-Kore-FR" kern="0">
                <a:solidFill>
                  <a:srgbClr val="000000"/>
                </a:solidFill>
                <a:highlight>
                  <a:srgbClr val="18BDB8"/>
                </a:highlight>
                <a:latin typeface="Arial" panose="020B0604020202020204" pitchFamily="34" charset="0"/>
                <a:ea typeface="맑은 고딕" panose="020B0503020000020004" pitchFamily="34" charset="-127"/>
              </a:rPr>
              <a:t>and</a:t>
            </a:r>
            <a:r>
              <a:rPr lang="ko-KR" altLang="en-US" kern="0">
                <a:solidFill>
                  <a:srgbClr val="000000"/>
                </a:solidFill>
                <a:highlight>
                  <a:srgbClr val="18BDB8"/>
                </a:highlight>
                <a:latin typeface="Arial" panose="020B0604020202020204" pitchFamily="34" charset="0"/>
                <a:ea typeface="맑은 고딕" panose="020B0503020000020004" pitchFamily="34" charset="-127"/>
              </a:rPr>
              <a:t> </a:t>
            </a:r>
            <a:r>
              <a:rPr lang="en-US" altLang="ko-KR" kern="0">
                <a:solidFill>
                  <a:srgbClr val="000000"/>
                </a:solidFill>
                <a:highlight>
                  <a:srgbClr val="18BDB8"/>
                </a:highlight>
                <a:latin typeface="Arial" panose="020B0604020202020204" pitchFamily="34" charset="0"/>
                <a:ea typeface="맑은 고딕" panose="020B0503020000020004" pitchFamily="34" charset="-127"/>
              </a:rPr>
              <a:t>distance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18BDB8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?</a:t>
            </a:r>
            <a:endParaRPr kumimoji="0" lang="en-US" altLang="ko-Kore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18BDB8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CFDCA2-D823-0CA8-E965-21B11B968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736" y="2884062"/>
            <a:ext cx="7945540" cy="1089875"/>
          </a:xfrm>
          <a:prstGeom prst="rect">
            <a:avLst/>
          </a:prstGeom>
        </p:spPr>
      </p:pic>
      <p:graphicFrame>
        <p:nvGraphicFramePr>
          <p:cNvPr id="3" name="표 29">
            <a:extLst>
              <a:ext uri="{FF2B5EF4-FFF2-40B4-BE49-F238E27FC236}">
                <a16:creationId xmlns:a16="http://schemas.microsoft.com/office/drawing/2014/main" id="{89A81929-44A7-542F-0F4C-4F2C1DE694CD}"/>
              </a:ext>
            </a:extLst>
          </p:cNvPr>
          <p:cNvGraphicFramePr>
            <a:graphicFrameLocks noGrp="1"/>
          </p:cNvGraphicFramePr>
          <p:nvPr/>
        </p:nvGraphicFramePr>
        <p:xfrm>
          <a:off x="1163736" y="4694210"/>
          <a:ext cx="5414235" cy="1374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47">
                  <a:extLst>
                    <a:ext uri="{9D8B030D-6E8A-4147-A177-3AD203B41FA5}">
                      <a16:colId xmlns:a16="http://schemas.microsoft.com/office/drawing/2014/main" val="1364697797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1915153034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3471892557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3804140983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2927521567"/>
                    </a:ext>
                  </a:extLst>
                </a:gridCol>
              </a:tblGrid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F_bid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F_sid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T_time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T_distance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Num_of_used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14826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675670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SPB-30009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1975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058223"/>
                  </a:ext>
                </a:extLst>
              </a:tr>
              <a:tr h="13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SPB-46117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108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287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29070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89046"/>
                  </a:ext>
                </a:extLst>
              </a:tr>
              <a:tr h="13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5334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DA8276-A14D-9442-14CE-CFD11230D90E}"/>
              </a:ext>
            </a:extLst>
          </p:cNvPr>
          <p:cNvSpPr txBox="1"/>
          <p:nvPr/>
        </p:nvSpPr>
        <p:spPr>
          <a:xfrm>
            <a:off x="1052375" y="4276807"/>
            <a:ext cx="1493104" cy="39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Locations</a:t>
            </a:r>
            <a:endParaRPr kumimoji="0" lang="en-US" altLang="ko-Kore-FR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Cambria Math" panose="02040503050406030204" pitchFamily="18" charset="0"/>
              <a:cs typeface="Helvetica" panose="020B0604020202020204" pitchFamily="34" charset="0"/>
            </a:endParaRPr>
          </a:p>
        </p:txBody>
      </p:sp>
      <p:graphicFrame>
        <p:nvGraphicFramePr>
          <p:cNvPr id="15" name="표 29">
            <a:extLst>
              <a:ext uri="{FF2B5EF4-FFF2-40B4-BE49-F238E27FC236}">
                <a16:creationId xmlns:a16="http://schemas.microsoft.com/office/drawing/2014/main" id="{1494C522-FC26-1294-9C6A-24DF17D0A359}"/>
              </a:ext>
            </a:extLst>
          </p:cNvPr>
          <p:cNvGraphicFramePr>
            <a:graphicFrameLocks noGrp="1"/>
          </p:cNvGraphicFramePr>
          <p:nvPr/>
        </p:nvGraphicFramePr>
        <p:xfrm>
          <a:off x="7699028" y="4694210"/>
          <a:ext cx="1525938" cy="596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5938">
                  <a:extLst>
                    <a:ext uri="{9D8B030D-6E8A-4147-A177-3AD203B41FA5}">
                      <a16:colId xmlns:a16="http://schemas.microsoft.com/office/drawing/2014/main" val="1364697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Max_num_of_used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14826"/>
                  </a:ext>
                </a:extLst>
              </a:tr>
              <a:tr h="322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67567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A1344BD-ABE7-C7AC-548D-97BC10753529}"/>
              </a:ext>
            </a:extLst>
          </p:cNvPr>
          <p:cNvSpPr txBox="1"/>
          <p:nvPr/>
        </p:nvSpPr>
        <p:spPr>
          <a:xfrm>
            <a:off x="7602613" y="4276807"/>
            <a:ext cx="1493104" cy="39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ore-FR" sz="1500" b="1">
                <a:solidFill>
                  <a:prstClr val="black"/>
                </a:solidFill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Max</a:t>
            </a:r>
            <a:endParaRPr kumimoji="0" lang="en-US" altLang="ko-Kore-FR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Cambria Math" panose="020405030504060302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2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8EEBA-9BEC-A9F9-1261-60B79B35CDDF}"/>
              </a:ext>
            </a:extLst>
          </p:cNvPr>
          <p:cNvSpPr txBox="1"/>
          <p:nvPr/>
        </p:nvSpPr>
        <p:spPr>
          <a:xfrm>
            <a:off x="10578784" y="6565612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FR" sz="1300" b="0" i="0" u="none" strike="noStrike" kern="1200" cap="none" spc="0" normalizeH="0" baseline="0" noProof="0" dirty="0">
                <a:ln>
                  <a:noFill/>
                </a:ln>
                <a:solidFill>
                  <a:srgbClr val="878585"/>
                </a:solidFill>
                <a:effectLst/>
                <a:uLnTx/>
                <a:uFillTx/>
                <a:latin typeface="Helvetica" pitchFamily="2" charset="0"/>
                <a:ea typeface="HeadLineA" pitchFamily="2" charset="-127"/>
                <a:cs typeface="+mn-cs"/>
              </a:rPr>
              <a:t>IST-4-DBM1 | 2022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756AF2-4144-0470-7C13-A664E13FF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64" b="41298"/>
          <a:stretch/>
        </p:blipFill>
        <p:spPr>
          <a:xfrm>
            <a:off x="0" y="6476440"/>
            <a:ext cx="12344400" cy="6809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FF3F6A-7914-70CF-963A-229FDDCF040B}"/>
              </a:ext>
            </a:extLst>
          </p:cNvPr>
          <p:cNvSpPr/>
          <p:nvPr/>
        </p:nvSpPr>
        <p:spPr>
          <a:xfrm>
            <a:off x="316004" y="272215"/>
            <a:ext cx="736371" cy="381868"/>
          </a:xfrm>
          <a:prstGeom prst="rect">
            <a:avLst/>
          </a:prstGeom>
          <a:solidFill>
            <a:srgbClr val="18BDB8">
              <a:alpha val="31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38F90-3CE0-2914-8695-85813549A909}"/>
              </a:ext>
            </a:extLst>
          </p:cNvPr>
          <p:cNvSpPr txBox="1"/>
          <p:nvPr/>
        </p:nvSpPr>
        <p:spPr>
          <a:xfrm>
            <a:off x="378172" y="234516"/>
            <a:ext cx="587711" cy="43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01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278FFA-7D10-25CD-3B60-A004B17D483D}"/>
              </a:ext>
            </a:extLst>
          </p:cNvPr>
          <p:cNvSpPr/>
          <p:nvPr/>
        </p:nvSpPr>
        <p:spPr>
          <a:xfrm>
            <a:off x="341633" y="643352"/>
            <a:ext cx="8007532" cy="880846"/>
          </a:xfrm>
          <a:prstGeom prst="rect">
            <a:avLst/>
          </a:prstGeom>
          <a:solidFill>
            <a:srgbClr val="FBF7F5"/>
          </a:solidFill>
          <a:ln w="57150">
            <a:solidFill>
              <a:srgbClr val="18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FACBB3-63F0-CE17-ED79-768C907CAA51}"/>
              </a:ext>
            </a:extLst>
          </p:cNvPr>
          <p:cNvSpPr/>
          <p:nvPr/>
        </p:nvSpPr>
        <p:spPr>
          <a:xfrm>
            <a:off x="1033635" y="272215"/>
            <a:ext cx="736371" cy="381868"/>
          </a:xfrm>
          <a:prstGeom prst="rect">
            <a:avLst/>
          </a:prstGeom>
          <a:solidFill>
            <a:srgbClr val="18BDB8">
              <a:alpha val="32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2B1F61-5473-CB95-D460-483328FAEAB7}"/>
              </a:ext>
            </a:extLst>
          </p:cNvPr>
          <p:cNvSpPr/>
          <p:nvPr/>
        </p:nvSpPr>
        <p:spPr>
          <a:xfrm>
            <a:off x="1750326" y="272215"/>
            <a:ext cx="736371" cy="381868"/>
          </a:xfrm>
          <a:prstGeom prst="rect">
            <a:avLst/>
          </a:prstGeom>
          <a:solidFill>
            <a:srgbClr val="18BDB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53A78F-F5F4-390C-E8CC-F2D28631A70F}"/>
              </a:ext>
            </a:extLst>
          </p:cNvPr>
          <p:cNvSpPr/>
          <p:nvPr/>
        </p:nvSpPr>
        <p:spPr>
          <a:xfrm>
            <a:off x="2464370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4F620C-8D3C-D5A4-8E4B-F09177CA226B}"/>
              </a:ext>
            </a:extLst>
          </p:cNvPr>
          <p:cNvSpPr/>
          <p:nvPr/>
        </p:nvSpPr>
        <p:spPr>
          <a:xfrm>
            <a:off x="3181061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481B1-F65E-A4F6-E257-ABB9D6E69635}"/>
              </a:ext>
            </a:extLst>
          </p:cNvPr>
          <p:cNvSpPr txBox="1"/>
          <p:nvPr/>
        </p:nvSpPr>
        <p:spPr>
          <a:xfrm>
            <a:off x="1056221" y="230447"/>
            <a:ext cx="682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02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5CE98-BCD5-9833-78D9-BF8495B8225B}"/>
              </a:ext>
            </a:extLst>
          </p:cNvPr>
          <p:cNvSpPr txBox="1"/>
          <p:nvPr/>
        </p:nvSpPr>
        <p:spPr>
          <a:xfrm>
            <a:off x="1752706" y="236911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03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DD280-4A89-0FDD-3C0F-A579C8534D39}"/>
              </a:ext>
            </a:extLst>
          </p:cNvPr>
          <p:cNvSpPr txBox="1"/>
          <p:nvPr/>
        </p:nvSpPr>
        <p:spPr>
          <a:xfrm>
            <a:off x="2483272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04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CA495-98A4-217C-D626-55C8BF61FEB1}"/>
              </a:ext>
            </a:extLst>
          </p:cNvPr>
          <p:cNvSpPr txBox="1"/>
          <p:nvPr/>
        </p:nvSpPr>
        <p:spPr>
          <a:xfrm>
            <a:off x="3195449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05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CEE50-E593-4FAC-7D0B-C703937E8076}"/>
              </a:ext>
            </a:extLst>
          </p:cNvPr>
          <p:cNvSpPr txBox="1"/>
          <p:nvPr/>
        </p:nvSpPr>
        <p:spPr>
          <a:xfrm>
            <a:off x="681764" y="852942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Queries</a:t>
            </a:r>
            <a:endParaRPr kumimoji="1" lang="ko-Kore-F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AE7AC8-5C7B-FE5D-2397-D408D2F46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2006">
            <a:off x="5698819" y="6253909"/>
            <a:ext cx="794361" cy="4450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88F29-3042-6B41-CAEF-88BCD873FC43}"/>
              </a:ext>
            </a:extLst>
          </p:cNvPr>
          <p:cNvSpPr txBox="1"/>
          <p:nvPr/>
        </p:nvSpPr>
        <p:spPr>
          <a:xfrm>
            <a:off x="10578784" y="6596685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ore-FR" sz="1300" dirty="0">
                <a:solidFill>
                  <a:schemeClr val="bg1"/>
                </a:solidFill>
                <a:latin typeface="Helvetica" pitchFamily="2" charset="0"/>
                <a:ea typeface="HeadLineA" pitchFamily="2" charset="-127"/>
              </a:rPr>
              <a:t>IST-4-DBM1 | 2022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232DA-FF93-6E4C-A30E-2310E5574F5B}"/>
              </a:ext>
            </a:extLst>
          </p:cNvPr>
          <p:cNvSpPr txBox="1"/>
          <p:nvPr/>
        </p:nvSpPr>
        <p:spPr>
          <a:xfrm>
            <a:off x="681764" y="1920210"/>
            <a:ext cx="8427512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18BDB8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A station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with the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18BDB8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most bicycles</a:t>
            </a:r>
            <a:r>
              <a:rPr kumimoji="0" lang="ko-Kore-FR" altLang="ko-Kore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18BDB8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ko-Kore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18BDB8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174BCE-5597-E4FD-7005-B36EB3A17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635" y="2786677"/>
            <a:ext cx="9777992" cy="1388791"/>
          </a:xfrm>
          <a:prstGeom prst="rect">
            <a:avLst/>
          </a:prstGeom>
        </p:spPr>
      </p:pic>
      <p:graphicFrame>
        <p:nvGraphicFramePr>
          <p:cNvPr id="3" name="표 29">
            <a:extLst>
              <a:ext uri="{FF2B5EF4-FFF2-40B4-BE49-F238E27FC236}">
                <a16:creationId xmlns:a16="http://schemas.microsoft.com/office/drawing/2014/main" id="{493717EF-6A85-25B1-CB82-CB5791C38F35}"/>
              </a:ext>
            </a:extLst>
          </p:cNvPr>
          <p:cNvGraphicFramePr>
            <a:graphicFrameLocks noGrp="1"/>
          </p:cNvGraphicFramePr>
          <p:nvPr/>
        </p:nvGraphicFramePr>
        <p:xfrm>
          <a:off x="4433468" y="4528079"/>
          <a:ext cx="2165694" cy="1374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47">
                  <a:extLst>
                    <a:ext uri="{9D8B030D-6E8A-4147-A177-3AD203B41FA5}">
                      <a16:colId xmlns:a16="http://schemas.microsoft.com/office/drawing/2014/main" val="1364697797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1915153034"/>
                    </a:ext>
                  </a:extLst>
                </a:gridCol>
              </a:tblGrid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F_sid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Count(F_bid)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14826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537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675670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354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058223"/>
                  </a:ext>
                </a:extLst>
              </a:tr>
              <a:tr h="13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49</a:t>
                      </a:r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89046"/>
                  </a:ext>
                </a:extLst>
              </a:tr>
              <a:tr h="13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1351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12A929-EF8D-CDEB-6385-F4BD78B94CC6}"/>
              </a:ext>
            </a:extLst>
          </p:cNvPr>
          <p:cNvSpPr txBox="1"/>
          <p:nvPr/>
        </p:nvSpPr>
        <p:spPr>
          <a:xfrm>
            <a:off x="4357396" y="4102225"/>
            <a:ext cx="1738603" cy="39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New_Locations</a:t>
            </a:r>
            <a:endParaRPr kumimoji="0" lang="en-US" altLang="ko-Kore-FR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Cambria Math" panose="02040503050406030204" pitchFamily="18" charset="0"/>
              <a:cs typeface="Helvetica" panose="020B0604020202020204" pitchFamily="34" charset="0"/>
            </a:endParaRPr>
          </a:p>
        </p:txBody>
      </p:sp>
      <p:graphicFrame>
        <p:nvGraphicFramePr>
          <p:cNvPr id="13" name="표 29">
            <a:extLst>
              <a:ext uri="{FF2B5EF4-FFF2-40B4-BE49-F238E27FC236}">
                <a16:creationId xmlns:a16="http://schemas.microsoft.com/office/drawing/2014/main" id="{7A5AAF6C-3E38-8DF2-AFD2-C8D01174819B}"/>
              </a:ext>
            </a:extLst>
          </p:cNvPr>
          <p:cNvGraphicFramePr>
            <a:graphicFrameLocks noGrp="1"/>
          </p:cNvGraphicFramePr>
          <p:nvPr/>
        </p:nvGraphicFramePr>
        <p:xfrm>
          <a:off x="1045736" y="4533393"/>
          <a:ext cx="2165694" cy="1374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47">
                  <a:extLst>
                    <a:ext uri="{9D8B030D-6E8A-4147-A177-3AD203B41FA5}">
                      <a16:colId xmlns:a16="http://schemas.microsoft.com/office/drawing/2014/main" val="1364697797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1915153034"/>
                    </a:ext>
                  </a:extLst>
                </a:gridCol>
              </a:tblGrid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F_sid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Count(F_bid)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14826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207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126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675670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354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058223"/>
                  </a:ext>
                </a:extLst>
              </a:tr>
              <a:tr h="13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49</a:t>
                      </a:r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489046"/>
                  </a:ext>
                </a:extLst>
              </a:tr>
              <a:tr h="13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13511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341223F-71E9-23A0-01FB-F51A4260BE24}"/>
              </a:ext>
            </a:extLst>
          </p:cNvPr>
          <p:cNvSpPr txBox="1"/>
          <p:nvPr/>
        </p:nvSpPr>
        <p:spPr>
          <a:xfrm>
            <a:off x="969665" y="4107539"/>
            <a:ext cx="1493104" cy="39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Locations</a:t>
            </a:r>
            <a:endParaRPr kumimoji="0" lang="en-US" altLang="ko-Kore-FR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Cambria Math" panose="02040503050406030204" pitchFamily="18" charset="0"/>
              <a:cs typeface="Helvetic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415715-E8B2-D0DD-4CB8-F25989396992}"/>
              </a:ext>
            </a:extLst>
          </p:cNvPr>
          <p:cNvSpPr txBox="1"/>
          <p:nvPr/>
        </p:nvSpPr>
        <p:spPr>
          <a:xfrm>
            <a:off x="3549246" y="4964020"/>
            <a:ext cx="604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&gt;=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272501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8EEBA-9BEC-A9F9-1261-60B79B35CDDF}"/>
              </a:ext>
            </a:extLst>
          </p:cNvPr>
          <p:cNvSpPr txBox="1"/>
          <p:nvPr/>
        </p:nvSpPr>
        <p:spPr>
          <a:xfrm>
            <a:off x="10578784" y="6565612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FR" sz="1300" b="0" i="0" u="none" strike="noStrike" kern="1200" cap="none" spc="0" normalizeH="0" baseline="0" noProof="0" dirty="0">
                <a:ln>
                  <a:noFill/>
                </a:ln>
                <a:solidFill>
                  <a:srgbClr val="878585"/>
                </a:solidFill>
                <a:effectLst/>
                <a:uLnTx/>
                <a:uFillTx/>
                <a:latin typeface="Helvetica" pitchFamily="2" charset="0"/>
                <a:ea typeface="HeadLineA" pitchFamily="2" charset="-127"/>
                <a:cs typeface="+mn-cs"/>
              </a:rPr>
              <a:t>IST-4-DBM1 | 2022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756AF2-4144-0470-7C13-A664E13FF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64" b="41298"/>
          <a:stretch/>
        </p:blipFill>
        <p:spPr>
          <a:xfrm>
            <a:off x="0" y="6476440"/>
            <a:ext cx="12344400" cy="6809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FF3F6A-7914-70CF-963A-229FDDCF040B}"/>
              </a:ext>
            </a:extLst>
          </p:cNvPr>
          <p:cNvSpPr/>
          <p:nvPr/>
        </p:nvSpPr>
        <p:spPr>
          <a:xfrm>
            <a:off x="316004" y="272215"/>
            <a:ext cx="736371" cy="381868"/>
          </a:xfrm>
          <a:prstGeom prst="rect">
            <a:avLst/>
          </a:prstGeom>
          <a:solidFill>
            <a:srgbClr val="18BDB8">
              <a:alpha val="31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38F90-3CE0-2914-8695-85813549A909}"/>
              </a:ext>
            </a:extLst>
          </p:cNvPr>
          <p:cNvSpPr txBox="1"/>
          <p:nvPr/>
        </p:nvSpPr>
        <p:spPr>
          <a:xfrm>
            <a:off x="378172" y="234516"/>
            <a:ext cx="587711" cy="43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01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278FFA-7D10-25CD-3B60-A004B17D483D}"/>
              </a:ext>
            </a:extLst>
          </p:cNvPr>
          <p:cNvSpPr/>
          <p:nvPr/>
        </p:nvSpPr>
        <p:spPr>
          <a:xfrm>
            <a:off x="341633" y="643352"/>
            <a:ext cx="8007532" cy="880846"/>
          </a:xfrm>
          <a:prstGeom prst="rect">
            <a:avLst/>
          </a:prstGeom>
          <a:solidFill>
            <a:srgbClr val="FBF7F5"/>
          </a:solidFill>
          <a:ln w="57150">
            <a:solidFill>
              <a:srgbClr val="18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FACBB3-63F0-CE17-ED79-768C907CAA51}"/>
              </a:ext>
            </a:extLst>
          </p:cNvPr>
          <p:cNvSpPr/>
          <p:nvPr/>
        </p:nvSpPr>
        <p:spPr>
          <a:xfrm>
            <a:off x="1033635" y="272215"/>
            <a:ext cx="736371" cy="381868"/>
          </a:xfrm>
          <a:prstGeom prst="rect">
            <a:avLst/>
          </a:prstGeom>
          <a:solidFill>
            <a:srgbClr val="18BDB8">
              <a:alpha val="32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2B1F61-5473-CB95-D460-483328FAEAB7}"/>
              </a:ext>
            </a:extLst>
          </p:cNvPr>
          <p:cNvSpPr/>
          <p:nvPr/>
        </p:nvSpPr>
        <p:spPr>
          <a:xfrm>
            <a:off x="1750326" y="272215"/>
            <a:ext cx="736371" cy="381868"/>
          </a:xfrm>
          <a:prstGeom prst="rect">
            <a:avLst/>
          </a:prstGeom>
          <a:solidFill>
            <a:srgbClr val="18BDB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53A78F-F5F4-390C-E8CC-F2D28631A70F}"/>
              </a:ext>
            </a:extLst>
          </p:cNvPr>
          <p:cNvSpPr/>
          <p:nvPr/>
        </p:nvSpPr>
        <p:spPr>
          <a:xfrm>
            <a:off x="2464370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4F620C-8D3C-D5A4-8E4B-F09177CA226B}"/>
              </a:ext>
            </a:extLst>
          </p:cNvPr>
          <p:cNvSpPr/>
          <p:nvPr/>
        </p:nvSpPr>
        <p:spPr>
          <a:xfrm>
            <a:off x="3181061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481B1-F65E-A4F6-E257-ABB9D6E69635}"/>
              </a:ext>
            </a:extLst>
          </p:cNvPr>
          <p:cNvSpPr txBox="1"/>
          <p:nvPr/>
        </p:nvSpPr>
        <p:spPr>
          <a:xfrm>
            <a:off x="1056221" y="230447"/>
            <a:ext cx="682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02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5CE98-BCD5-9833-78D9-BF8495B8225B}"/>
              </a:ext>
            </a:extLst>
          </p:cNvPr>
          <p:cNvSpPr txBox="1"/>
          <p:nvPr/>
        </p:nvSpPr>
        <p:spPr>
          <a:xfrm>
            <a:off x="1752706" y="236911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03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DD280-4A89-0FDD-3C0F-A579C8534D39}"/>
              </a:ext>
            </a:extLst>
          </p:cNvPr>
          <p:cNvSpPr txBox="1"/>
          <p:nvPr/>
        </p:nvSpPr>
        <p:spPr>
          <a:xfrm>
            <a:off x="2483272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04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CA495-98A4-217C-D626-55C8BF61FEB1}"/>
              </a:ext>
            </a:extLst>
          </p:cNvPr>
          <p:cNvSpPr txBox="1"/>
          <p:nvPr/>
        </p:nvSpPr>
        <p:spPr>
          <a:xfrm>
            <a:off x="3195449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05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CEE50-E593-4FAC-7D0B-C703937E8076}"/>
              </a:ext>
            </a:extLst>
          </p:cNvPr>
          <p:cNvSpPr txBox="1"/>
          <p:nvPr/>
        </p:nvSpPr>
        <p:spPr>
          <a:xfrm>
            <a:off x="681764" y="852942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Queries</a:t>
            </a:r>
            <a:endParaRPr kumimoji="1" lang="ko-Kore-F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AE7AC8-5C7B-FE5D-2397-D408D2F46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2006">
            <a:off x="5698819" y="6253909"/>
            <a:ext cx="794361" cy="4450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88F29-3042-6B41-CAEF-88BCD873FC43}"/>
              </a:ext>
            </a:extLst>
          </p:cNvPr>
          <p:cNvSpPr txBox="1"/>
          <p:nvPr/>
        </p:nvSpPr>
        <p:spPr>
          <a:xfrm>
            <a:off x="10578784" y="6596685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ore-FR" sz="1300" dirty="0">
                <a:solidFill>
                  <a:schemeClr val="bg1"/>
                </a:solidFill>
                <a:latin typeface="Helvetica" pitchFamily="2" charset="0"/>
                <a:ea typeface="HeadLineA" pitchFamily="2" charset="-127"/>
              </a:rPr>
              <a:t>IST-4-DBM1 | 2022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232DA-FF93-6E4C-A30E-2310E5574F5B}"/>
              </a:ext>
            </a:extLst>
          </p:cNvPr>
          <p:cNvSpPr txBox="1"/>
          <p:nvPr/>
        </p:nvSpPr>
        <p:spPr>
          <a:xfrm>
            <a:off x="681764" y="1920210"/>
            <a:ext cx="8427512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ore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What </a:t>
            </a:r>
            <a:r>
              <a:rPr lang="en-US" altLang="ko-Kore-FR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34" charset="-127"/>
              </a:rPr>
              <a:t>was </a:t>
            </a:r>
            <a:r>
              <a:rPr lang="en-US" altLang="ko-Kore-FR">
                <a:solidFill>
                  <a:srgbClr val="000000"/>
                </a:solidFill>
                <a:highlight>
                  <a:srgbClr val="18BDB8"/>
                </a:highlight>
                <a:latin typeface="Arial" panose="020B0604020202020204" pitchFamily="34" charset="0"/>
                <a:ea typeface="맑은 고딕" panose="020B0503020000020004" pitchFamily="34" charset="-127"/>
              </a:rPr>
              <a:t>the travel distance and usage time </a:t>
            </a:r>
            <a:r>
              <a:rPr lang="en-US" altLang="ko-Kore-FR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34" charset="-127"/>
              </a:rPr>
              <a:t>of the </a:t>
            </a:r>
            <a:r>
              <a:rPr lang="en-US" altLang="ko-Kore-FR">
                <a:solidFill>
                  <a:srgbClr val="000000"/>
                </a:solidFill>
                <a:highlight>
                  <a:srgbClr val="18BDB8"/>
                </a:highlight>
                <a:latin typeface="Arial" panose="020B0604020202020204" pitchFamily="34" charset="0"/>
                <a:ea typeface="맑은 고딕" panose="020B0503020000020004" pitchFamily="34" charset="-127"/>
              </a:rPr>
              <a:t>broken bicycle </a:t>
            </a:r>
            <a:r>
              <a:rPr lang="en-US" altLang="ko-Kore-FR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34" charset="-127"/>
              </a:rPr>
              <a:t>?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48791C-9A21-CE3C-1972-1C36DAC0E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635" y="2919430"/>
            <a:ext cx="9449435" cy="106214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6ABB904-D385-72E8-1A7A-7057F0A7E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0229" y="1721867"/>
            <a:ext cx="346936" cy="346936"/>
          </a:xfrm>
          <a:prstGeom prst="rect">
            <a:avLst/>
          </a:prstGeom>
        </p:spPr>
      </p:pic>
      <p:graphicFrame>
        <p:nvGraphicFramePr>
          <p:cNvPr id="3" name="표 29">
            <a:extLst>
              <a:ext uri="{FF2B5EF4-FFF2-40B4-BE49-F238E27FC236}">
                <a16:creationId xmlns:a16="http://schemas.microsoft.com/office/drawing/2014/main" id="{7F02E0DE-252B-72DD-36AE-63811A5595DB}"/>
              </a:ext>
            </a:extLst>
          </p:cNvPr>
          <p:cNvGraphicFramePr>
            <a:graphicFrameLocks noGrp="1"/>
          </p:cNvGraphicFramePr>
          <p:nvPr/>
        </p:nvGraphicFramePr>
        <p:xfrm>
          <a:off x="965883" y="4497356"/>
          <a:ext cx="5414235" cy="1101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47">
                  <a:extLst>
                    <a:ext uri="{9D8B030D-6E8A-4147-A177-3AD203B41FA5}">
                      <a16:colId xmlns:a16="http://schemas.microsoft.com/office/drawing/2014/main" val="1364697797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1915153034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3471892557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3804140983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2927521567"/>
                    </a:ext>
                  </a:extLst>
                </a:gridCol>
              </a:tblGrid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F_bid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F_sid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T_time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T_distance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Num_of_used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14826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SPB-30001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726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853.65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675670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SPB-30009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1975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058223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SPB-32092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10</a:t>
                      </a:r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7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1401,5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890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FA6A47-05BD-BEA8-35CE-A135B2490FA1}"/>
              </a:ext>
            </a:extLst>
          </p:cNvPr>
          <p:cNvSpPr txBox="1"/>
          <p:nvPr/>
        </p:nvSpPr>
        <p:spPr>
          <a:xfrm>
            <a:off x="889812" y="4071502"/>
            <a:ext cx="1493104" cy="39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Locations</a:t>
            </a:r>
            <a:endParaRPr kumimoji="0" lang="en-US" altLang="ko-Kore-FR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Cambria Math" panose="02040503050406030204" pitchFamily="18" charset="0"/>
              <a:cs typeface="Helvetica" panose="020B0604020202020204" pitchFamily="34" charset="0"/>
            </a:endParaRPr>
          </a:p>
        </p:txBody>
      </p:sp>
      <p:graphicFrame>
        <p:nvGraphicFramePr>
          <p:cNvPr id="8" name="표 29">
            <a:extLst>
              <a:ext uri="{FF2B5EF4-FFF2-40B4-BE49-F238E27FC236}">
                <a16:creationId xmlns:a16="http://schemas.microsoft.com/office/drawing/2014/main" id="{30401974-17BC-28E8-C719-025473568517}"/>
              </a:ext>
            </a:extLst>
          </p:cNvPr>
          <p:cNvGraphicFramePr>
            <a:graphicFrameLocks noGrp="1"/>
          </p:cNvGraphicFramePr>
          <p:nvPr/>
        </p:nvGraphicFramePr>
        <p:xfrm>
          <a:off x="7058576" y="4467316"/>
          <a:ext cx="3796779" cy="1101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593">
                  <a:extLst>
                    <a:ext uri="{9D8B030D-6E8A-4147-A177-3AD203B41FA5}">
                      <a16:colId xmlns:a16="http://schemas.microsoft.com/office/drawing/2014/main" val="1364697797"/>
                    </a:ext>
                  </a:extLst>
                </a:gridCol>
                <a:gridCol w="1265593">
                  <a:extLst>
                    <a:ext uri="{9D8B030D-6E8A-4147-A177-3AD203B41FA5}">
                      <a16:colId xmlns:a16="http://schemas.microsoft.com/office/drawing/2014/main" val="1915153034"/>
                    </a:ext>
                  </a:extLst>
                </a:gridCol>
                <a:gridCol w="1265593">
                  <a:extLst>
                    <a:ext uri="{9D8B030D-6E8A-4147-A177-3AD203B41FA5}">
                      <a16:colId xmlns:a16="http://schemas.microsoft.com/office/drawing/2014/main" val="3471892557"/>
                    </a:ext>
                  </a:extLst>
                </a:gridCol>
              </a:tblGrid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Bid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Receipt_date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Broken_part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14826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SPB-36049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2022-01-01 0:45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etc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675670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SPB-34190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2022-01-01 1:01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etc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058223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SPB-32092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2022-01-01 1:55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etc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89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DF8144C-408A-8DE1-4AFF-F852BDEC463A}"/>
              </a:ext>
            </a:extLst>
          </p:cNvPr>
          <p:cNvSpPr txBox="1"/>
          <p:nvPr/>
        </p:nvSpPr>
        <p:spPr>
          <a:xfrm>
            <a:off x="6950613" y="4071532"/>
            <a:ext cx="1493104" cy="39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Broken</a:t>
            </a:r>
            <a:endParaRPr kumimoji="0" lang="en-US" altLang="ko-Kore-FR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Cambria Math" panose="020405030504060302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1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8EEBA-9BEC-A9F9-1261-60B79B35CDDF}"/>
              </a:ext>
            </a:extLst>
          </p:cNvPr>
          <p:cNvSpPr txBox="1"/>
          <p:nvPr/>
        </p:nvSpPr>
        <p:spPr>
          <a:xfrm>
            <a:off x="10578784" y="6565612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FR" sz="1300" b="0" i="0" u="none" strike="noStrike" kern="1200" cap="none" spc="0" normalizeH="0" baseline="0" noProof="0" dirty="0">
                <a:ln>
                  <a:noFill/>
                </a:ln>
                <a:solidFill>
                  <a:srgbClr val="878585"/>
                </a:solidFill>
                <a:effectLst/>
                <a:uLnTx/>
                <a:uFillTx/>
                <a:latin typeface="Helvetica" pitchFamily="2" charset="0"/>
                <a:ea typeface="HeadLineA" pitchFamily="2" charset="-127"/>
                <a:cs typeface="+mn-cs"/>
              </a:rPr>
              <a:t>IST-4-DBM1 | 2022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756AF2-4144-0470-7C13-A664E13FF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64" b="41298"/>
          <a:stretch/>
        </p:blipFill>
        <p:spPr>
          <a:xfrm>
            <a:off x="0" y="6476440"/>
            <a:ext cx="12344400" cy="6809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FF3F6A-7914-70CF-963A-229FDDCF040B}"/>
              </a:ext>
            </a:extLst>
          </p:cNvPr>
          <p:cNvSpPr/>
          <p:nvPr/>
        </p:nvSpPr>
        <p:spPr>
          <a:xfrm>
            <a:off x="316004" y="272215"/>
            <a:ext cx="736371" cy="381868"/>
          </a:xfrm>
          <a:prstGeom prst="rect">
            <a:avLst/>
          </a:prstGeom>
          <a:solidFill>
            <a:srgbClr val="18BDB8">
              <a:alpha val="31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38F90-3CE0-2914-8695-85813549A909}"/>
              </a:ext>
            </a:extLst>
          </p:cNvPr>
          <p:cNvSpPr txBox="1"/>
          <p:nvPr/>
        </p:nvSpPr>
        <p:spPr>
          <a:xfrm>
            <a:off x="378172" y="234516"/>
            <a:ext cx="587711" cy="43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01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278FFA-7D10-25CD-3B60-A004B17D483D}"/>
              </a:ext>
            </a:extLst>
          </p:cNvPr>
          <p:cNvSpPr/>
          <p:nvPr/>
        </p:nvSpPr>
        <p:spPr>
          <a:xfrm>
            <a:off x="341633" y="643352"/>
            <a:ext cx="8007532" cy="880846"/>
          </a:xfrm>
          <a:prstGeom prst="rect">
            <a:avLst/>
          </a:prstGeom>
          <a:solidFill>
            <a:srgbClr val="FBF7F5"/>
          </a:solidFill>
          <a:ln w="57150">
            <a:solidFill>
              <a:srgbClr val="18B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FACBB3-63F0-CE17-ED79-768C907CAA51}"/>
              </a:ext>
            </a:extLst>
          </p:cNvPr>
          <p:cNvSpPr/>
          <p:nvPr/>
        </p:nvSpPr>
        <p:spPr>
          <a:xfrm>
            <a:off x="1033635" y="272215"/>
            <a:ext cx="736371" cy="381868"/>
          </a:xfrm>
          <a:prstGeom prst="rect">
            <a:avLst/>
          </a:prstGeom>
          <a:solidFill>
            <a:srgbClr val="18BDB8">
              <a:alpha val="32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2B1F61-5473-CB95-D460-483328FAEAB7}"/>
              </a:ext>
            </a:extLst>
          </p:cNvPr>
          <p:cNvSpPr/>
          <p:nvPr/>
        </p:nvSpPr>
        <p:spPr>
          <a:xfrm>
            <a:off x="1750326" y="272215"/>
            <a:ext cx="736371" cy="381868"/>
          </a:xfrm>
          <a:prstGeom prst="rect">
            <a:avLst/>
          </a:prstGeom>
          <a:solidFill>
            <a:srgbClr val="18BDB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53A78F-F5F4-390C-E8CC-F2D28631A70F}"/>
              </a:ext>
            </a:extLst>
          </p:cNvPr>
          <p:cNvSpPr/>
          <p:nvPr/>
        </p:nvSpPr>
        <p:spPr>
          <a:xfrm>
            <a:off x="2464370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4F620C-8D3C-D5A4-8E4B-F09177CA226B}"/>
              </a:ext>
            </a:extLst>
          </p:cNvPr>
          <p:cNvSpPr/>
          <p:nvPr/>
        </p:nvSpPr>
        <p:spPr>
          <a:xfrm>
            <a:off x="3181061" y="271734"/>
            <a:ext cx="736371" cy="381868"/>
          </a:xfrm>
          <a:prstGeom prst="rect">
            <a:avLst/>
          </a:prstGeom>
          <a:solidFill>
            <a:srgbClr val="18BDB8">
              <a:alpha val="30569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481B1-F65E-A4F6-E257-ABB9D6E69635}"/>
              </a:ext>
            </a:extLst>
          </p:cNvPr>
          <p:cNvSpPr txBox="1"/>
          <p:nvPr/>
        </p:nvSpPr>
        <p:spPr>
          <a:xfrm>
            <a:off x="1056221" y="230447"/>
            <a:ext cx="682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02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5CE98-BCD5-9833-78D9-BF8495B8225B}"/>
              </a:ext>
            </a:extLst>
          </p:cNvPr>
          <p:cNvSpPr txBox="1"/>
          <p:nvPr/>
        </p:nvSpPr>
        <p:spPr>
          <a:xfrm>
            <a:off x="1752706" y="236911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03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DD280-4A89-0FDD-3C0F-A579C8534D39}"/>
              </a:ext>
            </a:extLst>
          </p:cNvPr>
          <p:cNvSpPr txBox="1"/>
          <p:nvPr/>
        </p:nvSpPr>
        <p:spPr>
          <a:xfrm>
            <a:off x="2483272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04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CA495-98A4-217C-D626-55C8BF61FEB1}"/>
              </a:ext>
            </a:extLst>
          </p:cNvPr>
          <p:cNvSpPr txBox="1"/>
          <p:nvPr/>
        </p:nvSpPr>
        <p:spPr>
          <a:xfrm>
            <a:off x="3195449" y="238913"/>
            <a:ext cx="71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05</a:t>
            </a:r>
            <a:endParaRPr kumimoji="1" lang="ko-Kore-F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CEE50-E593-4FAC-7D0B-C703937E8076}"/>
              </a:ext>
            </a:extLst>
          </p:cNvPr>
          <p:cNvSpPr txBox="1"/>
          <p:nvPr/>
        </p:nvSpPr>
        <p:spPr>
          <a:xfrm>
            <a:off x="681764" y="852942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맑은 고딕" panose="020B0503020000020004" pitchFamily="34" charset="-127"/>
                <a:cs typeface="+mn-cs"/>
              </a:rPr>
              <a:t>Queries</a:t>
            </a:r>
            <a:endParaRPr kumimoji="1" lang="ko-Kore-F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AE7AC8-5C7B-FE5D-2397-D408D2F46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2006">
            <a:off x="5698819" y="6253909"/>
            <a:ext cx="794361" cy="4450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88F29-3042-6B41-CAEF-88BCD873FC43}"/>
              </a:ext>
            </a:extLst>
          </p:cNvPr>
          <p:cNvSpPr txBox="1"/>
          <p:nvPr/>
        </p:nvSpPr>
        <p:spPr>
          <a:xfrm>
            <a:off x="10578784" y="6596685"/>
            <a:ext cx="16132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ore-FR" sz="1300" dirty="0">
                <a:solidFill>
                  <a:schemeClr val="bg1"/>
                </a:solidFill>
                <a:latin typeface="Helvetica" pitchFamily="2" charset="0"/>
                <a:ea typeface="HeadLineA" pitchFamily="2" charset="-127"/>
              </a:rPr>
              <a:t>IST-4-DBM1 | 2022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232DA-FF93-6E4C-A30E-2310E5574F5B}"/>
              </a:ext>
            </a:extLst>
          </p:cNvPr>
          <p:cNvSpPr txBox="1"/>
          <p:nvPr/>
        </p:nvSpPr>
        <p:spPr>
          <a:xfrm>
            <a:off x="681764" y="1920210"/>
            <a:ext cx="8427512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What was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18BDB8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the fastest bicycle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and 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18BDB8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its speed</a:t>
            </a:r>
            <a:r>
              <a:rPr kumimoji="0" lang="en-US" altLang="ko-Kore-F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+mn-cs"/>
              </a:rPr>
              <a:t>?</a:t>
            </a:r>
            <a:endParaRPr kumimoji="0" lang="en-US" altLang="ko-Kore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96887B-1BFB-12A7-5AB6-8A3C2CE59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657858">
            <a:off x="5089915" y="6194369"/>
            <a:ext cx="564140" cy="5641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1935D8-9DFA-7CC9-B80C-5E18E48A2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75" y="2907416"/>
            <a:ext cx="10176149" cy="1272019"/>
          </a:xfrm>
          <a:prstGeom prst="rect">
            <a:avLst/>
          </a:prstGeom>
        </p:spPr>
      </p:pic>
      <p:graphicFrame>
        <p:nvGraphicFramePr>
          <p:cNvPr id="6" name="표 29">
            <a:extLst>
              <a:ext uri="{FF2B5EF4-FFF2-40B4-BE49-F238E27FC236}">
                <a16:creationId xmlns:a16="http://schemas.microsoft.com/office/drawing/2014/main" id="{535ACF21-AA86-DFE6-019B-C3BA3E1287FC}"/>
              </a:ext>
            </a:extLst>
          </p:cNvPr>
          <p:cNvGraphicFramePr>
            <a:graphicFrameLocks noGrp="1"/>
          </p:cNvGraphicFramePr>
          <p:nvPr/>
        </p:nvGraphicFramePr>
        <p:xfrm>
          <a:off x="792316" y="4632628"/>
          <a:ext cx="5414235" cy="1101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47">
                  <a:extLst>
                    <a:ext uri="{9D8B030D-6E8A-4147-A177-3AD203B41FA5}">
                      <a16:colId xmlns:a16="http://schemas.microsoft.com/office/drawing/2014/main" val="1364697797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1915153034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3471892557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3804140983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2927521567"/>
                    </a:ext>
                  </a:extLst>
                </a:gridCol>
              </a:tblGrid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F_bid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F_sid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T_time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T_distance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Num_of_used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14826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SPB-38134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538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0,2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675670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SPB-30009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1975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058223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89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94302D8-3B34-8161-E431-E26CA53C994F}"/>
              </a:ext>
            </a:extLst>
          </p:cNvPr>
          <p:cNvSpPr txBox="1"/>
          <p:nvPr/>
        </p:nvSpPr>
        <p:spPr>
          <a:xfrm>
            <a:off x="716245" y="4206774"/>
            <a:ext cx="1493104" cy="39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Locations</a:t>
            </a:r>
            <a:endParaRPr kumimoji="0" lang="en-US" altLang="ko-Kore-FR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Cambria Math" panose="02040503050406030204" pitchFamily="18" charset="0"/>
              <a:cs typeface="Helvetica" panose="020B0604020202020204" pitchFamily="34" charset="0"/>
            </a:endParaRPr>
          </a:p>
        </p:txBody>
      </p:sp>
      <p:graphicFrame>
        <p:nvGraphicFramePr>
          <p:cNvPr id="15" name="표 29">
            <a:extLst>
              <a:ext uri="{FF2B5EF4-FFF2-40B4-BE49-F238E27FC236}">
                <a16:creationId xmlns:a16="http://schemas.microsoft.com/office/drawing/2014/main" id="{6E33432C-0EA1-2DE9-53BF-8B38FEF63A6A}"/>
              </a:ext>
            </a:extLst>
          </p:cNvPr>
          <p:cNvGraphicFramePr>
            <a:graphicFrameLocks noGrp="1"/>
          </p:cNvGraphicFramePr>
          <p:nvPr/>
        </p:nvGraphicFramePr>
        <p:xfrm>
          <a:off x="6930165" y="4615850"/>
          <a:ext cx="2165694" cy="1101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47">
                  <a:extLst>
                    <a:ext uri="{9D8B030D-6E8A-4147-A177-3AD203B41FA5}">
                      <a16:colId xmlns:a16="http://schemas.microsoft.com/office/drawing/2014/main" val="1364697797"/>
                    </a:ext>
                  </a:extLst>
                </a:gridCol>
                <a:gridCol w="1082847">
                  <a:extLst>
                    <a:ext uri="{9D8B030D-6E8A-4147-A177-3AD203B41FA5}">
                      <a16:colId xmlns:a16="http://schemas.microsoft.com/office/drawing/2014/main" val="1915153034"/>
                    </a:ext>
                  </a:extLst>
                </a:gridCol>
              </a:tblGrid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F_bid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Avg_speed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DB8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14826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SPB-30001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1,42275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675670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SPB-30009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2,0572916666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058223"/>
                  </a:ext>
                </a:extLst>
              </a:tr>
              <a:tr h="27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48904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65B5167-0637-FB68-4478-6D1EB39A2EF0}"/>
              </a:ext>
            </a:extLst>
          </p:cNvPr>
          <p:cNvSpPr txBox="1"/>
          <p:nvPr/>
        </p:nvSpPr>
        <p:spPr>
          <a:xfrm>
            <a:off x="6854093" y="4189996"/>
            <a:ext cx="1719455" cy="39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New_Locations</a:t>
            </a:r>
            <a:endParaRPr kumimoji="0" lang="en-US" altLang="ko-Kore-FR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Cambria Math" panose="02040503050406030204" pitchFamily="18" charset="0"/>
              <a:cs typeface="Helvetica" panose="020B0604020202020204" pitchFamily="34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789AD08-6D49-3C59-D409-81FDD3E34A53}"/>
              </a:ext>
            </a:extLst>
          </p:cNvPr>
          <p:cNvSpPr/>
          <p:nvPr/>
        </p:nvSpPr>
        <p:spPr>
          <a:xfrm>
            <a:off x="6400800" y="5008228"/>
            <a:ext cx="310393" cy="276836"/>
          </a:xfrm>
          <a:prstGeom prst="rightArrow">
            <a:avLst/>
          </a:prstGeom>
          <a:solidFill>
            <a:srgbClr val="18B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6265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832</Words>
  <Application>Microsoft Office PowerPoint</Application>
  <PresentationFormat>와이드스크린</PresentationFormat>
  <Paragraphs>299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Helvetica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한주환 (신소재공학과)</dc:creator>
  <cp:lastModifiedBy>(학생) 이하영 (컴퓨터공학과)</cp:lastModifiedBy>
  <cp:revision>74</cp:revision>
  <dcterms:created xsi:type="dcterms:W3CDTF">2022-10-21T12:01:51Z</dcterms:created>
  <dcterms:modified xsi:type="dcterms:W3CDTF">2022-11-13T19:44:18Z</dcterms:modified>
</cp:coreProperties>
</file>