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27"/>
  </p:notesMasterIdLst>
  <p:handoutMasterIdLst>
    <p:handoutMasterId r:id="rId28"/>
  </p:handoutMasterIdLst>
  <p:sldIdLst>
    <p:sldId id="256" r:id="rId2"/>
    <p:sldId id="261" r:id="rId3"/>
    <p:sldId id="314" r:id="rId4"/>
    <p:sldId id="357" r:id="rId5"/>
    <p:sldId id="263" r:id="rId6"/>
    <p:sldId id="319" r:id="rId7"/>
    <p:sldId id="358" r:id="rId8"/>
    <p:sldId id="303" r:id="rId9"/>
    <p:sldId id="330" r:id="rId10"/>
    <p:sldId id="356" r:id="rId11"/>
    <p:sldId id="350" r:id="rId12"/>
    <p:sldId id="331" r:id="rId13"/>
    <p:sldId id="332" r:id="rId14"/>
    <p:sldId id="315" r:id="rId15"/>
    <p:sldId id="338" r:id="rId16"/>
    <p:sldId id="339" r:id="rId17"/>
    <p:sldId id="340" r:id="rId18"/>
    <p:sldId id="341" r:id="rId19"/>
    <p:sldId id="342" r:id="rId20"/>
    <p:sldId id="343" r:id="rId21"/>
    <p:sldId id="344" r:id="rId22"/>
    <p:sldId id="345" r:id="rId23"/>
    <p:sldId id="346" r:id="rId24"/>
    <p:sldId id="355" r:id="rId25"/>
    <p:sldId id="313" r:id="rId26"/>
  </p:sldIdLst>
  <p:sldSz cx="12192000" cy="6858000"/>
  <p:notesSz cx="7023100" cy="9309100"/>
  <p:custDataLst>
    <p:tags r:id="rId29"/>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21" autoAdjust="0"/>
  </p:normalViewPr>
  <p:slideViewPr>
    <p:cSldViewPr>
      <p:cViewPr varScale="1">
        <p:scale>
          <a:sx n="70" d="100"/>
          <a:sy n="70" d="100"/>
        </p:scale>
        <p:origin x="506" y="1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g Anh Le" userId="afddc9ce3bd7fde8" providerId="LiveId" clId="{EEE3F095-57BA-4643-B4D4-717B474F9C2A}"/>
    <pc:docChg chg="modSld">
      <pc:chgData name="Hang Anh Le" userId="afddc9ce3bd7fde8" providerId="LiveId" clId="{EEE3F095-57BA-4643-B4D4-717B474F9C2A}" dt="2024-05-25T08:31:24.811" v="57" actId="20577"/>
      <pc:docMkLst>
        <pc:docMk/>
      </pc:docMkLst>
      <pc:sldChg chg="modSp mod">
        <pc:chgData name="Hang Anh Le" userId="afddc9ce3bd7fde8" providerId="LiveId" clId="{EEE3F095-57BA-4643-B4D4-717B474F9C2A}" dt="2024-05-25T06:22:35.606" v="33" actId="20577"/>
        <pc:sldMkLst>
          <pc:docMk/>
          <pc:sldMk cId="566687447" sldId="263"/>
        </pc:sldMkLst>
        <pc:spChg chg="mod">
          <ac:chgData name="Hang Anh Le" userId="afddc9ce3bd7fde8" providerId="LiveId" clId="{EEE3F095-57BA-4643-B4D4-717B474F9C2A}" dt="2024-05-25T06:22:35.606" v="33" actId="20577"/>
          <ac:spMkLst>
            <pc:docMk/>
            <pc:sldMk cId="566687447" sldId="263"/>
            <ac:spMk id="3" creationId="{00000000-0000-0000-0000-000000000000}"/>
          </ac:spMkLst>
        </pc:spChg>
      </pc:sldChg>
      <pc:sldChg chg="modSp mod">
        <pc:chgData name="Hang Anh Le" userId="afddc9ce3bd7fde8" providerId="LiveId" clId="{EEE3F095-57BA-4643-B4D4-717B474F9C2A}" dt="2024-05-25T06:25:10.797" v="53" actId="20577"/>
        <pc:sldMkLst>
          <pc:docMk/>
          <pc:sldMk cId="1340241307" sldId="319"/>
        </pc:sldMkLst>
        <pc:spChg chg="mod">
          <ac:chgData name="Hang Anh Le" userId="afddc9ce3bd7fde8" providerId="LiveId" clId="{EEE3F095-57BA-4643-B4D4-717B474F9C2A}" dt="2024-05-25T06:25:10.797" v="53" actId="20577"/>
          <ac:spMkLst>
            <pc:docMk/>
            <pc:sldMk cId="1340241307" sldId="319"/>
            <ac:spMk id="3" creationId="{00000000-0000-0000-0000-000000000000}"/>
          </ac:spMkLst>
        </pc:spChg>
      </pc:sldChg>
      <pc:sldChg chg="modSp mod">
        <pc:chgData name="Hang Anh Le" userId="afddc9ce3bd7fde8" providerId="LiveId" clId="{EEE3F095-57BA-4643-B4D4-717B474F9C2A}" dt="2024-05-25T08:31:24.811" v="57" actId="20577"/>
        <pc:sldMkLst>
          <pc:docMk/>
          <pc:sldMk cId="566000952" sldId="339"/>
        </pc:sldMkLst>
        <pc:spChg chg="mod">
          <ac:chgData name="Hang Anh Le" userId="afddc9ce3bd7fde8" providerId="LiveId" clId="{EEE3F095-57BA-4643-B4D4-717B474F9C2A}" dt="2024-05-25T08:31:24.811" v="57" actId="20577"/>
          <ac:spMkLst>
            <pc:docMk/>
            <pc:sldMk cId="566000952" sldId="339"/>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18</a:t>
            </a:fld>
            <a:endParaRPr lang="en-US"/>
          </a:p>
        </p:txBody>
      </p:sp>
    </p:spTree>
    <p:extLst>
      <p:ext uri="{BB962C8B-B14F-4D97-AF65-F5344CB8AC3E}">
        <p14:creationId xmlns:p14="http://schemas.microsoft.com/office/powerpoint/2010/main" val="160020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19</a:t>
            </a:fld>
            <a:endParaRPr lang="en-US"/>
          </a:p>
        </p:txBody>
      </p:sp>
    </p:spTree>
    <p:extLst>
      <p:ext uri="{BB962C8B-B14F-4D97-AF65-F5344CB8AC3E}">
        <p14:creationId xmlns:p14="http://schemas.microsoft.com/office/powerpoint/2010/main" val="2815762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20</a:t>
            </a:fld>
            <a:endParaRPr lang="en-US"/>
          </a:p>
        </p:txBody>
      </p:sp>
    </p:spTree>
    <p:extLst>
      <p:ext uri="{BB962C8B-B14F-4D97-AF65-F5344CB8AC3E}">
        <p14:creationId xmlns:p14="http://schemas.microsoft.com/office/powerpoint/2010/main" val="4182483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21</a:t>
            </a:fld>
            <a:endParaRPr lang="en-US"/>
          </a:p>
        </p:txBody>
      </p:sp>
    </p:spTree>
    <p:extLst>
      <p:ext uri="{BB962C8B-B14F-4D97-AF65-F5344CB8AC3E}">
        <p14:creationId xmlns:p14="http://schemas.microsoft.com/office/powerpoint/2010/main" val="196533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22</a:t>
            </a:fld>
            <a:endParaRPr lang="en-US"/>
          </a:p>
        </p:txBody>
      </p:sp>
    </p:spTree>
    <p:extLst>
      <p:ext uri="{BB962C8B-B14F-4D97-AF65-F5344CB8AC3E}">
        <p14:creationId xmlns:p14="http://schemas.microsoft.com/office/powerpoint/2010/main" val="2383742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23</a:t>
            </a:fld>
            <a:endParaRPr lang="en-US"/>
          </a:p>
        </p:txBody>
      </p:sp>
    </p:spTree>
    <p:extLst>
      <p:ext uri="{BB962C8B-B14F-4D97-AF65-F5344CB8AC3E}">
        <p14:creationId xmlns:p14="http://schemas.microsoft.com/office/powerpoint/2010/main" val="1427093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24</a:t>
            </a:fld>
            <a:endParaRPr lang="en-US"/>
          </a:p>
        </p:txBody>
      </p:sp>
    </p:spTree>
    <p:extLst>
      <p:ext uri="{BB962C8B-B14F-4D97-AF65-F5344CB8AC3E}">
        <p14:creationId xmlns:p14="http://schemas.microsoft.com/office/powerpoint/2010/main" val="207403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3</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642272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2207229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4E6CAC-5EDA-4332-8FB6-C69239F8B667}" type="slidenum">
              <a:rPr lang="en-US" smtClean="0"/>
              <a:t>5</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52997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6</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929198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7</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3458186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15</a:t>
            </a:fld>
            <a:endParaRPr lang="en-US"/>
          </a:p>
        </p:txBody>
      </p:sp>
    </p:spTree>
    <p:extLst>
      <p:ext uri="{BB962C8B-B14F-4D97-AF65-F5344CB8AC3E}">
        <p14:creationId xmlns:p14="http://schemas.microsoft.com/office/powerpoint/2010/main" val="3970540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16</a:t>
            </a:fld>
            <a:endParaRPr lang="en-US"/>
          </a:p>
        </p:txBody>
      </p:sp>
    </p:spTree>
    <p:extLst>
      <p:ext uri="{BB962C8B-B14F-4D97-AF65-F5344CB8AC3E}">
        <p14:creationId xmlns:p14="http://schemas.microsoft.com/office/powerpoint/2010/main" val="2607499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17</a:t>
            </a:fld>
            <a:endParaRPr lang="en-US"/>
          </a:p>
        </p:txBody>
      </p:sp>
    </p:spTree>
    <p:extLst>
      <p:ext uri="{BB962C8B-B14F-4D97-AF65-F5344CB8AC3E}">
        <p14:creationId xmlns:p14="http://schemas.microsoft.com/office/powerpoint/2010/main" val="379213577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3900" y="1393561"/>
            <a:ext cx="10744200" cy="2387600"/>
          </a:xfrm>
        </p:spPr>
        <p:txBody>
          <a:bodyPr>
            <a:normAutofit/>
          </a:bodyPr>
          <a:lstStyle/>
          <a:p>
            <a:r>
              <a:rPr lang="en-US" dirty="0"/>
              <a:t>LAB 10</a:t>
            </a:r>
            <a:br>
              <a:rPr lang="en-US" dirty="0"/>
            </a:br>
            <a:r>
              <a:rPr lang="vi-VN" dirty="0"/>
              <a:t>GIẢI BÀI TẬP </a:t>
            </a:r>
            <a:r>
              <a:rPr lang="en-US" dirty="0"/>
              <a:t>MODULE, PACKAGE</a:t>
            </a:r>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dirty="0"/>
              <a:t>: Lê </a:t>
            </a:r>
            <a:r>
              <a:rPr lang="en-US" dirty="0" err="1"/>
              <a:t>Hằng</a:t>
            </a:r>
            <a:r>
              <a:rPr lang="en-US" dirty="0"/>
              <a:t> Anh</a:t>
            </a:r>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370153" y="476672"/>
            <a:ext cx="3451715" cy="369332"/>
          </a:xfrm>
          <a:prstGeom prst="rect">
            <a:avLst/>
          </a:prstGeom>
        </p:spPr>
        <p:txBody>
          <a:bodyPr wrap="none">
            <a:spAutoFit/>
          </a:bodyPr>
          <a:lstStyle/>
          <a:p>
            <a:pPr algn="ctr"/>
            <a:r>
              <a:rPr lang="en-US" b="1" dirty="0">
                <a:solidFill>
                  <a:schemeClr val="bg1"/>
                </a:solidFill>
              </a:rPr>
              <a:t>TÊN KHOA </a:t>
            </a:r>
            <a:r>
              <a:rPr lang="en-US" b="1" dirty="0" err="1">
                <a:solidFill>
                  <a:schemeClr val="bg1"/>
                </a:solidFill>
              </a:rPr>
              <a:t>KHOA</a:t>
            </a:r>
            <a:r>
              <a:rPr lang="en-US" b="1" dirty="0">
                <a:solidFill>
                  <a:schemeClr val="bg1"/>
                </a:solidFill>
              </a:rPr>
              <a:t>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1"/>
            <a:ext cx="11406748" cy="5943600"/>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en-US" altLang="en-US" dirty="0">
                <a:ea typeface="Arial" charset="0"/>
              </a:rPr>
              <a:t>e)</a:t>
            </a:r>
            <a:r>
              <a:rPr lang="vi-VN" altLang="en-US" dirty="0">
                <a:ea typeface="Arial" charset="0"/>
              </a:rPr>
              <a:t> Change Column(A,</a:t>
            </a:r>
            <a:r>
              <a:rPr lang="en-US" altLang="en-US" dirty="0" err="1">
                <a:ea typeface="Arial" charset="0"/>
              </a:rPr>
              <a:t>i,j</a:t>
            </a:r>
            <a:r>
              <a:rPr lang="vi-VN" altLang="en-US" dirty="0">
                <a:ea typeface="Arial" charset="0"/>
              </a:rPr>
              <a:t>), hàm thay đổi 2 cột của ma trận A. Nếu A không phải là ma trận hoặc không thực hiện được thì trả lại False, nêu thực hiện thành công thì trả về</a:t>
            </a:r>
            <a:r>
              <a:rPr lang="en-US" altLang="en-US" dirty="0">
                <a:ea typeface="Arial" charset="0"/>
              </a:rPr>
              <a:t> </a:t>
            </a:r>
            <a:r>
              <a:rPr lang="vi-VN" altLang="en-US" dirty="0">
                <a:ea typeface="Arial" charset="0"/>
              </a:rPr>
              <a:t>True.</a:t>
            </a:r>
            <a:endParaRPr lang="en-US" altLang="en-US" dirty="0">
              <a:ea typeface="Arial" charset="0"/>
            </a:endParaRPr>
          </a:p>
          <a:p>
            <a:pPr marL="0" indent="0">
              <a:spcBef>
                <a:spcPts val="725"/>
              </a:spcBef>
              <a:spcAft>
                <a:spcPts val="725"/>
              </a:spcAft>
              <a:buNone/>
            </a:pPr>
            <a:r>
              <a:rPr lang="vi-VN" altLang="en-US" dirty="0">
                <a:ea typeface="Arial" charset="0"/>
              </a:rPr>
              <a:t>f</a:t>
            </a:r>
            <a:r>
              <a:rPr lang="en-US" altLang="en-US" dirty="0">
                <a:ea typeface="Arial" charset="0"/>
              </a:rPr>
              <a:t>)</a:t>
            </a:r>
            <a:r>
              <a:rPr lang="vi-VN" altLang="en-US" dirty="0">
                <a:ea typeface="Arial" charset="0"/>
              </a:rPr>
              <a:t> Transpose(A), hàm trả lại kết quả là ma trận A</a:t>
            </a:r>
            <a:r>
              <a:rPr lang="en-US" altLang="en-US" dirty="0">
                <a:ea typeface="Arial" charset="0"/>
              </a:rPr>
              <a:t>^</a:t>
            </a:r>
            <a:r>
              <a:rPr lang="vi-VN" altLang="en-US" dirty="0">
                <a:ea typeface="Arial" charset="0"/>
              </a:rPr>
              <a:t>T là ma trận chuyển vị của A.</a:t>
            </a:r>
            <a:endParaRPr lang="en-US" altLang="en-US" dirty="0">
              <a:ea typeface="Arial" charset="0"/>
            </a:endParaRPr>
          </a:p>
          <a:p>
            <a:pPr marL="0" indent="0">
              <a:spcBef>
                <a:spcPts val="725"/>
              </a:spcBef>
              <a:spcAft>
                <a:spcPts val="725"/>
              </a:spcAft>
              <a:buNone/>
            </a:pPr>
            <a:r>
              <a:rPr lang="vi-VN" altLang="en-US" dirty="0">
                <a:ea typeface="Arial" charset="0"/>
              </a:rPr>
              <a:t>g</a:t>
            </a:r>
            <a:r>
              <a:rPr lang="en-US" altLang="en-US" dirty="0">
                <a:ea typeface="Arial" charset="0"/>
              </a:rPr>
              <a:t>)</a:t>
            </a:r>
            <a:r>
              <a:rPr lang="vi-VN" altLang="en-US" dirty="0">
                <a:ea typeface="Arial" charset="0"/>
              </a:rPr>
              <a:t> GetSymetry (A), kiêm tra ma trận vuông A có phải là ma trận đổi xứng không 2 Trà về kết quả là True nếu A là ma trận đối xứng và False nếu A không phải là ma thận đối xứng.</a:t>
            </a:r>
            <a:endParaRPr lang="en-US" altLang="en-US" dirty="0">
              <a:ea typeface="Arial" charset="0"/>
            </a:endParaRPr>
          </a:p>
          <a:p>
            <a:pPr marL="0" indent="0">
              <a:spcBef>
                <a:spcPts val="725"/>
              </a:spcBef>
              <a:spcAft>
                <a:spcPts val="725"/>
              </a:spcAft>
              <a:buNone/>
            </a:pPr>
            <a:r>
              <a:rPr lang="vi-VN" altLang="en-US" dirty="0">
                <a:ea typeface="Arial" charset="0"/>
              </a:rPr>
              <a:t>2.2. Viết chương trình sử dụng các hàm trong module MyMatrix vừa được xây dựng ở trên để kiểm tra danh sách A có thỏa mãn các điều kiện trong mục 2.1.</a:t>
            </a:r>
            <a:endParaRPr lang="en-US" altLang="en-US" dirty="0">
              <a:ea typeface="Arial" charset="0"/>
            </a:endParaRPr>
          </a:p>
          <a:p>
            <a:pPr marL="0" indent="0">
              <a:spcBef>
                <a:spcPts val="725"/>
              </a:spcBef>
              <a:spcAft>
                <a:spcPts val="725"/>
              </a:spcAft>
              <a:buNone/>
            </a:pP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6239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0"/>
            <a:ext cx="11406748" cy="502919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3:</a:t>
            </a:r>
          </a:p>
          <a:p>
            <a:pPr marL="0" indent="0">
              <a:spcBef>
                <a:spcPts val="725"/>
              </a:spcBef>
              <a:spcAft>
                <a:spcPts val="725"/>
              </a:spcAft>
              <a:buNone/>
            </a:pPr>
            <a:r>
              <a:rPr lang="en-US" altLang="en-US" dirty="0" err="1">
                <a:ea typeface="Arial" charset="0"/>
              </a:rPr>
              <a:t>Xây</a:t>
            </a:r>
            <a:r>
              <a:rPr lang="en-US" altLang="en-US" dirty="0">
                <a:ea typeface="Arial" charset="0"/>
              </a:rPr>
              <a:t> </a:t>
            </a:r>
            <a:r>
              <a:rPr lang="en-US" altLang="en-US" dirty="0" err="1">
                <a:ea typeface="Arial" charset="0"/>
              </a:rPr>
              <a:t>dựng</a:t>
            </a:r>
            <a:r>
              <a:rPr lang="en-US" altLang="en-US" dirty="0">
                <a:ea typeface="Arial" charset="0"/>
              </a:rPr>
              <a:t> </a:t>
            </a:r>
            <a:r>
              <a:rPr lang="en-US" altLang="en-US" dirty="0" err="1">
                <a:ea typeface="Arial" charset="0"/>
              </a:rPr>
              <a:t>một</a:t>
            </a:r>
            <a:r>
              <a:rPr lang="en-US" altLang="en-US" dirty="0">
                <a:ea typeface="Arial" charset="0"/>
              </a:rPr>
              <a:t> module </a:t>
            </a:r>
            <a:r>
              <a:rPr lang="en-US" altLang="en-US" dirty="0" err="1">
                <a:ea typeface="Arial" charset="0"/>
              </a:rPr>
              <a:t>có</a:t>
            </a:r>
            <a:r>
              <a:rPr lang="en-US" altLang="en-US" dirty="0">
                <a:ea typeface="Arial" charset="0"/>
              </a:rPr>
              <a:t> </a:t>
            </a:r>
            <a:r>
              <a:rPr lang="en-US" altLang="en-US" dirty="0" err="1">
                <a:ea typeface="Arial" charset="0"/>
              </a:rPr>
              <a:t>tên</a:t>
            </a:r>
            <a:r>
              <a:rPr lang="en-US" altLang="en-US" dirty="0">
                <a:ea typeface="Arial" charset="0"/>
              </a:rPr>
              <a:t> Tinh_Toán_Matrix.py </a:t>
            </a:r>
            <a:r>
              <a:rPr lang="en-US" altLang="en-US" dirty="0" err="1">
                <a:ea typeface="Arial" charset="0"/>
              </a:rPr>
              <a:t>gồm</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thức</a:t>
            </a:r>
            <a:r>
              <a:rPr lang="en-US" altLang="en-US" dirty="0">
                <a:ea typeface="Arial" charset="0"/>
              </a:rPr>
              <a:t> </a:t>
            </a:r>
            <a:r>
              <a:rPr lang="en-US" altLang="en-US" dirty="0" err="1">
                <a:ea typeface="Arial" charset="0"/>
              </a:rPr>
              <a:t>sau</a:t>
            </a:r>
            <a:r>
              <a:rPr lang="en-US" altLang="en-US" dirty="0">
                <a:ea typeface="Arial" charset="0"/>
              </a:rPr>
              <a:t>:</a:t>
            </a:r>
          </a:p>
          <a:p>
            <a:pPr marL="0" indent="0">
              <a:spcBef>
                <a:spcPts val="725"/>
              </a:spcBef>
              <a:spcAft>
                <a:spcPts val="725"/>
              </a:spcAft>
              <a:buNone/>
            </a:pPr>
            <a:r>
              <a:rPr lang="en-US" altLang="en-US" dirty="0">
                <a:ea typeface="Arial" charset="0"/>
              </a:rPr>
              <a:t>+ Add Matrix(A,B), </a:t>
            </a:r>
            <a:r>
              <a:rPr lang="en-US" altLang="en-US" dirty="0" err="1">
                <a:ea typeface="Arial" charset="0"/>
              </a:rPr>
              <a:t>hàm</a:t>
            </a:r>
            <a:r>
              <a:rPr lang="en-US" altLang="en-US" dirty="0">
                <a:ea typeface="Arial" charset="0"/>
              </a:rPr>
              <a:t> </a:t>
            </a:r>
            <a:r>
              <a:rPr lang="en-US" altLang="en-US" dirty="0" err="1">
                <a:ea typeface="Arial" charset="0"/>
              </a:rPr>
              <a:t>trả</a:t>
            </a:r>
            <a:r>
              <a:rPr lang="en-US" altLang="en-US" dirty="0">
                <a:ea typeface="Arial" charset="0"/>
              </a:rPr>
              <a:t> </a:t>
            </a:r>
            <a:r>
              <a:rPr lang="en-US" altLang="en-US" dirty="0" err="1">
                <a:ea typeface="Arial" charset="0"/>
              </a:rPr>
              <a:t>về</a:t>
            </a:r>
            <a:r>
              <a:rPr lang="en-US" altLang="en-US" dirty="0">
                <a:ea typeface="Arial" charset="0"/>
              </a:rPr>
              <a:t> </a:t>
            </a:r>
            <a:r>
              <a:rPr lang="en-US" altLang="en-US" dirty="0" err="1">
                <a:ea typeface="Arial" charset="0"/>
              </a:rPr>
              <a:t>tổng</a:t>
            </a:r>
            <a:r>
              <a:rPr lang="en-US" altLang="en-US" dirty="0">
                <a:ea typeface="Arial" charset="0"/>
              </a:rPr>
              <a:t> </a:t>
            </a:r>
            <a:r>
              <a:rPr lang="en-US" altLang="en-US" dirty="0" err="1">
                <a:ea typeface="Arial" charset="0"/>
              </a:rPr>
              <a:t>của</a:t>
            </a:r>
            <a:r>
              <a:rPr lang="en-US" altLang="en-US" dirty="0">
                <a:ea typeface="Arial" charset="0"/>
              </a:rPr>
              <a:t> 2 ma </a:t>
            </a:r>
            <a:r>
              <a:rPr lang="en-US" altLang="en-US" dirty="0" err="1">
                <a:ea typeface="Arial" charset="0"/>
              </a:rPr>
              <a:t>trận</a:t>
            </a:r>
            <a:r>
              <a:rPr lang="en-US" altLang="en-US" dirty="0">
                <a:ea typeface="Arial" charset="0"/>
              </a:rPr>
              <a:t>.</a:t>
            </a:r>
          </a:p>
          <a:p>
            <a:pPr marL="0" indent="0">
              <a:spcBef>
                <a:spcPts val="725"/>
              </a:spcBef>
              <a:spcAft>
                <a:spcPts val="725"/>
              </a:spcAft>
              <a:buNone/>
            </a:pPr>
            <a:r>
              <a:rPr lang="en-US" altLang="en-US" dirty="0">
                <a:ea typeface="Arial" charset="0"/>
              </a:rPr>
              <a:t>+ Sub Matrix(A.B), </a:t>
            </a:r>
            <a:r>
              <a:rPr lang="en-US" altLang="en-US" dirty="0" err="1">
                <a:ea typeface="Arial" charset="0"/>
              </a:rPr>
              <a:t>hàm</a:t>
            </a:r>
            <a:r>
              <a:rPr lang="en-US" altLang="en-US" dirty="0">
                <a:ea typeface="Arial" charset="0"/>
              </a:rPr>
              <a:t> </a:t>
            </a:r>
            <a:r>
              <a:rPr lang="en-US" altLang="en-US" dirty="0" err="1">
                <a:ea typeface="Arial" charset="0"/>
              </a:rPr>
              <a:t>trả</a:t>
            </a:r>
            <a:r>
              <a:rPr lang="en-US" altLang="en-US" dirty="0">
                <a:ea typeface="Arial" charset="0"/>
              </a:rPr>
              <a:t> </a:t>
            </a:r>
            <a:r>
              <a:rPr lang="en-US" altLang="en-US" dirty="0" err="1">
                <a:ea typeface="Arial" charset="0"/>
              </a:rPr>
              <a:t>vệ</a:t>
            </a:r>
            <a:r>
              <a:rPr lang="en-US" altLang="en-US" dirty="0">
                <a:ea typeface="Arial" charset="0"/>
              </a:rPr>
              <a:t> </a:t>
            </a:r>
            <a:r>
              <a:rPr lang="en-US" altLang="en-US" dirty="0" err="1">
                <a:ea typeface="Arial" charset="0"/>
              </a:rPr>
              <a:t>hiệu</a:t>
            </a:r>
            <a:r>
              <a:rPr lang="en-US" altLang="en-US" dirty="0">
                <a:ea typeface="Arial" charset="0"/>
              </a:rPr>
              <a:t> </a:t>
            </a:r>
            <a:r>
              <a:rPr lang="en-US" altLang="en-US" dirty="0" err="1">
                <a:ea typeface="Arial" charset="0"/>
              </a:rPr>
              <a:t>của</a:t>
            </a:r>
            <a:r>
              <a:rPr lang="en-US" altLang="en-US" dirty="0">
                <a:ea typeface="Arial" charset="0"/>
              </a:rPr>
              <a:t> 2 ma </a:t>
            </a:r>
            <a:r>
              <a:rPr lang="en-US" altLang="en-US" dirty="0" err="1">
                <a:ea typeface="Arial" charset="0"/>
              </a:rPr>
              <a:t>trận</a:t>
            </a:r>
            <a:r>
              <a:rPr lang="en-US" altLang="en-US" dirty="0">
                <a:ea typeface="Arial" charset="0"/>
              </a:rPr>
              <a:t>.</a:t>
            </a:r>
          </a:p>
          <a:p>
            <a:pPr marL="0" indent="0">
              <a:spcBef>
                <a:spcPts val="725"/>
              </a:spcBef>
              <a:spcAft>
                <a:spcPts val="725"/>
              </a:spcAft>
              <a:buNone/>
            </a:pPr>
            <a:r>
              <a:rPr lang="en-US" altLang="en-US" dirty="0">
                <a:ea typeface="Arial" charset="0"/>
              </a:rPr>
              <a:t>+ Mul Matrix(A,B), </a:t>
            </a:r>
            <a:r>
              <a:rPr lang="en-US" altLang="en-US" dirty="0" err="1">
                <a:ea typeface="Arial" charset="0"/>
              </a:rPr>
              <a:t>hàm</a:t>
            </a:r>
            <a:r>
              <a:rPr lang="en-US" altLang="en-US" dirty="0">
                <a:ea typeface="Arial" charset="0"/>
              </a:rPr>
              <a:t> </a:t>
            </a:r>
            <a:r>
              <a:rPr lang="en-US" altLang="en-US" dirty="0" err="1">
                <a:ea typeface="Arial" charset="0"/>
              </a:rPr>
              <a:t>trả</a:t>
            </a:r>
            <a:r>
              <a:rPr lang="en-US" altLang="en-US" dirty="0">
                <a:ea typeface="Arial" charset="0"/>
              </a:rPr>
              <a:t> </a:t>
            </a:r>
            <a:r>
              <a:rPr lang="en-US" altLang="en-US" dirty="0" err="1">
                <a:ea typeface="Arial" charset="0"/>
              </a:rPr>
              <a:t>về</a:t>
            </a:r>
            <a:r>
              <a:rPr lang="en-US" altLang="en-US" dirty="0">
                <a:ea typeface="Arial" charset="0"/>
              </a:rPr>
              <a:t> </a:t>
            </a:r>
            <a:r>
              <a:rPr lang="en-US" altLang="en-US" dirty="0" err="1">
                <a:ea typeface="Arial" charset="0"/>
              </a:rPr>
              <a:t>tích</a:t>
            </a:r>
            <a:r>
              <a:rPr lang="en-US" altLang="en-US" dirty="0">
                <a:ea typeface="Arial" charset="0"/>
              </a:rPr>
              <a:t> </a:t>
            </a:r>
            <a:r>
              <a:rPr lang="en-US" altLang="en-US" dirty="0" err="1">
                <a:ea typeface="Arial" charset="0"/>
              </a:rPr>
              <a:t>của</a:t>
            </a:r>
            <a:r>
              <a:rPr lang="en-US" altLang="en-US" dirty="0">
                <a:ea typeface="Arial" charset="0"/>
              </a:rPr>
              <a:t> 2 ma </a:t>
            </a:r>
            <a:r>
              <a:rPr lang="en-US" altLang="en-US" dirty="0" err="1">
                <a:ea typeface="Arial" charset="0"/>
              </a:rPr>
              <a:t>trận</a:t>
            </a:r>
            <a:r>
              <a:rPr lang="en-US" altLang="en-US" dirty="0">
                <a:ea typeface="Arial" charset="0"/>
              </a:rPr>
              <a:t>.</a:t>
            </a:r>
          </a:p>
          <a:p>
            <a:pPr marL="0" indent="0">
              <a:spcBef>
                <a:spcPts val="725"/>
              </a:spcBef>
              <a:spcAft>
                <a:spcPts val="725"/>
              </a:spcAft>
              <a:buNone/>
            </a:pPr>
            <a:r>
              <a:rPr lang="vi-VN" altLang="en-US" dirty="0">
                <a:ea typeface="Arial" charset="0"/>
              </a:rPr>
              <a:t>Viết chương trình sử dụng module Tình_ Toan Matrix.py.</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64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a:t>
            </a:r>
          </a:p>
          <a:p>
            <a:pPr marL="0" indent="0">
              <a:spcBef>
                <a:spcPts val="725"/>
              </a:spcBef>
              <a:spcAft>
                <a:spcPts val="725"/>
              </a:spcAft>
              <a:buNone/>
            </a:pPr>
            <a:r>
              <a:rPr lang="vi-VN" altLang="en-US" dirty="0">
                <a:ea typeface="Arial" charset="0"/>
              </a:rPr>
              <a:t>Cho hình tòn (C) </a:t>
            </a:r>
            <a:r>
              <a:rPr lang="en-US" altLang="en-US" dirty="0" err="1">
                <a:ea typeface="Arial" charset="0"/>
              </a:rPr>
              <a:t>tọa</a:t>
            </a:r>
            <a:r>
              <a:rPr lang="vi-VN" altLang="en-US" dirty="0">
                <a:ea typeface="Arial" charset="0"/>
              </a:rPr>
              <a:t> độ </a:t>
            </a:r>
            <a:r>
              <a:rPr lang="en-US" altLang="en-US" dirty="0">
                <a:ea typeface="Arial" charset="0"/>
              </a:rPr>
              <a:t>t</a:t>
            </a:r>
            <a:r>
              <a:rPr lang="vi-VN" altLang="en-US" dirty="0">
                <a:ea typeface="Arial" charset="0"/>
              </a:rPr>
              <a:t>âm là điểm O(x</a:t>
            </a:r>
            <a:r>
              <a:rPr lang="en-US" altLang="en-US" dirty="0">
                <a:ea typeface="Arial" charset="0"/>
              </a:rPr>
              <a:t>,y</a:t>
            </a:r>
            <a:r>
              <a:rPr lang="vi-VN" altLang="en-US" dirty="0">
                <a:ea typeface="Arial" charset="0"/>
              </a:rPr>
              <a:t>) (x</a:t>
            </a:r>
            <a:r>
              <a:rPr lang="en-US" altLang="en-US" dirty="0">
                <a:ea typeface="Arial" charset="0"/>
              </a:rPr>
              <a:t>, </a:t>
            </a:r>
            <a:r>
              <a:rPr lang="vi-VN" altLang="en-US" dirty="0">
                <a:ea typeface="Arial" charset="0"/>
              </a:rPr>
              <a:t>y có thể nhập từ bàn phím), bán kinh </a:t>
            </a:r>
            <a:r>
              <a:rPr lang="en-US" altLang="en-US" dirty="0">
                <a:ea typeface="Arial" charset="0"/>
              </a:rPr>
              <a:t>r </a:t>
            </a:r>
            <a:r>
              <a:rPr lang="vi-VN" altLang="en-US" dirty="0">
                <a:ea typeface="Arial" charset="0"/>
              </a:rPr>
              <a:t>(</a:t>
            </a:r>
            <a:r>
              <a:rPr lang="en-US" altLang="en-US" dirty="0" err="1">
                <a:ea typeface="Arial" charset="0"/>
              </a:rPr>
              <a:t>nhập</a:t>
            </a:r>
            <a:r>
              <a:rPr lang="en-US" altLang="en-US" dirty="0">
                <a:ea typeface="Arial" charset="0"/>
              </a:rPr>
              <a:t> </a:t>
            </a:r>
            <a:r>
              <a:rPr lang="en-US" altLang="en-US" dirty="0" err="1">
                <a:ea typeface="Arial" charset="0"/>
              </a:rPr>
              <a:t>từ</a:t>
            </a:r>
            <a:r>
              <a:rPr lang="en-US" altLang="en-US" dirty="0">
                <a:ea typeface="Arial" charset="0"/>
              </a:rPr>
              <a:t> </a:t>
            </a:r>
            <a:r>
              <a:rPr lang="en-US" altLang="en-US" dirty="0" err="1">
                <a:ea typeface="Arial" charset="0"/>
              </a:rPr>
              <a:t>bàn</a:t>
            </a:r>
            <a:r>
              <a:rPr lang="en-US" altLang="en-US" dirty="0">
                <a:ea typeface="Arial" charset="0"/>
              </a:rPr>
              <a:t> </a:t>
            </a:r>
            <a:r>
              <a:rPr lang="en-US" altLang="en-US" dirty="0" err="1">
                <a:ea typeface="Arial" charset="0"/>
              </a:rPr>
              <a:t>phím</a:t>
            </a:r>
            <a:r>
              <a:rPr lang="vi-VN" altLang="en-US" dirty="0">
                <a:ea typeface="Arial" charset="0"/>
              </a:rPr>
              <a:t>)</a:t>
            </a:r>
            <a:r>
              <a:rPr lang="en-US" altLang="en-US" dirty="0">
                <a:ea typeface="Arial" charset="0"/>
              </a:rPr>
              <a:t>.</a:t>
            </a:r>
          </a:p>
          <a:p>
            <a:pPr marL="0" indent="0">
              <a:spcBef>
                <a:spcPts val="725"/>
              </a:spcBef>
              <a:spcAft>
                <a:spcPts val="725"/>
              </a:spcAft>
              <a:buNone/>
            </a:pPr>
            <a:r>
              <a:rPr lang="vi-VN" altLang="en-US" dirty="0">
                <a:ea typeface="Arial" charset="0"/>
              </a:rPr>
              <a:t>X</a:t>
            </a:r>
            <a:r>
              <a:rPr lang="en-US" altLang="en-US" dirty="0">
                <a:ea typeface="Arial" charset="0"/>
              </a:rPr>
              <a:t>â</a:t>
            </a:r>
            <a:r>
              <a:rPr lang="vi-VN" altLang="en-US" dirty="0">
                <a:ea typeface="Arial" charset="0"/>
              </a:rPr>
              <a:t>y d</a:t>
            </a:r>
            <a:r>
              <a:rPr lang="en-US" altLang="en-US" dirty="0">
                <a:ea typeface="Arial" charset="0"/>
              </a:rPr>
              <a:t>ự</a:t>
            </a:r>
            <a:r>
              <a:rPr lang="vi-VN" altLang="en-US" dirty="0">
                <a:ea typeface="Arial" charset="0"/>
              </a:rPr>
              <a:t>ng module c</a:t>
            </a:r>
            <a:r>
              <a:rPr lang="en-US" altLang="en-US" dirty="0">
                <a:ea typeface="Arial" charset="0"/>
              </a:rPr>
              <a:t>ó</a:t>
            </a:r>
            <a:r>
              <a:rPr lang="vi-VN" altLang="en-US" dirty="0">
                <a:ea typeface="Arial" charset="0"/>
              </a:rPr>
              <a:t> tên hinhtron</a:t>
            </a:r>
            <a:r>
              <a:rPr lang="en-US" altLang="en-US" dirty="0">
                <a:ea typeface="Arial" charset="0"/>
              </a:rPr>
              <a:t>.</a:t>
            </a:r>
            <a:r>
              <a:rPr lang="vi-VN" altLang="en-US" dirty="0">
                <a:ea typeface="Arial" charset="0"/>
              </a:rPr>
              <a:t>py gồm có các phương thức như sau:</a:t>
            </a:r>
            <a:endParaRPr lang="en-US" altLang="en-US" dirty="0">
              <a:ea typeface="Arial" charset="0"/>
            </a:endParaRPr>
          </a:p>
          <a:p>
            <a:pPr marL="0" indent="0">
              <a:spcBef>
                <a:spcPts val="725"/>
              </a:spcBef>
              <a:spcAft>
                <a:spcPts val="725"/>
              </a:spcAft>
              <a:buNone/>
            </a:pPr>
            <a:r>
              <a:rPr lang="en-US" altLang="en-US" dirty="0">
                <a:ea typeface="Arial" charset="0"/>
              </a:rPr>
              <a:t>a) get_</a:t>
            </a:r>
            <a:r>
              <a:rPr lang="vi-VN" altLang="en-US" dirty="0">
                <a:ea typeface="Arial" charset="0"/>
              </a:rPr>
              <a:t>ChuVi</a:t>
            </a:r>
            <a:r>
              <a:rPr lang="en-US" altLang="en-US" dirty="0">
                <a:ea typeface="Arial" charset="0"/>
              </a:rPr>
              <a:t>(r</a:t>
            </a:r>
            <a:r>
              <a:rPr lang="vi-VN" altLang="en-US" dirty="0">
                <a:ea typeface="Arial" charset="0"/>
              </a:rPr>
              <a:t>), hàm trả về chu vi hình tròn với r là bán kính.</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g</a:t>
            </a:r>
            <a:r>
              <a:rPr lang="en-US" altLang="en-US" dirty="0">
                <a:ea typeface="Arial" charset="0"/>
              </a:rPr>
              <a:t>e</a:t>
            </a:r>
            <a:r>
              <a:rPr lang="vi-VN" altLang="en-US" dirty="0">
                <a:ea typeface="Arial" charset="0"/>
              </a:rPr>
              <a:t>t</a:t>
            </a:r>
            <a:r>
              <a:rPr lang="en-US" altLang="en-US" dirty="0">
                <a:ea typeface="Arial" charset="0"/>
              </a:rPr>
              <a:t>_</a:t>
            </a:r>
            <a:r>
              <a:rPr lang="vi-VN" altLang="en-US" dirty="0">
                <a:ea typeface="Arial" charset="0"/>
              </a:rPr>
              <a:t>DienTich(</a:t>
            </a:r>
            <a:r>
              <a:rPr lang="en-US" altLang="en-US" dirty="0">
                <a:ea typeface="Arial" charset="0"/>
              </a:rPr>
              <a:t>r</a:t>
            </a:r>
            <a:r>
              <a:rPr lang="vi-VN" altLang="en-US" dirty="0">
                <a:ea typeface="Arial" charset="0"/>
              </a:rPr>
              <a:t>), hàm trả về </a:t>
            </a:r>
            <a:r>
              <a:rPr lang="en-US" altLang="en-US" dirty="0" err="1">
                <a:ea typeface="Arial" charset="0"/>
              </a:rPr>
              <a:t>diện</a:t>
            </a:r>
            <a:r>
              <a:rPr lang="vi-VN" altLang="en-US" dirty="0">
                <a:ea typeface="Arial" charset="0"/>
              </a:rPr>
              <a:t> tích hình tr</a:t>
            </a:r>
            <a:r>
              <a:rPr lang="en-US" altLang="en-US" dirty="0">
                <a:ea typeface="Arial" charset="0"/>
              </a:rPr>
              <a:t>ò</a:t>
            </a:r>
            <a:r>
              <a:rPr lang="vi-VN" altLang="en-US" dirty="0">
                <a:ea typeface="Arial" charset="0"/>
              </a:rPr>
              <a:t>n với r là bán kính.</a:t>
            </a:r>
            <a:endParaRPr lang="en-US" altLang="en-US" dirty="0">
              <a:ea typeface="Arial" charset="0"/>
            </a:endParaRP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a:t>
            </a:r>
            <a:r>
              <a:rPr lang="en-US" altLang="en-US" dirty="0">
                <a:ea typeface="Arial" charset="0"/>
              </a:rPr>
              <a:t>is_</a:t>
            </a:r>
            <a:r>
              <a:rPr lang="vi-VN" altLang="en-US" dirty="0">
                <a:ea typeface="Arial" charset="0"/>
              </a:rPr>
              <a:t>In</a:t>
            </a:r>
            <a:r>
              <a:rPr lang="en-US" altLang="en-US" dirty="0">
                <a:ea typeface="Arial" charset="0"/>
              </a:rPr>
              <a:t>(O</a:t>
            </a:r>
            <a:r>
              <a:rPr lang="vi-VN" altLang="en-US" dirty="0">
                <a:ea typeface="Arial" charset="0"/>
              </a:rPr>
              <a:t>,</a:t>
            </a:r>
            <a:r>
              <a:rPr lang="en-US" altLang="en-US" dirty="0">
                <a:ea typeface="Arial" charset="0"/>
              </a:rPr>
              <a:t>A</a:t>
            </a:r>
            <a:r>
              <a:rPr lang="vi-VN" altLang="en-US" dirty="0">
                <a:ea typeface="Arial" charset="0"/>
              </a:rPr>
              <a:t>) trả về Tru</a:t>
            </a:r>
            <a:r>
              <a:rPr lang="en-US" altLang="en-US" dirty="0">
                <a:ea typeface="Arial" charset="0"/>
              </a:rPr>
              <a:t>e</a:t>
            </a:r>
            <a:r>
              <a:rPr lang="vi-VN" altLang="en-US" dirty="0">
                <a:ea typeface="Arial" charset="0"/>
              </a:rPr>
              <a:t> </a:t>
            </a:r>
            <a:r>
              <a:rPr lang="en-US" altLang="en-US" dirty="0" err="1">
                <a:ea typeface="Arial" charset="0"/>
              </a:rPr>
              <a:t>nếu</a:t>
            </a:r>
            <a:r>
              <a:rPr lang="vi-VN" altLang="en-US" dirty="0">
                <a:ea typeface="Arial" charset="0"/>
              </a:rPr>
              <a:t> A n</a:t>
            </a:r>
            <a:r>
              <a:rPr lang="en-US" altLang="en-US" dirty="0">
                <a:ea typeface="Arial" charset="0"/>
              </a:rPr>
              <a:t>ằ</a:t>
            </a:r>
            <a:r>
              <a:rPr lang="vi-VN" altLang="en-US" dirty="0">
                <a:ea typeface="Arial" charset="0"/>
              </a:rPr>
              <a:t>m trong hình tôn C, ngược lại trả vè Fal</a:t>
            </a:r>
            <a:r>
              <a:rPr lang="en-US" altLang="en-US" dirty="0">
                <a:ea typeface="Arial" charset="0"/>
              </a:rPr>
              <a:t>s</a:t>
            </a:r>
            <a:r>
              <a:rPr lang="vi-VN" altLang="en-US" dirty="0">
                <a:ea typeface="Arial" charset="0"/>
              </a:rPr>
              <a:t>e </a:t>
            </a:r>
            <a:endParaRPr lang="en-US" altLang="en-US" dirty="0">
              <a:ea typeface="Arial" charset="0"/>
            </a:endParaRPr>
          </a:p>
          <a:p>
            <a:pPr marL="0" indent="0">
              <a:spcBef>
                <a:spcPts val="725"/>
              </a:spcBef>
              <a:spcAft>
                <a:spcPts val="725"/>
              </a:spcAft>
              <a:buNone/>
            </a:pPr>
            <a:r>
              <a:rPr lang="vi-VN" altLang="en-US" dirty="0">
                <a:ea typeface="Arial" charset="0"/>
              </a:rPr>
              <a:t>d</a:t>
            </a:r>
            <a:r>
              <a:rPr lang="en-US" altLang="en-US" dirty="0">
                <a:ea typeface="Arial" charset="0"/>
              </a:rPr>
              <a:t>)</a:t>
            </a:r>
            <a:r>
              <a:rPr lang="vi-VN" altLang="en-US" dirty="0">
                <a:ea typeface="Arial" charset="0"/>
              </a:rPr>
              <a:t> is</a:t>
            </a:r>
            <a:r>
              <a:rPr lang="en-US" altLang="en-US" dirty="0">
                <a:ea typeface="Arial" charset="0"/>
              </a:rPr>
              <a:t>_Out</a:t>
            </a:r>
            <a:r>
              <a:rPr lang="vi-VN" altLang="en-US" dirty="0">
                <a:ea typeface="Arial" charset="0"/>
              </a:rPr>
              <a:t>(O</a:t>
            </a:r>
            <a:r>
              <a:rPr lang="en-US" altLang="en-US" dirty="0">
                <a:ea typeface="Arial" charset="0"/>
              </a:rPr>
              <a:t>,</a:t>
            </a:r>
            <a:r>
              <a:rPr lang="vi-VN" altLang="en-US" dirty="0">
                <a:ea typeface="Arial" charset="0"/>
              </a:rPr>
              <a:t>A) trả về True n</a:t>
            </a:r>
            <a:r>
              <a:rPr lang="en-US" altLang="en-US" dirty="0">
                <a:ea typeface="Arial" charset="0"/>
              </a:rPr>
              <a:t>ế</a:t>
            </a:r>
            <a:r>
              <a:rPr lang="vi-VN" altLang="en-US" dirty="0">
                <a:ea typeface="Arial" charset="0"/>
              </a:rPr>
              <a:t>u A n</a:t>
            </a:r>
            <a:r>
              <a:rPr lang="en-US" altLang="en-US" dirty="0">
                <a:ea typeface="Arial" charset="0"/>
              </a:rPr>
              <a:t>ằ</a:t>
            </a:r>
            <a:r>
              <a:rPr lang="vi-VN" altLang="en-US" dirty="0">
                <a:ea typeface="Arial" charset="0"/>
              </a:rPr>
              <a:t>m ngoài hình tròn C, ngược lại t</a:t>
            </a:r>
            <a:r>
              <a:rPr lang="en-US" altLang="en-US" dirty="0" err="1">
                <a:ea typeface="Arial" charset="0"/>
              </a:rPr>
              <a:t>rả</a:t>
            </a:r>
            <a:r>
              <a:rPr lang="vi-VN" altLang="en-US" dirty="0">
                <a:ea typeface="Arial" charset="0"/>
              </a:rPr>
              <a:t> về Fa</a:t>
            </a:r>
            <a:r>
              <a:rPr lang="en-US" altLang="en-US" dirty="0">
                <a:ea typeface="Arial" charset="0"/>
              </a:rPr>
              <a:t>l</a:t>
            </a:r>
            <a:r>
              <a:rPr lang="vi-VN" altLang="en-US" dirty="0">
                <a:ea typeface="Arial" charset="0"/>
              </a:rPr>
              <a:t>se.</a:t>
            </a:r>
            <a:endParaRPr lang="en-US" altLang="en-US" dirty="0">
              <a:ea typeface="Arial" charset="0"/>
            </a:endParaRPr>
          </a:p>
          <a:p>
            <a:pPr marL="0" indent="0">
              <a:spcBef>
                <a:spcPts val="725"/>
              </a:spcBef>
              <a:spcAft>
                <a:spcPts val="725"/>
              </a:spcAft>
              <a:buNone/>
            </a:pPr>
            <a:r>
              <a:rPr lang="en-US" altLang="en-US" dirty="0">
                <a:ea typeface="Arial" charset="0"/>
              </a:rPr>
              <a:t>e)</a:t>
            </a:r>
            <a:r>
              <a:rPr lang="vi-VN" altLang="en-US" dirty="0">
                <a:ea typeface="Arial" charset="0"/>
              </a:rPr>
              <a:t> is</a:t>
            </a:r>
            <a:r>
              <a:rPr lang="en-US" altLang="en-US" dirty="0">
                <a:ea typeface="Arial" charset="0"/>
              </a:rPr>
              <a:t>_</a:t>
            </a:r>
            <a:r>
              <a:rPr lang="vi-VN" altLang="en-US" dirty="0">
                <a:ea typeface="Arial" charset="0"/>
              </a:rPr>
              <a:t>On(O,A) trả về True nếu A nằm trên hình tròn C, ngược lai tr</a:t>
            </a:r>
            <a:r>
              <a:rPr lang="en-US" altLang="en-US" dirty="0">
                <a:ea typeface="Arial" charset="0"/>
              </a:rPr>
              <a:t>ả</a:t>
            </a:r>
            <a:r>
              <a:rPr lang="vi-VN" altLang="en-US" dirty="0">
                <a:ea typeface="Arial" charset="0"/>
              </a:rPr>
              <a:t> v</a:t>
            </a:r>
            <a:r>
              <a:rPr lang="en-US" altLang="en-US" dirty="0">
                <a:ea typeface="Arial" charset="0"/>
              </a:rPr>
              <a:t>ề</a:t>
            </a:r>
            <a:r>
              <a:rPr lang="vi-VN" altLang="en-US" dirty="0">
                <a:ea typeface="Arial" charset="0"/>
              </a:rPr>
              <a:t> Fa</a:t>
            </a:r>
            <a:r>
              <a:rPr lang="en-US" altLang="en-US" dirty="0">
                <a:ea typeface="Arial" charset="0"/>
              </a:rPr>
              <a:t>l</a:t>
            </a:r>
            <a:r>
              <a:rPr lang="vi-VN" altLang="en-US" dirty="0">
                <a:ea typeface="Arial" charset="0"/>
              </a:rPr>
              <a:t>s</a:t>
            </a:r>
            <a:r>
              <a:rPr lang="en-US" altLang="en-US" dirty="0">
                <a:ea typeface="Arial" charset="0"/>
              </a:rPr>
              <a:t>e</a:t>
            </a:r>
            <a:r>
              <a:rPr lang="vi-VN" altLang="en-US" dirty="0">
                <a:ea typeface="Arial" charset="0"/>
              </a:rPr>
              <a:t>.</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313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a:t>
            </a:r>
          </a:p>
          <a:p>
            <a:pPr marL="0" indent="0">
              <a:spcBef>
                <a:spcPts val="725"/>
              </a:spcBef>
              <a:spcAft>
                <a:spcPts val="725"/>
              </a:spcAft>
              <a:buNone/>
            </a:pPr>
            <a:r>
              <a:rPr lang="vi-VN" altLang="en-US" dirty="0">
                <a:ea typeface="Arial" charset="0"/>
              </a:rPr>
              <a:t>Xây dựng một package có tên là mypackage gồm có các module my_Matr</a:t>
            </a:r>
            <a:r>
              <a:rPr lang="en-US" altLang="en-US" dirty="0" err="1">
                <a:ea typeface="Arial" charset="0"/>
              </a:rPr>
              <a:t>i</a:t>
            </a:r>
            <a:r>
              <a:rPr lang="vi-VN" altLang="en-US" dirty="0">
                <a:ea typeface="Arial" charset="0"/>
              </a:rPr>
              <a:t>x.py và my</a:t>
            </a:r>
            <a:r>
              <a:rPr lang="en-US" altLang="en-US" dirty="0">
                <a:ea typeface="Arial" charset="0"/>
              </a:rPr>
              <a:t>_</a:t>
            </a:r>
            <a:r>
              <a:rPr lang="vi-VN" altLang="en-US" dirty="0">
                <a:ea typeface="Arial" charset="0"/>
              </a:rPr>
              <a:t>Matrix.py đã viết ở bài tập</a:t>
            </a:r>
            <a:r>
              <a:rPr lang="en-US" altLang="en-US" dirty="0">
                <a:ea typeface="Arial" charset="0"/>
              </a:rPr>
              <a:t> </a:t>
            </a:r>
            <a:r>
              <a:rPr lang="en-US" altLang="en-US" dirty="0" err="1">
                <a:ea typeface="Arial" charset="0"/>
              </a:rPr>
              <a:t>trên</a:t>
            </a:r>
            <a:r>
              <a:rPr lang="vi-VN" altLang="en-US" dirty="0">
                <a:ea typeface="Arial" charset="0"/>
              </a:rPr>
              <a:t>. Viết chương trình có sử dụng package mypackage.</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8848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 </a:t>
            </a:r>
          </a:p>
          <a:p>
            <a:pPr marL="0" indent="0">
              <a:buNone/>
            </a:pPr>
            <a:r>
              <a:rPr lang="vi-VN" dirty="0"/>
              <a:t>Viết một module my_Triange, chứa các hàm và thủ tục liên quan đến tam giác như sau:</a:t>
            </a:r>
            <a:endParaRPr lang="en-US" dirty="0"/>
          </a:p>
          <a:p>
            <a:pPr marL="0" indent="0">
              <a:buNone/>
            </a:pPr>
            <a:r>
              <a:rPr lang="en-US" dirty="0"/>
              <a:t>+</a:t>
            </a:r>
            <a:r>
              <a:rPr lang="vi-VN" dirty="0"/>
              <a:t> is_ TamGiac(a,b,c), hàm kiểm tra xem bộ 3 số a, b, c có tạo thành một tam giác không? Trả lại True nếu đúng và False nếu sai.</a:t>
            </a:r>
            <a:endParaRPr lang="en-US" dirty="0"/>
          </a:p>
          <a:p>
            <a:pPr marL="0" indent="0">
              <a:buNone/>
            </a:pPr>
            <a:r>
              <a:rPr lang="en-US" dirty="0"/>
              <a:t>+</a:t>
            </a:r>
            <a:r>
              <a:rPr lang="vi-VN" dirty="0"/>
              <a:t> ChuviTamGiac(a,b,c), hàm tính chu vi tam giác</a:t>
            </a:r>
            <a:endParaRPr lang="en-US" dirty="0"/>
          </a:p>
          <a:p>
            <a:pPr marL="0" indent="0">
              <a:buNone/>
            </a:pPr>
            <a:r>
              <a:rPr lang="en-US" dirty="0"/>
              <a:t>+</a:t>
            </a:r>
            <a:r>
              <a:rPr lang="vi-VN" dirty="0"/>
              <a:t> S_ TamGiac (a,b,c), hàm tính diện tích tam giác.</a:t>
            </a:r>
            <a:endParaRPr lang="en-US" dirty="0"/>
          </a:p>
          <a:p>
            <a:pPr marL="0" indent="0">
              <a:buNone/>
            </a:pPr>
            <a:r>
              <a:rPr lang="vi-VN" dirty="0"/>
              <a:t>Viết chương trình sử dụng module trên.</a:t>
            </a: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14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802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2: </a:t>
            </a:r>
          </a:p>
          <a:p>
            <a:pPr marL="0" indent="0">
              <a:spcBef>
                <a:spcPts val="725"/>
              </a:spcBef>
              <a:spcAft>
                <a:spcPts val="725"/>
              </a:spcAft>
              <a:buNone/>
            </a:pPr>
            <a:r>
              <a:rPr lang="vi-VN" altLang="en-US" dirty="0">
                <a:ea typeface="Arial" charset="0"/>
              </a:rPr>
              <a:t>Vi</a:t>
            </a:r>
            <a:r>
              <a:rPr lang="en-US" altLang="en-US" dirty="0">
                <a:ea typeface="Arial" charset="0"/>
              </a:rPr>
              <a:t>ế</a:t>
            </a:r>
            <a:r>
              <a:rPr lang="vi-VN" altLang="en-US" dirty="0">
                <a:ea typeface="Arial" charset="0"/>
              </a:rPr>
              <a:t>t môt model my _square, chứa các hàm và thủ tục liên quan đến hình vuông như</a:t>
            </a:r>
            <a:r>
              <a:rPr lang="en-US" altLang="en-US" dirty="0">
                <a:ea typeface="Arial" charset="0"/>
              </a:rPr>
              <a:t> </a:t>
            </a:r>
            <a:r>
              <a:rPr lang="vi-VN" altLang="en-US" dirty="0">
                <a:ea typeface="Arial" charset="0"/>
              </a:rPr>
              <a:t>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ChuviHinhvuong(a), hàm tính chu vi hình vuông. </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Dien</a:t>
            </a:r>
            <a:r>
              <a:rPr lang="en-US" altLang="en-US" dirty="0">
                <a:ea typeface="Arial" charset="0"/>
              </a:rPr>
              <a:t>_</a:t>
            </a:r>
            <a:r>
              <a:rPr lang="vi-VN" altLang="en-US" dirty="0">
                <a:ea typeface="Arial" charset="0"/>
              </a:rPr>
              <a:t>t</a:t>
            </a:r>
            <a:r>
              <a:rPr lang="en-US" altLang="en-US" dirty="0" err="1">
                <a:ea typeface="Arial" charset="0"/>
              </a:rPr>
              <a:t>i</a:t>
            </a:r>
            <a:r>
              <a:rPr lang="vi-VN" altLang="en-US" dirty="0">
                <a:ea typeface="Arial" charset="0"/>
              </a:rPr>
              <a:t>ch</a:t>
            </a:r>
            <a:r>
              <a:rPr lang="en-US" altLang="en-US" dirty="0">
                <a:ea typeface="Arial" charset="0"/>
              </a:rPr>
              <a:t>_</a:t>
            </a:r>
            <a:r>
              <a:rPr lang="vi-VN" altLang="en-US" dirty="0">
                <a:ea typeface="Arial" charset="0"/>
              </a:rPr>
              <a:t>hinh_ vuong (a), hàm tính diện tích hình vuông.</a:t>
            </a:r>
            <a:endParaRPr lang="en-US" altLang="en-US" dirty="0">
              <a:ea typeface="Arial" charset="0"/>
            </a:endParaRPr>
          </a:p>
          <a:p>
            <a:pPr marL="0" indent="0">
              <a:spcBef>
                <a:spcPts val="725"/>
              </a:spcBef>
              <a:spcAft>
                <a:spcPts val="725"/>
              </a:spcAft>
              <a:buNone/>
            </a:pPr>
            <a:r>
              <a:rPr lang="vi-VN" altLang="en-US" dirty="0">
                <a:ea typeface="Arial" charset="0"/>
              </a:rPr>
              <a:t>Viết chương trình sử dụng module my _square.</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3016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3: </a:t>
            </a:r>
          </a:p>
          <a:p>
            <a:pPr marL="0" indent="0">
              <a:spcBef>
                <a:spcPts val="725"/>
              </a:spcBef>
              <a:spcAft>
                <a:spcPts val="725"/>
              </a:spcAft>
              <a:buNone/>
            </a:pPr>
            <a:r>
              <a:rPr lang="vi-VN" altLang="en-US" dirty="0">
                <a:ea typeface="Arial" charset="0"/>
              </a:rPr>
              <a:t>Xây dựng một module có tên </a:t>
            </a:r>
            <a:r>
              <a:rPr lang="vi-VN" altLang="en-US" dirty="0" err="1">
                <a:ea typeface="Arial" charset="0"/>
              </a:rPr>
              <a:t>sohoc</a:t>
            </a:r>
            <a:r>
              <a:rPr lang="en-US" altLang="en-US" dirty="0">
                <a:ea typeface="Arial" charset="0"/>
              </a:rPr>
              <a:t>2.</a:t>
            </a:r>
            <a:r>
              <a:rPr lang="vi-VN" altLang="en-US" dirty="0" err="1">
                <a:ea typeface="Arial" charset="0"/>
              </a:rPr>
              <a:t>py</a:t>
            </a:r>
            <a:r>
              <a:rPr lang="vi-VN" altLang="en-US" dirty="0">
                <a:ea typeface="Arial" charset="0"/>
              </a:rPr>
              <a:t> gồm các phương thức:</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Ucln(a,b), trả về ước chung lớn nhất của 2 số nguyên a, b.</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Bcnn(a,b), trả về bội số chung nhỏ nhất của 2 số nguyên a, b.</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SumDivisor(n), trả về tổng các ước của n.</a:t>
            </a:r>
            <a:endParaRPr lang="en-US" altLang="en-US" dirty="0">
              <a:ea typeface="Arial" charset="0"/>
            </a:endParaRPr>
          </a:p>
          <a:p>
            <a:pPr marL="0" indent="0">
              <a:spcBef>
                <a:spcPts val="725"/>
              </a:spcBef>
              <a:spcAft>
                <a:spcPts val="725"/>
              </a:spcAft>
              <a:buNone/>
            </a:pPr>
            <a:r>
              <a:rPr lang="vi-VN" altLang="en-US" dirty="0">
                <a:ea typeface="Arial" charset="0"/>
              </a:rPr>
              <a:t>Viết chương trình sử dụng </a:t>
            </a:r>
            <a:r>
              <a:rPr lang="vi-VN" altLang="en-US" dirty="0" err="1">
                <a:ea typeface="Arial" charset="0"/>
              </a:rPr>
              <a:t>module</a:t>
            </a:r>
            <a:r>
              <a:rPr lang="vi-VN" altLang="en-US" dirty="0">
                <a:ea typeface="Arial" charset="0"/>
              </a:rPr>
              <a:t> </a:t>
            </a:r>
            <a:r>
              <a:rPr lang="vi-VN" altLang="en-US" dirty="0" err="1">
                <a:ea typeface="Arial" charset="0"/>
              </a:rPr>
              <a:t>sohoc</a:t>
            </a:r>
            <a:r>
              <a:rPr lang="en-US" altLang="en-US" dirty="0">
                <a:ea typeface="Arial" charset="0"/>
              </a:rPr>
              <a:t>2</a:t>
            </a:r>
            <a:r>
              <a:rPr lang="vi-VN" altLang="en-US" dirty="0">
                <a:ea typeface="Arial" charset="0"/>
              </a:rPr>
              <a:t>.py trên.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000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4: </a:t>
            </a:r>
          </a:p>
          <a:p>
            <a:pPr marL="0" indent="0">
              <a:spcBef>
                <a:spcPts val="725"/>
              </a:spcBef>
              <a:spcAft>
                <a:spcPts val="725"/>
              </a:spcAft>
              <a:buNone/>
            </a:pPr>
            <a:r>
              <a:rPr lang="vi-VN" altLang="en-US" dirty="0">
                <a:ea typeface="Arial" charset="0"/>
              </a:rPr>
              <a:t>Xây dựng module thực hiện các việc 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Giải phương trình bậc nhất một ẩn.</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Giải phương trình bậc hai.</a:t>
            </a:r>
            <a:endParaRPr lang="en-US" altLang="en-US" dirty="0">
              <a:ea typeface="Arial" charset="0"/>
            </a:endParaRPr>
          </a:p>
          <a:p>
            <a:pPr marL="0" indent="0">
              <a:spcBef>
                <a:spcPts val="725"/>
              </a:spcBef>
              <a:spcAft>
                <a:spcPts val="725"/>
              </a:spcAft>
              <a:buNone/>
            </a:pPr>
            <a:r>
              <a:rPr lang="vi-VN" altLang="en-US" dirty="0">
                <a:ea typeface="Arial" charset="0"/>
              </a:rPr>
              <a:t>Viết chương trình sử dụng module được xây dựng ở trên.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425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5: </a:t>
            </a:r>
          </a:p>
          <a:p>
            <a:pPr marL="0" indent="0">
              <a:spcBef>
                <a:spcPts val="725"/>
              </a:spcBef>
              <a:spcAft>
                <a:spcPts val="725"/>
              </a:spcAft>
              <a:buNone/>
            </a:pPr>
            <a:r>
              <a:rPr lang="vi-VN" altLang="en-US" dirty="0">
                <a:ea typeface="Arial" charset="0"/>
              </a:rPr>
              <a:t>Xây dụng module doicoso 1.py thực hiện các công việc 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Nhập vào một số nguyên và in ra kết quả vừa nhập.</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Chuy</a:t>
            </a:r>
            <a:r>
              <a:rPr lang="en-US" altLang="en-US" dirty="0">
                <a:ea typeface="Arial" charset="0"/>
              </a:rPr>
              <a:t>ể</a:t>
            </a:r>
            <a:r>
              <a:rPr lang="vi-VN" altLang="en-US" dirty="0">
                <a:ea typeface="Arial" charset="0"/>
              </a:rPr>
              <a:t>n đổi số đã nhập sang hệ nhị phân và in kết quả ra màn hình.</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Chuy</a:t>
            </a:r>
            <a:r>
              <a:rPr lang="en-US" altLang="en-US" dirty="0">
                <a:ea typeface="Arial" charset="0"/>
              </a:rPr>
              <a:t>ể</a:t>
            </a:r>
            <a:r>
              <a:rPr lang="vi-VN" altLang="en-US" dirty="0">
                <a:ea typeface="Arial" charset="0"/>
              </a:rPr>
              <a:t>n đổi số đã nhập sang hệ cơ số 8 (bát phân) và in kết quả ra màn hình.</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Chuyển đổi số đã nhập sang hệ cơ số 16 (thập lục phần) và in kết quả ra màn hình.</a:t>
            </a:r>
            <a:endParaRPr lang="en-US" altLang="en-US" dirty="0">
              <a:ea typeface="Arial" charset="0"/>
            </a:endParaRPr>
          </a:p>
          <a:p>
            <a:pPr marL="0" indent="0">
              <a:spcBef>
                <a:spcPts val="725"/>
              </a:spcBef>
              <a:spcAft>
                <a:spcPts val="725"/>
              </a:spcAft>
              <a:buNone/>
            </a:pPr>
            <a:r>
              <a:rPr lang="vi-VN" altLang="en-US" dirty="0">
                <a:ea typeface="Arial" charset="0"/>
              </a:rPr>
              <a:t>Viết chương trình sử dụng module doicoso.py.</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964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4517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6: </a:t>
            </a:r>
          </a:p>
          <a:p>
            <a:pPr marL="0" indent="0">
              <a:spcBef>
                <a:spcPts val="725"/>
              </a:spcBef>
              <a:spcAft>
                <a:spcPts val="725"/>
              </a:spcAft>
              <a:buNone/>
            </a:pPr>
            <a:r>
              <a:rPr lang="vi-VN" altLang="en-US" dirty="0">
                <a:ea typeface="Arial" charset="0"/>
              </a:rPr>
              <a:t>Xây dụng module doicoso2.py thực hiện các công việc 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Nhập vào một chuỗi ký tự, loại bỏ tất cả các ký tự không thuộc vào tập hợp các ký tự sau </a:t>
            </a:r>
            <a:r>
              <a:rPr lang="en-US" altLang="en-US" dirty="0">
                <a:ea typeface="Arial" charset="0"/>
              </a:rPr>
              <a:t>{</a:t>
            </a:r>
            <a:r>
              <a:rPr lang="vi-VN" altLang="en-US" dirty="0">
                <a:ea typeface="Arial" charset="0"/>
              </a:rPr>
              <a:t>0,1,2.9, A,B,C,D,E,F</a:t>
            </a:r>
            <a:r>
              <a:rPr lang="en-US" altLang="en-US" dirty="0">
                <a:ea typeface="Arial" charset="0"/>
              </a:rPr>
              <a:t>}</a:t>
            </a:r>
            <a:r>
              <a:rPr lang="vi-VN" altLang="en-US" dirty="0">
                <a:ea typeface="Arial" charset="0"/>
              </a:rPr>
              <a:t> in chuỗi kết quả nhận được ra màn hình.</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Cho biết một chuỗi số cho trước là biểu diễn cơ số mấy?</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Chuyển đổi một chuỗi số từ cơ số 2 sang cơ số 10.</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Chuyển đổi một chuỗi số từ cơ số 8 sang cơ số 10.</a:t>
            </a:r>
            <a:endParaRPr lang="en-US" altLang="en-US" dirty="0">
              <a:ea typeface="Arial" charset="0"/>
            </a:endParaRPr>
          </a:p>
          <a:p>
            <a:pPr marL="0" indent="0">
              <a:spcBef>
                <a:spcPts val="725"/>
              </a:spcBef>
              <a:spcAft>
                <a:spcPts val="725"/>
              </a:spcAft>
              <a:buNone/>
            </a:pPr>
            <a:r>
              <a:rPr lang="en-US" altLang="en-US" dirty="0">
                <a:ea typeface="Arial" charset="0"/>
              </a:rPr>
              <a:t>+ </a:t>
            </a:r>
            <a:r>
              <a:rPr lang="vi-VN" altLang="en-US" dirty="0">
                <a:ea typeface="Arial" charset="0"/>
              </a:rPr>
              <a:t>Chuyển đổi một chuỗi số từ cơ số 16 sang cơ số 10.</a:t>
            </a:r>
            <a:endParaRPr lang="en-US" altLang="en-US" dirty="0">
              <a:ea typeface="Arial" charset="0"/>
            </a:endParaRPr>
          </a:p>
          <a:p>
            <a:pPr marL="0" indent="0">
              <a:spcBef>
                <a:spcPts val="725"/>
              </a:spcBef>
              <a:spcAft>
                <a:spcPts val="725"/>
              </a:spcAft>
              <a:buNone/>
            </a:pPr>
            <a:r>
              <a:rPr lang="vi-VN" altLang="en-US" dirty="0">
                <a:ea typeface="Arial" charset="0"/>
              </a:rPr>
              <a:t>Viết chương trình sử dụng module trên.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19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328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2133600" y="1676400"/>
            <a:ext cx="7815942" cy="3261668"/>
            <a:chOff x="3444880" y="1621464"/>
            <a:chExt cx="7815942" cy="3261668"/>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Xây</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dựng</a:t>
                </a:r>
                <a:r>
                  <a:rPr lang="en-US" dirty="0">
                    <a:latin typeface="Arial" pitchFamily="34" charset="0"/>
                    <a:ea typeface="Tahoma" pitchFamily="34" charset="0"/>
                    <a:cs typeface="Arial" pitchFamily="34" charset="0"/>
                  </a:rPr>
                  <a:t> module</a:t>
                </a:r>
                <a:endParaRPr lang="vi-VN"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thao</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trên</a:t>
                </a:r>
                <a:r>
                  <a:rPr lang="en-US" dirty="0">
                    <a:latin typeface="Arial" pitchFamily="34" charset="0"/>
                    <a:ea typeface="Tahoma" pitchFamily="34" charset="0"/>
                    <a:cs typeface="Arial" pitchFamily="34" charset="0"/>
                  </a:rPr>
                  <a:t> module</a:t>
                </a: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3</a:t>
                </a:r>
              </a:p>
            </p:txBody>
          </p:sp>
          <p:sp>
            <p:nvSpPr>
              <p:cNvPr id="27" name="TextBox 6"/>
              <p:cNvSpPr txBox="1">
                <a:spLocks noChangeArrowheads="1"/>
              </p:cNvSpPr>
              <p:nvPr/>
            </p:nvSpPr>
            <p:spPr bwMode="auto">
              <a:xfrm>
                <a:off x="6020898" y="4168784"/>
                <a:ext cx="4625331"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Các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bước</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xây</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dựng</a:t>
                </a:r>
                <a:r>
                  <a:rPr lang="en-US" dirty="0">
                    <a:latin typeface="Arial" pitchFamily="34" charset="0"/>
                    <a:ea typeface="Tahoma" pitchFamily="34" charset="0"/>
                    <a:cs typeface="Arial" pitchFamily="34" charset="0"/>
                  </a:rPr>
                  <a:t> package</a:t>
                </a:r>
              </a:p>
            </p:txBody>
          </p:sp>
        </p:grpSp>
        <p:grpSp>
          <p:nvGrpSpPr>
            <p:cNvPr id="28" name="Group 27"/>
            <p:cNvGrpSpPr/>
            <p:nvPr/>
          </p:nvGrpSpPr>
          <p:grpSpPr>
            <a:xfrm>
              <a:off x="3444880" y="4181457"/>
              <a:ext cx="6553201" cy="701675"/>
              <a:chOff x="4877254" y="4916297"/>
              <a:chExt cx="6553201" cy="701675"/>
            </a:xfrm>
          </p:grpSpPr>
          <p:sp>
            <p:nvSpPr>
              <p:cNvPr id="29" name="TextBox 7"/>
              <p:cNvSpPr txBox="1">
                <a:spLocks noChangeArrowheads="1"/>
              </p:cNvSpPr>
              <p:nvPr/>
            </p:nvSpPr>
            <p:spPr bwMode="auto">
              <a:xfrm>
                <a:off x="5758961" y="5074453"/>
                <a:ext cx="5671494"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dirty="0" err="1">
                    <a:latin typeface="Arial" pitchFamily="34" charset="0"/>
                    <a:ea typeface="Tahoma" pitchFamily="34" charset="0"/>
                    <a:cs typeface="Arial" pitchFamily="34" charset="0"/>
                  </a:rPr>
                  <a:t>Hướng</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dẫn</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giải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bài</a:t>
                </a:r>
                <a:r>
                  <a:rPr lang="en-US" dirty="0">
                    <a:latin typeface="Arial" pitchFamily="34" charset="0"/>
                    <a:ea typeface="Tahoma" pitchFamily="34" charset="0"/>
                    <a:cs typeface="Arial" pitchFamily="34" charset="0"/>
                  </a:rPr>
                  <a:t> </a:t>
                </a:r>
                <a:r>
                  <a:rPr lang="en-US" dirty="0" err="1">
                    <a:latin typeface="Arial" pitchFamily="34" charset="0"/>
                    <a:ea typeface="Tahoma" pitchFamily="34" charset="0"/>
                    <a:cs typeface="Arial" pitchFamily="34" charset="0"/>
                  </a:rPr>
                  <a:t>tập</a:t>
                </a:r>
                <a:endParaRPr lang="en-US" dirty="0">
                  <a:latin typeface="Arial" pitchFamily="34" charset="0"/>
                  <a:ea typeface="Tahoma" pitchFamily="34" charset="0"/>
                  <a:cs typeface="Arial" pitchFamily="34" charset="0"/>
                </a:endParaRPr>
              </a:p>
            </p:txBody>
          </p:sp>
          <p:sp>
            <p:nvSpPr>
              <p:cNvPr id="30" name="Oval 29"/>
              <p:cNvSpPr/>
              <p:nvPr/>
            </p:nvSpPr>
            <p:spPr>
              <a:xfrm>
                <a:off x="4877254" y="4916297"/>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en-US" b="1" dirty="0">
                    <a:solidFill>
                      <a:schemeClr val="tx1"/>
                    </a:solidFill>
                    <a:latin typeface="Arial" panose="020B0604020202020204" pitchFamily="34" charset="0"/>
                    <a:cs typeface="Arial" panose="020B0604020202020204" pitchFamily="34" charset="0"/>
                  </a:rPr>
                  <a:t>4</a:t>
                </a: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348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7: </a:t>
            </a:r>
          </a:p>
          <a:p>
            <a:pPr marL="0" indent="0">
              <a:spcBef>
                <a:spcPts val="725"/>
              </a:spcBef>
              <a:spcAft>
                <a:spcPts val="725"/>
              </a:spcAft>
              <a:buNone/>
            </a:pPr>
            <a:r>
              <a:rPr lang="vi-VN" altLang="en-US" dirty="0">
                <a:ea typeface="Arial" charset="0"/>
              </a:rPr>
              <a:t>Xây dựng một module thực hiện công việc 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Sinh ngẫu nhiên một dãy số &lt;=100 số nguyên, hiển thị dãy số đó ra màn hình.</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Liệt kê và hiển thị các số nguyên tố chia hết cho 7 trong dãy đó.</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Tính tổng các số lẻ thuộc dãy đó.</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Kiểm tra trong dãy có các số chính phương không? Nếu có hiển thị ra màn hình, ngược lại, in ra thông báo không có số chính phương trong dãy.</a:t>
            </a:r>
            <a:endParaRPr lang="en-US" altLang="en-US" dirty="0">
              <a:ea typeface="Arial" charset="0"/>
            </a:endParaRPr>
          </a:p>
          <a:p>
            <a:pPr marL="0" indent="0">
              <a:spcBef>
                <a:spcPts val="725"/>
              </a:spcBef>
              <a:spcAft>
                <a:spcPts val="725"/>
              </a:spcAft>
              <a:buNone/>
            </a:pPr>
            <a:r>
              <a:rPr lang="vi-VN" altLang="en-US" dirty="0">
                <a:ea typeface="Arial" charset="0"/>
              </a:rPr>
              <a:t>Viết chương trình sử dụng module trên.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20</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4683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8: </a:t>
            </a:r>
          </a:p>
          <a:p>
            <a:pPr marL="0" indent="0">
              <a:spcBef>
                <a:spcPts val="725"/>
              </a:spcBef>
              <a:spcAft>
                <a:spcPts val="725"/>
              </a:spcAft>
              <a:buNone/>
            </a:pPr>
            <a:r>
              <a:rPr lang="vi-VN" altLang="en-US" dirty="0">
                <a:ea typeface="Arial" charset="0"/>
              </a:rPr>
              <a:t>Xây dựng module Matranvuong thực hiện các việc sau:</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Nhập dữ liệu vào ma trận NxN (N là kích thước của ma trận có thể được nhập từ bàn phím.</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In ma trận ra màn hình theo định dạnh truyền thống (N dòng và n cột).</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Tính ma trận chuyển vị và in kết quả ra màn hình.</a:t>
            </a:r>
            <a:endParaRPr lang="en-US" altLang="en-US" dirty="0">
              <a:ea typeface="Arial" charset="0"/>
            </a:endParaRPr>
          </a:p>
          <a:p>
            <a:pPr marL="0" indent="0">
              <a:spcBef>
                <a:spcPts val="725"/>
              </a:spcBef>
              <a:spcAft>
                <a:spcPts val="725"/>
              </a:spcAft>
              <a:buNone/>
            </a:pPr>
            <a:r>
              <a:rPr lang="en-US" altLang="en-US" dirty="0">
                <a:ea typeface="Arial" charset="0"/>
              </a:rPr>
              <a:t>+</a:t>
            </a:r>
            <a:r>
              <a:rPr lang="vi-VN" altLang="en-US" dirty="0">
                <a:ea typeface="Arial" charset="0"/>
              </a:rPr>
              <a:t> Ki</a:t>
            </a:r>
            <a:r>
              <a:rPr lang="en-US" altLang="en-US" dirty="0">
                <a:ea typeface="Arial" charset="0"/>
              </a:rPr>
              <a:t>ể</a:t>
            </a:r>
            <a:r>
              <a:rPr lang="vi-VN" altLang="en-US" dirty="0">
                <a:ea typeface="Arial" charset="0"/>
              </a:rPr>
              <a:t>m tra ma trận có đối xứng không, nếu có thì trả về kết quả là True, ngược lại trả về kết quả là </a:t>
            </a:r>
            <a:r>
              <a:rPr lang="en-US" altLang="en-US" dirty="0">
                <a:ea typeface="Arial" charset="0"/>
              </a:rPr>
              <a:t>False</a:t>
            </a:r>
          </a:p>
          <a:p>
            <a:pPr marL="0" indent="0">
              <a:spcBef>
                <a:spcPts val="725"/>
              </a:spcBef>
              <a:spcAft>
                <a:spcPts val="725"/>
              </a:spcAft>
              <a:buNone/>
            </a:pPr>
            <a:r>
              <a:rPr lang="vi-VN" altLang="en-US" dirty="0">
                <a:ea typeface="Arial" charset="0"/>
              </a:rPr>
              <a:t>Viết chương trình sử dụng module trên.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21</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704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a:xfrm>
            <a:off x="392626" y="1644241"/>
            <a:ext cx="11406748" cy="4756559"/>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9: </a:t>
            </a:r>
          </a:p>
          <a:p>
            <a:pPr marL="0" indent="0">
              <a:spcBef>
                <a:spcPts val="725"/>
              </a:spcBef>
              <a:spcAft>
                <a:spcPts val="725"/>
              </a:spcAft>
              <a:buNone/>
            </a:pPr>
            <a:r>
              <a:rPr lang="en-US" altLang="en-US" dirty="0" err="1">
                <a:ea typeface="Arial" charset="0"/>
              </a:rPr>
              <a:t>Đề</a:t>
            </a:r>
            <a:r>
              <a:rPr lang="en-US" altLang="en-US" dirty="0">
                <a:ea typeface="Arial" charset="0"/>
              </a:rPr>
              <a:t> </a:t>
            </a:r>
            <a:r>
              <a:rPr lang="en-US" altLang="en-US" dirty="0" err="1">
                <a:ea typeface="Arial" charset="0"/>
              </a:rPr>
              <a:t>quản</a:t>
            </a:r>
            <a:r>
              <a:rPr lang="en-US" altLang="en-US" dirty="0">
                <a:ea typeface="Arial" charset="0"/>
              </a:rPr>
              <a:t> </a:t>
            </a:r>
            <a:r>
              <a:rPr lang="en-US" altLang="en-US" dirty="0" err="1">
                <a:ea typeface="Arial" charset="0"/>
              </a:rPr>
              <a:t>lý</a:t>
            </a:r>
            <a:r>
              <a:rPr lang="en-US" altLang="en-US" dirty="0">
                <a:ea typeface="Arial" charset="0"/>
              </a:rPr>
              <a:t> </a:t>
            </a:r>
            <a:r>
              <a:rPr lang="en-US" altLang="en-US" dirty="0" err="1">
                <a:ea typeface="Arial" charset="0"/>
              </a:rPr>
              <a:t>hàng</a:t>
            </a:r>
            <a:r>
              <a:rPr lang="en-US" altLang="en-US" dirty="0">
                <a:ea typeface="Arial" charset="0"/>
              </a:rPr>
              <a:t> </a:t>
            </a:r>
            <a:r>
              <a:rPr lang="en-US" altLang="en-US" dirty="0" err="1">
                <a:ea typeface="Arial" charset="0"/>
              </a:rPr>
              <a:t>hóa</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siêu</a:t>
            </a:r>
            <a:r>
              <a:rPr lang="en-US" altLang="en-US" dirty="0">
                <a:ea typeface="Arial" charset="0"/>
              </a:rPr>
              <a:t> </a:t>
            </a:r>
            <a:r>
              <a:rPr lang="en-US" altLang="en-US" dirty="0" err="1">
                <a:ea typeface="Arial" charset="0"/>
              </a:rPr>
              <a:t>thị</a:t>
            </a:r>
            <a:r>
              <a:rPr lang="en-US" altLang="en-US" dirty="0">
                <a:ea typeface="Arial" charset="0"/>
              </a:rPr>
              <a:t> </a:t>
            </a:r>
            <a:r>
              <a:rPr lang="en-US" altLang="en-US" dirty="0" err="1">
                <a:ea typeface="Arial" charset="0"/>
              </a:rPr>
              <a:t>với</a:t>
            </a:r>
            <a:r>
              <a:rPr lang="en-US" altLang="en-US" dirty="0">
                <a:ea typeface="Arial" charset="0"/>
              </a:rPr>
              <a:t> </a:t>
            </a:r>
            <a:r>
              <a:rPr lang="en-US" altLang="en-US" dirty="0" err="1">
                <a:ea typeface="Arial" charset="0"/>
              </a:rPr>
              <a:t>thông</a:t>
            </a:r>
            <a:r>
              <a:rPr lang="en-US" altLang="en-US" dirty="0">
                <a:ea typeface="Arial" charset="0"/>
              </a:rPr>
              <a:t> tin </a:t>
            </a:r>
            <a:r>
              <a:rPr lang="en-US" altLang="en-US" dirty="0" err="1">
                <a:ea typeface="Arial" charset="0"/>
              </a:rPr>
              <a:t>của</a:t>
            </a:r>
            <a:r>
              <a:rPr lang="en-US" altLang="en-US" dirty="0">
                <a:ea typeface="Arial" charset="0"/>
              </a:rPr>
              <a:t> </a:t>
            </a:r>
            <a:r>
              <a:rPr lang="en-US" altLang="en-US" dirty="0" err="1">
                <a:ea typeface="Arial" charset="0"/>
              </a:rPr>
              <a:t>mỗi</a:t>
            </a:r>
            <a:r>
              <a:rPr lang="en-US" altLang="en-US" dirty="0">
                <a:ea typeface="Arial" charset="0"/>
              </a:rPr>
              <a:t> </a:t>
            </a:r>
            <a:r>
              <a:rPr lang="en-US" altLang="en-US" dirty="0" err="1">
                <a:ea typeface="Arial" charset="0"/>
              </a:rPr>
              <a:t>mặt</a:t>
            </a:r>
            <a:r>
              <a:rPr lang="en-US" altLang="en-US" dirty="0">
                <a:ea typeface="Arial" charset="0"/>
              </a:rPr>
              <a:t> </a:t>
            </a:r>
            <a:r>
              <a:rPr lang="en-US" altLang="en-US" dirty="0" err="1">
                <a:ea typeface="Arial" charset="0"/>
              </a:rPr>
              <a:t>hàng</a:t>
            </a:r>
            <a:r>
              <a:rPr lang="en-US" altLang="en-US" dirty="0">
                <a:ea typeface="Arial" charset="0"/>
              </a:rPr>
              <a:t> bao </a:t>
            </a:r>
            <a:r>
              <a:rPr lang="en-US" altLang="en-US" dirty="0" err="1">
                <a:ea typeface="Arial" charset="0"/>
              </a:rPr>
              <a:t>gồm:mã</a:t>
            </a:r>
            <a:r>
              <a:rPr lang="en-US" altLang="en-US" dirty="0">
                <a:ea typeface="Arial" charset="0"/>
              </a:rPr>
              <a:t> </a:t>
            </a:r>
            <a:r>
              <a:rPr lang="en-US" altLang="en-US" dirty="0" err="1">
                <a:ea typeface="Arial" charset="0"/>
              </a:rPr>
              <a:t>hàng</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chuỗi</a:t>
            </a:r>
            <a:r>
              <a:rPr lang="en-US" altLang="en-US" dirty="0">
                <a:ea typeface="Arial" charset="0"/>
              </a:rPr>
              <a:t> 4 </a:t>
            </a:r>
            <a:r>
              <a:rPr lang="en-US" altLang="en-US" dirty="0" err="1">
                <a:ea typeface="Arial" charset="0"/>
              </a:rPr>
              <a:t>ký</a:t>
            </a:r>
            <a:r>
              <a:rPr lang="en-US" altLang="en-US" dirty="0">
                <a:ea typeface="Arial" charset="0"/>
              </a:rPr>
              <a:t> </a:t>
            </a:r>
            <a:r>
              <a:rPr lang="en-US" altLang="en-US" dirty="0" err="1">
                <a:ea typeface="Arial" charset="0"/>
              </a:rPr>
              <a:t>tự</a:t>
            </a:r>
            <a:r>
              <a:rPr lang="en-US" altLang="en-US" dirty="0">
                <a:ea typeface="Arial" charset="0"/>
              </a:rPr>
              <a:t>); </a:t>
            </a:r>
            <a:r>
              <a:rPr lang="en-US" altLang="en-US" dirty="0" err="1">
                <a:ea typeface="Arial" charset="0"/>
              </a:rPr>
              <a:t>tênhàng</a:t>
            </a:r>
            <a:r>
              <a:rPr lang="en-US" altLang="en-US" dirty="0">
                <a:ea typeface="Arial" charset="0"/>
              </a:rPr>
              <a:t>;</a:t>
            </a:r>
            <a:r>
              <a:rPr lang="vi-VN" altLang="en-US" dirty="0">
                <a:ea typeface="Arial" charset="0"/>
              </a:rPr>
              <a:t> đ</a:t>
            </a:r>
            <a:r>
              <a:rPr lang="en-US" altLang="en-US" dirty="0" err="1">
                <a:ea typeface="Arial" charset="0"/>
              </a:rPr>
              <a:t>ơn</a:t>
            </a:r>
            <a:r>
              <a:rPr lang="vi-VN" altLang="en-US" dirty="0">
                <a:ea typeface="Arial" charset="0"/>
              </a:rPr>
              <a:t> vị tính;</a:t>
            </a:r>
            <a:r>
              <a:rPr lang="en-US" altLang="en-US" dirty="0">
                <a:ea typeface="Arial" charset="0"/>
              </a:rPr>
              <a:t> </a:t>
            </a:r>
            <a:r>
              <a:rPr lang="vi-VN" altLang="en-US" dirty="0">
                <a:ea typeface="Arial" charset="0"/>
              </a:rPr>
              <a:t>đơn giá;</a:t>
            </a:r>
            <a:r>
              <a:rPr lang="en-US" altLang="en-US" dirty="0">
                <a:ea typeface="Arial" charset="0"/>
              </a:rPr>
              <a:t> </a:t>
            </a:r>
            <a:r>
              <a:rPr lang="vi-VN" altLang="en-US" dirty="0">
                <a:ea typeface="Arial" charset="0"/>
              </a:rPr>
              <a:t>số lượng;</a:t>
            </a:r>
            <a:r>
              <a:rPr lang="en-US" altLang="en-US" dirty="0">
                <a:ea typeface="Arial" charset="0"/>
              </a:rPr>
              <a:t> </a:t>
            </a:r>
            <a:r>
              <a:rPr lang="vi-VN" altLang="en-US" dirty="0">
                <a:ea typeface="Arial" charset="0"/>
              </a:rPr>
              <a:t>thành tiền;</a:t>
            </a:r>
            <a:r>
              <a:rPr lang="en-US" altLang="en-US" dirty="0">
                <a:ea typeface="Arial" charset="0"/>
              </a:rPr>
              <a:t> </a:t>
            </a:r>
            <a:r>
              <a:rPr lang="vi-VN" altLang="en-US" dirty="0">
                <a:ea typeface="Arial" charset="0"/>
              </a:rPr>
              <a:t>thuế VA</a:t>
            </a:r>
            <a:r>
              <a:rPr lang="en-US" altLang="en-US" dirty="0">
                <a:ea typeface="Arial" charset="0"/>
              </a:rPr>
              <a:t>T</a:t>
            </a:r>
            <a:r>
              <a:rPr lang="vi-VN" altLang="en-US" dirty="0">
                <a:ea typeface="Arial" charset="0"/>
              </a:rPr>
              <a:t>.</a:t>
            </a:r>
            <a:endParaRPr lang="en-US" altLang="en-US" dirty="0">
              <a:ea typeface="Arial" charset="0"/>
            </a:endParaRPr>
          </a:p>
          <a:p>
            <a:pPr marL="0" indent="0">
              <a:spcBef>
                <a:spcPts val="725"/>
              </a:spcBef>
              <a:spcAft>
                <a:spcPts val="725"/>
              </a:spcAft>
              <a:buNone/>
            </a:pPr>
            <a:r>
              <a:rPr lang="vi-VN" altLang="en-US" dirty="0">
                <a:ea typeface="Arial" charset="0"/>
              </a:rPr>
              <a:t>Trong đó: mã h</a:t>
            </a:r>
            <a:r>
              <a:rPr lang="en-US" altLang="en-US" dirty="0">
                <a:ea typeface="Arial" charset="0"/>
              </a:rPr>
              <a:t>à</a:t>
            </a:r>
            <a:r>
              <a:rPr lang="vi-VN" altLang="en-US" dirty="0">
                <a:ea typeface="Arial" charset="0"/>
              </a:rPr>
              <a:t>ng; tên hàng; đơn vị tính, đơn giái số lượng, được nhập vào t</a:t>
            </a:r>
            <a:r>
              <a:rPr lang="en-US" altLang="en-US" dirty="0">
                <a:ea typeface="Arial" charset="0"/>
              </a:rPr>
              <a:t>ừ</a:t>
            </a:r>
            <a:r>
              <a:rPr lang="vi-VN" altLang="en-US" dirty="0">
                <a:ea typeface="Arial" charset="0"/>
              </a:rPr>
              <a:t> bàn phim.</a:t>
            </a:r>
            <a:r>
              <a:rPr lang="en-US" altLang="en-US" dirty="0">
                <a:ea typeface="Arial" charset="0"/>
              </a:rPr>
              <a:t> </a:t>
            </a:r>
            <a:r>
              <a:rPr lang="vi-VN" altLang="en-US" dirty="0">
                <a:ea typeface="Arial" charset="0"/>
              </a:rPr>
              <a:t>Xây dựng module qlyhanghoa.py có các chức năng cụ thể sau:</a:t>
            </a:r>
            <a:endParaRPr lang="en-US" altLang="en-US" dirty="0">
              <a:ea typeface="Arial" charset="0"/>
            </a:endParaRPr>
          </a:p>
          <a:p>
            <a:pPr marL="0" indent="0">
              <a:spcBef>
                <a:spcPts val="725"/>
              </a:spcBef>
              <a:spcAft>
                <a:spcPts val="725"/>
              </a:spcAft>
              <a:buNone/>
            </a:pPr>
            <a:r>
              <a:rPr lang="vi-VN" altLang="en-US" dirty="0">
                <a:ea typeface="Arial" charset="0"/>
              </a:rPr>
              <a:t>a</a:t>
            </a:r>
            <a:r>
              <a:rPr lang="en-US" altLang="en-US" dirty="0">
                <a:ea typeface="Arial" charset="0"/>
              </a:rPr>
              <a:t>)</a:t>
            </a:r>
            <a:r>
              <a:rPr lang="vi-VN" altLang="en-US" dirty="0">
                <a:ea typeface="Arial" charset="0"/>
              </a:rPr>
              <a:t> Nhập thông tin các mặt hàng từ bàn phím.</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a:t>
            </a:r>
            <a:r>
              <a:rPr lang="vi-VN" altLang="en-US" dirty="0">
                <a:ea typeface="Arial" charset="0"/>
              </a:rPr>
              <a:t> Tính cột thành tiền với thành tiền</a:t>
            </a:r>
            <a:r>
              <a:rPr lang="en-US" altLang="en-US" dirty="0">
                <a:ea typeface="Arial" charset="0"/>
              </a:rPr>
              <a:t> =</a:t>
            </a:r>
            <a:r>
              <a:rPr lang="vi-VN" altLang="en-US" dirty="0">
                <a:ea typeface="Arial" charset="0"/>
              </a:rPr>
              <a:t> đơn giá* số lượng.</a:t>
            </a:r>
            <a:endParaRPr lang="en-US" altLang="en-US" dirty="0">
              <a:ea typeface="Arial" charset="0"/>
            </a:endParaRP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Tính cột Thuế với Thuế </a:t>
            </a:r>
            <a:r>
              <a:rPr lang="en-US" altLang="en-US" dirty="0">
                <a:ea typeface="Arial" charset="0"/>
              </a:rPr>
              <a:t>=</a:t>
            </a:r>
            <a:r>
              <a:rPr lang="vi-VN" altLang="en-US" dirty="0">
                <a:ea typeface="Arial" charset="0"/>
              </a:rPr>
              <a:t> thành tiền * 10%.</a:t>
            </a:r>
            <a:endParaRPr lang="en-US" altLang="en-US" dirty="0">
              <a:ea typeface="Arial" charset="0"/>
            </a:endParaRPr>
          </a:p>
          <a:p>
            <a:pPr marL="0" indent="0">
              <a:spcBef>
                <a:spcPts val="725"/>
              </a:spcBef>
              <a:spcAft>
                <a:spcPts val="725"/>
              </a:spcAft>
              <a:buNone/>
            </a:pPr>
            <a:r>
              <a:rPr lang="en-US" altLang="en-US" dirty="0">
                <a:ea typeface="Arial" charset="0"/>
              </a:rPr>
              <a:t>d)</a:t>
            </a:r>
            <a:r>
              <a:rPr lang="vi-VN" altLang="en-US" dirty="0">
                <a:ea typeface="Arial" charset="0"/>
              </a:rPr>
              <a:t> Sắp xếp các mặt hàng theo thứ tự giảm dần về Thuế đưa ra màn hình kết quả trước và sau khi sắp xếp.</a:t>
            </a:r>
            <a:r>
              <a:rPr lang="en-US" altLang="en-US" dirty="0">
                <a:ea typeface="Arial" charset="0"/>
              </a:rPr>
              <a:t> </a:t>
            </a:r>
          </a:p>
          <a:p>
            <a:pPr marL="0" indent="0">
              <a:spcBef>
                <a:spcPts val="725"/>
              </a:spcBef>
              <a:spcAft>
                <a:spcPts val="725"/>
              </a:spcAft>
              <a:buNone/>
            </a:pPr>
            <a:r>
              <a:rPr lang="vi-VN" altLang="en-US" dirty="0">
                <a:ea typeface="Arial" charset="0"/>
              </a:rPr>
              <a:t>Viết chương trình sử dụng module qlyhanghoa.py trên.</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22</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675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10:</a:t>
            </a:r>
          </a:p>
          <a:p>
            <a:pPr marL="0" indent="0">
              <a:spcBef>
                <a:spcPts val="725"/>
              </a:spcBef>
              <a:spcAft>
                <a:spcPts val="725"/>
              </a:spcAft>
              <a:buNone/>
            </a:pPr>
            <a:r>
              <a:rPr lang="vi-VN" altLang="en-US" dirty="0">
                <a:ea typeface="Arial" charset="0"/>
              </a:rPr>
              <a:t>Xây dựng một package hinhhoc gồm các module my _Triage.py và my square.py đã được tạo ra ở bài </a:t>
            </a:r>
            <a:r>
              <a:rPr lang="en-US" altLang="en-US" dirty="0" err="1">
                <a:ea typeface="Arial" charset="0"/>
              </a:rPr>
              <a:t>trên</a:t>
            </a:r>
            <a:r>
              <a:rPr lang="vi-VN" altLang="en-US" dirty="0">
                <a:ea typeface="Arial" charset="0"/>
              </a:rPr>
              <a:t>. Viết chương trình sử dụng package hinhhoc.</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503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TRÊN PHÒNG MÁY</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11:</a:t>
            </a:r>
          </a:p>
          <a:p>
            <a:pPr marL="0" indent="0">
              <a:spcBef>
                <a:spcPts val="725"/>
              </a:spcBef>
              <a:spcAft>
                <a:spcPts val="725"/>
              </a:spcAft>
              <a:buNone/>
            </a:pPr>
            <a:r>
              <a:rPr lang="vi-VN" altLang="en-US" dirty="0">
                <a:ea typeface="Arial" charset="0"/>
              </a:rPr>
              <a:t>Xây dựng một package doicoso, trong đó sử dụng các module doicosol.py và đ</a:t>
            </a:r>
            <a:r>
              <a:rPr lang="en-US" altLang="en-US" dirty="0">
                <a:ea typeface="Arial" charset="0"/>
              </a:rPr>
              <a:t>ố</a:t>
            </a:r>
            <a:r>
              <a:rPr lang="vi-VN" altLang="en-US" dirty="0">
                <a:ea typeface="Arial" charset="0"/>
              </a:rPr>
              <a:t>i coso2.py ở </a:t>
            </a:r>
            <a:r>
              <a:rPr lang="en-US" altLang="en-US" dirty="0" err="1">
                <a:ea typeface="Arial" charset="0"/>
              </a:rPr>
              <a:t>các</a:t>
            </a:r>
            <a:r>
              <a:rPr lang="en-US" altLang="en-US" dirty="0">
                <a:ea typeface="Arial" charset="0"/>
              </a:rPr>
              <a:t> </a:t>
            </a:r>
            <a:r>
              <a:rPr lang="en-US" altLang="en-US" dirty="0" err="1">
                <a:ea typeface="Arial" charset="0"/>
              </a:rPr>
              <a:t>bài</a:t>
            </a:r>
            <a:r>
              <a:rPr lang="en-US" altLang="en-US" dirty="0">
                <a:ea typeface="Arial" charset="0"/>
              </a:rPr>
              <a:t> </a:t>
            </a:r>
            <a:r>
              <a:rPr lang="en-US" altLang="en-US" dirty="0" err="1">
                <a:ea typeface="Arial" charset="0"/>
              </a:rPr>
              <a:t>tập</a:t>
            </a:r>
            <a:r>
              <a:rPr lang="en-US" altLang="en-US" dirty="0">
                <a:ea typeface="Arial" charset="0"/>
              </a:rPr>
              <a:t> </a:t>
            </a:r>
            <a:r>
              <a:rPr lang="en-US" altLang="en-US" dirty="0" err="1">
                <a:ea typeface="Arial" charset="0"/>
              </a:rPr>
              <a:t>trên</a:t>
            </a:r>
            <a:r>
              <a:rPr lang="vi-VN" altLang="en-US" dirty="0">
                <a:ea typeface="Arial" charset="0"/>
              </a:rPr>
              <a:t>. Viết chương trình sử dụng package doicoso.</a:t>
            </a:r>
            <a:endParaRPr lang="en-US" altLang="en-US" dirty="0">
              <a:ea typeface="Arial" charset="0"/>
            </a:endParaRPr>
          </a:p>
        </p:txBody>
      </p:sp>
      <p:sp>
        <p:nvSpPr>
          <p:cNvPr id="4" name="Slide Number Placeholder 3"/>
          <p:cNvSpPr>
            <a:spLocks noGrp="1"/>
          </p:cNvSpPr>
          <p:nvPr>
            <p:ph type="sldNum" sz="quarter" idx="12"/>
          </p:nvPr>
        </p:nvSpPr>
        <p:spPr/>
        <p:txBody>
          <a:bodyPr/>
          <a:lstStyle/>
          <a:p>
            <a:fld id="{007ACD57-2BBE-45FC-B065-2411E86622FE}" type="slidenum">
              <a:rPr lang="en-US" smtClean="0"/>
              <a:t>24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311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25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10.1. </a:t>
            </a:r>
            <a:r>
              <a:rPr lang="en-US" dirty="0" err="1"/>
              <a:t>Xây</a:t>
            </a:r>
            <a:r>
              <a:rPr lang="en-US" dirty="0"/>
              <a:t> </a:t>
            </a:r>
            <a:r>
              <a:rPr lang="en-US" dirty="0" err="1"/>
              <a:t>dựng</a:t>
            </a:r>
            <a:r>
              <a:rPr lang="en-US" dirty="0"/>
              <a:t> module</a:t>
            </a:r>
          </a:p>
        </p:txBody>
      </p:sp>
      <p:sp>
        <p:nvSpPr>
          <p:cNvPr id="3" name="Content Placeholder 2"/>
          <p:cNvSpPr>
            <a:spLocks noGrp="1"/>
          </p:cNvSpPr>
          <p:nvPr>
            <p:ph idx="1"/>
          </p:nvPr>
        </p:nvSpPr>
        <p:spPr>
          <a:xfrm>
            <a:off x="392626" y="1371601"/>
            <a:ext cx="11406748" cy="5029200"/>
          </a:xfrm>
        </p:spPr>
        <p:txBody>
          <a:bodyPr>
            <a:normAutofit/>
          </a:bodyPr>
          <a:lstStyle/>
          <a:p>
            <a:r>
              <a:rPr lang="vi-VN" altLang="en-US" dirty="0"/>
              <a:t>Trong Python, một module là một tập hợp các định nghĩa, hàm, lớp và biến được đóng gói lại thành một file để sử dụng trong các chương trình khác. Xây dựng một module trong Python rất đơn giản. Dưới đây là các bước cơ bản để xây dựng một module:</a:t>
            </a:r>
          </a:p>
          <a:p>
            <a:pPr marL="0" indent="0">
              <a:buNone/>
            </a:pPr>
            <a:r>
              <a:rPr lang="en-US" altLang="en-US" dirty="0" err="1"/>
              <a:t>Bước</a:t>
            </a:r>
            <a:r>
              <a:rPr lang="en-US" altLang="en-US" dirty="0"/>
              <a:t> 1: </a:t>
            </a:r>
            <a:r>
              <a:rPr lang="vi-VN" altLang="en-US" dirty="0"/>
              <a:t>Tạo file Python mới</a:t>
            </a:r>
            <a:r>
              <a:rPr lang="en-US" altLang="en-US" dirty="0"/>
              <a:t> </a:t>
            </a:r>
            <a:r>
              <a:rPr lang="vi-VN" altLang="en-US" dirty="0"/>
              <a:t>.py. Ví dụ: my_module.py.</a:t>
            </a:r>
            <a:endParaRPr lang="en-US" altLang="en-US" dirty="0"/>
          </a:p>
          <a:p>
            <a:pPr marL="0" indent="0">
              <a:buNone/>
            </a:pPr>
            <a:r>
              <a:rPr lang="en-US" altLang="en-US" dirty="0" err="1"/>
              <a:t>Bước</a:t>
            </a:r>
            <a:r>
              <a:rPr lang="en-US" altLang="en-US" dirty="0"/>
              <a:t> 2: </a:t>
            </a:r>
            <a:r>
              <a:rPr lang="vi-VN" altLang="en-US" dirty="0"/>
              <a:t>Trong file my_module.py, định nghĩa các hàm, lớp, biến và các định nghĩa khác mà bạn muốn đưa vào module.</a:t>
            </a:r>
            <a:endParaRPr lang="en-US" altLang="en-US" dirty="0"/>
          </a:p>
          <a:p>
            <a:pPr marL="0" indent="0">
              <a:buNone/>
            </a:pPr>
            <a:r>
              <a:rPr lang="en-US" altLang="en-US" dirty="0" err="1"/>
              <a:t>Bước</a:t>
            </a:r>
            <a:r>
              <a:rPr lang="en-US" altLang="en-US" dirty="0"/>
              <a:t> 3: </a:t>
            </a:r>
            <a:r>
              <a:rPr lang="en-GB" altLang="en-US" dirty="0" err="1"/>
              <a:t>Lưu</a:t>
            </a:r>
            <a:r>
              <a:rPr lang="en-GB" altLang="en-US" dirty="0"/>
              <a:t> file my_module.py.</a:t>
            </a:r>
          </a:p>
          <a:p>
            <a:pPr marL="0" indent="0">
              <a:buNone/>
            </a:pPr>
            <a:r>
              <a:rPr lang="en-GB" altLang="en-US" dirty="0" err="1"/>
              <a:t>Bước</a:t>
            </a:r>
            <a:r>
              <a:rPr lang="en-GB" altLang="en-US" dirty="0"/>
              <a:t> 4: </a:t>
            </a:r>
            <a:r>
              <a:rPr lang="vi-VN" altLang="en-US" dirty="0"/>
              <a:t>Trong chương trình khác, bạn có thể import module my_module bằng cách sử dụng lệnh import.</a:t>
            </a:r>
            <a:endParaRPr lang="en-US" altLang="en-US" dirty="0"/>
          </a:p>
          <a:p>
            <a:pPr marL="0" indent="0">
              <a:buNone/>
            </a:pPr>
            <a:endParaRPr lang="en-US" altLang="en-US" dirty="0"/>
          </a:p>
          <a:p>
            <a:pPr marL="0" indent="0">
              <a:buNone/>
            </a:pPr>
            <a:endParaRPr lang="vi-VN"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3</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0735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10.1. </a:t>
            </a:r>
            <a:r>
              <a:rPr lang="en-US" dirty="0" err="1"/>
              <a:t>Xây</a:t>
            </a:r>
            <a:r>
              <a:rPr lang="en-US" dirty="0"/>
              <a:t> </a:t>
            </a:r>
            <a:r>
              <a:rPr lang="en-US" dirty="0" err="1"/>
              <a:t>dựng</a:t>
            </a:r>
            <a:r>
              <a:rPr lang="en-US" dirty="0"/>
              <a:t> module</a:t>
            </a:r>
          </a:p>
        </p:txBody>
      </p:sp>
      <p:sp>
        <p:nvSpPr>
          <p:cNvPr id="3" name="Content Placeholder 2"/>
          <p:cNvSpPr>
            <a:spLocks noGrp="1"/>
          </p:cNvSpPr>
          <p:nvPr>
            <p:ph idx="1"/>
          </p:nvPr>
        </p:nvSpPr>
        <p:spPr>
          <a:xfrm>
            <a:off x="392626" y="1371601"/>
            <a:ext cx="11406748" cy="5029200"/>
          </a:xfrm>
        </p:spPr>
        <p:txBody>
          <a:bodyPr>
            <a:normAutofit/>
          </a:bodyPr>
          <a:lstStyle/>
          <a:p>
            <a:r>
              <a:rPr lang="vi-VN" altLang="en-US" dirty="0"/>
              <a:t>Xây dựng module trong Python có mục đích chính là tạo ra một cách tổ chức, tách biệt và tái sử dụng code. Dưới đây là một số mục đích quan trọng của việc xây dựng module:</a:t>
            </a:r>
            <a:endParaRPr lang="en-US" altLang="en-US" dirty="0"/>
          </a:p>
          <a:p>
            <a:pPr marL="0" indent="0">
              <a:buNone/>
            </a:pPr>
            <a:r>
              <a:rPr lang="en-US" altLang="en-US" dirty="0"/>
              <a:t>+ </a:t>
            </a:r>
            <a:r>
              <a:rPr lang="en-US" altLang="en-US" dirty="0" err="1"/>
              <a:t>Tái</a:t>
            </a:r>
            <a:r>
              <a:rPr lang="en-US" altLang="en-US" dirty="0"/>
              <a:t> </a:t>
            </a:r>
            <a:r>
              <a:rPr lang="en-US" altLang="en-US" dirty="0" err="1"/>
              <a:t>sử</a:t>
            </a:r>
            <a:r>
              <a:rPr lang="en-US" altLang="en-US" dirty="0"/>
              <a:t> </a:t>
            </a:r>
            <a:r>
              <a:rPr lang="en-US" altLang="en-US" dirty="0" err="1"/>
              <a:t>dụng</a:t>
            </a:r>
            <a:r>
              <a:rPr lang="en-US" altLang="en-US" dirty="0"/>
              <a:t> code: </a:t>
            </a:r>
            <a:r>
              <a:rPr lang="en-US" altLang="en-US" dirty="0" err="1"/>
              <a:t>Một</a:t>
            </a:r>
            <a:r>
              <a:rPr lang="en-US" altLang="en-US" dirty="0"/>
              <a:t> </a:t>
            </a:r>
            <a:r>
              <a:rPr lang="en-US" altLang="en-US" dirty="0" err="1"/>
              <a:t>trong</a:t>
            </a:r>
            <a:r>
              <a:rPr lang="en-US" altLang="en-US" dirty="0"/>
              <a:t> </a:t>
            </a:r>
            <a:r>
              <a:rPr lang="en-US" altLang="en-US" dirty="0" err="1"/>
              <a:t>những</a:t>
            </a:r>
            <a:r>
              <a:rPr lang="en-US" altLang="en-US" dirty="0"/>
              <a:t> </a:t>
            </a:r>
            <a:r>
              <a:rPr lang="en-US" altLang="en-US" dirty="0" err="1"/>
              <a:t>lợi</a:t>
            </a:r>
            <a:r>
              <a:rPr lang="en-US" altLang="en-US" dirty="0"/>
              <a:t> </a:t>
            </a:r>
            <a:r>
              <a:rPr lang="en-US" altLang="en-US" dirty="0" err="1"/>
              <a:t>ích</a:t>
            </a:r>
            <a:r>
              <a:rPr lang="en-US" altLang="en-US" dirty="0"/>
              <a:t> </a:t>
            </a:r>
            <a:r>
              <a:rPr lang="en-US" altLang="en-US" dirty="0" err="1"/>
              <a:t>lớn</a:t>
            </a:r>
            <a:r>
              <a:rPr lang="en-US" altLang="en-US" dirty="0"/>
              <a:t> </a:t>
            </a:r>
            <a:r>
              <a:rPr lang="en-US" altLang="en-US" dirty="0" err="1"/>
              <a:t>nhất</a:t>
            </a:r>
            <a:r>
              <a:rPr lang="en-US" altLang="en-US" dirty="0"/>
              <a:t> </a:t>
            </a:r>
            <a:r>
              <a:rPr lang="en-US" altLang="en-US" dirty="0" err="1"/>
              <a:t>của</a:t>
            </a:r>
            <a:r>
              <a:rPr lang="en-US" altLang="en-US" dirty="0"/>
              <a:t> </a:t>
            </a:r>
            <a:r>
              <a:rPr lang="en-US" altLang="en-US" dirty="0" err="1"/>
              <a:t>việc</a:t>
            </a:r>
            <a:r>
              <a:rPr lang="en-US" altLang="en-US" dirty="0"/>
              <a:t> </a:t>
            </a:r>
            <a:r>
              <a:rPr lang="en-US" altLang="en-US" dirty="0" err="1"/>
              <a:t>sử</a:t>
            </a:r>
            <a:r>
              <a:rPr lang="en-US" altLang="en-US" dirty="0"/>
              <a:t> </a:t>
            </a:r>
            <a:r>
              <a:rPr lang="en-US" altLang="en-US" dirty="0" err="1"/>
              <a:t>dụng</a:t>
            </a:r>
            <a:r>
              <a:rPr lang="en-US" altLang="en-US" dirty="0"/>
              <a:t> module </a:t>
            </a:r>
            <a:r>
              <a:rPr lang="en-US" altLang="en-US" dirty="0" err="1"/>
              <a:t>là</a:t>
            </a:r>
            <a:r>
              <a:rPr lang="en-US" altLang="en-US" dirty="0"/>
              <a:t> </a:t>
            </a:r>
            <a:r>
              <a:rPr lang="en-US" altLang="en-US" dirty="0" err="1"/>
              <a:t>khả</a:t>
            </a:r>
            <a:r>
              <a:rPr lang="en-US" altLang="en-US" dirty="0"/>
              <a:t> </a:t>
            </a:r>
            <a:r>
              <a:rPr lang="en-US" altLang="en-US" dirty="0" err="1"/>
              <a:t>năng</a:t>
            </a:r>
            <a:r>
              <a:rPr lang="en-US" altLang="en-US" dirty="0"/>
              <a:t> </a:t>
            </a:r>
            <a:r>
              <a:rPr lang="en-US" altLang="en-US" dirty="0" err="1"/>
              <a:t>tái</a:t>
            </a:r>
            <a:r>
              <a:rPr lang="en-US" altLang="en-US" dirty="0"/>
              <a:t> </a:t>
            </a:r>
            <a:r>
              <a:rPr lang="en-US" altLang="en-US" dirty="0" err="1"/>
              <a:t>sử</a:t>
            </a:r>
            <a:r>
              <a:rPr lang="en-US" altLang="en-US" dirty="0"/>
              <a:t> </a:t>
            </a:r>
            <a:r>
              <a:rPr lang="en-US" altLang="en-US" dirty="0" err="1"/>
              <a:t>dụng</a:t>
            </a:r>
            <a:r>
              <a:rPr lang="en-US" altLang="en-US" dirty="0"/>
              <a:t> code. </a:t>
            </a:r>
          </a:p>
          <a:p>
            <a:pPr marL="0" indent="0">
              <a:buNone/>
            </a:pPr>
            <a:r>
              <a:rPr lang="en-US" altLang="en-US" dirty="0"/>
              <a:t>+ </a:t>
            </a:r>
            <a:r>
              <a:rPr lang="vi-VN" altLang="en-US" dirty="0"/>
              <a:t>Tổ chức và quản lý code: Sử dụng module giúp tổ chức code trở nên dễ quản lý hơn.</a:t>
            </a:r>
            <a:endParaRPr lang="en-US" altLang="en-US" dirty="0"/>
          </a:p>
          <a:p>
            <a:pPr marL="0" indent="0">
              <a:buNone/>
            </a:pPr>
            <a:r>
              <a:rPr lang="en-US" altLang="en-US" dirty="0"/>
              <a:t>+ </a:t>
            </a:r>
            <a:r>
              <a:rPr lang="en-US" altLang="en-US" dirty="0" err="1"/>
              <a:t>Giảm</a:t>
            </a:r>
            <a:r>
              <a:rPr lang="en-US" altLang="en-US" dirty="0"/>
              <a:t> </a:t>
            </a:r>
            <a:r>
              <a:rPr lang="en-US" altLang="en-US" dirty="0" err="1"/>
              <a:t>xung</a:t>
            </a:r>
            <a:r>
              <a:rPr lang="en-US" altLang="en-US" dirty="0"/>
              <a:t> </a:t>
            </a:r>
            <a:r>
              <a:rPr lang="en-US" altLang="en-US" dirty="0" err="1"/>
              <a:t>đột</a:t>
            </a:r>
            <a:r>
              <a:rPr lang="en-US" altLang="en-US" dirty="0"/>
              <a:t> </a:t>
            </a:r>
            <a:r>
              <a:rPr lang="en-US" altLang="en-US" dirty="0" err="1"/>
              <a:t>tên</a:t>
            </a:r>
            <a:r>
              <a:rPr lang="en-US" altLang="en-US" dirty="0"/>
              <a:t> </a:t>
            </a:r>
            <a:r>
              <a:rPr lang="en-US" altLang="en-US" dirty="0" err="1"/>
              <a:t>và</a:t>
            </a:r>
            <a:r>
              <a:rPr lang="en-US" altLang="en-US" dirty="0"/>
              <a:t> </a:t>
            </a:r>
            <a:r>
              <a:rPr lang="en-US" altLang="en-US" dirty="0" err="1"/>
              <a:t>tránh</a:t>
            </a:r>
            <a:r>
              <a:rPr lang="en-US" altLang="en-US" dirty="0"/>
              <a:t> </a:t>
            </a:r>
            <a:r>
              <a:rPr lang="en-US" altLang="en-US" dirty="0" err="1"/>
              <a:t>xung</a:t>
            </a:r>
            <a:r>
              <a:rPr lang="en-US" altLang="en-US" dirty="0"/>
              <a:t> </a:t>
            </a:r>
            <a:r>
              <a:rPr lang="en-US" altLang="en-US" dirty="0" err="1"/>
              <a:t>đột</a:t>
            </a:r>
            <a:r>
              <a:rPr lang="en-US" altLang="en-US" dirty="0"/>
              <a:t>: </a:t>
            </a:r>
            <a:r>
              <a:rPr lang="en-US" altLang="en-US" dirty="0" err="1"/>
              <a:t>Mỗi</a:t>
            </a:r>
            <a:r>
              <a:rPr lang="en-US" altLang="en-US" dirty="0"/>
              <a:t> module </a:t>
            </a:r>
            <a:r>
              <a:rPr lang="en-US" altLang="en-US" dirty="0" err="1"/>
              <a:t>có</a:t>
            </a:r>
            <a:r>
              <a:rPr lang="en-US" altLang="en-US" dirty="0"/>
              <a:t> </a:t>
            </a:r>
            <a:r>
              <a:rPr lang="en-US" altLang="en-US" dirty="0" err="1"/>
              <a:t>phạm</a:t>
            </a:r>
            <a:r>
              <a:rPr lang="en-US" altLang="en-US" dirty="0"/>
              <a:t> vi </a:t>
            </a:r>
            <a:r>
              <a:rPr lang="en-US" altLang="en-US" dirty="0" err="1"/>
              <a:t>riêng</a:t>
            </a:r>
            <a:r>
              <a:rPr lang="en-US" altLang="en-US" dirty="0"/>
              <a:t> </a:t>
            </a:r>
            <a:r>
              <a:rPr lang="en-US" altLang="en-US" dirty="0" err="1"/>
              <a:t>của</a:t>
            </a:r>
            <a:r>
              <a:rPr lang="en-US" altLang="en-US" dirty="0"/>
              <a:t> </a:t>
            </a:r>
            <a:r>
              <a:rPr lang="en-US" altLang="en-US" dirty="0" err="1"/>
              <a:t>nó</a:t>
            </a:r>
            <a:r>
              <a:rPr lang="en-US" altLang="en-US" dirty="0"/>
              <a:t>, </a:t>
            </a:r>
            <a:r>
              <a:rPr lang="en-US" altLang="en-US" dirty="0" err="1"/>
              <a:t>cho</a:t>
            </a:r>
            <a:r>
              <a:rPr lang="en-US" altLang="en-US" dirty="0"/>
              <a:t> </a:t>
            </a:r>
            <a:r>
              <a:rPr lang="en-US" altLang="en-US" dirty="0" err="1"/>
              <a:t>phép</a:t>
            </a:r>
            <a:r>
              <a:rPr lang="en-US" altLang="en-US" dirty="0"/>
              <a:t> </a:t>
            </a:r>
            <a:r>
              <a:rPr lang="en-US" altLang="en-US" dirty="0" err="1"/>
              <a:t>bạn</a:t>
            </a:r>
            <a:r>
              <a:rPr lang="en-US" altLang="en-US" dirty="0"/>
              <a:t> </a:t>
            </a:r>
            <a:r>
              <a:rPr lang="en-US" altLang="en-US" dirty="0" err="1"/>
              <a:t>định</a:t>
            </a:r>
            <a:r>
              <a:rPr lang="en-US" altLang="en-US" dirty="0"/>
              <a:t> </a:t>
            </a:r>
            <a:r>
              <a:rPr lang="en-US" altLang="en-US" dirty="0" err="1"/>
              <a:t>nghĩa</a:t>
            </a:r>
            <a:r>
              <a:rPr lang="en-US" altLang="en-US" dirty="0"/>
              <a:t> </a:t>
            </a:r>
            <a:r>
              <a:rPr lang="en-US" altLang="en-US" dirty="0" err="1"/>
              <a:t>các</a:t>
            </a:r>
            <a:r>
              <a:rPr lang="en-US" altLang="en-US" dirty="0"/>
              <a:t> </a:t>
            </a:r>
            <a:r>
              <a:rPr lang="en-US" altLang="en-US" dirty="0" err="1"/>
              <a:t>biến</a:t>
            </a:r>
            <a:r>
              <a:rPr lang="en-US" altLang="en-US" dirty="0"/>
              <a:t> </a:t>
            </a:r>
            <a:r>
              <a:rPr lang="en-US" altLang="en-US" dirty="0" err="1"/>
              <a:t>và</a:t>
            </a:r>
            <a:r>
              <a:rPr lang="en-US" altLang="en-US" dirty="0"/>
              <a:t> </a:t>
            </a:r>
            <a:r>
              <a:rPr lang="en-US" altLang="en-US" dirty="0" err="1"/>
              <a:t>hàm</a:t>
            </a:r>
            <a:r>
              <a:rPr lang="en-US" altLang="en-US" dirty="0"/>
              <a:t> </a:t>
            </a:r>
            <a:r>
              <a:rPr lang="en-US" altLang="en-US" dirty="0" err="1"/>
              <a:t>có</a:t>
            </a:r>
            <a:r>
              <a:rPr lang="en-US" altLang="en-US" dirty="0"/>
              <a:t> </a:t>
            </a:r>
            <a:r>
              <a:rPr lang="en-US" altLang="en-US" dirty="0" err="1"/>
              <a:t>tên</a:t>
            </a:r>
            <a:r>
              <a:rPr lang="en-US" altLang="en-US" dirty="0"/>
              <a:t> </a:t>
            </a:r>
            <a:r>
              <a:rPr lang="en-US" altLang="en-US" dirty="0" err="1"/>
              <a:t>giống</a:t>
            </a:r>
            <a:r>
              <a:rPr lang="en-US" altLang="en-US" dirty="0"/>
              <a:t> </a:t>
            </a:r>
            <a:r>
              <a:rPr lang="en-US" altLang="en-US" dirty="0" err="1"/>
              <a:t>nhau</a:t>
            </a:r>
            <a:r>
              <a:rPr lang="en-US" altLang="en-US" dirty="0"/>
              <a:t> </a:t>
            </a:r>
            <a:r>
              <a:rPr lang="en-US" altLang="en-US" dirty="0" err="1"/>
              <a:t>trong</a:t>
            </a:r>
            <a:r>
              <a:rPr lang="en-US" altLang="en-US" dirty="0"/>
              <a:t> </a:t>
            </a:r>
            <a:r>
              <a:rPr lang="en-US" altLang="en-US" dirty="0" err="1"/>
              <a:t>các</a:t>
            </a:r>
            <a:r>
              <a:rPr lang="en-US" altLang="en-US" dirty="0"/>
              <a:t> module </a:t>
            </a:r>
            <a:r>
              <a:rPr lang="en-US" altLang="en-US" dirty="0" err="1"/>
              <a:t>khác</a:t>
            </a:r>
            <a:r>
              <a:rPr lang="en-US" altLang="en-US" dirty="0"/>
              <a:t> </a:t>
            </a:r>
            <a:r>
              <a:rPr lang="en-US" altLang="en-US" dirty="0" err="1"/>
              <a:t>nhau</a:t>
            </a:r>
            <a:r>
              <a:rPr lang="en-US" altLang="en-US" dirty="0"/>
              <a:t> </a:t>
            </a:r>
            <a:r>
              <a:rPr lang="en-US" altLang="en-US" dirty="0" err="1"/>
              <a:t>mà</a:t>
            </a:r>
            <a:r>
              <a:rPr lang="en-US" altLang="en-US" dirty="0"/>
              <a:t> </a:t>
            </a:r>
            <a:r>
              <a:rPr lang="en-US" altLang="en-US" dirty="0" err="1"/>
              <a:t>không</a:t>
            </a:r>
            <a:r>
              <a:rPr lang="en-US" altLang="en-US" dirty="0"/>
              <a:t> </a:t>
            </a:r>
            <a:r>
              <a:rPr lang="en-US" altLang="en-US" dirty="0" err="1"/>
              <a:t>gây</a:t>
            </a:r>
            <a:r>
              <a:rPr lang="en-US" altLang="en-US" dirty="0"/>
              <a:t> </a:t>
            </a:r>
            <a:r>
              <a:rPr lang="en-US" altLang="en-US" dirty="0" err="1"/>
              <a:t>xung</a:t>
            </a:r>
            <a:r>
              <a:rPr lang="en-US" altLang="en-US" dirty="0"/>
              <a:t> </a:t>
            </a:r>
            <a:r>
              <a:rPr lang="en-US" altLang="en-US" dirty="0" err="1"/>
              <a:t>đột</a:t>
            </a:r>
            <a:r>
              <a:rPr lang="en-US" altLang="en-US" dirty="0"/>
              <a:t>.</a:t>
            </a:r>
          </a:p>
          <a:p>
            <a:pPr marL="0" indent="0">
              <a:buNone/>
            </a:pPr>
            <a:endParaRPr lang="vi-VN" altLang="en-US" dirty="0"/>
          </a:p>
          <a:p>
            <a:endParaRPr lang="vi-VN"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852080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10.2. </a:t>
            </a:r>
            <a:r>
              <a:rPr lang="en-US" dirty="0" err="1"/>
              <a:t>Các</a:t>
            </a:r>
            <a:r>
              <a:rPr lang="en-US" dirty="0"/>
              <a:t> </a:t>
            </a:r>
            <a:r>
              <a:rPr lang="en-US" dirty="0" err="1"/>
              <a:t>thao</a:t>
            </a:r>
            <a:r>
              <a:rPr lang="en-US" dirty="0"/>
              <a:t> </a:t>
            </a:r>
            <a:r>
              <a:rPr lang="en-US" dirty="0" err="1"/>
              <a:t>tác</a:t>
            </a:r>
            <a:r>
              <a:rPr lang="en-US" dirty="0"/>
              <a:t> </a:t>
            </a:r>
            <a:r>
              <a:rPr lang="en-US" dirty="0" err="1"/>
              <a:t>trên</a:t>
            </a:r>
            <a:r>
              <a:rPr lang="en-US" dirty="0"/>
              <a:t> module</a:t>
            </a:r>
          </a:p>
        </p:txBody>
      </p:sp>
      <p:sp>
        <p:nvSpPr>
          <p:cNvPr id="3" name="Content Placeholder 2"/>
          <p:cNvSpPr>
            <a:spLocks noGrp="1"/>
          </p:cNvSpPr>
          <p:nvPr>
            <p:ph idx="1"/>
          </p:nvPr>
        </p:nvSpPr>
        <p:spPr>
          <a:xfrm>
            <a:off x="392626" y="1371600"/>
            <a:ext cx="11406748" cy="5410199"/>
          </a:xfrm>
        </p:spPr>
        <p:txBody>
          <a:bodyPr>
            <a:normAutofit/>
          </a:bodyPr>
          <a:lstStyle/>
          <a:p>
            <a:r>
              <a:rPr lang="vi-VN" altLang="en-US" b="1" dirty="0"/>
              <a:t>Import module</a:t>
            </a:r>
            <a:r>
              <a:rPr lang="vi-VN" altLang="en-US" dirty="0"/>
              <a:t>: Để sử dụng các định nghĩa trong một module, bạn cần import module đó. Có một số cách để import module:</a:t>
            </a:r>
            <a:endParaRPr lang="en-US" altLang="en-US" dirty="0"/>
          </a:p>
          <a:p>
            <a:pPr marL="0" indent="0">
              <a:buNone/>
            </a:pPr>
            <a:r>
              <a:rPr lang="en-US" altLang="en-US" dirty="0"/>
              <a:t>+ Import </a:t>
            </a:r>
            <a:r>
              <a:rPr lang="en-US" altLang="en-US" dirty="0" err="1"/>
              <a:t>toàn</a:t>
            </a:r>
            <a:r>
              <a:rPr lang="en-US" altLang="en-US" dirty="0"/>
              <a:t> </a:t>
            </a:r>
            <a:r>
              <a:rPr lang="en-US" altLang="en-US" dirty="0" err="1"/>
              <a:t>bộ</a:t>
            </a:r>
            <a:r>
              <a:rPr lang="en-US" altLang="en-US" dirty="0"/>
              <a:t> module: import </a:t>
            </a:r>
            <a:r>
              <a:rPr lang="en-US" altLang="en-US" dirty="0" err="1"/>
              <a:t>module_name</a:t>
            </a:r>
            <a:endParaRPr lang="en-US" altLang="en-US" dirty="0"/>
          </a:p>
          <a:p>
            <a:pPr marL="0" indent="0">
              <a:buNone/>
            </a:pPr>
            <a:r>
              <a:rPr lang="en-US" altLang="en-US" dirty="0"/>
              <a:t>+ Import module </a:t>
            </a:r>
            <a:r>
              <a:rPr lang="en-US" altLang="en-US" dirty="0" err="1"/>
              <a:t>và</a:t>
            </a:r>
            <a:r>
              <a:rPr lang="en-US" altLang="en-US" dirty="0"/>
              <a:t> </a:t>
            </a:r>
            <a:r>
              <a:rPr lang="en-US" altLang="en-US" dirty="0" err="1"/>
              <a:t>đổi</a:t>
            </a:r>
            <a:r>
              <a:rPr lang="en-US" altLang="en-US" dirty="0"/>
              <a:t> </a:t>
            </a:r>
            <a:r>
              <a:rPr lang="en-US" altLang="en-US" dirty="0" err="1"/>
              <a:t>tên</a:t>
            </a:r>
            <a:r>
              <a:rPr lang="en-US" altLang="en-US" dirty="0"/>
              <a:t>: import </a:t>
            </a:r>
            <a:r>
              <a:rPr lang="en-US" altLang="en-US" dirty="0" err="1"/>
              <a:t>module_name</a:t>
            </a:r>
            <a:r>
              <a:rPr lang="en-US" altLang="en-US" dirty="0"/>
              <a:t> as alias </a:t>
            </a:r>
          </a:p>
          <a:p>
            <a:pPr marL="0" indent="0">
              <a:buNone/>
            </a:pPr>
            <a:r>
              <a:rPr lang="en-US" altLang="en-US" dirty="0"/>
              <a:t>+ </a:t>
            </a:r>
            <a:r>
              <a:rPr lang="en-GB" altLang="en-US" dirty="0"/>
              <a:t>Import </a:t>
            </a:r>
            <a:r>
              <a:rPr lang="en-GB" altLang="en-US" dirty="0" err="1"/>
              <a:t>một</a:t>
            </a:r>
            <a:r>
              <a:rPr lang="en-GB" altLang="en-US" dirty="0"/>
              <a:t> </a:t>
            </a:r>
            <a:r>
              <a:rPr lang="en-GB" altLang="en-US" dirty="0" err="1"/>
              <a:t>phần</a:t>
            </a:r>
            <a:r>
              <a:rPr lang="en-GB" altLang="en-US" dirty="0"/>
              <a:t> </a:t>
            </a:r>
            <a:r>
              <a:rPr lang="en-GB" altLang="en-US" dirty="0" err="1"/>
              <a:t>từ</a:t>
            </a:r>
            <a:r>
              <a:rPr lang="en-GB" altLang="en-US" dirty="0"/>
              <a:t> module: from </a:t>
            </a:r>
            <a:r>
              <a:rPr lang="en-GB" altLang="en-US" dirty="0" err="1"/>
              <a:t>module_name</a:t>
            </a:r>
            <a:r>
              <a:rPr lang="en-GB" altLang="en-US" dirty="0"/>
              <a:t> import </a:t>
            </a:r>
            <a:r>
              <a:rPr lang="en-GB" altLang="en-US" dirty="0" err="1"/>
              <a:t>item_name</a:t>
            </a:r>
            <a:endParaRPr lang="en-GB" altLang="en-US" dirty="0"/>
          </a:p>
          <a:p>
            <a:pPr marL="0" indent="0">
              <a:buNone/>
            </a:pPr>
            <a:r>
              <a:rPr lang="en-GB" altLang="en-US" dirty="0"/>
              <a:t>+ Import </a:t>
            </a:r>
            <a:r>
              <a:rPr lang="en-GB" altLang="en-US" dirty="0" err="1"/>
              <a:t>mọi</a:t>
            </a:r>
            <a:r>
              <a:rPr lang="en-GB" altLang="en-US" dirty="0"/>
              <a:t> </a:t>
            </a:r>
            <a:r>
              <a:rPr lang="en-GB" altLang="en-US" dirty="0" err="1"/>
              <a:t>thứ</a:t>
            </a:r>
            <a:r>
              <a:rPr lang="en-GB" altLang="en-US" dirty="0"/>
              <a:t> </a:t>
            </a:r>
            <a:r>
              <a:rPr lang="en-GB" altLang="en-US" dirty="0" err="1"/>
              <a:t>từ</a:t>
            </a:r>
            <a:r>
              <a:rPr lang="en-GB" altLang="en-US" dirty="0"/>
              <a:t> module: from </a:t>
            </a:r>
            <a:r>
              <a:rPr lang="en-GB" altLang="en-US" dirty="0" err="1"/>
              <a:t>module_name</a:t>
            </a:r>
            <a:r>
              <a:rPr lang="en-GB" altLang="en-US" dirty="0"/>
              <a:t> import * (</a:t>
            </a:r>
            <a:r>
              <a:rPr lang="en-GB" altLang="en-US" dirty="0" err="1"/>
              <a:t>không</a:t>
            </a:r>
            <a:r>
              <a:rPr lang="en-GB" altLang="en-US" dirty="0"/>
              <a:t> </a:t>
            </a:r>
            <a:r>
              <a:rPr lang="en-GB" altLang="en-US" dirty="0" err="1"/>
              <a:t>nên</a:t>
            </a:r>
            <a:r>
              <a:rPr lang="en-GB" altLang="en-US" dirty="0"/>
              <a:t> </a:t>
            </a:r>
            <a:r>
              <a:rPr lang="en-GB" altLang="en-US" dirty="0" err="1"/>
              <a:t>sử</a:t>
            </a:r>
            <a:r>
              <a:rPr lang="en-GB" altLang="en-US" dirty="0"/>
              <a:t> </a:t>
            </a:r>
            <a:r>
              <a:rPr lang="en-GB" altLang="en-US" dirty="0" err="1"/>
              <a:t>dụng</a:t>
            </a:r>
            <a:r>
              <a:rPr lang="en-GB" altLang="en-US" dirty="0"/>
              <a:t>)</a:t>
            </a:r>
            <a:endParaRPr lang="en-US" altLang="en-US" dirty="0"/>
          </a:p>
          <a:p>
            <a:r>
              <a:rPr lang="vi-VN" altLang="en-US" dirty="0"/>
              <a:t>Sử dụng các định nghĩa trong module: Sau khi import module, bạn có thể sử dụng các hàm, lớp và biến trong module đó.</a:t>
            </a:r>
            <a:endParaRPr lang="en-US" altLang="en-US" dirty="0"/>
          </a:p>
          <a:p>
            <a:r>
              <a:rPr lang="vi-VN" altLang="en-US" dirty="0"/>
              <a:t>Xem danh sách các định nghĩa trong module: Bạn có thể sử dụng hàm dir() để xem danh sách các định nghĩa có sẵn trong module. </a:t>
            </a:r>
            <a:endParaRPr lang="en-US" altLang="en-US" dirty="0"/>
          </a:p>
          <a:p>
            <a:r>
              <a:rPr lang="en-US" altLang="en-US" dirty="0" err="1"/>
              <a:t>i</a:t>
            </a:r>
            <a:r>
              <a:rPr lang="vi-VN" altLang="en-US" dirty="0" err="1"/>
              <a:t>mport</a:t>
            </a:r>
            <a:r>
              <a:rPr lang="vi-VN" altLang="en-US" dirty="0"/>
              <a:t> module từ thư mục khác: Nếu module của bạn không nằm trong cùng thư mục với chương trình Python hiện tại, bạn có thể sử dụng các cách import module từ thư mục khác như sys.path.append() hoặc sys.path.insert().</a:t>
            </a:r>
          </a:p>
        </p:txBody>
      </p:sp>
      <p:sp>
        <p:nvSpPr>
          <p:cNvPr id="9" name="Slide Number Placeholder 8"/>
          <p:cNvSpPr>
            <a:spLocks noGrp="1"/>
          </p:cNvSpPr>
          <p:nvPr>
            <p:ph type="sldNum" sz="quarter" idx="12"/>
          </p:nvPr>
        </p:nvSpPr>
        <p:spPr/>
        <p:txBody>
          <a:bodyPr/>
          <a:lstStyle/>
          <a:p>
            <a:fld id="{007ACD57-2BBE-45FC-B065-2411E86622FE}" type="slidenum">
              <a:rPr lang="en-US" smtClean="0"/>
              <a:pPr/>
              <a:t>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6687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10.3. </a:t>
            </a:r>
            <a:r>
              <a:rPr lang="en-US" dirty="0" err="1"/>
              <a:t>Các</a:t>
            </a:r>
            <a:r>
              <a:rPr lang="en-US" dirty="0"/>
              <a:t> </a:t>
            </a:r>
            <a:r>
              <a:rPr lang="en-US" dirty="0" err="1"/>
              <a:t>bước</a:t>
            </a:r>
            <a:r>
              <a:rPr lang="en-US" dirty="0"/>
              <a:t> </a:t>
            </a:r>
            <a:r>
              <a:rPr lang="en-US" dirty="0" err="1"/>
              <a:t>xây</a:t>
            </a:r>
            <a:r>
              <a:rPr lang="en-US" dirty="0"/>
              <a:t> </a:t>
            </a:r>
            <a:r>
              <a:rPr lang="en-US" dirty="0" err="1"/>
              <a:t>dựng</a:t>
            </a:r>
            <a:r>
              <a:rPr lang="en-US" dirty="0"/>
              <a:t> package</a:t>
            </a:r>
          </a:p>
        </p:txBody>
      </p:sp>
      <p:sp>
        <p:nvSpPr>
          <p:cNvPr id="3" name="Content Placeholder 2"/>
          <p:cNvSpPr>
            <a:spLocks noGrp="1"/>
          </p:cNvSpPr>
          <p:nvPr>
            <p:ph idx="1"/>
          </p:nvPr>
        </p:nvSpPr>
        <p:spPr>
          <a:xfrm>
            <a:off x="392626" y="1295400"/>
            <a:ext cx="11406748" cy="5301983"/>
          </a:xfrm>
        </p:spPr>
        <p:txBody>
          <a:bodyPr>
            <a:normAutofit/>
          </a:bodyPr>
          <a:lstStyle/>
          <a:p>
            <a:r>
              <a:rPr lang="vi-VN" altLang="en-US" dirty="0"/>
              <a:t>Package là một cách để tổ chức và nhóm các module liên quan lại với nhau trong Python. Nó giúp tạo ra một cấu trúc dự án có tổ chức, dễ quản lý và tái sử dụng.</a:t>
            </a:r>
            <a:r>
              <a:rPr lang="en-US" altLang="en-US" dirty="0"/>
              <a:t> </a:t>
            </a:r>
            <a:r>
              <a:rPr lang="en-US" altLang="en-US" dirty="0" err="1"/>
              <a:t>Các</a:t>
            </a:r>
            <a:r>
              <a:rPr lang="en-US" altLang="en-US" dirty="0"/>
              <a:t> </a:t>
            </a:r>
            <a:r>
              <a:rPr lang="en-US" altLang="en-US" dirty="0" err="1"/>
              <a:t>bước</a:t>
            </a:r>
            <a:r>
              <a:rPr lang="en-US" altLang="en-US" dirty="0"/>
              <a:t> </a:t>
            </a:r>
            <a:r>
              <a:rPr lang="en-US" altLang="en-US" dirty="0" err="1"/>
              <a:t>xây</a:t>
            </a:r>
            <a:r>
              <a:rPr lang="en-US" altLang="en-US" dirty="0"/>
              <a:t> </a:t>
            </a:r>
            <a:r>
              <a:rPr lang="en-US" altLang="en-US" dirty="0" err="1"/>
              <a:t>dựng</a:t>
            </a:r>
            <a:r>
              <a:rPr lang="en-US" altLang="en-US" dirty="0"/>
              <a:t> package </a:t>
            </a:r>
            <a:r>
              <a:rPr lang="en-US" altLang="en-US" dirty="0" err="1"/>
              <a:t>như</a:t>
            </a:r>
            <a:r>
              <a:rPr lang="en-US" altLang="en-US" dirty="0"/>
              <a:t> </a:t>
            </a:r>
            <a:r>
              <a:rPr lang="en-US" altLang="en-US" dirty="0" err="1"/>
              <a:t>sau</a:t>
            </a:r>
            <a:r>
              <a:rPr lang="en-US" altLang="en-US" dirty="0"/>
              <a:t>:</a:t>
            </a:r>
          </a:p>
          <a:p>
            <a:r>
              <a:rPr lang="en-US" altLang="en-US" dirty="0" err="1"/>
              <a:t>Bước</a:t>
            </a:r>
            <a:r>
              <a:rPr lang="en-US" altLang="en-US" dirty="0"/>
              <a:t> 1: </a:t>
            </a:r>
            <a:r>
              <a:rPr lang="en-US" altLang="en-US" dirty="0" err="1"/>
              <a:t>Xác</a:t>
            </a:r>
            <a:r>
              <a:rPr lang="en-US" altLang="en-US" dirty="0"/>
              <a:t> </a:t>
            </a:r>
            <a:r>
              <a:rPr lang="en-US" altLang="en-US" dirty="0" err="1"/>
              <a:t>định</a:t>
            </a:r>
            <a:r>
              <a:rPr lang="en-US" altLang="en-US" dirty="0"/>
              <a:t> </a:t>
            </a:r>
            <a:r>
              <a:rPr lang="en-US" altLang="en-US" dirty="0" err="1"/>
              <a:t>cấu</a:t>
            </a:r>
            <a:r>
              <a:rPr lang="en-US" altLang="en-US" dirty="0"/>
              <a:t> </a:t>
            </a:r>
            <a:r>
              <a:rPr lang="en-US" altLang="en-US" dirty="0" err="1"/>
              <a:t>trúc</a:t>
            </a:r>
            <a:r>
              <a:rPr lang="en-US" altLang="en-US" dirty="0"/>
              <a:t> package:</a:t>
            </a:r>
          </a:p>
          <a:p>
            <a:pPr marL="0" indent="0">
              <a:buNone/>
            </a:pPr>
            <a:r>
              <a:rPr lang="en-US" altLang="en-US" dirty="0"/>
              <a:t>+ </a:t>
            </a:r>
            <a:r>
              <a:rPr lang="vi-VN" altLang="en-US" dirty="0"/>
              <a:t>Tạo một thư mục gốc cho package.</a:t>
            </a:r>
          </a:p>
          <a:p>
            <a:pPr marL="0" indent="0">
              <a:buNone/>
            </a:pPr>
            <a:r>
              <a:rPr lang="en-US" altLang="en-US" dirty="0"/>
              <a:t>+ </a:t>
            </a:r>
            <a:r>
              <a:rPr lang="vi-VN" altLang="en-US" dirty="0"/>
              <a:t>Xác định tên gốc cho package.</a:t>
            </a:r>
            <a:endParaRPr lang="en-US" altLang="en-US" dirty="0"/>
          </a:p>
          <a:p>
            <a:r>
              <a:rPr lang="en-US" altLang="en-US" dirty="0" err="1"/>
              <a:t>Tạo</a:t>
            </a:r>
            <a:r>
              <a:rPr lang="en-US" altLang="en-US" dirty="0"/>
              <a:t> file __init__.py:   </a:t>
            </a:r>
          </a:p>
          <a:p>
            <a:pPr marL="0" indent="0">
              <a:buNone/>
            </a:pPr>
            <a:r>
              <a:rPr lang="en-US" altLang="en-US" dirty="0"/>
              <a:t>+ </a:t>
            </a:r>
            <a:r>
              <a:rPr lang="vi-VN" altLang="en-US" dirty="0"/>
              <a:t>Tạo một file có tên __init__.py trong thư mục gốc của package.</a:t>
            </a:r>
          </a:p>
          <a:p>
            <a:pPr marL="0" indent="0">
              <a:buNone/>
            </a:pPr>
            <a:r>
              <a:rPr lang="en-US" altLang="en-US" dirty="0"/>
              <a:t>+ </a:t>
            </a:r>
            <a:r>
              <a:rPr lang="vi-VN" altLang="en-US" dirty="0"/>
              <a:t>File __init__.py xác định thư mục hiện tại là một package và có thể chứa code khởi tạo cho package.</a:t>
            </a:r>
            <a:endParaRPr lang="en-US" altLang="en-US" dirty="0"/>
          </a:p>
          <a:p>
            <a:r>
              <a:rPr lang="en-US" altLang="en-US" dirty="0" err="1"/>
              <a:t>Tạo</a:t>
            </a:r>
            <a:r>
              <a:rPr lang="en-US" altLang="en-US" dirty="0"/>
              <a:t> </a:t>
            </a:r>
            <a:r>
              <a:rPr lang="en-US" altLang="en-US" dirty="0" err="1"/>
              <a:t>các</a:t>
            </a:r>
            <a:r>
              <a:rPr lang="en-US" altLang="en-US" dirty="0"/>
              <a:t> module:</a:t>
            </a:r>
          </a:p>
          <a:p>
            <a:pPr marL="0" indent="0">
              <a:buNone/>
            </a:pPr>
            <a:r>
              <a:rPr lang="en-US" altLang="en-US" dirty="0"/>
              <a:t>+ </a:t>
            </a:r>
            <a:r>
              <a:rPr lang="vi-VN" altLang="en-US" dirty="0"/>
              <a:t>Tạo các thư mục con bên trong thư mục gốc của package để tổ chức các module.</a:t>
            </a:r>
          </a:p>
          <a:p>
            <a:pPr marL="0" indent="0">
              <a:buNone/>
            </a:pPr>
            <a:r>
              <a:rPr lang="en-US" altLang="en-US" dirty="0"/>
              <a:t>+ </a:t>
            </a:r>
            <a:r>
              <a:rPr lang="vi-VN" altLang="en-US" dirty="0"/>
              <a:t>Mỗi module sẽ là một file Python (.py) định nghĩa các hàm, lớp, biến hoặc các thành phần khác liên quan.</a:t>
            </a: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34024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10.3. </a:t>
            </a:r>
            <a:r>
              <a:rPr lang="en-US" dirty="0" err="1"/>
              <a:t>Các</a:t>
            </a:r>
            <a:r>
              <a:rPr lang="en-US" dirty="0"/>
              <a:t> </a:t>
            </a:r>
            <a:r>
              <a:rPr lang="en-US" dirty="0" err="1"/>
              <a:t>bước</a:t>
            </a:r>
            <a:r>
              <a:rPr lang="en-US" dirty="0"/>
              <a:t> </a:t>
            </a:r>
            <a:r>
              <a:rPr lang="en-US" dirty="0" err="1"/>
              <a:t>xây</a:t>
            </a:r>
            <a:r>
              <a:rPr lang="en-US" dirty="0"/>
              <a:t> </a:t>
            </a:r>
            <a:r>
              <a:rPr lang="en-US" dirty="0" err="1"/>
              <a:t>dựng</a:t>
            </a:r>
            <a:r>
              <a:rPr lang="en-US" dirty="0"/>
              <a:t> package</a:t>
            </a:r>
          </a:p>
        </p:txBody>
      </p:sp>
      <p:sp>
        <p:nvSpPr>
          <p:cNvPr id="3" name="Content Placeholder 2"/>
          <p:cNvSpPr>
            <a:spLocks noGrp="1"/>
          </p:cNvSpPr>
          <p:nvPr>
            <p:ph idx="1"/>
          </p:nvPr>
        </p:nvSpPr>
        <p:spPr>
          <a:xfrm>
            <a:off x="392626" y="1295401"/>
            <a:ext cx="11406748" cy="4536548"/>
          </a:xfrm>
        </p:spPr>
        <p:txBody>
          <a:bodyPr>
            <a:normAutofit/>
          </a:bodyPr>
          <a:lstStyle/>
          <a:p>
            <a:r>
              <a:rPr lang="vi-VN" altLang="en-US" dirty="0"/>
              <a:t>Package là một cách để tổ chức và nhóm các module liên quan lại với nhau trong Python. Nó giúp tạo ra một cấu trúc dự án có tổ chức, dễ quản lý và tái sử dụng.</a:t>
            </a:r>
            <a:r>
              <a:rPr lang="en-US" altLang="en-US" dirty="0"/>
              <a:t> </a:t>
            </a:r>
            <a:r>
              <a:rPr lang="en-US" altLang="en-US" dirty="0" err="1"/>
              <a:t>Các</a:t>
            </a:r>
            <a:r>
              <a:rPr lang="en-US" altLang="en-US" dirty="0"/>
              <a:t> </a:t>
            </a:r>
            <a:r>
              <a:rPr lang="en-US" altLang="en-US" dirty="0" err="1"/>
              <a:t>bước</a:t>
            </a:r>
            <a:r>
              <a:rPr lang="en-US" altLang="en-US" dirty="0"/>
              <a:t> </a:t>
            </a:r>
            <a:r>
              <a:rPr lang="en-US" altLang="en-US" dirty="0" err="1"/>
              <a:t>xây</a:t>
            </a:r>
            <a:r>
              <a:rPr lang="en-US" altLang="en-US" dirty="0"/>
              <a:t> </a:t>
            </a:r>
            <a:r>
              <a:rPr lang="en-US" altLang="en-US" dirty="0" err="1"/>
              <a:t>dựng</a:t>
            </a:r>
            <a:r>
              <a:rPr lang="en-US" altLang="en-US" dirty="0"/>
              <a:t> package </a:t>
            </a:r>
            <a:r>
              <a:rPr lang="en-US" altLang="en-US" dirty="0" err="1"/>
              <a:t>như</a:t>
            </a:r>
            <a:r>
              <a:rPr lang="en-US" altLang="en-US" dirty="0"/>
              <a:t> </a:t>
            </a:r>
            <a:r>
              <a:rPr lang="en-US" altLang="en-US" dirty="0" err="1"/>
              <a:t>sau</a:t>
            </a:r>
            <a:r>
              <a:rPr lang="en-US" altLang="en-US" dirty="0"/>
              <a:t>:</a:t>
            </a:r>
          </a:p>
          <a:p>
            <a:r>
              <a:rPr lang="en-US" altLang="en-US" dirty="0" err="1"/>
              <a:t>Bước</a:t>
            </a:r>
            <a:r>
              <a:rPr lang="en-US" altLang="en-US" dirty="0"/>
              <a:t> 4: Import </a:t>
            </a:r>
            <a:r>
              <a:rPr lang="en-US" altLang="en-US" dirty="0" err="1"/>
              <a:t>và</a:t>
            </a:r>
            <a:r>
              <a:rPr lang="en-US" altLang="en-US" dirty="0"/>
              <a:t> </a:t>
            </a:r>
            <a:r>
              <a:rPr lang="en-US" altLang="en-US" dirty="0" err="1"/>
              <a:t>sử</a:t>
            </a:r>
            <a:r>
              <a:rPr lang="en-US" altLang="en-US" dirty="0"/>
              <a:t> </a:t>
            </a:r>
            <a:r>
              <a:rPr lang="en-US" altLang="en-US" dirty="0" err="1"/>
              <a:t>dụng</a:t>
            </a:r>
            <a:r>
              <a:rPr lang="en-US" altLang="en-US" dirty="0"/>
              <a:t> package:</a:t>
            </a:r>
          </a:p>
          <a:p>
            <a:pPr marL="0" indent="0">
              <a:buNone/>
            </a:pPr>
            <a:r>
              <a:rPr lang="en-US" altLang="en-US" dirty="0"/>
              <a:t>+ </a:t>
            </a:r>
            <a:r>
              <a:rPr lang="vi-VN" altLang="en-US" dirty="0"/>
              <a:t>Trong các tệp Python khác, import package hoặc các module cụ thể từ package để sử dụng các đối tượng trong package.</a:t>
            </a:r>
            <a:endParaRPr lang="en-US" altLang="en-US" dirty="0"/>
          </a:p>
          <a:p>
            <a:pPr marL="0" indent="0">
              <a:buNone/>
            </a:pPr>
            <a:r>
              <a:rPr lang="vi-VN" altLang="en-US" dirty="0"/>
              <a:t>Ví dụ: import package_name hoặc from package_name import module_name.</a:t>
            </a:r>
            <a:endParaRPr lang="en-US" altLang="en-US" dirty="0"/>
          </a:p>
          <a:p>
            <a:r>
              <a:rPr lang="en-US" altLang="en-US" dirty="0" err="1"/>
              <a:t>Bước</a:t>
            </a:r>
            <a:r>
              <a:rPr lang="en-US" altLang="en-US" dirty="0"/>
              <a:t> 5: </a:t>
            </a:r>
            <a:r>
              <a:rPr lang="en-US" altLang="en-US" dirty="0" err="1"/>
              <a:t>Cải</a:t>
            </a:r>
            <a:r>
              <a:rPr lang="en-US" altLang="en-US" dirty="0"/>
              <a:t> </a:t>
            </a:r>
            <a:r>
              <a:rPr lang="en-US" altLang="en-US" dirty="0" err="1"/>
              <a:t>thiện</a:t>
            </a:r>
            <a:r>
              <a:rPr lang="en-US" altLang="en-US" dirty="0"/>
              <a:t> package:</a:t>
            </a:r>
          </a:p>
          <a:p>
            <a:pPr marL="0" indent="0">
              <a:buNone/>
            </a:pPr>
            <a:r>
              <a:rPr lang="en-US" altLang="en-US" dirty="0"/>
              <a:t>+ </a:t>
            </a:r>
            <a:r>
              <a:rPr lang="vi-VN" altLang="en-US" dirty="0"/>
              <a:t>Thêm các module mới hoặc cải thiện các module hiện có trong package.</a:t>
            </a:r>
          </a:p>
          <a:p>
            <a:pPr marL="0" indent="0">
              <a:buNone/>
            </a:pPr>
            <a:r>
              <a:rPr lang="en-US" altLang="en-US" dirty="0"/>
              <a:t>+ </a:t>
            </a:r>
            <a:r>
              <a:rPr lang="vi-VN" altLang="en-US" dirty="0"/>
              <a:t>Tối ưu hóa cấu trúc package và sắp xếp các module theo nhóm chức năng tương tự.</a:t>
            </a:r>
          </a:p>
          <a:p>
            <a:pPr marL="0" indent="0">
              <a:buNone/>
            </a:pPr>
            <a:endParaRPr lang="en-US" altLang="en-US" dirty="0"/>
          </a:p>
        </p:txBody>
      </p:sp>
      <p:sp>
        <p:nvSpPr>
          <p:cNvPr id="9" name="Slide Number Placeholder 8"/>
          <p:cNvSpPr>
            <a:spLocks noGrp="1"/>
          </p:cNvSpPr>
          <p:nvPr>
            <p:ph type="sldNum" sz="quarter" idx="12"/>
          </p:nvPr>
        </p:nvSpPr>
        <p:spPr/>
        <p:txBody>
          <a:bodyPr/>
          <a:lstStyle/>
          <a:p>
            <a:fld id="{007ACD57-2BBE-45FC-B065-2411E86622FE}" type="slidenum">
              <a:rPr lang="en-US" smtClean="0"/>
              <a:pPr/>
              <a:t>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779710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b="1" dirty="0" err="1">
                <a:ea typeface="Arial" charset="0"/>
              </a:rPr>
              <a:t>Bài</a:t>
            </a:r>
            <a:r>
              <a:rPr lang="en-US" altLang="en-US" b="1" dirty="0">
                <a:ea typeface="Arial" charset="0"/>
              </a:rPr>
              <a:t> 1:</a:t>
            </a:r>
          </a:p>
          <a:p>
            <a:pPr marL="0" indent="0">
              <a:spcBef>
                <a:spcPts val="725"/>
              </a:spcBef>
              <a:spcAft>
                <a:spcPts val="725"/>
              </a:spcAft>
              <a:buNone/>
            </a:pPr>
            <a:r>
              <a:rPr lang="vi-VN" altLang="en-US" dirty="0">
                <a:ea typeface="Arial" charset="0"/>
              </a:rPr>
              <a:t>Viết một module sohoc.py trong đó gồm các phương thức tính toán cơ bản: cộng, trừ, nhân, chia, lũy thừa. Sau đó viết chương trình tính toán số học dựa trên các hàm được viết và lưu trong module sohoc.</a:t>
            </a:r>
          </a:p>
        </p:txBody>
      </p:sp>
      <p:sp>
        <p:nvSpPr>
          <p:cNvPr id="4" name="Slide Number Placeholder 3"/>
          <p:cNvSpPr>
            <a:spLocks noGrp="1"/>
          </p:cNvSpPr>
          <p:nvPr>
            <p:ph type="sldNum" sz="quarter" idx="12"/>
          </p:nvPr>
        </p:nvSpPr>
        <p:spPr/>
        <p:txBody>
          <a:bodyPr/>
          <a:lstStyle/>
          <a:p>
            <a:fld id="{007ACD57-2BBE-45FC-B065-2411E86622FE}" type="slidenum">
              <a:rPr lang="en-US" smtClean="0"/>
              <a:t>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HƯỚNG DẪN GIẢI BÀI TẬP MẪU</a:t>
            </a:r>
          </a:p>
        </p:txBody>
      </p:sp>
      <p:sp>
        <p:nvSpPr>
          <p:cNvPr id="3" name="Content Placeholder 2"/>
          <p:cNvSpPr>
            <a:spLocks noGrp="1"/>
          </p:cNvSpPr>
          <p:nvPr>
            <p:ph idx="1"/>
          </p:nvPr>
        </p:nvSpPr>
        <p:spPr>
          <a:xfrm>
            <a:off x="392626" y="1371601"/>
            <a:ext cx="11406748" cy="5943600"/>
          </a:xfrm>
        </p:spPr>
        <p:txBody>
          <a:bodyPr>
            <a:normAutofit/>
          </a:bodyPr>
          <a:lstStyle/>
          <a:p>
            <a:pPr marL="0" indent="0">
              <a:spcBef>
                <a:spcPts val="725"/>
              </a:spcBef>
              <a:spcAft>
                <a:spcPts val="725"/>
              </a:spcAft>
              <a:buNone/>
            </a:pPr>
            <a:r>
              <a:rPr lang="en-US" altLang="en-US" b="1" dirty="0" err="1">
                <a:ea typeface="Arial" charset="0"/>
              </a:rPr>
              <a:t>Bài</a:t>
            </a:r>
            <a:r>
              <a:rPr lang="en-US" altLang="en-US" b="1" dirty="0">
                <a:ea typeface="Arial" charset="0"/>
              </a:rPr>
              <a:t> 2:</a:t>
            </a:r>
          </a:p>
          <a:p>
            <a:pPr marL="0" indent="0">
              <a:spcBef>
                <a:spcPts val="725"/>
              </a:spcBef>
              <a:spcAft>
                <a:spcPts val="725"/>
              </a:spcAft>
              <a:buNone/>
            </a:pPr>
            <a:r>
              <a:rPr lang="en-US" altLang="en-US" dirty="0" err="1">
                <a:ea typeface="Arial" charset="0"/>
              </a:rPr>
              <a:t>Giả</a:t>
            </a:r>
            <a:r>
              <a:rPr lang="en-US" altLang="en-US" dirty="0">
                <a:ea typeface="Arial" charset="0"/>
              </a:rPr>
              <a:t> </a:t>
            </a:r>
            <a:r>
              <a:rPr lang="en-US" altLang="en-US" dirty="0" err="1">
                <a:ea typeface="Arial" charset="0"/>
              </a:rPr>
              <a:t>sử</a:t>
            </a:r>
            <a:r>
              <a:rPr lang="en-US" altLang="en-US" dirty="0">
                <a:ea typeface="Arial" charset="0"/>
              </a:rPr>
              <a:t> </a:t>
            </a:r>
            <a:r>
              <a:rPr lang="en-US" altLang="en-US" dirty="0" err="1">
                <a:ea typeface="Arial" charset="0"/>
              </a:rPr>
              <a:t>cho</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 = [[1,2,3], [4,5,6], [7,8,9]]. </a:t>
            </a:r>
            <a:r>
              <a:rPr lang="en-US" altLang="en-US" dirty="0" err="1">
                <a:ea typeface="Arial" charset="0"/>
              </a:rPr>
              <a:t>Thực</a:t>
            </a:r>
            <a:r>
              <a:rPr lang="en-US" altLang="en-US" dirty="0">
                <a:ea typeface="Arial" charset="0"/>
              </a:rPr>
              <a:t> </a:t>
            </a:r>
            <a:r>
              <a:rPr lang="en-US" altLang="en-US" dirty="0" err="1">
                <a:ea typeface="Arial" charset="0"/>
              </a:rPr>
              <a:t>hiện</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yêu</a:t>
            </a:r>
            <a:r>
              <a:rPr lang="en-US" altLang="en-US" dirty="0">
                <a:ea typeface="Arial" charset="0"/>
              </a:rPr>
              <a:t> </a:t>
            </a:r>
            <a:r>
              <a:rPr lang="en-US" altLang="en-US" dirty="0" err="1">
                <a:ea typeface="Arial" charset="0"/>
              </a:rPr>
              <a:t>cầu</a:t>
            </a:r>
            <a:r>
              <a:rPr lang="en-US" altLang="en-US" dirty="0">
                <a:ea typeface="Arial" charset="0"/>
              </a:rPr>
              <a:t> </a:t>
            </a:r>
            <a:r>
              <a:rPr lang="en-US" altLang="en-US" dirty="0" err="1">
                <a:ea typeface="Arial" charset="0"/>
              </a:rPr>
              <a:t>sau</a:t>
            </a:r>
            <a:r>
              <a:rPr lang="en-US" altLang="en-US" dirty="0">
                <a:ea typeface="Arial" charset="0"/>
              </a:rPr>
              <a:t>:</a:t>
            </a:r>
          </a:p>
          <a:p>
            <a:pPr marL="0" indent="0">
              <a:spcBef>
                <a:spcPts val="725"/>
              </a:spcBef>
              <a:spcAft>
                <a:spcPts val="725"/>
              </a:spcAft>
              <a:buNone/>
            </a:pPr>
            <a:r>
              <a:rPr lang="en-US" altLang="en-US" dirty="0">
                <a:ea typeface="Arial" charset="0"/>
              </a:rPr>
              <a:t>2.1. </a:t>
            </a:r>
            <a:r>
              <a:rPr lang="en-US" altLang="en-US" dirty="0" err="1">
                <a:ea typeface="Arial" charset="0"/>
              </a:rPr>
              <a:t>Xây</a:t>
            </a:r>
            <a:r>
              <a:rPr lang="en-US" altLang="en-US" dirty="0">
                <a:ea typeface="Arial" charset="0"/>
              </a:rPr>
              <a:t> </a:t>
            </a:r>
            <a:r>
              <a:rPr lang="en-US" altLang="en-US" dirty="0" err="1">
                <a:ea typeface="Arial" charset="0"/>
              </a:rPr>
              <a:t>dựng</a:t>
            </a:r>
            <a:r>
              <a:rPr lang="en-US" altLang="en-US" dirty="0">
                <a:ea typeface="Arial" charset="0"/>
              </a:rPr>
              <a:t> </a:t>
            </a:r>
            <a:r>
              <a:rPr lang="en-US" altLang="en-US" dirty="0" err="1">
                <a:ea typeface="Arial" charset="0"/>
              </a:rPr>
              <a:t>một</a:t>
            </a:r>
            <a:r>
              <a:rPr lang="en-US" altLang="en-US" dirty="0">
                <a:ea typeface="Arial" charset="0"/>
              </a:rPr>
              <a:t> module </a:t>
            </a:r>
            <a:r>
              <a:rPr lang="en-US" altLang="en-US" dirty="0" err="1">
                <a:ea typeface="Arial" charset="0"/>
              </a:rPr>
              <a:t>đặt</a:t>
            </a:r>
            <a:r>
              <a:rPr lang="en-US" altLang="en-US" dirty="0">
                <a:ea typeface="Arial" charset="0"/>
              </a:rPr>
              <a:t> </a:t>
            </a:r>
            <a:r>
              <a:rPr lang="en-US" altLang="en-US" dirty="0" err="1">
                <a:ea typeface="Arial" charset="0"/>
              </a:rPr>
              <a:t>tên</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MyMatrix</a:t>
            </a:r>
            <a:r>
              <a:rPr lang="en-US" altLang="en-US" dirty="0">
                <a:ea typeface="Arial" charset="0"/>
              </a:rPr>
              <a:t> </a:t>
            </a:r>
            <a:r>
              <a:rPr lang="en-US" altLang="en-US" dirty="0" err="1">
                <a:ea typeface="Arial" charset="0"/>
              </a:rPr>
              <a:t>chứa</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phương</a:t>
            </a:r>
            <a:r>
              <a:rPr lang="en-US" altLang="en-US" dirty="0">
                <a:ea typeface="Arial" charset="0"/>
              </a:rPr>
              <a:t> </a:t>
            </a:r>
            <a:r>
              <a:rPr lang="en-US" altLang="en-US" dirty="0" err="1">
                <a:ea typeface="Arial" charset="0"/>
              </a:rPr>
              <a:t>thức</a:t>
            </a:r>
            <a:r>
              <a:rPr lang="en-US" altLang="en-US" dirty="0">
                <a:ea typeface="Arial" charset="0"/>
              </a:rPr>
              <a:t> </a:t>
            </a:r>
            <a:r>
              <a:rPr lang="en-US" altLang="en-US" dirty="0" err="1">
                <a:ea typeface="Arial" charset="0"/>
              </a:rPr>
              <a:t>bổ</a:t>
            </a:r>
            <a:r>
              <a:rPr lang="en-US" altLang="en-US" dirty="0">
                <a:ea typeface="Arial" charset="0"/>
              </a:rPr>
              <a:t> sung </a:t>
            </a:r>
            <a:r>
              <a:rPr lang="en-US" altLang="en-US" dirty="0" err="1">
                <a:ea typeface="Arial" charset="0"/>
              </a:rPr>
              <a:t>cho</a:t>
            </a:r>
            <a:r>
              <a:rPr lang="en-US" altLang="en-US" dirty="0">
                <a:ea typeface="Arial" charset="0"/>
              </a:rPr>
              <a:t> </a:t>
            </a:r>
            <a:r>
              <a:rPr lang="en-US" altLang="en-US" dirty="0" err="1">
                <a:ea typeface="Arial" charset="0"/>
              </a:rPr>
              <a:t>đối</a:t>
            </a:r>
            <a:r>
              <a:rPr lang="en-US" altLang="en-US" dirty="0">
                <a:ea typeface="Arial" charset="0"/>
              </a:rPr>
              <a:t> </a:t>
            </a:r>
            <a:r>
              <a:rPr lang="en-US" altLang="en-US" dirty="0" err="1">
                <a:ea typeface="Arial" charset="0"/>
              </a:rPr>
              <a:t>tượng</a:t>
            </a:r>
            <a:r>
              <a:rPr lang="en-US" altLang="en-US" dirty="0">
                <a:ea typeface="Arial" charset="0"/>
              </a:rPr>
              <a:t> </a:t>
            </a:r>
            <a:r>
              <a:rPr lang="en-US" altLang="en-US" dirty="0" err="1">
                <a:ea typeface="Arial" charset="0"/>
              </a:rPr>
              <a:t>danh</a:t>
            </a:r>
            <a:r>
              <a:rPr lang="en-US" altLang="en-US" dirty="0">
                <a:ea typeface="Arial" charset="0"/>
              </a:rPr>
              <a:t> </a:t>
            </a:r>
            <a:r>
              <a:rPr lang="en-US" altLang="en-US" dirty="0" err="1">
                <a:ea typeface="Arial" charset="0"/>
              </a:rPr>
              <a:t>sách</a:t>
            </a:r>
            <a:r>
              <a:rPr lang="en-US" altLang="en-US" dirty="0">
                <a:ea typeface="Arial" charset="0"/>
              </a:rPr>
              <a:t>, </a:t>
            </a:r>
            <a:r>
              <a:rPr lang="en-US" altLang="en-US" dirty="0" err="1">
                <a:ea typeface="Arial" charset="0"/>
              </a:rPr>
              <a:t>trong</a:t>
            </a:r>
            <a:r>
              <a:rPr lang="en-US" altLang="en-US" dirty="0">
                <a:ea typeface="Arial" charset="0"/>
              </a:rPr>
              <a:t> </a:t>
            </a:r>
            <a:r>
              <a:rPr lang="en-US" altLang="en-US" dirty="0" err="1">
                <a:ea typeface="Arial" charset="0"/>
              </a:rPr>
              <a:t>đó</a:t>
            </a:r>
            <a:r>
              <a:rPr lang="en-US" altLang="en-US" dirty="0">
                <a:ea typeface="Arial" charset="0"/>
              </a:rPr>
              <a:t> </a:t>
            </a:r>
            <a:r>
              <a:rPr lang="en-US" altLang="en-US" dirty="0" err="1">
                <a:ea typeface="Arial" charset="0"/>
              </a:rPr>
              <a:t>viết</a:t>
            </a:r>
            <a:r>
              <a:rPr lang="en-US" altLang="en-US" dirty="0">
                <a:ea typeface="Arial" charset="0"/>
              </a:rPr>
              <a:t> </a:t>
            </a:r>
            <a:r>
              <a:rPr lang="en-US" altLang="en-US" dirty="0" err="1">
                <a:ea typeface="Arial" charset="0"/>
              </a:rPr>
              <a:t>các</a:t>
            </a:r>
            <a:r>
              <a:rPr lang="en-US" altLang="en-US" dirty="0">
                <a:ea typeface="Arial" charset="0"/>
              </a:rPr>
              <a:t> </a:t>
            </a:r>
            <a:r>
              <a:rPr lang="en-US" altLang="en-US" dirty="0" err="1">
                <a:ea typeface="Arial" charset="0"/>
              </a:rPr>
              <a:t>hàm</a:t>
            </a:r>
            <a:r>
              <a:rPr lang="en-US" altLang="en-US" dirty="0">
                <a:ea typeface="Arial" charset="0"/>
              </a:rPr>
              <a:t> </a:t>
            </a:r>
            <a:r>
              <a:rPr lang="en-US" altLang="en-US" dirty="0" err="1">
                <a:ea typeface="Arial" charset="0"/>
              </a:rPr>
              <a:t>dưới</a:t>
            </a:r>
            <a:r>
              <a:rPr lang="en-US" altLang="en-US" dirty="0">
                <a:ea typeface="Arial" charset="0"/>
              </a:rPr>
              <a:t> </a:t>
            </a:r>
            <a:r>
              <a:rPr lang="en-US" altLang="en-US" dirty="0" err="1">
                <a:ea typeface="Arial" charset="0"/>
              </a:rPr>
              <a:t>đây</a:t>
            </a:r>
            <a:r>
              <a:rPr lang="en-US" altLang="en-US" dirty="0">
                <a:ea typeface="Arial" charset="0"/>
              </a:rPr>
              <a:t>:</a:t>
            </a:r>
          </a:p>
          <a:p>
            <a:pPr marL="0" indent="0">
              <a:spcBef>
                <a:spcPts val="725"/>
              </a:spcBef>
              <a:spcAft>
                <a:spcPts val="725"/>
              </a:spcAft>
              <a:buNone/>
            </a:pPr>
            <a:r>
              <a:rPr lang="en-US" altLang="en-US" dirty="0">
                <a:ea typeface="Arial" charset="0"/>
              </a:rPr>
              <a:t>a) </a:t>
            </a:r>
            <a:r>
              <a:rPr lang="en-US" altLang="en-US" dirty="0" err="1">
                <a:ea typeface="Arial" charset="0"/>
              </a:rPr>
              <a:t>isMatrix</a:t>
            </a:r>
            <a:r>
              <a:rPr lang="en-US" altLang="en-US" dirty="0">
                <a:ea typeface="Arial" charset="0"/>
              </a:rPr>
              <a:t>(A) </a:t>
            </a:r>
            <a:r>
              <a:rPr lang="en-US" altLang="en-US" dirty="0" err="1">
                <a:ea typeface="Arial" charset="0"/>
              </a:rPr>
              <a:t>kiểm</a:t>
            </a:r>
            <a:r>
              <a:rPr lang="en-US" altLang="en-US" dirty="0">
                <a:ea typeface="Arial" charset="0"/>
              </a:rPr>
              <a:t> </a:t>
            </a:r>
            <a:r>
              <a:rPr lang="en-US" altLang="en-US" dirty="0" err="1">
                <a:ea typeface="Arial" charset="0"/>
              </a:rPr>
              <a:t>tra</a:t>
            </a:r>
            <a:r>
              <a:rPr lang="en-US" altLang="en-US" dirty="0">
                <a:ea typeface="Arial" charset="0"/>
              </a:rPr>
              <a:t> </a:t>
            </a:r>
            <a:r>
              <a:rPr lang="en-US" altLang="en-US" dirty="0" err="1">
                <a:ea typeface="Arial" charset="0"/>
              </a:rPr>
              <a:t>lại</a:t>
            </a:r>
            <a:r>
              <a:rPr lang="en-US" altLang="en-US" dirty="0">
                <a:ea typeface="Arial" charset="0"/>
              </a:rPr>
              <a:t> </a:t>
            </a:r>
            <a:r>
              <a:rPr lang="en-US" altLang="en-US" dirty="0" err="1">
                <a:ea typeface="Arial" charset="0"/>
              </a:rPr>
              <a:t>xem</a:t>
            </a:r>
            <a:r>
              <a:rPr lang="en-US" altLang="en-US" dirty="0">
                <a:ea typeface="Arial" charset="0"/>
              </a:rPr>
              <a:t> list A </a:t>
            </a:r>
            <a:r>
              <a:rPr lang="en-US" altLang="en-US" dirty="0" err="1">
                <a:ea typeface="Arial" charset="0"/>
              </a:rPr>
              <a:t>có</a:t>
            </a:r>
            <a:r>
              <a:rPr lang="en-US" altLang="en-US" dirty="0">
                <a:ea typeface="Arial" charset="0"/>
              </a:rPr>
              <a:t> </a:t>
            </a:r>
            <a:r>
              <a:rPr lang="en-US" altLang="en-US" dirty="0" err="1">
                <a:ea typeface="Arial" charset="0"/>
              </a:rPr>
              <a:t>phải</a:t>
            </a:r>
            <a:r>
              <a:rPr lang="en-US" altLang="en-US" dirty="0">
                <a:ea typeface="Arial" charset="0"/>
              </a:rPr>
              <a:t> </a:t>
            </a:r>
            <a:r>
              <a:rPr lang="en-US" altLang="en-US" dirty="0" err="1">
                <a:ea typeface="Arial" charset="0"/>
              </a:rPr>
              <a:t>là</a:t>
            </a:r>
            <a:r>
              <a:rPr lang="en-US" altLang="en-US" dirty="0">
                <a:ea typeface="Arial" charset="0"/>
              </a:rPr>
              <a:t> </a:t>
            </a:r>
            <a:r>
              <a:rPr lang="en-US" altLang="en-US" dirty="0" err="1">
                <a:ea typeface="Arial" charset="0"/>
              </a:rPr>
              <a:t>một</a:t>
            </a:r>
            <a:r>
              <a:rPr lang="en-US" altLang="en-US" dirty="0">
                <a:ea typeface="Arial" charset="0"/>
              </a:rPr>
              <a:t> </a:t>
            </a:r>
            <a:r>
              <a:rPr lang="en-US" altLang="en-US" dirty="0" err="1">
                <a:ea typeface="Arial" charset="0"/>
              </a:rPr>
              <a:t>biểu</a:t>
            </a:r>
            <a:r>
              <a:rPr lang="en-US" altLang="en-US" dirty="0">
                <a:ea typeface="Arial" charset="0"/>
              </a:rPr>
              <a:t> </a:t>
            </a:r>
            <a:r>
              <a:rPr lang="en-US" altLang="en-US" dirty="0" err="1">
                <a:ea typeface="Arial" charset="0"/>
              </a:rPr>
              <a:t>diễn</a:t>
            </a:r>
            <a:r>
              <a:rPr lang="en-US" altLang="en-US" dirty="0">
                <a:ea typeface="Arial" charset="0"/>
              </a:rPr>
              <a:t> ma </a:t>
            </a:r>
            <a:r>
              <a:rPr lang="en-US" altLang="en-US" dirty="0" err="1">
                <a:ea typeface="Arial" charset="0"/>
              </a:rPr>
              <a:t>trận</a:t>
            </a:r>
            <a:r>
              <a:rPr lang="en-US" altLang="en-US" dirty="0">
                <a:ea typeface="Arial" charset="0"/>
              </a:rPr>
              <a:t> </a:t>
            </a:r>
            <a:r>
              <a:rPr lang="en-US" altLang="en-US" dirty="0" err="1">
                <a:ea typeface="Arial" charset="0"/>
              </a:rPr>
              <a:t>không</a:t>
            </a:r>
            <a:r>
              <a:rPr lang="en-US" altLang="en-US" dirty="0">
                <a:ea typeface="Arial" charset="0"/>
              </a:rPr>
              <a:t>? </a:t>
            </a:r>
            <a:r>
              <a:rPr lang="en-US" altLang="en-US" dirty="0" err="1">
                <a:ea typeface="Arial" charset="0"/>
              </a:rPr>
              <a:t>Trả</a:t>
            </a:r>
            <a:r>
              <a:rPr lang="en-US" altLang="en-US" dirty="0">
                <a:ea typeface="Arial" charset="0"/>
              </a:rPr>
              <a:t> </a:t>
            </a:r>
            <a:r>
              <a:rPr lang="en-US" altLang="en-US" dirty="0" err="1">
                <a:ea typeface="Arial" charset="0"/>
              </a:rPr>
              <a:t>về</a:t>
            </a:r>
            <a:r>
              <a:rPr lang="en-US" altLang="en-US" dirty="0">
                <a:ea typeface="Arial" charset="0"/>
              </a:rPr>
              <a:t> </a:t>
            </a:r>
            <a:r>
              <a:rPr lang="en-US" altLang="en-US" dirty="0" err="1">
                <a:ea typeface="Arial" charset="0"/>
              </a:rPr>
              <a:t>kết</a:t>
            </a:r>
            <a:r>
              <a:rPr lang="en-US" altLang="en-US" dirty="0">
                <a:ea typeface="Arial" charset="0"/>
              </a:rPr>
              <a:t> </a:t>
            </a:r>
            <a:r>
              <a:rPr lang="en-US" altLang="en-US" dirty="0" err="1">
                <a:ea typeface="Arial" charset="0"/>
              </a:rPr>
              <a:t>quả</a:t>
            </a:r>
            <a:r>
              <a:rPr lang="en-US" altLang="en-US" dirty="0">
                <a:ea typeface="Arial" charset="0"/>
              </a:rPr>
              <a:t> True </a:t>
            </a:r>
            <a:r>
              <a:rPr lang="en-US" altLang="en-US" dirty="0" err="1">
                <a:ea typeface="Arial" charset="0"/>
              </a:rPr>
              <a:t>nếu</a:t>
            </a:r>
            <a:r>
              <a:rPr lang="en-US" altLang="en-US" dirty="0">
                <a:ea typeface="Arial" charset="0"/>
              </a:rPr>
              <a:t> </a:t>
            </a:r>
            <a:r>
              <a:rPr lang="en-US" altLang="en-US" dirty="0" err="1">
                <a:ea typeface="Arial" charset="0"/>
              </a:rPr>
              <a:t>đúng</a:t>
            </a:r>
            <a:r>
              <a:rPr lang="en-US" altLang="en-US" dirty="0">
                <a:ea typeface="Arial" charset="0"/>
              </a:rPr>
              <a:t> </a:t>
            </a:r>
            <a:r>
              <a:rPr lang="en-US" altLang="en-US" dirty="0" err="1">
                <a:ea typeface="Arial" charset="0"/>
              </a:rPr>
              <a:t>và</a:t>
            </a:r>
            <a:r>
              <a:rPr lang="en-US" altLang="en-US" dirty="0">
                <a:ea typeface="Arial" charset="0"/>
              </a:rPr>
              <a:t> False </a:t>
            </a:r>
            <a:r>
              <a:rPr lang="en-US" altLang="en-US" dirty="0" err="1">
                <a:ea typeface="Arial" charset="0"/>
              </a:rPr>
              <a:t>nếu</a:t>
            </a:r>
            <a:r>
              <a:rPr lang="en-US" altLang="en-US" dirty="0">
                <a:ea typeface="Arial" charset="0"/>
              </a:rPr>
              <a:t> </a:t>
            </a:r>
            <a:r>
              <a:rPr lang="en-US" altLang="en-US" dirty="0" err="1">
                <a:ea typeface="Arial" charset="0"/>
              </a:rPr>
              <a:t>sai</a:t>
            </a:r>
            <a:endParaRPr lang="en-US" altLang="en-US" dirty="0">
              <a:ea typeface="Arial" charset="0"/>
            </a:endParaRPr>
          </a:p>
          <a:p>
            <a:pPr marL="0" indent="0">
              <a:spcBef>
                <a:spcPts val="725"/>
              </a:spcBef>
              <a:spcAft>
                <a:spcPts val="725"/>
              </a:spcAft>
              <a:buNone/>
            </a:pPr>
            <a:r>
              <a:rPr lang="vi-VN" altLang="en-US" dirty="0">
                <a:ea typeface="Arial" charset="0"/>
              </a:rPr>
              <a:t>b</a:t>
            </a:r>
            <a:r>
              <a:rPr lang="en-US" altLang="en-US" dirty="0">
                <a:ea typeface="Arial" charset="0"/>
              </a:rPr>
              <a:t>) </a:t>
            </a:r>
            <a:r>
              <a:rPr lang="vi-VN" altLang="en-US" dirty="0">
                <a:ea typeface="Arial" charset="0"/>
              </a:rPr>
              <a:t>inMatrix(A), hàm in ma trận A ra màn hình</a:t>
            </a:r>
          </a:p>
          <a:p>
            <a:pPr marL="0" indent="0">
              <a:spcBef>
                <a:spcPts val="725"/>
              </a:spcBef>
              <a:spcAft>
                <a:spcPts val="725"/>
              </a:spcAft>
              <a:buNone/>
            </a:pPr>
            <a:r>
              <a:rPr lang="vi-VN" altLang="en-US" dirty="0">
                <a:ea typeface="Arial" charset="0"/>
              </a:rPr>
              <a:t>c</a:t>
            </a:r>
            <a:r>
              <a:rPr lang="en-US" altLang="en-US" dirty="0">
                <a:ea typeface="Arial" charset="0"/>
              </a:rPr>
              <a:t>)</a:t>
            </a:r>
            <a:r>
              <a:rPr lang="vi-VN" altLang="en-US" dirty="0">
                <a:ea typeface="Arial" charset="0"/>
              </a:rPr>
              <a:t> isSquare(A), ki</a:t>
            </a:r>
            <a:r>
              <a:rPr lang="en-US" altLang="en-US" dirty="0">
                <a:ea typeface="Arial" charset="0"/>
              </a:rPr>
              <a:t>ể</a:t>
            </a:r>
            <a:r>
              <a:rPr lang="vi-VN" altLang="en-US" dirty="0">
                <a:ea typeface="Arial" charset="0"/>
              </a:rPr>
              <a:t>m tra xem A có là ma trận vuông không?</a:t>
            </a:r>
          </a:p>
          <a:p>
            <a:pPr marL="0" indent="0">
              <a:spcBef>
                <a:spcPts val="725"/>
              </a:spcBef>
              <a:spcAft>
                <a:spcPts val="725"/>
              </a:spcAft>
              <a:buNone/>
            </a:pPr>
            <a:r>
              <a:rPr lang="vi-VN" altLang="en-US" dirty="0">
                <a:ea typeface="Arial" charset="0"/>
              </a:rPr>
              <a:t>d</a:t>
            </a:r>
            <a:r>
              <a:rPr lang="en-US" altLang="en-US" dirty="0">
                <a:ea typeface="Arial" charset="0"/>
              </a:rPr>
              <a:t>)</a:t>
            </a:r>
            <a:r>
              <a:rPr lang="vi-VN" altLang="en-US" dirty="0">
                <a:ea typeface="Arial" charset="0"/>
              </a:rPr>
              <a:t> ChangeRow(A</a:t>
            </a:r>
            <a:r>
              <a:rPr lang="en-US" altLang="en-US" dirty="0">
                <a:ea typeface="Arial" charset="0"/>
              </a:rPr>
              <a:t>,</a:t>
            </a:r>
            <a:r>
              <a:rPr lang="en-US" altLang="en-US" dirty="0" err="1">
                <a:ea typeface="Arial" charset="0"/>
              </a:rPr>
              <a:t>i,j</a:t>
            </a:r>
            <a:r>
              <a:rPr lang="vi-VN" altLang="en-US" dirty="0">
                <a:ea typeface="Arial" charset="0"/>
              </a:rPr>
              <a:t>), hàm thay đồi 2 hàng của ma trận A. Nếu A không phải là ma trận hoặc không thực hiện được thì trả lại False, nêu thực hiện thành công thì trả về</a:t>
            </a:r>
            <a:r>
              <a:rPr lang="en-US" altLang="en-US" dirty="0">
                <a:ea typeface="Arial" charset="0"/>
              </a:rPr>
              <a:t> </a:t>
            </a:r>
            <a:r>
              <a:rPr lang="vi-VN" altLang="en-US" dirty="0">
                <a:ea typeface="Arial" charset="0"/>
              </a:rPr>
              <a:t>True.</a:t>
            </a:r>
          </a:p>
        </p:txBody>
      </p:sp>
      <p:sp>
        <p:nvSpPr>
          <p:cNvPr id="4" name="Slide Number Placeholder 3"/>
          <p:cNvSpPr>
            <a:spLocks noGrp="1"/>
          </p:cNvSpPr>
          <p:nvPr>
            <p:ph type="sldNum" sz="quarter" idx="12"/>
          </p:nvPr>
        </p:nvSpPr>
        <p:spPr/>
        <p:txBody>
          <a:bodyPr/>
          <a:lstStyle/>
          <a:p>
            <a:fld id="{007ACD57-2BBE-45FC-B065-2411E86622FE}" type="slidenum">
              <a:rPr lang="en-US" smtClean="0"/>
              <a:t>9</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8081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4995</TotalTime>
  <Words>2889</Words>
  <Application>Microsoft Office PowerPoint</Application>
  <PresentationFormat>Widescreen</PresentationFormat>
  <Paragraphs>252</Paragraphs>
  <Slides>25</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Segoe UI</vt:lpstr>
      <vt:lpstr>Wingdings</vt:lpstr>
      <vt:lpstr>TIM_TempBaiGiangFTU-TOPICA_v1.1018111222</vt:lpstr>
      <vt:lpstr>LAB 10 GIẢI BÀI TẬP MODULE, PACKAGE</vt:lpstr>
      <vt:lpstr>NỘI DUNG BÀI HỌC</vt:lpstr>
      <vt:lpstr>10.1. Xây dựng module</vt:lpstr>
      <vt:lpstr>10.1. Xây dựng module</vt:lpstr>
      <vt:lpstr>10.2. Các thao tác trên module</vt:lpstr>
      <vt:lpstr>10.3. Các bước xây dựng package</vt:lpstr>
      <vt:lpstr>10.3. Các bước xây dựng package</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MẪU</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HƯỚNG DẪN GIẢI BÀI TẬP TRÊN PHÒNG MÁY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Hang Anh Le</cp:lastModifiedBy>
  <cp:revision>264</cp:revision>
  <cp:lastPrinted>2018-08-05T10:54:54Z</cp:lastPrinted>
  <dcterms:created xsi:type="dcterms:W3CDTF">2014-12-02T02:09:01Z</dcterms:created>
  <dcterms:modified xsi:type="dcterms:W3CDTF">2024-05-25T09:41:22Z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