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0"/>
  </p:notesMasterIdLst>
  <p:handoutMasterIdLst>
    <p:handoutMasterId r:id="rId31"/>
  </p:handoutMasterIdLst>
  <p:sldIdLst>
    <p:sldId id="256" r:id="rId2"/>
    <p:sldId id="261" r:id="rId3"/>
    <p:sldId id="352" r:id="rId4"/>
    <p:sldId id="314" r:id="rId5"/>
    <p:sldId id="356" r:id="rId6"/>
    <p:sldId id="355" r:id="rId7"/>
    <p:sldId id="357" r:id="rId8"/>
    <p:sldId id="263" r:id="rId9"/>
    <p:sldId id="358" r:id="rId10"/>
    <p:sldId id="362" r:id="rId11"/>
    <p:sldId id="359" r:id="rId12"/>
    <p:sldId id="360" r:id="rId13"/>
    <p:sldId id="363" r:id="rId14"/>
    <p:sldId id="361" r:id="rId15"/>
    <p:sldId id="303" r:id="rId16"/>
    <p:sldId id="330" r:id="rId17"/>
    <p:sldId id="350" r:id="rId18"/>
    <p:sldId id="331" r:id="rId19"/>
    <p:sldId id="332" r:id="rId20"/>
    <p:sldId id="333" r:id="rId21"/>
    <p:sldId id="315" r:id="rId22"/>
    <p:sldId id="338" r:id="rId23"/>
    <p:sldId id="339" r:id="rId24"/>
    <p:sldId id="340" r:id="rId25"/>
    <p:sldId id="341" r:id="rId26"/>
    <p:sldId id="342" r:id="rId27"/>
    <p:sldId id="343" r:id="rId28"/>
    <p:sldId id="313" r:id="rId29"/>
  </p:sldIdLst>
  <p:sldSz cx="12192000" cy="6858000"/>
  <p:notesSz cx="7023100" cy="9309100"/>
  <p:custDataLst>
    <p:tags r:id="rId32"/>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121" autoAdjust="0"/>
  </p:normalViewPr>
  <p:slideViewPr>
    <p:cSldViewPr>
      <p:cViewPr varScale="1">
        <p:scale>
          <a:sx n="86" d="100"/>
          <a:sy n="86" d="100"/>
        </p:scale>
        <p:origin x="105" y="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94858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76517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04024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177739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22</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23</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3934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0160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665263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69920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69918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01037501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12</a:t>
            </a:r>
            <a:br>
              <a:rPr lang="en-US" dirty="0"/>
            </a:br>
            <a:r>
              <a:rPr lang="vi-VN" dirty="0"/>
              <a:t>GIẢI BÀI TẬP</a:t>
            </a:r>
            <a:r>
              <a:rPr lang="en-US"/>
              <a:t> XỬ LÝ NGOẠI LỆ</a:t>
            </a:r>
            <a:endParaRPr lang="en-US" dirty="0"/>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 Standard exceptions</a:t>
            </a:r>
          </a:p>
        </p:txBody>
      </p:sp>
      <p:sp>
        <p:nvSpPr>
          <p:cNvPr id="3" name="Content Placeholder 2"/>
          <p:cNvSpPr>
            <a:spLocks noGrp="1"/>
          </p:cNvSpPr>
          <p:nvPr>
            <p:ph idx="1"/>
          </p:nvPr>
        </p:nvSpPr>
        <p:spPr>
          <a:xfrm>
            <a:off x="392626" y="1371601"/>
            <a:ext cx="11406748" cy="5122490"/>
          </a:xfrm>
        </p:spPr>
        <p:txBody>
          <a:bodyPr>
            <a:normAutofit/>
          </a:bodyPr>
          <a:lstStyle/>
          <a:p>
            <a:r>
              <a:rPr lang="en-US" altLang="en-US" b="1" dirty="0" err="1"/>
              <a:t>Sử</a:t>
            </a:r>
            <a:r>
              <a:rPr lang="en-US" altLang="en-US" b="1" dirty="0"/>
              <a:t> </a:t>
            </a:r>
            <a:r>
              <a:rPr lang="en-US" altLang="en-US" b="1" dirty="0" err="1"/>
              <a:t>dụng</a:t>
            </a:r>
            <a:r>
              <a:rPr lang="en-US" altLang="en-US" b="1" dirty="0"/>
              <a:t> try … except … else</a:t>
            </a:r>
          </a:p>
          <a:p>
            <a:pPr marL="0" indent="0">
              <a:buNone/>
            </a:pPr>
            <a:r>
              <a:rPr lang="vi-VN" altLang="en-US" dirty="0"/>
              <a:t>Dưới đây là các điểm quan trọng khi sử dụng try...except...else:</a:t>
            </a:r>
          </a:p>
          <a:p>
            <a:pPr marL="0" indent="0">
              <a:buNone/>
            </a:pPr>
            <a:r>
              <a:rPr lang="en-US" altLang="en-US" dirty="0"/>
              <a:t>+ </a:t>
            </a:r>
            <a:r>
              <a:rPr lang="vi-VN" altLang="en-US" dirty="0"/>
              <a:t>Mã trong khối try là nơi bạn đặt các đoạn mã có thể gây ra ngoại lệ. Nếu một ngoại lệ xảy ra trong khối try, việc thực thi mã bị ngắt và quá trình xử lý ngoại lệ được bắt đầu.</a:t>
            </a:r>
          </a:p>
          <a:p>
            <a:pPr marL="0" indent="0">
              <a:buNone/>
            </a:pPr>
            <a:r>
              <a:rPr lang="en-US" altLang="en-US" dirty="0"/>
              <a:t>+ </a:t>
            </a:r>
            <a:r>
              <a:rPr lang="vi-VN" altLang="en-US" dirty="0"/>
              <a:t>Các khối except cho phép bạn xác định các loại ngoại lệ cụ thể mà bạn muốn xử lý. Nếu một ngoại lệ phù hợp với một trong các loại được khai báo, mã trong khối except tương ứng sẽ được thực thi.</a:t>
            </a:r>
          </a:p>
          <a:p>
            <a:pPr marL="0" indent="0">
              <a:buNone/>
            </a:pPr>
            <a:r>
              <a:rPr lang="en-US" altLang="en-US" dirty="0"/>
              <a:t>+ </a:t>
            </a:r>
            <a:r>
              <a:rPr lang="vi-VN" altLang="en-US" dirty="0"/>
              <a:t>Khối else là tùy chọn và được thực thi khi không có ngoại lệ nào xảy ra trong khối try. Điều này cho phép bạn thực hiện các hành động bổ sung sau khi các đoạn mã trong khối try hoàn thành thành công.</a:t>
            </a:r>
          </a:p>
          <a:p>
            <a:pPr marL="0" indent="0">
              <a:buNone/>
            </a:pPr>
            <a:r>
              <a:rPr lang="en-US" altLang="en-US" dirty="0"/>
              <a:t>+ </a:t>
            </a:r>
            <a:r>
              <a:rPr lang="vi-VN" altLang="en-US" dirty="0"/>
              <a:t>Khối else thường được sử dụng để đặt các đoạn mã có liên quan đến xử lý kết quả hoặc các tác vụ bổ sung sau khi các đoạn mã trong khối try đã thực thi thành công.</a:t>
            </a:r>
          </a:p>
          <a:p>
            <a:pPr marL="0" indent="0">
              <a:buNone/>
            </a:pPr>
            <a:r>
              <a:rPr lang="en-US" altLang="en-US" dirty="0"/>
              <a:t>+ </a:t>
            </a:r>
            <a:r>
              <a:rPr lang="vi-VN" altLang="en-US" dirty="0"/>
              <a:t>Nếu một ngoại lệ xảy ra trong khối try và không có khối except tương ứng để xử lý, ngoại lệ sẽ tiếp tục lan rộng ra khối mã gọi hơn nữa, và khối else sẽ không được thực thi.</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0815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 Standard exceptions</a:t>
            </a:r>
          </a:p>
        </p:txBody>
      </p:sp>
      <p:sp>
        <p:nvSpPr>
          <p:cNvPr id="3" name="Content Placeholder 2"/>
          <p:cNvSpPr>
            <a:spLocks noGrp="1"/>
          </p:cNvSpPr>
          <p:nvPr>
            <p:ph idx="1"/>
          </p:nvPr>
        </p:nvSpPr>
        <p:spPr>
          <a:xfrm>
            <a:off x="392626" y="1371601"/>
            <a:ext cx="11406748" cy="5122490"/>
          </a:xfrm>
        </p:spPr>
        <p:txBody>
          <a:bodyPr>
            <a:normAutofit/>
          </a:bodyPr>
          <a:lstStyle/>
          <a:p>
            <a:r>
              <a:rPr lang="en-US" altLang="en-US" b="1" dirty="0" err="1"/>
              <a:t>Gộp</a:t>
            </a:r>
            <a:r>
              <a:rPr lang="en-US" altLang="en-US" b="1" dirty="0"/>
              <a:t> </a:t>
            </a:r>
            <a:r>
              <a:rPr lang="en-US" altLang="en-US" b="1" dirty="0" err="1"/>
              <a:t>nhiều</a:t>
            </a:r>
            <a:r>
              <a:rPr lang="en-US" altLang="en-US" b="1" dirty="0"/>
              <a:t> </a:t>
            </a:r>
            <a:r>
              <a:rPr lang="en-US" altLang="en-US" b="1" dirty="0" err="1"/>
              <a:t>lỗi</a:t>
            </a:r>
            <a:r>
              <a:rPr lang="en-US" altLang="en-US" b="1" dirty="0"/>
              <a:t> </a:t>
            </a:r>
            <a:r>
              <a:rPr lang="en-US" altLang="en-US" b="1" dirty="0" err="1"/>
              <a:t>vào</a:t>
            </a:r>
            <a:r>
              <a:rPr lang="en-US" altLang="en-US" b="1" dirty="0"/>
              <a:t> </a:t>
            </a:r>
            <a:r>
              <a:rPr lang="en-US" altLang="en-US" b="1" dirty="0" err="1"/>
              <a:t>chung</a:t>
            </a:r>
            <a:r>
              <a:rPr lang="en-US" altLang="en-US" b="1" dirty="0"/>
              <a:t> </a:t>
            </a:r>
            <a:r>
              <a:rPr lang="en-US" altLang="en-US" b="1" dirty="0" err="1"/>
              <a:t>một</a:t>
            </a:r>
            <a:r>
              <a:rPr lang="en-US" altLang="en-US" b="1" dirty="0"/>
              <a:t> exception</a:t>
            </a:r>
          </a:p>
          <a:p>
            <a:pPr marL="0" indent="0">
              <a:buNone/>
            </a:pPr>
            <a:r>
              <a:rPr lang="en-US" altLang="en-US" dirty="0"/>
              <a:t>+ </a:t>
            </a:r>
            <a:r>
              <a:rPr lang="vi-VN" altLang="en-US" dirty="0"/>
              <a:t>Trong Python, bạn có thể gộp nhiều ngoại lệ vào chung một ngoại lệ bằng cách sử dụng cú pháp except với nhiều loại ngoại lệ. Điều này cho phép xử lý các ngoại lệ khác nhau theo cùng một cách.</a:t>
            </a:r>
          </a:p>
          <a:p>
            <a:pPr marL="0" indent="0">
              <a:buNone/>
            </a:pPr>
            <a:r>
              <a:rPr lang="vi-VN" altLang="en-US" dirty="0"/>
              <a:t>Dưới đây là một ví dụ về việc gộp nhiều ngoại lệ vào một ngoại lệ duy nhất:</a:t>
            </a:r>
            <a:endParaRPr lang="en-US" altLang="en-US" dirty="0"/>
          </a:p>
          <a:p>
            <a:pPr marL="0" indent="0">
              <a:buNone/>
            </a:pPr>
            <a:r>
              <a:rPr lang="vi-VN" altLang="en-US" dirty="0"/>
              <a:t>try:</a:t>
            </a:r>
          </a:p>
          <a:p>
            <a:pPr marL="0" indent="0">
              <a:buNone/>
            </a:pPr>
            <a:r>
              <a:rPr lang="vi-VN" altLang="en-US" dirty="0"/>
              <a:t>    # Các đoạn mã có thể gây ra ngoại lệ</a:t>
            </a:r>
          </a:p>
          <a:p>
            <a:pPr marL="0" indent="0">
              <a:buNone/>
            </a:pPr>
            <a:r>
              <a:rPr lang="vi-VN" altLang="en-US" dirty="0"/>
              <a:t>except (Loại_Ngoại_lệ_1, Loại_Ngoại_lệ_2, ...):</a:t>
            </a:r>
          </a:p>
          <a:p>
            <a:pPr marL="0" indent="0">
              <a:buNone/>
            </a:pPr>
            <a:r>
              <a:rPr lang="vi-VN" altLang="en-US" dirty="0"/>
              <a:t>    # Xử lý các loại ngoại lệ gộp thành một</a:t>
            </a:r>
            <a:endParaRPr lang="en-US" altLang="en-US" dirty="0"/>
          </a:p>
          <a:p>
            <a:pPr marL="0" indent="0">
              <a:buNone/>
            </a:pPr>
            <a:r>
              <a:rPr lang="en-US" altLang="en-US" dirty="0"/>
              <a:t>+ </a:t>
            </a:r>
            <a:r>
              <a:rPr lang="vi-VN" altLang="en-US" dirty="0"/>
              <a:t>Trong ví dụ trên, các loại ngoại lệ được liệt kê trong một tuple và được đặt trong khối except. Nếu một trong các loại ngoại lệ được khai báo xảy ra trong khối try, mã trong khối except sẽ được thực thi.</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39343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 Standard exceptions</a:t>
            </a:r>
          </a:p>
        </p:txBody>
      </p:sp>
      <p:sp>
        <p:nvSpPr>
          <p:cNvPr id="3" name="Content Placeholder 2"/>
          <p:cNvSpPr>
            <a:spLocks noGrp="1"/>
          </p:cNvSpPr>
          <p:nvPr>
            <p:ph idx="1"/>
          </p:nvPr>
        </p:nvSpPr>
        <p:spPr>
          <a:xfrm>
            <a:off x="392626" y="1371601"/>
            <a:ext cx="11406748" cy="5122490"/>
          </a:xfrm>
        </p:spPr>
        <p:txBody>
          <a:bodyPr>
            <a:normAutofit/>
          </a:bodyPr>
          <a:lstStyle/>
          <a:p>
            <a:r>
              <a:rPr lang="en-US" altLang="en-US" b="1" dirty="0" err="1"/>
              <a:t>Sử</a:t>
            </a:r>
            <a:r>
              <a:rPr lang="en-US" altLang="en-US" b="1" dirty="0"/>
              <a:t> </a:t>
            </a:r>
            <a:r>
              <a:rPr lang="en-US" altLang="en-US" b="1" dirty="0" err="1"/>
              <a:t>dụng</a:t>
            </a:r>
            <a:r>
              <a:rPr lang="en-US" altLang="en-US" b="1" dirty="0"/>
              <a:t> try … finally</a:t>
            </a:r>
          </a:p>
          <a:p>
            <a:pPr marL="0" indent="0">
              <a:buNone/>
            </a:pPr>
            <a:r>
              <a:rPr lang="en-US" altLang="en-US" dirty="0"/>
              <a:t>+ </a:t>
            </a:r>
            <a:r>
              <a:rPr lang="vi-VN" altLang="en-US" dirty="0"/>
              <a:t>Lý thuyết sử dụng try...finally trong Python cung cấp một cách để đảm bảo rằng một đoạn mã trong khối finally sẽ được thực thi dù có ngoại lệ xảy ra trong khối try hay không. Cú pháp của try...finally như sau:</a:t>
            </a:r>
            <a:endParaRPr lang="en-US" altLang="en-US" dirty="0"/>
          </a:p>
          <a:p>
            <a:pPr marL="0" indent="0">
              <a:buNone/>
            </a:pPr>
            <a:r>
              <a:rPr lang="vi-VN" altLang="en-US" dirty="0"/>
              <a:t>try:</a:t>
            </a:r>
          </a:p>
          <a:p>
            <a:pPr marL="0" indent="0">
              <a:buNone/>
            </a:pPr>
            <a:r>
              <a:rPr lang="vi-VN" altLang="en-US" dirty="0"/>
              <a:t>    # Các đoạn mã có thể gây ra ngoại lệ</a:t>
            </a:r>
          </a:p>
          <a:p>
            <a:pPr marL="0" indent="0">
              <a:buNone/>
            </a:pPr>
            <a:r>
              <a:rPr lang="vi-VN" altLang="en-US" dirty="0"/>
              <a:t>finally:</a:t>
            </a:r>
          </a:p>
          <a:p>
            <a:pPr marL="0" indent="0">
              <a:buNone/>
            </a:pPr>
            <a:r>
              <a:rPr lang="vi-VN" altLang="en-US" dirty="0"/>
              <a:t>    # Đoạn mã trong khối finally sẽ được thực thi sau khi khối try hoặc except kết thúc</a:t>
            </a:r>
            <a:endParaRPr lang="en-US"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8286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 Standard exceptions</a:t>
            </a:r>
          </a:p>
        </p:txBody>
      </p:sp>
      <p:sp>
        <p:nvSpPr>
          <p:cNvPr id="3" name="Content Placeholder 2"/>
          <p:cNvSpPr>
            <a:spLocks noGrp="1"/>
          </p:cNvSpPr>
          <p:nvPr>
            <p:ph idx="1"/>
          </p:nvPr>
        </p:nvSpPr>
        <p:spPr>
          <a:xfrm>
            <a:off x="392626" y="1371601"/>
            <a:ext cx="11406748" cy="5122490"/>
          </a:xfrm>
        </p:spPr>
        <p:txBody>
          <a:bodyPr>
            <a:normAutofit/>
          </a:bodyPr>
          <a:lstStyle/>
          <a:p>
            <a:r>
              <a:rPr lang="en-US" altLang="en-US" b="1" dirty="0" err="1"/>
              <a:t>Sử</a:t>
            </a:r>
            <a:r>
              <a:rPr lang="en-US" altLang="en-US" b="1" dirty="0"/>
              <a:t> </a:t>
            </a:r>
            <a:r>
              <a:rPr lang="en-US" altLang="en-US" b="1" dirty="0" err="1"/>
              <a:t>dụng</a:t>
            </a:r>
            <a:r>
              <a:rPr lang="en-US" altLang="en-US" b="1" dirty="0"/>
              <a:t> try … finally</a:t>
            </a:r>
          </a:p>
          <a:p>
            <a:pPr marL="0" indent="0">
              <a:buNone/>
            </a:pPr>
            <a:r>
              <a:rPr lang="vi-VN" altLang="en-US" dirty="0"/>
              <a:t>Dưới đây là những điểm quan trọng khi sử dụng try...finally:</a:t>
            </a:r>
          </a:p>
          <a:p>
            <a:pPr marL="0" indent="0">
              <a:buNone/>
            </a:pPr>
            <a:r>
              <a:rPr lang="en-US" altLang="en-US" dirty="0"/>
              <a:t>+ </a:t>
            </a:r>
            <a:r>
              <a:rPr lang="vi-VN" altLang="en-US" dirty="0"/>
              <a:t>Mã trong khối try là nơi bạn đặt các đoạn mã có thể gây ra ngoại lệ.</a:t>
            </a:r>
          </a:p>
          <a:p>
            <a:pPr marL="0" indent="0">
              <a:buNone/>
            </a:pPr>
            <a:r>
              <a:rPr lang="en-US" altLang="en-US" dirty="0"/>
              <a:t>+ </a:t>
            </a:r>
            <a:r>
              <a:rPr lang="vi-VN" altLang="en-US" dirty="0"/>
              <a:t>Khối finally là nơi bạn đặt các đoạn mã mà bạn muốn chắc chắn được thực thi, dù có ngoại lệ xảy ra hay không.</a:t>
            </a:r>
          </a:p>
          <a:p>
            <a:pPr marL="0" indent="0">
              <a:buNone/>
            </a:pPr>
            <a:r>
              <a:rPr lang="en-US" altLang="en-US" dirty="0"/>
              <a:t>+ </a:t>
            </a:r>
            <a:r>
              <a:rPr lang="vi-VN" altLang="en-US" dirty="0"/>
              <a:t>Khi một ngoại lệ xảy ra trong khối try, quá trình xử lý ngoại lệ được bắt đầu và mã trong khối finally sẽ được thực thi sau khi quá trình xử lý ngoại lệ kết thúc.</a:t>
            </a:r>
          </a:p>
          <a:p>
            <a:pPr marL="0" indent="0">
              <a:buNone/>
            </a:pPr>
            <a:r>
              <a:rPr lang="en-US" altLang="en-US" dirty="0"/>
              <a:t>+ </a:t>
            </a:r>
            <a:r>
              <a:rPr lang="vi-VN" altLang="en-US" dirty="0"/>
              <a:t>Khi không có ngoại lệ xảy ra trong khối try, mã trong khối finally sẽ được thực thi sau khi mã trong khối try hoàn thành.</a:t>
            </a:r>
          </a:p>
          <a:p>
            <a:pPr marL="0" indent="0">
              <a:buNone/>
            </a:pPr>
            <a:r>
              <a:rPr lang="en-US" altLang="en-US" dirty="0"/>
              <a:t>+ </a:t>
            </a:r>
            <a:r>
              <a:rPr lang="vi-VN" altLang="en-US" dirty="0"/>
              <a:t>Khối finally thường được sử dụng để giải phóng tài nguyên, đóng các kết nối cơ sở dữ liệu hoặc thực hiện các tác vụ bổ sung sau khi mã trong khối try hoặc except đã thực thi xong.</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5515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 Standard exceptions</a:t>
            </a:r>
          </a:p>
        </p:txBody>
      </p:sp>
      <p:sp>
        <p:nvSpPr>
          <p:cNvPr id="3" name="Content Placeholder 2"/>
          <p:cNvSpPr>
            <a:spLocks noGrp="1"/>
          </p:cNvSpPr>
          <p:nvPr>
            <p:ph idx="1"/>
          </p:nvPr>
        </p:nvSpPr>
        <p:spPr>
          <a:xfrm>
            <a:off x="392626" y="1371601"/>
            <a:ext cx="11406748" cy="5122490"/>
          </a:xfrm>
        </p:spPr>
        <p:txBody>
          <a:bodyPr>
            <a:normAutofit/>
          </a:bodyPr>
          <a:lstStyle/>
          <a:p>
            <a:r>
              <a:rPr lang="en-US" altLang="en-US" b="1" dirty="0" err="1"/>
              <a:t>Tự</a:t>
            </a:r>
            <a:r>
              <a:rPr lang="en-US" altLang="en-US" b="1" dirty="0"/>
              <a:t> </a:t>
            </a:r>
            <a:r>
              <a:rPr lang="en-US" altLang="en-US" b="1" dirty="0" err="1"/>
              <a:t>sinh</a:t>
            </a:r>
            <a:r>
              <a:rPr lang="en-US" altLang="en-US" b="1" dirty="0"/>
              <a:t> </a:t>
            </a:r>
            <a:r>
              <a:rPr lang="en-US" altLang="en-US" b="1" dirty="0" err="1"/>
              <a:t>ngoại</a:t>
            </a:r>
            <a:r>
              <a:rPr lang="en-US" altLang="en-US" b="1" dirty="0"/>
              <a:t> </a:t>
            </a:r>
            <a:r>
              <a:rPr lang="en-US" altLang="en-US" b="1" dirty="0" err="1"/>
              <a:t>lệ</a:t>
            </a:r>
            <a:endParaRPr lang="vi-VN" altLang="en-US" b="1" dirty="0"/>
          </a:p>
          <a:p>
            <a:pPr marL="0" indent="0">
              <a:buNone/>
            </a:pPr>
            <a:r>
              <a:rPr lang="en-US" altLang="en-US" dirty="0"/>
              <a:t>+ </a:t>
            </a:r>
            <a:r>
              <a:rPr lang="vi-VN" altLang="en-US" dirty="0"/>
              <a:t>Để tự sinh một ngoại lệ trong Python, bạn có thể sử dụng từ khóa raise. Từ khóa raise cho phép bạn ném (raise) một đối tượng ngoại lệ đã tồn tại hoặc tự sinh một đối tượng ngoại lệ mới. Dưới đây là cú pháp sử dụng raise để tự sinh ngoại lệ:</a:t>
            </a:r>
            <a:endParaRPr lang="en-US" altLang="en-US" dirty="0"/>
          </a:p>
          <a:p>
            <a:pPr marL="0" indent="0" algn="ctr">
              <a:buNone/>
            </a:pPr>
            <a:r>
              <a:rPr lang="vi-VN" altLang="en-US" dirty="0"/>
              <a:t>raise Loại_Ngoại_lệ("Thông điệp ngoại lệ")</a:t>
            </a:r>
            <a:endParaRPr lang="en-US" altLang="en-US" dirty="0"/>
          </a:p>
          <a:p>
            <a:pPr marL="0" indent="0">
              <a:buNone/>
            </a:pPr>
            <a:r>
              <a:rPr lang="en-US" altLang="en-US" dirty="0"/>
              <a:t>+ </a:t>
            </a:r>
            <a:r>
              <a:rPr lang="vi-VN" altLang="en-US" dirty="0"/>
              <a:t>Trong đó:</a:t>
            </a:r>
          </a:p>
          <a:p>
            <a:pPr marL="0" indent="0">
              <a:buNone/>
            </a:pPr>
            <a:r>
              <a:rPr lang="en-US" altLang="en-US" dirty="0"/>
              <a:t>- </a:t>
            </a:r>
            <a:r>
              <a:rPr lang="vi-VN" altLang="en-US" dirty="0"/>
              <a:t>Loại_Ngoại_lệ là tên của lớp ngoại lệ mà bạn muốn tự sinh.</a:t>
            </a:r>
          </a:p>
          <a:p>
            <a:pPr marL="0" indent="0">
              <a:buNone/>
            </a:pPr>
            <a:r>
              <a:rPr lang="en-US" altLang="en-US" dirty="0"/>
              <a:t>- </a:t>
            </a:r>
            <a:r>
              <a:rPr lang="vi-VN" altLang="en-US" dirty="0"/>
              <a:t>"Thông điệp ngoại lệ" là một thông điệp mô tả lý do xảy ra ngoại lệ.</a:t>
            </a:r>
            <a:endParaRPr lang="en-US" altLang="en-US" dirty="0"/>
          </a:p>
          <a:p>
            <a:pPr marL="0" indent="0">
              <a:buNone/>
            </a:pPr>
            <a:r>
              <a:rPr lang="en-US" altLang="en-US" dirty="0"/>
              <a:t>+ </a:t>
            </a:r>
            <a:r>
              <a:rPr lang="vi-VN" altLang="en-US" dirty="0"/>
              <a:t>Khi lệnh raise được gọi, chương trình sẽ dừng lại tại điểm gọi và ngoại lệ được truyền cho quá trình xử lý ngoại lệ. Quá trình xử lý ngoại lệ tiếp tục tìm các khối try...except phù hợp để xử lý ngoại lệ hoặc, nếu không có khối except phù hợp, chương trình sẽ dừng lại và hiển thị traceback (dấu vết ngoại lệ).</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56981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Viết một chương trình yêu cầu nhập một số nguyên từ bàn phím, trong đó xử dụng bẫy lỗi. Nếu người dùng nhập không đúng kiểu số nguyên chương trình sẽ liên tục ra thông báo "Bạn cần nhập vào một số nguyên!" cho đến khi người dùng nhập đúng.</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849850"/>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 Cho một file chương trình 12.2_a.py có nội dung sau đây</a:t>
            </a:r>
            <a:r>
              <a:rPr lang="en-US" altLang="en-US" dirty="0">
                <a:ea typeface="Arial" charset="0"/>
              </a:rPr>
              <a:t>:</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vi-VN" altLang="en-US" dirty="0">
                <a:ea typeface="Arial" charset="0"/>
              </a:rPr>
              <a:t>Thực hiện các yêu cầu sau</a:t>
            </a:r>
            <a:r>
              <a:rPr lang="en-US" altLang="en-US" dirty="0">
                <a:ea typeface="Arial" charset="0"/>
              </a:rPr>
              <a:t>:</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Hãy mô tả ý nghĩa đoạn chương trình trên? Giải thích kết quả khi thông dịch.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Xử dụng xử lý ngoại lệ để khắc phục lỗi của đoạn mã trên.</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1B5234F-54AA-41FF-BE44-AD8818A26052}"/>
              </a:ext>
            </a:extLst>
          </p:cNvPr>
          <p:cNvPicPr>
            <a:picLocks noChangeAspect="1"/>
          </p:cNvPicPr>
          <p:nvPr/>
        </p:nvPicPr>
        <p:blipFill>
          <a:blip r:embed="rId2"/>
          <a:stretch>
            <a:fillRect/>
          </a:stretch>
        </p:blipFill>
        <p:spPr>
          <a:xfrm>
            <a:off x="3581400" y="2590800"/>
            <a:ext cx="4872451" cy="2088193"/>
          </a:xfrm>
          <a:prstGeom prst="rect">
            <a:avLst/>
          </a:prstGeom>
        </p:spPr>
      </p:pic>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chương trình</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phép</a:t>
            </a:r>
            <a:r>
              <a:rPr lang="en-US" altLang="en-US" dirty="0">
                <a:ea typeface="Arial" charset="0"/>
              </a:rPr>
              <a:t> </a:t>
            </a:r>
            <a:r>
              <a:rPr lang="en-US" altLang="en-US" dirty="0" err="1">
                <a:ea typeface="Arial" charset="0"/>
              </a:rPr>
              <a:t>tính</a:t>
            </a:r>
            <a:r>
              <a:rPr lang="en-US" altLang="en-US" dirty="0">
                <a:ea typeface="Arial" charset="0"/>
              </a:rPr>
              <a:t> chia </a:t>
            </a:r>
            <a:r>
              <a:rPr lang="en-US" altLang="en-US" dirty="0" err="1">
                <a:ea typeface="Arial" charset="0"/>
              </a:rPr>
              <a:t>hai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raise </a:t>
            </a:r>
            <a:r>
              <a:rPr lang="en-US" altLang="en-US" dirty="0" err="1">
                <a:ea typeface="Arial" charset="0"/>
              </a:rPr>
              <a:t>để</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ngoại</a:t>
            </a:r>
            <a:r>
              <a:rPr lang="en-US" altLang="en-US" dirty="0">
                <a:ea typeface="Arial" charset="0"/>
              </a:rPr>
              <a:t> </a:t>
            </a:r>
            <a:r>
              <a:rPr lang="en-US" altLang="en-US" dirty="0" err="1">
                <a:ea typeface="Arial" charset="0"/>
              </a:rPr>
              <a:t>lệ</a:t>
            </a:r>
            <a:r>
              <a:rPr lang="en-US" altLang="en-US" dirty="0">
                <a:ea typeface="Arial" charset="0"/>
              </a:rPr>
              <a:t> </a:t>
            </a:r>
            <a:r>
              <a:rPr lang="en-US" altLang="en-US" dirty="0" err="1">
                <a:ea typeface="Arial" charset="0"/>
              </a:rPr>
              <a:t>thông</a:t>
            </a:r>
            <a:r>
              <a:rPr lang="en-US" altLang="en-US" dirty="0">
                <a:ea typeface="Arial" charset="0"/>
              </a:rPr>
              <a:t> </a:t>
            </a:r>
            <a:r>
              <a:rPr lang="en-US" altLang="en-US" dirty="0" err="1">
                <a:ea typeface="Arial" charset="0"/>
              </a:rPr>
              <a:t>báo</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bị</a:t>
            </a:r>
            <a:r>
              <a:rPr lang="en-US" altLang="en-US" dirty="0">
                <a:ea typeface="Arial" charset="0"/>
              </a:rPr>
              <a:t> chia </a:t>
            </a:r>
            <a:r>
              <a:rPr lang="en-US" altLang="en-US" dirty="0" err="1">
                <a:ea typeface="Arial" charset="0"/>
              </a:rPr>
              <a:t>không</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bằng</a:t>
            </a:r>
            <a:r>
              <a:rPr lang="en-US" altLang="en-US" dirty="0">
                <a:ea typeface="Arial" charset="0"/>
              </a:rPr>
              <a:t> 0” </a:t>
            </a:r>
            <a:r>
              <a:rPr lang="en-US" altLang="en-US" dirty="0" err="1">
                <a:ea typeface="Arial" charset="0"/>
              </a:rPr>
              <a:t>kết</a:t>
            </a:r>
            <a:r>
              <a:rPr lang="en-US" altLang="en-US" dirty="0">
                <a:ea typeface="Arial" charset="0"/>
              </a:rPr>
              <a:t> </a:t>
            </a:r>
            <a:r>
              <a:rPr lang="en-US" altLang="en-US" dirty="0" err="1">
                <a:ea typeface="Arial" charset="0"/>
              </a:rPr>
              <a:t>hợp</a:t>
            </a:r>
            <a:r>
              <a:rPr lang="en-US" altLang="en-US" dirty="0">
                <a:ea typeface="Arial" charset="0"/>
              </a:rPr>
              <a:t> </a:t>
            </a:r>
            <a:r>
              <a:rPr lang="en-US" altLang="en-US" dirty="0" err="1">
                <a:ea typeface="Arial" charset="0"/>
              </a:rPr>
              <a:t>xử</a:t>
            </a:r>
            <a:r>
              <a:rPr lang="en-US" altLang="en-US" dirty="0">
                <a:ea typeface="Arial" charset="0"/>
              </a:rPr>
              <a:t> </a:t>
            </a:r>
            <a:r>
              <a:rPr lang="en-US" altLang="en-US" dirty="0" err="1">
                <a:ea typeface="Arial" charset="0"/>
              </a:rPr>
              <a:t>lý</a:t>
            </a:r>
            <a:r>
              <a:rPr lang="en-US" altLang="en-US" dirty="0">
                <a:ea typeface="Arial" charset="0"/>
              </a:rPr>
              <a:t> </a:t>
            </a:r>
            <a:r>
              <a:rPr lang="en-US" altLang="en-US" dirty="0" err="1">
                <a:ea typeface="Arial" charset="0"/>
              </a:rPr>
              <a:t>gộp</a:t>
            </a:r>
            <a:r>
              <a:rPr lang="en-US" altLang="en-US" dirty="0">
                <a:ea typeface="Arial" charset="0"/>
              </a:rPr>
              <a:t> </a:t>
            </a:r>
            <a:r>
              <a:rPr lang="en-US" altLang="en-US" dirty="0" err="1">
                <a:ea typeface="Arial" charset="0"/>
              </a:rPr>
              <a:t>chung</a:t>
            </a:r>
            <a:r>
              <a:rPr lang="en-US" altLang="en-US" dirty="0">
                <a:ea typeface="Arial" charset="0"/>
              </a:rPr>
              <a:t> </a:t>
            </a:r>
            <a:r>
              <a:rPr lang="en-US" altLang="en-US" dirty="0" err="1">
                <a:ea typeface="Arial" charset="0"/>
              </a:rPr>
              <a:t>lỗi</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hợp</a:t>
            </a:r>
            <a:r>
              <a:rPr lang="en-US" altLang="en-US" dirty="0">
                <a:ea typeface="Arial" charset="0"/>
              </a:rPr>
              <a:t> </a:t>
            </a:r>
            <a:r>
              <a:rPr lang="en-US" altLang="en-US" dirty="0" err="1">
                <a:ea typeface="Arial" charset="0"/>
              </a:rPr>
              <a:t>lệ</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Hàm Sinh</a:t>
            </a:r>
            <a:r>
              <a:rPr lang="en-US" altLang="en-US" dirty="0">
                <a:ea typeface="Arial" charset="0"/>
              </a:rPr>
              <a:t>_l</a:t>
            </a:r>
            <a:r>
              <a:rPr lang="vi-VN" altLang="en-US" dirty="0">
                <a:ea typeface="Arial" charset="0"/>
              </a:rPr>
              <a:t>is</a:t>
            </a:r>
            <a:r>
              <a:rPr lang="en-US" altLang="en-US" dirty="0">
                <a:ea typeface="Arial" charset="0"/>
              </a:rPr>
              <a:t>t</a:t>
            </a:r>
            <a:r>
              <a:rPr lang="vi-VN" altLang="en-US" dirty="0">
                <a:ea typeface="Arial" charset="0"/>
              </a:rPr>
              <a:t>(</a:t>
            </a:r>
            <a:r>
              <a:rPr lang="en-US" altLang="en-US" dirty="0">
                <a:ea typeface="Arial" charset="0"/>
              </a:rPr>
              <a:t>n</a:t>
            </a:r>
            <a:r>
              <a:rPr lang="vi-VN" altLang="en-US" dirty="0">
                <a:ea typeface="Arial" charset="0"/>
              </a:rPr>
              <a:t>) với n có thể nhập từ bàn phím có chức năng yêu cầu người dùng nhập và trả về danh sách </a:t>
            </a:r>
            <a:r>
              <a:rPr lang="en-US" altLang="en-US" dirty="0">
                <a:ea typeface="Arial" charset="0"/>
              </a:rPr>
              <a:t>l</a:t>
            </a:r>
            <a:r>
              <a:rPr lang="vi-VN" altLang="en-US" dirty="0">
                <a:ea typeface="Arial" charset="0"/>
              </a:rPr>
              <a:t>ist có n phần tử là số tự nhiên. Hãy viết hàm số này với yêu cầu bất lỗi Exception chính xác.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Viết lại chương trình sử dụng hàm để thực hiện phép chia hai số nguyên. Nếu người dùng nhập mẫu số bằng 0, hàm sẽ kích hoạt một lệnh asse</a:t>
            </a:r>
            <a:r>
              <a:rPr lang="en-US" altLang="en-US" dirty="0">
                <a:ea typeface="Arial" charset="0"/>
              </a:rPr>
              <a:t>r</a:t>
            </a:r>
            <a:r>
              <a:rPr lang="vi-VN" altLang="en-US" dirty="0">
                <a:ea typeface="Arial" charset="0"/>
              </a:rPr>
              <a:t>t và bắt lỗi ngoại lệ với thông báo "Cannot divide by zero". Chương trình sẽ in ra thông báo lỗi "Lỗi: Cannot divide by</a:t>
            </a:r>
            <a:r>
              <a:rPr lang="en-US" altLang="en-US" dirty="0">
                <a:ea typeface="Arial" charset="0"/>
              </a:rPr>
              <a:t> zero” </a:t>
            </a:r>
            <a:r>
              <a:rPr lang="en-US" altLang="en-US" dirty="0" err="1">
                <a:ea typeface="Arial" charset="0"/>
              </a:rPr>
              <a:t>nếu</a:t>
            </a:r>
            <a:r>
              <a:rPr lang="en-US" altLang="en-US" dirty="0">
                <a:ea typeface="Arial" charset="0"/>
              </a:rPr>
              <a:t> </a:t>
            </a:r>
            <a:r>
              <a:rPr lang="en-US" altLang="en-US" dirty="0" err="1">
                <a:ea typeface="Arial" charset="0"/>
              </a:rPr>
              <a:t>lỗi</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bắt</a:t>
            </a:r>
            <a:r>
              <a:rPr lang="vi-VN"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dùng</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sẽ</a:t>
            </a:r>
            <a:r>
              <a:rPr lang="en-US" altLang="en-US" dirty="0">
                <a:ea typeface="Arial" charset="0"/>
              </a:rPr>
              <a:t> in ra </a:t>
            </a:r>
            <a:r>
              <a:rPr lang="en-US" altLang="en-US" dirty="0" err="1">
                <a:ea typeface="Arial" charset="0"/>
              </a:rPr>
              <a:t>thông</a:t>
            </a:r>
            <a:r>
              <a:rPr lang="en-US" altLang="en-US" dirty="0">
                <a:ea typeface="Arial" charset="0"/>
              </a:rPr>
              <a:t> </a:t>
            </a:r>
            <a:r>
              <a:rPr lang="en-US" altLang="en-US" dirty="0" err="1">
                <a:ea typeface="Arial" charset="0"/>
              </a:rPr>
              <a:t>báo</a:t>
            </a:r>
            <a:r>
              <a:rPr lang="en-US" altLang="en-US" dirty="0">
                <a:ea typeface="Arial" charset="0"/>
              </a:rPr>
              <a:t> “</a:t>
            </a:r>
            <a:r>
              <a:rPr lang="en-US" altLang="en-US" dirty="0" err="1">
                <a:ea typeface="Arial" charset="0"/>
              </a:rPr>
              <a:t>Bạn</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lỗi</a:t>
            </a:r>
            <a:r>
              <a:rPr lang="en-US" altLang="en-US" dirty="0">
                <a:ea typeface="Arial" charset="0"/>
              </a:rPr>
              <a:t> </a:t>
            </a:r>
            <a:r>
              <a:rPr lang="en-US" altLang="en-US" dirty="0" err="1">
                <a:ea typeface="Arial" charset="0"/>
              </a:rPr>
              <a:t>khác</a:t>
            </a:r>
            <a:r>
              <a:rPr lang="en-US" altLang="en-US" dirty="0">
                <a:ea typeface="Arial" charset="0"/>
              </a:rPr>
              <a:t> </a:t>
            </a:r>
            <a:r>
              <a:rPr lang="en-US" altLang="en-US" dirty="0" err="1">
                <a:ea typeface="Arial" charset="0"/>
              </a:rPr>
              <a:t>xảy</a:t>
            </a:r>
            <a:r>
              <a:rPr lang="en-US" altLang="en-US" dirty="0">
                <a:ea typeface="Arial" charset="0"/>
              </a:rPr>
              <a:t> ra,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sẽ</a:t>
            </a:r>
            <a:r>
              <a:rPr lang="en-US" altLang="en-US" dirty="0">
                <a:ea typeface="Arial" charset="0"/>
              </a:rPr>
              <a:t> in ra </a:t>
            </a:r>
            <a:r>
              <a:rPr lang="en-US" altLang="en-US" dirty="0" err="1">
                <a:ea typeface="Arial" charset="0"/>
              </a:rPr>
              <a:t>thông</a:t>
            </a:r>
            <a:r>
              <a:rPr lang="en-US" altLang="en-US" dirty="0">
                <a:ea typeface="Arial" charset="0"/>
              </a:rPr>
              <a:t> </a:t>
            </a:r>
            <a:r>
              <a:rPr lang="en-US" altLang="en-US" dirty="0" err="1">
                <a:ea typeface="Arial" charset="0"/>
              </a:rPr>
              <a:t>báo</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lỗi</a:t>
            </a:r>
            <a:r>
              <a:rPr lang="en-US" altLang="en-US" dirty="0">
                <a:ea typeface="Arial" charset="0"/>
              </a:rPr>
              <a:t> </a:t>
            </a:r>
            <a:r>
              <a:rPr lang="en-US" altLang="en-US" dirty="0" err="1">
                <a:ea typeface="Arial" charset="0"/>
              </a:rPr>
              <a:t>xảy</a:t>
            </a:r>
            <a:r>
              <a:rPr lang="en-US" altLang="en-US" dirty="0">
                <a:ea typeface="Arial" charset="0"/>
              </a:rPr>
              <a:t> ra”.</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2423473"/>
            <a:chOff x="3444880" y="1621464"/>
            <a:chExt cx="7815942" cy="2423473"/>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Xử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lý</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ngoại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lệ</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Standard exceptions</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Hứớng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a:ea typeface="Arial" charset="0"/>
              </a:rPr>
              <a:t>a) </a:t>
            </a:r>
            <a:r>
              <a:rPr lang="vi-VN" altLang="en-US" dirty="0">
                <a:ea typeface="Arial" charset="0"/>
              </a:rPr>
              <a:t>Viết chương trình để nhập ngày, tháng, năm và tính ngày đó là ngày thứ bao nhiêu trong năm. Áp dụng kỹ thuật xử lý ngoại lệ cho trường hợp nhập giá trị không hợp lệ cho ngày, tháng hoặc năm.</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Viết chương trình nhập vào ngày, tháng, năm từ bàn phím. Sử dụng kỹ thuật try... exept để bắt lỗi và xử lý các trường hợp nhập ngày tháng năm không hợp lệ. Cho biết ngày nhập vào là thứ mấy trong tuần.</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nhập vào 1 ngày bất kỳ và in ra danh sách của tuần chứa ngày đó. Sử dụng kỹ thuậtry. except đề bắt lỗi và xừ lý các trường hợp nhập ngày không hợp lệ. Già sử ngày nhập vào theo định dạng "dd-mm-yyyy"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en-US" dirty="0" err="1"/>
              <a:t>Viết</a:t>
            </a:r>
            <a:r>
              <a:rPr lang="en-US" dirty="0"/>
              <a:t> </a:t>
            </a:r>
            <a:r>
              <a:rPr lang="en-US" dirty="0" err="1"/>
              <a:t>chươn</a:t>
            </a:r>
            <a:r>
              <a:rPr lang="en-US" dirty="0"/>
              <a:t> </a:t>
            </a:r>
            <a:r>
              <a:rPr lang="en-US" dirty="0" err="1"/>
              <a:t>trình</a:t>
            </a:r>
            <a:r>
              <a:rPr lang="en-US" dirty="0"/>
              <a:t> </a:t>
            </a:r>
            <a:r>
              <a:rPr lang="en-US" dirty="0" err="1"/>
              <a:t>nhập</a:t>
            </a:r>
            <a:r>
              <a:rPr lang="en-US" dirty="0"/>
              <a:t> a, b, c </a:t>
            </a:r>
            <a:r>
              <a:rPr lang="en-US" dirty="0" err="1"/>
              <a:t>là</a:t>
            </a:r>
            <a:r>
              <a:rPr lang="en-US" dirty="0"/>
              <a:t> </a:t>
            </a:r>
            <a:r>
              <a:rPr lang="en-US" dirty="0" err="1"/>
              <a:t>độ</a:t>
            </a:r>
            <a:r>
              <a:rPr lang="en-US" dirty="0"/>
              <a:t> </a:t>
            </a:r>
            <a:r>
              <a:rPr lang="en-US" dirty="0" err="1"/>
              <a:t>dài</a:t>
            </a:r>
            <a:r>
              <a:rPr lang="en-US" dirty="0"/>
              <a:t> 3 </a:t>
            </a:r>
            <a:r>
              <a:rPr lang="en-US" dirty="0" err="1"/>
              <a:t>cạnh</a:t>
            </a:r>
            <a:r>
              <a:rPr lang="en-US" dirty="0"/>
              <a:t> </a:t>
            </a:r>
            <a:r>
              <a:rPr lang="en-US" dirty="0" err="1"/>
              <a:t>một</a:t>
            </a:r>
            <a:r>
              <a:rPr lang="en-US" dirty="0"/>
              <a:t> tam </a:t>
            </a:r>
            <a:r>
              <a:rPr lang="en-US" dirty="0" err="1"/>
              <a:t>giác</a:t>
            </a:r>
            <a:r>
              <a:rPr lang="en-US" dirty="0"/>
              <a:t>, </a:t>
            </a:r>
            <a:r>
              <a:rPr lang="en-US" dirty="0" err="1"/>
              <a:t>sau</a:t>
            </a:r>
            <a:r>
              <a:rPr lang="en-US" dirty="0"/>
              <a:t> </a:t>
            </a:r>
            <a:r>
              <a:rPr lang="en-US" dirty="0" err="1"/>
              <a:t>đó</a:t>
            </a:r>
            <a:r>
              <a:rPr lang="en-US" dirty="0"/>
              <a:t> </a:t>
            </a:r>
            <a:r>
              <a:rPr lang="en-US" dirty="0" err="1"/>
              <a:t>nhập</a:t>
            </a:r>
            <a:r>
              <a:rPr lang="en-US" dirty="0"/>
              <a:t> </a:t>
            </a:r>
            <a:r>
              <a:rPr lang="en-US" dirty="0" err="1"/>
              <a:t>vào</a:t>
            </a:r>
            <a:r>
              <a:rPr lang="en-US" dirty="0"/>
              <a:t> </a:t>
            </a:r>
            <a:r>
              <a:rPr lang="en-US" dirty="0" err="1"/>
              <a:t>một</a:t>
            </a:r>
            <a:r>
              <a:rPr lang="en-US" dirty="0"/>
              <a:t> list, </a:t>
            </a:r>
            <a:r>
              <a:rPr lang="en-US" dirty="0" err="1"/>
              <a:t>tính</a:t>
            </a:r>
            <a:r>
              <a:rPr lang="en-US" dirty="0"/>
              <a:t> </a:t>
            </a:r>
            <a:r>
              <a:rPr lang="en-US" dirty="0" err="1"/>
              <a:t>diện</a:t>
            </a:r>
            <a:r>
              <a:rPr lang="en-US" dirty="0"/>
              <a:t> </a:t>
            </a:r>
            <a:r>
              <a:rPr lang="en-US" dirty="0" err="1"/>
              <a:t>tích</a:t>
            </a:r>
            <a:r>
              <a:rPr lang="en-US" dirty="0"/>
              <a:t> tam </a:t>
            </a:r>
            <a:r>
              <a:rPr lang="en-US" dirty="0" err="1"/>
              <a:t>giác</a:t>
            </a:r>
            <a:r>
              <a:rPr lang="en-US" dirty="0"/>
              <a:t> </a:t>
            </a:r>
            <a:r>
              <a:rPr lang="en-US" dirty="0" err="1"/>
              <a:t>đó</a:t>
            </a:r>
            <a:r>
              <a:rPr lang="en-US" dirty="0"/>
              <a:t>. </a:t>
            </a:r>
            <a:r>
              <a:rPr lang="en-US" dirty="0" err="1"/>
              <a:t>Chương</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ngoại</a:t>
            </a:r>
            <a:r>
              <a:rPr lang="en-US" dirty="0"/>
              <a:t> </a:t>
            </a:r>
            <a:r>
              <a:rPr lang="en-US" dirty="0" err="1"/>
              <a:t>lệ</a:t>
            </a:r>
            <a:r>
              <a:rPr lang="en-US" dirty="0"/>
              <a:t> </a:t>
            </a:r>
            <a:r>
              <a:rPr lang="en-US" dirty="0" err="1"/>
              <a:t>trong</a:t>
            </a:r>
            <a:r>
              <a:rPr lang="en-US" dirty="0"/>
              <a:t> </a:t>
            </a:r>
            <a:r>
              <a:rPr lang="en-US" dirty="0" err="1"/>
              <a:t>các</a:t>
            </a:r>
            <a:r>
              <a:rPr lang="en-US" dirty="0"/>
              <a:t> </a:t>
            </a:r>
            <a:r>
              <a:rPr lang="en-US" dirty="0" err="1"/>
              <a:t>tình</a:t>
            </a:r>
            <a:r>
              <a:rPr lang="en-US" dirty="0"/>
              <a:t> </a:t>
            </a:r>
            <a:r>
              <a:rPr lang="en-US" dirty="0" err="1"/>
              <a:t>huống</a:t>
            </a:r>
            <a:r>
              <a:rPr lang="en-US" dirty="0"/>
              <a:t> </a:t>
            </a:r>
            <a:r>
              <a:rPr lang="en-US" dirty="0" err="1"/>
              <a:t>sau</a:t>
            </a:r>
            <a:r>
              <a:rPr lang="en-US" dirty="0"/>
              <a:t>:</a:t>
            </a:r>
          </a:p>
          <a:p>
            <a:pPr marL="0" indent="0">
              <a:buNone/>
            </a:pPr>
            <a:r>
              <a:rPr lang="en-US" dirty="0"/>
              <a:t>+</a:t>
            </a:r>
            <a:r>
              <a:rPr lang="vi-VN" dirty="0"/>
              <a:t> Người dùng nhập a, b, hoặc c không phải là kiểu số.</a:t>
            </a:r>
            <a:endParaRPr lang="en-US" dirty="0"/>
          </a:p>
          <a:p>
            <a:pPr marL="0" indent="0">
              <a:buNone/>
            </a:pPr>
            <a:r>
              <a:rPr lang="en-US" dirty="0"/>
              <a:t>+</a:t>
            </a:r>
            <a:r>
              <a:rPr lang="vi-VN" dirty="0"/>
              <a:t> Người dùng nhập giá trị 0 hoặc số âm cho a, b hoặc c.</a:t>
            </a:r>
            <a:endParaRPr lang="en-US" dirty="0"/>
          </a:p>
          <a:p>
            <a:pPr marL="0" indent="0">
              <a:buNone/>
            </a:pPr>
            <a:r>
              <a:rPr lang="en-US" dirty="0"/>
              <a:t>+</a:t>
            </a:r>
            <a:r>
              <a:rPr lang="vi-VN" dirty="0"/>
              <a:t> Người dùng nhập a, b, c dương nhưng không thóa mẫn điều kiện tồn tại tam giác.</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219201"/>
            <a:ext cx="11406748" cy="5486400"/>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Viết chương trình cho phép người dùng nhập một chuỗi ký tự từ bàn phím:</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Việc nhập liệu kết thúc bình thường (không exception) khi người dùng nhập vào các ký tự a,b...z hoặc A,C,...</a:t>
            </a:r>
            <a:r>
              <a:rPr lang="en-US" altLang="en-US" dirty="0">
                <a:ea typeface="Arial" charset="0"/>
              </a:rPr>
              <a:t>Z</a:t>
            </a:r>
            <a:r>
              <a:rPr lang="vi-VN" altLang="en-US" dirty="0">
                <a:ea typeface="Arial" charset="0"/>
              </a:rPr>
              <a: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Phát sinh exception và thông báo lỗi "Lỗi ký tự </a:t>
            </a:r>
            <a:r>
              <a:rPr lang="en-US" altLang="en-US" dirty="0">
                <a:ea typeface="Arial" charset="0"/>
              </a:rPr>
              <a:t>!</a:t>
            </a:r>
            <a:r>
              <a:rPr lang="vi-VN" altLang="en-US" dirty="0">
                <a:ea typeface="Arial" charset="0"/>
              </a:rPr>
              <a:t>!!" khi người dùng nhập vào một phím không phải là ký tự.</a:t>
            </a:r>
            <a:r>
              <a:rPr lang="en-US" altLang="en-US" dirty="0">
                <a:ea typeface="Arial" charset="0"/>
              </a:rPr>
              <a:t> </a:t>
            </a:r>
          </a:p>
          <a:p>
            <a:pPr marL="0" indent="0">
              <a:spcBef>
                <a:spcPts val="725"/>
              </a:spcBef>
              <a:spcAft>
                <a:spcPts val="725"/>
              </a:spcAft>
              <a:buNone/>
            </a:pPr>
            <a:r>
              <a:rPr lang="en-US" altLang="en-US" dirty="0">
                <a:ea typeface="Arial" charset="0"/>
              </a:rPr>
              <a:t>+ </a:t>
            </a:r>
            <a:r>
              <a:rPr lang="vi-VN" altLang="en-US" dirty="0">
                <a:ea typeface="Arial" charset="0"/>
              </a:rPr>
              <a:t>Phát sinh exception và thông báo lỗi "Lỗi nhập liệu</a:t>
            </a:r>
            <a:r>
              <a:rPr lang="en-US" altLang="en-US" dirty="0">
                <a:ea typeface="Arial" charset="0"/>
              </a:rPr>
              <a:t> </a:t>
            </a:r>
            <a:r>
              <a:rPr lang="vi-VN" altLang="en-US" dirty="0">
                <a:ea typeface="Arial" charset="0"/>
              </a:rPr>
              <a:t>!!!" khi người dùng nhập vào một chuỗi có 2 ký tự liên tiếp giống nhau.</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Phát sinh exception và thông báo lỗi "Lỗi nhập lặp lại !!!" khi người dùng nhập vào 4 ký tự liên tiếp giống nhau.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Phát sinh exception và thông báo lỗi "Lỗi nhập trùng lặp</a:t>
            </a:r>
            <a:r>
              <a:rPr lang="en-US" altLang="en-US" dirty="0">
                <a:ea typeface="Arial" charset="0"/>
              </a:rPr>
              <a:t> </a:t>
            </a:r>
            <a:r>
              <a:rPr lang="vi-VN" altLang="en-US" dirty="0">
                <a:ea typeface="Arial" charset="0"/>
              </a:rPr>
              <a:t>!!!" khi người dùng nhập vào 5 từ giống nhau liên tiếp.</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Sau khi phát sinh exception, xử lý và thông báo, chương trình lại tiếp tục hoạt động bình thường.</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đọc một tập tin văn bản có tên nhập từ bàn phím. Nếu không có tập tin nào giống với tên vừa nhập vào thì thông báo lỗi và kết thúc chương trình. Ngược lại n</a:t>
            </a:r>
            <a:r>
              <a:rPr lang="en-US" altLang="en-US" dirty="0">
                <a:ea typeface="Arial" charset="0"/>
              </a:rPr>
              <a:t>ế</a:t>
            </a:r>
            <a:r>
              <a:rPr lang="vi-VN" altLang="en-US" dirty="0">
                <a:ea typeface="Arial" charset="0"/>
              </a:rPr>
              <a:t>u nhập đúng tên, hay đọc tất cả nội dung tập tin đó và ghi vào tập tin copy.dat.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đọc</a:t>
            </a:r>
            <a:r>
              <a:rPr lang="en-US" dirty="0"/>
              <a:t> </a:t>
            </a:r>
            <a:r>
              <a:rPr lang="en-US" dirty="0" err="1"/>
              <a:t>một</a:t>
            </a:r>
            <a:r>
              <a:rPr lang="en-US" dirty="0"/>
              <a:t> </a:t>
            </a:r>
            <a:r>
              <a:rPr lang="en-US" dirty="0" err="1"/>
              <a:t>tập</a:t>
            </a:r>
            <a:r>
              <a:rPr lang="en-US" dirty="0"/>
              <a:t> </a:t>
            </a:r>
            <a:r>
              <a:rPr lang="en-US" dirty="0" err="1"/>
              <a:t>ti</a:t>
            </a:r>
            <a:r>
              <a:rPr lang="en-US" dirty="0"/>
              <a:t> </a:t>
            </a:r>
            <a:r>
              <a:rPr lang="en-US" dirty="0" err="1"/>
              <a:t>văn</a:t>
            </a:r>
            <a:r>
              <a:rPr lang="en-US" dirty="0"/>
              <a:t> </a:t>
            </a:r>
            <a:r>
              <a:rPr lang="en-US" dirty="0" err="1"/>
              <a:t>bản</a:t>
            </a:r>
            <a:r>
              <a:rPr lang="en-US" dirty="0"/>
              <a:t> </a:t>
            </a:r>
            <a:r>
              <a:rPr lang="en-US" dirty="0" err="1"/>
              <a:t>và</a:t>
            </a:r>
            <a:r>
              <a:rPr lang="en-US" dirty="0"/>
              <a:t> </a:t>
            </a:r>
            <a:r>
              <a:rPr lang="en-US" dirty="0" err="1"/>
              <a:t>ghi</a:t>
            </a:r>
            <a:r>
              <a:rPr lang="en-US" dirty="0"/>
              <a:t> </a:t>
            </a:r>
            <a:r>
              <a:rPr lang="en-US" dirty="0" err="1"/>
              <a:t>vào</a:t>
            </a:r>
            <a:r>
              <a:rPr lang="en-US" dirty="0"/>
              <a:t> </a:t>
            </a:r>
            <a:r>
              <a:rPr lang="en-US" dirty="0" err="1"/>
              <a:t>một</a:t>
            </a:r>
            <a:r>
              <a:rPr lang="en-US" dirty="0"/>
              <a:t> </a:t>
            </a:r>
            <a:r>
              <a:rPr lang="en-US" dirty="0" err="1"/>
              <a:t>tập</a:t>
            </a:r>
            <a:r>
              <a:rPr lang="en-US" dirty="0"/>
              <a:t> tin </a:t>
            </a:r>
            <a:r>
              <a:rPr lang="en-US" dirty="0" err="1"/>
              <a:t>có</a:t>
            </a:r>
            <a:r>
              <a:rPr lang="en-US" dirty="0"/>
              <a:t> </a:t>
            </a:r>
            <a:r>
              <a:rPr lang="en-US" dirty="0" err="1"/>
              <a:t>tên</a:t>
            </a:r>
            <a:r>
              <a:rPr lang="en-US" dirty="0"/>
              <a:t> </a:t>
            </a:r>
            <a:r>
              <a:rPr lang="en-US" dirty="0" err="1"/>
              <a:t>tự</a:t>
            </a:r>
            <a:r>
              <a:rPr lang="en-US" dirty="0"/>
              <a:t> </a:t>
            </a:r>
            <a:r>
              <a:rPr lang="en-US" dirty="0" err="1"/>
              <a:t>đặt</a:t>
            </a:r>
            <a:r>
              <a:rPr lang="en-US" dirty="0"/>
              <a:t>, </a:t>
            </a:r>
            <a:r>
              <a:rPr lang="en-US" dirty="0" err="1"/>
              <a:t>sử</a:t>
            </a:r>
            <a:r>
              <a:rPr lang="en-US" dirty="0"/>
              <a:t> </a:t>
            </a:r>
            <a:r>
              <a:rPr lang="en-US" dirty="0" err="1"/>
              <a:t>dụng</a:t>
            </a:r>
            <a:r>
              <a:rPr lang="en-US" dirty="0"/>
              <a:t> </a:t>
            </a:r>
            <a:r>
              <a:rPr lang="en-US" dirty="0" err="1"/>
              <a:t>cấu</a:t>
            </a:r>
            <a:r>
              <a:rPr lang="en-US" dirty="0"/>
              <a:t> </a:t>
            </a:r>
            <a:r>
              <a:rPr lang="en-US" dirty="0" err="1"/>
              <a:t>trúc</a:t>
            </a:r>
            <a:r>
              <a:rPr lang="en-US" dirty="0"/>
              <a:t> try-except </a:t>
            </a:r>
            <a:r>
              <a:rPr lang="en-US" dirty="0" err="1"/>
              <a:t>để</a:t>
            </a:r>
            <a:r>
              <a:rPr lang="en-US" dirty="0"/>
              <a:t> </a:t>
            </a:r>
            <a:r>
              <a:rPr lang="en-US" dirty="0" err="1"/>
              <a:t>xử</a:t>
            </a:r>
            <a:r>
              <a:rPr lang="en-US" dirty="0"/>
              <a:t> </a:t>
            </a:r>
            <a:r>
              <a:rPr lang="en-US" dirty="0" err="1"/>
              <a:t>lý</a:t>
            </a:r>
            <a:r>
              <a:rPr lang="en-US" dirty="0"/>
              <a:t> </a:t>
            </a:r>
            <a:r>
              <a:rPr lang="en-US" dirty="0" err="1"/>
              <a:t>lỗi</a:t>
            </a:r>
            <a:r>
              <a:rPr lang="en-US" dirty="0"/>
              <a:t> </a:t>
            </a:r>
            <a:r>
              <a:rPr lang="en-US" dirty="0" err="1"/>
              <a:t>mở</a:t>
            </a:r>
            <a:r>
              <a:rPr lang="en-US" dirty="0"/>
              <a:t> </a:t>
            </a:r>
            <a:r>
              <a:rPr lang="en-US" dirty="0" err="1"/>
              <a:t>sai</a:t>
            </a:r>
            <a:r>
              <a:rPr lang="en-US" dirty="0"/>
              <a:t> </a:t>
            </a:r>
            <a:r>
              <a:rPr lang="en-US" dirty="0" err="1"/>
              <a:t>chế</a:t>
            </a:r>
            <a:r>
              <a:rPr lang="en-US" dirty="0"/>
              <a:t> </a:t>
            </a:r>
            <a:r>
              <a:rPr lang="en-US" dirty="0" err="1"/>
              <a:t>độ</a:t>
            </a:r>
            <a:r>
              <a:rPr lang="en-US" dirty="0"/>
              <a:t> </a:t>
            </a:r>
            <a:r>
              <a:rPr lang="en-US" dirty="0" err="1"/>
              <a:t>và</a:t>
            </a:r>
            <a:r>
              <a:rPr lang="en-US" dirty="0"/>
              <a:t> in ra </a:t>
            </a:r>
            <a:r>
              <a:rPr lang="en-US" dirty="0" err="1"/>
              <a:t>thông</a:t>
            </a:r>
            <a:r>
              <a:rPr lang="en-US" dirty="0"/>
              <a:t> </a:t>
            </a:r>
            <a:r>
              <a:rPr lang="en-US" dirty="0" err="1"/>
              <a:t>báo</a:t>
            </a:r>
            <a:r>
              <a:rPr lang="en-US" dirty="0"/>
              <a:t> </a:t>
            </a:r>
            <a:r>
              <a:rPr lang="en-US" dirty="0" err="1"/>
              <a:t>phù</a:t>
            </a:r>
            <a:r>
              <a:rPr lang="en-US" dirty="0"/>
              <a:t> </a:t>
            </a:r>
            <a:r>
              <a:rPr lang="en-US" dirty="0" err="1"/>
              <a:t>hợp</a:t>
            </a:r>
            <a:r>
              <a:rPr lang="en-US" dirty="0"/>
              <a:t>. </a:t>
            </a:r>
            <a:r>
              <a:rPr lang="en-US" dirty="0" err="1"/>
              <a:t>Cuối</a:t>
            </a:r>
            <a:r>
              <a:rPr lang="en-US" dirty="0"/>
              <a:t> </a:t>
            </a:r>
            <a:r>
              <a:rPr lang="en-US" dirty="0" err="1"/>
              <a:t>cùng</a:t>
            </a:r>
            <a:r>
              <a:rPr lang="en-US" dirty="0"/>
              <a:t>, </a:t>
            </a:r>
            <a:r>
              <a:rPr lang="en-US" dirty="0" err="1"/>
              <a:t>chương</a:t>
            </a:r>
            <a:r>
              <a:rPr lang="en-US" dirty="0"/>
              <a:t> </a:t>
            </a:r>
            <a:r>
              <a:rPr lang="en-US" dirty="0" err="1"/>
              <a:t>trình</a:t>
            </a:r>
            <a:r>
              <a:rPr lang="en-US" dirty="0"/>
              <a:t> </a:t>
            </a:r>
            <a:r>
              <a:rPr lang="en-US" dirty="0" err="1"/>
              <a:t>đóng</a:t>
            </a:r>
            <a:r>
              <a:rPr lang="en-US" dirty="0"/>
              <a:t> </a:t>
            </a:r>
            <a:r>
              <a:rPr lang="en-US" dirty="0" err="1"/>
              <a:t>tệp</a:t>
            </a:r>
            <a:r>
              <a:rPr lang="en-US" dirty="0"/>
              <a:t> tin </a:t>
            </a:r>
            <a:r>
              <a:rPr lang="en-US" dirty="0" err="1"/>
              <a:t>trước</a:t>
            </a:r>
            <a:r>
              <a:rPr lang="en-US" dirty="0"/>
              <a:t> </a:t>
            </a:r>
            <a:r>
              <a:rPr lang="en-US" dirty="0" err="1"/>
              <a:t>khi</a:t>
            </a:r>
            <a:r>
              <a:rPr lang="en-US" dirty="0"/>
              <a:t> </a:t>
            </a:r>
            <a:r>
              <a:rPr lang="en-US" dirty="0" err="1"/>
              <a:t>kết</a:t>
            </a:r>
            <a:r>
              <a:rPr lang="en-US" dirty="0"/>
              <a:t> </a:t>
            </a:r>
            <a:r>
              <a:rPr lang="en-US" dirty="0" err="1"/>
              <a:t>thúc</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a:ea typeface="Arial" charset="0"/>
              </a:rPr>
              <a:t>Cho </a:t>
            </a:r>
            <a:r>
              <a:rPr lang="en-US" altLang="en-US" dirty="0" err="1">
                <a:ea typeface="Arial" charset="0"/>
              </a:rPr>
              <a:t>các</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vi-VN" altLang="en-US" dirty="0">
                <a:ea typeface="Arial" charset="0"/>
              </a:rPr>
              <a:t>S1=1+2+...+ n.</a:t>
            </a:r>
            <a:endParaRPr lang="en-US" altLang="en-US" dirty="0">
              <a:ea typeface="Arial" charset="0"/>
            </a:endParaRPr>
          </a:p>
          <a:p>
            <a:pPr marL="0" indent="0">
              <a:spcBef>
                <a:spcPts val="725"/>
              </a:spcBef>
              <a:spcAft>
                <a:spcPts val="725"/>
              </a:spcAft>
              <a:buNone/>
            </a:pPr>
            <a:r>
              <a:rPr lang="vi-VN" altLang="en-US" dirty="0">
                <a:ea typeface="Arial" charset="0"/>
              </a:rPr>
              <a:t>S2=1+2</a:t>
            </a:r>
            <a:r>
              <a:rPr lang="en-US" altLang="en-US" dirty="0">
                <a:ea typeface="Arial" charset="0"/>
              </a:rPr>
              <a:t>^</a:t>
            </a:r>
            <a:r>
              <a:rPr lang="vi-VN" altLang="en-US" dirty="0">
                <a:ea typeface="Arial" charset="0"/>
              </a:rPr>
              <a:t>2+ 3</a:t>
            </a:r>
            <a:r>
              <a:rPr lang="en-US" altLang="en-US" dirty="0">
                <a:ea typeface="Arial" charset="0"/>
              </a:rPr>
              <a:t>^</a:t>
            </a:r>
            <a:r>
              <a:rPr lang="vi-VN" altLang="en-US" dirty="0">
                <a:ea typeface="Arial" charset="0"/>
              </a:rPr>
              <a:t>2</a:t>
            </a:r>
            <a:r>
              <a:rPr lang="en-US" altLang="en-US" dirty="0">
                <a:ea typeface="Arial" charset="0"/>
              </a:rPr>
              <a:t> + ….+ n^2</a:t>
            </a:r>
          </a:p>
          <a:p>
            <a:pPr marL="0" indent="0">
              <a:spcBef>
                <a:spcPts val="725"/>
              </a:spcBef>
              <a:spcAft>
                <a:spcPts val="725"/>
              </a:spcAft>
              <a:buNone/>
            </a:pPr>
            <a:r>
              <a:rPr lang="vi-VN" altLang="en-US" dirty="0">
                <a:ea typeface="Arial" charset="0"/>
              </a:rPr>
              <a:t>Viết chương trình (sử dụng kỹ thuật đệ qui) để tính các tổng trên với n được nhập từ bàn phím. Chương trình được sử dụng kỹ thuật bắt lỗi và raise để đưa ra thông báo lỗi trong các trường hợp. Người dùng nhập sai n là một giá trị không hợp lệ hoặc gây ra lỗi tính toán, chương trình sẽ đưa ra thông báo lỗi tương ứng. Nếu không có lỗi xảy ra, chương trình sẽ tính toán và in ra kết quả.</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Giả sử rằng địa chỉ email của công ty có dạng dạng username@companyname.com, hãy viết một chương trình để nhập vào địa chỉ email của nhân viên biết rằng dữ liệu nhập vào là chuỗi ký tự str đại diện cho username, chương trình sẽ tự động ghép thành tổng chuỗi str +"@companyname.com' và lưu vào một danh sách.</a:t>
            </a:r>
            <a:endParaRPr lang="en-US" altLang="en-US" dirty="0">
              <a:ea typeface="Arial" charset="0"/>
            </a:endParaRPr>
          </a:p>
          <a:p>
            <a:pPr marL="0" indent="0">
              <a:spcBef>
                <a:spcPts val="725"/>
              </a:spcBef>
              <a:spcAft>
                <a:spcPts val="725"/>
              </a:spcAft>
              <a:buNone/>
            </a:pPr>
            <a:r>
              <a:rPr lang="vi-VN" altLang="en-US" dirty="0">
                <a:ea typeface="Arial" charset="0"/>
              </a:rPr>
              <a:t>Biết rằng:</a:t>
            </a:r>
            <a:r>
              <a:rPr lang="en-US" altLang="en-US" dirty="0">
                <a:ea typeface="Arial" charset="0"/>
              </a:rPr>
              <a:t> </a:t>
            </a:r>
            <a:r>
              <a:rPr lang="vi-VN" altLang="en-US" dirty="0">
                <a:ea typeface="Arial" charset="0"/>
              </a:rPr>
              <a:t>Tên nhân viên không được có dấu cách và chỉ bao gồm chữ số (0,1,2...9) và chữ cái thường trong tập hợp ( a,b,...z) và chữ cái hoa (A,B,...Z). Sử dụng xử lý ngoại lệ để đưa ra thông báo lỗi mỗi khi nhập sai username.</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a:ea typeface="Arial" charset="0"/>
              </a:rPr>
              <a:t>a) </a:t>
            </a:r>
            <a:r>
              <a:rPr lang="vi-VN" altLang="en-US" dirty="0">
                <a:ea typeface="Arial" charset="0"/>
              </a:rPr>
              <a:t>Viết chương trình nhập vào 1 ngày ( ngày, tháng, năm) tìm ngày kế ngày vừa nhập vào.</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Viết chương trình nhập vào 1 ngày ( ngày, tháng, năm) tìm ngày trước ngày vừa nhập (ngày, tháng, năm).</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nhập vào 1 ngày ( ngày, tháng, năm) tính ngày đó thuộc tuần thứ mấy trong năm.</a:t>
            </a:r>
            <a:endParaRPr lang="en-US" altLang="en-US" dirty="0">
              <a:ea typeface="Arial" charset="0"/>
            </a:endParaRPr>
          </a:p>
          <a:p>
            <a:pPr marL="0" indent="0">
              <a:spcBef>
                <a:spcPts val="725"/>
              </a:spcBef>
              <a:spcAft>
                <a:spcPts val="725"/>
              </a:spcAft>
              <a:buNone/>
            </a:pPr>
            <a:r>
              <a:rPr lang="en-US" altLang="en-US" dirty="0">
                <a:ea typeface="Arial" charset="0"/>
              </a:rPr>
              <a:t>d) </a:t>
            </a:r>
            <a:r>
              <a:rPr lang="vi-VN" altLang="en-US" dirty="0">
                <a:ea typeface="Arial" charset="0"/>
              </a:rPr>
              <a:t>Giả sử nhập vào 2 ngày với định dạng "dd-mm-yyyy" viết chương trình cho biết hai ngày đó cách nhau bao nhiêu năm, tháng và ngày ?Ví dụ nhập vào ngày thứ nhất là 01-01-2000 và ngày thứ hai là 04-03/-023. Vậy hai ngày</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nhau</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năm</a:t>
            </a:r>
            <a:r>
              <a:rPr lang="en-US" altLang="en-US" dirty="0">
                <a:ea typeface="Arial" charset="0"/>
              </a:rPr>
              <a:t>, </a:t>
            </a:r>
            <a:r>
              <a:rPr lang="en-US" altLang="en-US" dirty="0" err="1">
                <a:ea typeface="Arial" charset="0"/>
              </a:rPr>
              <a:t>tháng</a:t>
            </a:r>
            <a:r>
              <a:rPr lang="en-US" altLang="en-US" dirty="0">
                <a:ea typeface="Arial" charset="0"/>
              </a:rPr>
              <a:t>, </a:t>
            </a:r>
            <a:r>
              <a:rPr lang="en-US" altLang="en-US" dirty="0" err="1">
                <a:ea typeface="Arial" charset="0"/>
              </a:rPr>
              <a:t>ngày</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Mục</a:t>
            </a:r>
            <a:r>
              <a:rPr lang="en-US" dirty="0"/>
              <a:t> </a:t>
            </a:r>
            <a:r>
              <a:rPr lang="en-US" dirty="0" err="1"/>
              <a:t>đích</a:t>
            </a:r>
            <a:r>
              <a:rPr lang="en-US" dirty="0"/>
              <a:t> </a:t>
            </a:r>
            <a:r>
              <a:rPr lang="en-US" dirty="0" err="1"/>
              <a:t>của</a:t>
            </a:r>
            <a:r>
              <a:rPr lang="en-US" dirty="0"/>
              <a:t> </a:t>
            </a:r>
            <a:r>
              <a:rPr lang="en-US" dirty="0" err="1"/>
              <a:t>việc</a:t>
            </a:r>
            <a:r>
              <a:rPr lang="en-US" dirty="0"/>
              <a:t> </a:t>
            </a:r>
            <a:r>
              <a:rPr lang="en-US" dirty="0" err="1"/>
              <a:t>xử</a:t>
            </a:r>
            <a:r>
              <a:rPr lang="en-US" dirty="0"/>
              <a:t> </a:t>
            </a:r>
            <a:r>
              <a:rPr lang="en-US" dirty="0" err="1"/>
              <a:t>lý</a:t>
            </a:r>
            <a:r>
              <a:rPr lang="en-US" dirty="0"/>
              <a:t> </a:t>
            </a:r>
            <a:r>
              <a:rPr lang="en-US" dirty="0" err="1"/>
              <a:t>ngoại</a:t>
            </a:r>
            <a:r>
              <a:rPr lang="en-US" dirty="0"/>
              <a:t> </a:t>
            </a:r>
            <a:r>
              <a:rPr lang="en-US" dirty="0" err="1"/>
              <a:t>lệ</a:t>
            </a:r>
            <a:r>
              <a:rPr lang="en-US" dirty="0"/>
              <a:t> </a:t>
            </a:r>
            <a:r>
              <a:rPr lang="en-US" dirty="0" err="1"/>
              <a:t>trong</a:t>
            </a:r>
            <a:r>
              <a:rPr lang="en-US" dirty="0"/>
              <a:t> Python</a:t>
            </a:r>
          </a:p>
        </p:txBody>
      </p:sp>
      <p:sp>
        <p:nvSpPr>
          <p:cNvPr id="3" name="Content Placeholder 2"/>
          <p:cNvSpPr>
            <a:spLocks noGrp="1"/>
          </p:cNvSpPr>
          <p:nvPr>
            <p:ph idx="1"/>
          </p:nvPr>
        </p:nvSpPr>
        <p:spPr>
          <a:xfrm>
            <a:off x="392626" y="1507716"/>
            <a:ext cx="11406748" cy="4893083"/>
          </a:xfrm>
        </p:spPr>
        <p:txBody>
          <a:bodyPr>
            <a:normAutofit/>
          </a:bodyPr>
          <a:lstStyle/>
          <a:p>
            <a:pPr marL="0" indent="0">
              <a:buNone/>
            </a:pPr>
            <a:r>
              <a:rPr lang="vi-VN" altLang="en-US" dirty="0"/>
              <a:t>Xử lý ngoại lệ (exceptions) trong chương trình là một phần quan trọng để xử lý các tình huống không mong muốn, lỗi hoặc điều kiện đặc biệt xảy ra trong quá trình thực thi. Mục đích chính của việc xử lý ngoại lệ là:</a:t>
            </a:r>
          </a:p>
          <a:p>
            <a:r>
              <a:rPr lang="vi-VN" altLang="en-US" dirty="0"/>
              <a:t>Đảm bảo tính ổn định: Xử lý ngoại lệ giúp đảm bảo tính ổn định và sự chắc chắn của chương trình. </a:t>
            </a:r>
          </a:p>
          <a:p>
            <a:r>
              <a:rPr lang="vi-VN" altLang="en-US" dirty="0"/>
              <a:t>Giảm sự gián đoạn: Bằng cách xử lý ngoại lệ, chương trình có thể đáp ứng một cách chính xác và kiểm soát các tình huống ngoại lệ mà không gây gián đoạn đáng kể cho người dùng hoặc quá trình thực thi chính.</a:t>
            </a:r>
          </a:p>
          <a:p>
            <a:r>
              <a:rPr lang="vi-VN" altLang="en-US" dirty="0"/>
              <a:t>Cung cấp thông báo và ghi nhật ký: Xử lý ngoại lệ cho phép bạn tạo và hiển thị thông báo lỗi hoặc cung cấp thông tin chi tiết về lỗi xảy ra. </a:t>
            </a:r>
          </a:p>
          <a:p>
            <a:r>
              <a:rPr lang="vi-VN" altLang="en-US" dirty="0"/>
              <a:t>Xử lý các tình huống đặc biệt: Xử lý ngoại lệ cung cấp khả năng xử lý các tình huống đặc biệt hoặc điều kiện đặc biệt trong quá trình thực thi. </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46844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a:t>
            </a:r>
            <a:r>
              <a:rPr lang="en-US" dirty="0" err="1"/>
              <a:t>Xử</a:t>
            </a:r>
            <a:r>
              <a:rPr lang="en-US" dirty="0"/>
              <a:t> </a:t>
            </a:r>
            <a:r>
              <a:rPr lang="en-US" dirty="0" err="1"/>
              <a:t>lý</a:t>
            </a:r>
            <a:r>
              <a:rPr lang="en-US" dirty="0"/>
              <a:t> </a:t>
            </a:r>
            <a:r>
              <a:rPr lang="en-US" dirty="0" err="1"/>
              <a:t>ngoại</a:t>
            </a:r>
            <a:r>
              <a:rPr lang="en-US" dirty="0"/>
              <a:t> </a:t>
            </a:r>
            <a:r>
              <a:rPr lang="en-US" dirty="0" err="1"/>
              <a:t>lệ</a:t>
            </a:r>
            <a:endParaRPr lang="en-US" dirty="0"/>
          </a:p>
        </p:txBody>
      </p:sp>
      <p:sp>
        <p:nvSpPr>
          <p:cNvPr id="3" name="Content Placeholder 2"/>
          <p:cNvSpPr>
            <a:spLocks noGrp="1"/>
          </p:cNvSpPr>
          <p:nvPr>
            <p:ph idx="1"/>
          </p:nvPr>
        </p:nvSpPr>
        <p:spPr>
          <a:xfrm>
            <a:off x="392626" y="1295400"/>
            <a:ext cx="11406748" cy="5105401"/>
          </a:xfrm>
        </p:spPr>
        <p:txBody>
          <a:bodyPr>
            <a:normAutofit fontScale="92500" lnSpcReduction="10000"/>
          </a:bodyPr>
          <a:lstStyle/>
          <a:p>
            <a:r>
              <a:rPr lang="en-US" altLang="en-US" b="1" dirty="0" err="1"/>
              <a:t>Sử</a:t>
            </a:r>
            <a:r>
              <a:rPr lang="en-US" altLang="en-US" b="1" dirty="0"/>
              <a:t> </a:t>
            </a:r>
            <a:r>
              <a:rPr lang="en-US" altLang="en-US" b="1" dirty="0" err="1"/>
              <a:t>dụng</a:t>
            </a:r>
            <a:r>
              <a:rPr lang="en-US" altLang="en-US" b="1" dirty="0"/>
              <a:t> </a:t>
            </a:r>
            <a:r>
              <a:rPr lang="en-US" altLang="en-US" b="1" dirty="0" err="1"/>
              <a:t>khối</a:t>
            </a:r>
            <a:r>
              <a:rPr lang="en-US" altLang="en-US" b="1" dirty="0"/>
              <a:t> </a:t>
            </a:r>
            <a:r>
              <a:rPr lang="en-US" altLang="en-US" b="1" dirty="0" err="1"/>
              <a:t>lệnh</a:t>
            </a:r>
            <a:r>
              <a:rPr lang="en-US" altLang="en-US" b="1" dirty="0"/>
              <a:t> try … except … else … finally</a:t>
            </a:r>
          </a:p>
          <a:p>
            <a:pPr marL="0" indent="0">
              <a:buNone/>
            </a:pPr>
            <a:r>
              <a:rPr lang="vi-VN" altLang="en-US" dirty="0"/>
              <a:t>Khối lệnh try...except...else...finally là một cấu trúc trong Python để xử lý ngoại lệ một cách kiểm soát. Nó cho phép bạn thực hiện các hành động khác nhau dựa trên kết quả của khối mã bên trong khối try.</a:t>
            </a:r>
            <a:endParaRPr lang="en-US" altLang="en-US" dirty="0"/>
          </a:p>
          <a:p>
            <a:pPr marL="0" indent="0">
              <a:buNone/>
            </a:pPr>
            <a:r>
              <a:rPr lang="vi-VN" altLang="en-US" dirty="0"/>
              <a:t>Cấu trúc chung của khối lệnh try...except...else...finally như sau:</a:t>
            </a:r>
            <a:endParaRPr lang="en-US" altLang="en-US" dirty="0"/>
          </a:p>
          <a:p>
            <a:pPr marL="0" indent="0">
              <a:buNone/>
            </a:pPr>
            <a:r>
              <a:rPr lang="en-US" altLang="en-US" dirty="0"/>
              <a:t>try:</a:t>
            </a:r>
          </a:p>
          <a:p>
            <a:pPr marL="0" indent="0">
              <a:buNone/>
            </a:pPr>
            <a:r>
              <a:rPr lang="en-US" altLang="en-US" dirty="0"/>
              <a:t>    # </a:t>
            </a:r>
            <a:r>
              <a:rPr lang="en-US" altLang="en-US" dirty="0" err="1"/>
              <a:t>Khối</a:t>
            </a:r>
            <a:r>
              <a:rPr lang="en-US" altLang="en-US" dirty="0"/>
              <a:t> </a:t>
            </a:r>
            <a:r>
              <a:rPr lang="en-US" altLang="en-US" dirty="0" err="1"/>
              <a:t>mã</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gây</a:t>
            </a:r>
            <a:r>
              <a:rPr lang="en-US" altLang="en-US" dirty="0"/>
              <a:t> ra </a:t>
            </a:r>
            <a:r>
              <a:rPr lang="en-US" altLang="en-US" dirty="0" err="1"/>
              <a:t>ngoại</a:t>
            </a:r>
            <a:r>
              <a:rPr lang="en-US" altLang="en-US" dirty="0"/>
              <a:t> </a:t>
            </a:r>
            <a:r>
              <a:rPr lang="en-US" altLang="en-US" dirty="0" err="1"/>
              <a:t>lệ</a:t>
            </a:r>
            <a:endParaRPr lang="en-US" altLang="en-US" dirty="0"/>
          </a:p>
          <a:p>
            <a:pPr marL="0" indent="0">
              <a:buNone/>
            </a:pPr>
            <a:r>
              <a:rPr lang="en-US" altLang="en-US" dirty="0"/>
              <a:t>    # </a:t>
            </a:r>
            <a:r>
              <a:rPr lang="en-US" altLang="en-US" dirty="0" err="1"/>
              <a:t>Nếu</a:t>
            </a:r>
            <a:r>
              <a:rPr lang="en-US" altLang="en-US" dirty="0"/>
              <a:t> </a:t>
            </a:r>
            <a:r>
              <a:rPr lang="en-US" altLang="en-US" dirty="0" err="1"/>
              <a:t>ngoại</a:t>
            </a:r>
            <a:r>
              <a:rPr lang="en-US" altLang="en-US" dirty="0"/>
              <a:t> </a:t>
            </a:r>
            <a:r>
              <a:rPr lang="en-US" altLang="en-US" dirty="0" err="1"/>
              <a:t>lệ</a:t>
            </a:r>
            <a:r>
              <a:rPr lang="en-US" altLang="en-US" dirty="0"/>
              <a:t> </a:t>
            </a:r>
            <a:r>
              <a:rPr lang="en-US" altLang="en-US" dirty="0" err="1"/>
              <a:t>xảy</a:t>
            </a:r>
            <a:r>
              <a:rPr lang="en-US" altLang="en-US" dirty="0"/>
              <a:t> ra, </a:t>
            </a:r>
            <a:r>
              <a:rPr lang="en-US" altLang="en-US" dirty="0" err="1"/>
              <a:t>khối</a:t>
            </a:r>
            <a:r>
              <a:rPr lang="en-US" altLang="en-US" dirty="0"/>
              <a:t> </a:t>
            </a:r>
            <a:r>
              <a:rPr lang="en-US" altLang="en-US" dirty="0" err="1"/>
              <a:t>mã</a:t>
            </a:r>
            <a:r>
              <a:rPr lang="en-US" altLang="en-US" dirty="0"/>
              <a:t> </a:t>
            </a:r>
            <a:r>
              <a:rPr lang="en-US" altLang="en-US" dirty="0" err="1"/>
              <a:t>này</a:t>
            </a:r>
            <a:r>
              <a:rPr lang="en-US" altLang="en-US" dirty="0"/>
              <a:t> </a:t>
            </a:r>
            <a:r>
              <a:rPr lang="en-US" altLang="en-US" dirty="0" err="1"/>
              <a:t>sẽ</a:t>
            </a:r>
            <a:r>
              <a:rPr lang="en-US" altLang="en-US" dirty="0"/>
              <a:t> </a:t>
            </a:r>
            <a:r>
              <a:rPr lang="en-US" altLang="en-US" dirty="0" err="1"/>
              <a:t>ngừng</a:t>
            </a:r>
            <a:r>
              <a:rPr lang="en-US" altLang="en-US" dirty="0"/>
              <a:t> </a:t>
            </a:r>
            <a:r>
              <a:rPr lang="en-US" altLang="en-US" dirty="0" err="1"/>
              <a:t>thực</a:t>
            </a:r>
            <a:r>
              <a:rPr lang="en-US" altLang="en-US" dirty="0"/>
              <a:t> </a:t>
            </a:r>
            <a:r>
              <a:rPr lang="en-US" altLang="en-US" dirty="0" err="1"/>
              <a:t>thi</a:t>
            </a:r>
            <a:endParaRPr lang="en-US" altLang="en-US" dirty="0"/>
          </a:p>
          <a:p>
            <a:pPr marL="0" indent="0">
              <a:buNone/>
            </a:pPr>
            <a:r>
              <a:rPr lang="en-US" altLang="en-US" dirty="0"/>
              <a:t>except ExceptionType1:</a:t>
            </a:r>
          </a:p>
          <a:p>
            <a:pPr marL="0" indent="0">
              <a:buNone/>
            </a:pPr>
            <a:r>
              <a:rPr lang="en-US" altLang="en-US" dirty="0"/>
              <a:t>    # </a:t>
            </a:r>
            <a:r>
              <a:rPr lang="en-US" altLang="en-US" dirty="0" err="1"/>
              <a:t>Xử</a:t>
            </a:r>
            <a:r>
              <a:rPr lang="en-US" altLang="en-US" dirty="0"/>
              <a:t> </a:t>
            </a:r>
            <a:r>
              <a:rPr lang="en-US" altLang="en-US" dirty="0" err="1"/>
              <a:t>lý</a:t>
            </a:r>
            <a:r>
              <a:rPr lang="en-US" altLang="en-US" dirty="0"/>
              <a:t> </a:t>
            </a:r>
            <a:r>
              <a:rPr lang="en-US" altLang="en-US" dirty="0" err="1"/>
              <a:t>ngoại</a:t>
            </a:r>
            <a:r>
              <a:rPr lang="en-US" altLang="en-US" dirty="0"/>
              <a:t> </a:t>
            </a:r>
            <a:r>
              <a:rPr lang="en-US" altLang="en-US" dirty="0" err="1"/>
              <a:t>lệ</a:t>
            </a:r>
            <a:r>
              <a:rPr lang="en-US" altLang="en-US" dirty="0"/>
              <a:t> </a:t>
            </a:r>
            <a:r>
              <a:rPr lang="en-US" altLang="en-US" dirty="0" err="1"/>
              <a:t>loại</a:t>
            </a:r>
            <a:r>
              <a:rPr lang="en-US" altLang="en-US" dirty="0"/>
              <a:t> 1</a:t>
            </a:r>
          </a:p>
          <a:p>
            <a:pPr marL="0" indent="0">
              <a:buNone/>
            </a:pPr>
            <a:r>
              <a:rPr lang="en-US" altLang="en-US" dirty="0"/>
              <a:t>...</a:t>
            </a:r>
          </a:p>
          <a:p>
            <a:pPr marL="0" indent="0">
              <a:buNone/>
            </a:pPr>
            <a:r>
              <a:rPr lang="en-US" altLang="en-US" dirty="0"/>
              <a:t>else:</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nếu</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ngoại</a:t>
            </a:r>
            <a:r>
              <a:rPr lang="en-US" altLang="en-US" dirty="0"/>
              <a:t> </a:t>
            </a:r>
            <a:r>
              <a:rPr lang="en-US" altLang="en-US" dirty="0" err="1"/>
              <a:t>lệ</a:t>
            </a:r>
            <a:r>
              <a:rPr lang="en-US" altLang="en-US" dirty="0"/>
              <a:t> </a:t>
            </a:r>
            <a:r>
              <a:rPr lang="en-US" altLang="en-US" dirty="0" err="1"/>
              <a:t>xảy</a:t>
            </a:r>
            <a:r>
              <a:rPr lang="en-US" altLang="en-US" dirty="0"/>
              <a:t> ra </a:t>
            </a:r>
            <a:r>
              <a:rPr lang="en-US" altLang="en-US" dirty="0" err="1"/>
              <a:t>trong</a:t>
            </a:r>
            <a:r>
              <a:rPr lang="en-US" altLang="en-US" dirty="0"/>
              <a:t> </a:t>
            </a:r>
            <a:r>
              <a:rPr lang="en-US" altLang="en-US" dirty="0" err="1"/>
              <a:t>khối</a:t>
            </a:r>
            <a:r>
              <a:rPr lang="en-US" altLang="en-US" dirty="0"/>
              <a:t> try</a:t>
            </a:r>
          </a:p>
          <a:p>
            <a:pPr marL="0" indent="0">
              <a:buNone/>
            </a:pPr>
            <a:r>
              <a:rPr lang="en-US" altLang="en-US" dirty="0"/>
              <a:t>finally:</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mã</a:t>
            </a:r>
            <a:r>
              <a:rPr lang="en-US" altLang="en-US" dirty="0"/>
              <a:t> </a:t>
            </a:r>
            <a:r>
              <a:rPr lang="en-US" altLang="en-US" dirty="0" err="1"/>
              <a:t>này</a:t>
            </a:r>
            <a:r>
              <a:rPr lang="en-US" altLang="en-US" dirty="0"/>
              <a:t> </a:t>
            </a:r>
            <a:r>
              <a:rPr lang="en-US" altLang="en-US" dirty="0" err="1"/>
              <a:t>dù</a:t>
            </a:r>
            <a:r>
              <a:rPr lang="en-US" altLang="en-US" dirty="0"/>
              <a:t> </a:t>
            </a:r>
            <a:r>
              <a:rPr lang="en-US" altLang="en-US" dirty="0" err="1"/>
              <a:t>có</a:t>
            </a:r>
            <a:r>
              <a:rPr lang="en-US" altLang="en-US" dirty="0"/>
              <a:t> </a:t>
            </a:r>
            <a:r>
              <a:rPr lang="en-US" altLang="en-US" dirty="0" err="1"/>
              <a:t>ngoại</a:t>
            </a:r>
            <a:r>
              <a:rPr lang="en-US" altLang="en-US" dirty="0"/>
              <a:t> </a:t>
            </a:r>
            <a:r>
              <a:rPr lang="en-US" altLang="en-US" dirty="0" err="1"/>
              <a:t>lệ</a:t>
            </a:r>
            <a:r>
              <a:rPr lang="en-US" altLang="en-US" dirty="0"/>
              <a:t> hay </a:t>
            </a:r>
            <a:r>
              <a:rPr lang="en-US" altLang="en-US" dirty="0" err="1"/>
              <a:t>không</a:t>
            </a:r>
            <a:endParaRPr lang="en-US"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a:t>
            </a:r>
            <a:r>
              <a:rPr lang="en-US" dirty="0" err="1"/>
              <a:t>Xử</a:t>
            </a:r>
            <a:r>
              <a:rPr lang="en-US" dirty="0"/>
              <a:t> </a:t>
            </a:r>
            <a:r>
              <a:rPr lang="en-US" dirty="0" err="1"/>
              <a:t>lý</a:t>
            </a:r>
            <a:r>
              <a:rPr lang="en-US" dirty="0"/>
              <a:t> </a:t>
            </a:r>
            <a:r>
              <a:rPr lang="en-US" dirty="0" err="1"/>
              <a:t>ngoại</a:t>
            </a:r>
            <a:r>
              <a:rPr lang="en-US" dirty="0"/>
              <a:t> </a:t>
            </a:r>
            <a:r>
              <a:rPr lang="en-US" dirty="0" err="1"/>
              <a:t>lệ</a:t>
            </a:r>
            <a:endParaRPr lang="en-US" dirty="0"/>
          </a:p>
        </p:txBody>
      </p:sp>
      <p:sp>
        <p:nvSpPr>
          <p:cNvPr id="3" name="Content Placeholder 2"/>
          <p:cNvSpPr>
            <a:spLocks noGrp="1"/>
          </p:cNvSpPr>
          <p:nvPr>
            <p:ph idx="1"/>
          </p:nvPr>
        </p:nvSpPr>
        <p:spPr>
          <a:xfrm>
            <a:off x="392626" y="1295400"/>
            <a:ext cx="11406748" cy="5105401"/>
          </a:xfrm>
        </p:spPr>
        <p:txBody>
          <a:bodyPr>
            <a:normAutofit/>
          </a:bodyPr>
          <a:lstStyle/>
          <a:p>
            <a:r>
              <a:rPr lang="en-US" altLang="en-US" b="1" dirty="0" err="1"/>
              <a:t>Sử</a:t>
            </a:r>
            <a:r>
              <a:rPr lang="en-US" altLang="en-US" b="1" dirty="0"/>
              <a:t> </a:t>
            </a:r>
            <a:r>
              <a:rPr lang="en-US" altLang="en-US" b="1" dirty="0" err="1"/>
              <a:t>dụng</a:t>
            </a:r>
            <a:r>
              <a:rPr lang="en-US" altLang="en-US" b="1" dirty="0"/>
              <a:t> </a:t>
            </a:r>
            <a:r>
              <a:rPr lang="en-US" altLang="en-US" b="1" dirty="0" err="1"/>
              <a:t>khối</a:t>
            </a:r>
            <a:r>
              <a:rPr lang="en-US" altLang="en-US" b="1" dirty="0"/>
              <a:t> </a:t>
            </a:r>
            <a:r>
              <a:rPr lang="en-US" altLang="en-US" b="1" dirty="0" err="1"/>
              <a:t>lệnh</a:t>
            </a:r>
            <a:r>
              <a:rPr lang="en-US" altLang="en-US" b="1" dirty="0"/>
              <a:t> try … except … else … finally</a:t>
            </a:r>
          </a:p>
          <a:p>
            <a:pPr marL="0" indent="0">
              <a:buNone/>
            </a:pPr>
            <a:r>
              <a:rPr lang="vi-VN" altLang="en-US" dirty="0"/>
              <a:t>Giải thích từng phần:</a:t>
            </a:r>
          </a:p>
          <a:p>
            <a:pPr marL="0" indent="0">
              <a:buNone/>
            </a:pPr>
            <a:r>
              <a:rPr lang="en-US" altLang="en-US" dirty="0"/>
              <a:t>+ </a:t>
            </a:r>
            <a:r>
              <a:rPr lang="vi-VN" altLang="en-US" dirty="0"/>
              <a:t>Khối mã trong try chứa các câu lệnh mà bạn muốn thực thi. Nếu một ngoại lệ xảy ra trong khối này, nó sẽ được nắm bắt bởi các khối except tương ứng.</a:t>
            </a:r>
          </a:p>
          <a:p>
            <a:pPr marL="0" indent="0">
              <a:buNone/>
            </a:pPr>
            <a:r>
              <a:rPr lang="en-US" altLang="en-US" dirty="0"/>
              <a:t>+ </a:t>
            </a:r>
            <a:r>
              <a:rPr lang="vi-VN" altLang="en-US" dirty="0"/>
              <a:t>Các khối except được sử dụng để xử lý các loại ngoại lệ cụ thể. Bạn có thể có nhiều khối except để xử lý các loại ngoại lệ khác nhau.</a:t>
            </a:r>
          </a:p>
          <a:p>
            <a:pPr marL="0" indent="0">
              <a:buNone/>
            </a:pPr>
            <a:r>
              <a:rPr lang="en-US" altLang="en-US" dirty="0"/>
              <a:t>+ </a:t>
            </a:r>
            <a:r>
              <a:rPr lang="vi-VN" altLang="en-US" dirty="0"/>
              <a:t>Khối else sẽ được thực hiện nếu không có ngoại lệ xảy ra trong khối try. Nó thường được sử dụng để thực hiện các hành động sau khi khối try hoàn thành mà không gây ra ngoại lệ.</a:t>
            </a:r>
          </a:p>
          <a:p>
            <a:pPr marL="0" indent="0">
              <a:buNone/>
            </a:pPr>
            <a:r>
              <a:rPr lang="en-US" altLang="en-US" dirty="0"/>
              <a:t>+ </a:t>
            </a:r>
            <a:r>
              <a:rPr lang="vi-VN" altLang="en-US" dirty="0"/>
              <a:t>Khối finally chứa các câu lệnh sẽ được thực thi bất kể có ngoại lệ hay không. Nó thường được sử dụng để giải phóng tài nguyên hoặc thực hiện các hành động cuối cùng.</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7727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a:t>
            </a:r>
            <a:r>
              <a:rPr lang="en-US" dirty="0" err="1"/>
              <a:t>Xử</a:t>
            </a:r>
            <a:r>
              <a:rPr lang="en-US" dirty="0"/>
              <a:t> </a:t>
            </a:r>
            <a:r>
              <a:rPr lang="en-US" dirty="0" err="1"/>
              <a:t>lý</a:t>
            </a:r>
            <a:r>
              <a:rPr lang="en-US" dirty="0"/>
              <a:t> </a:t>
            </a:r>
            <a:r>
              <a:rPr lang="en-US" dirty="0" err="1"/>
              <a:t>ngoại</a:t>
            </a:r>
            <a:r>
              <a:rPr lang="en-US" dirty="0"/>
              <a:t> </a:t>
            </a:r>
            <a:r>
              <a:rPr lang="en-US" dirty="0" err="1"/>
              <a:t>lệ</a:t>
            </a:r>
            <a:endParaRPr lang="en-US" dirty="0"/>
          </a:p>
        </p:txBody>
      </p:sp>
      <p:sp>
        <p:nvSpPr>
          <p:cNvPr id="3" name="Content Placeholder 2"/>
          <p:cNvSpPr>
            <a:spLocks noGrp="1"/>
          </p:cNvSpPr>
          <p:nvPr>
            <p:ph idx="1"/>
          </p:nvPr>
        </p:nvSpPr>
        <p:spPr>
          <a:xfrm>
            <a:off x="392626" y="1447801"/>
            <a:ext cx="11406748" cy="4953000"/>
          </a:xfrm>
        </p:spPr>
        <p:txBody>
          <a:bodyPr>
            <a:normAutofit/>
          </a:bodyPr>
          <a:lstStyle/>
          <a:p>
            <a:r>
              <a:rPr lang="en-US" altLang="en-US" b="1" dirty="0" err="1"/>
              <a:t>Sử</a:t>
            </a:r>
            <a:r>
              <a:rPr lang="en-US" altLang="en-US" b="1" dirty="0"/>
              <a:t> </a:t>
            </a:r>
            <a:r>
              <a:rPr lang="en-US" altLang="en-US" b="1" dirty="0" err="1"/>
              <a:t>dụng</a:t>
            </a:r>
            <a:r>
              <a:rPr lang="en-US" altLang="en-US" b="1" dirty="0"/>
              <a:t> assert</a:t>
            </a:r>
            <a:endParaRPr lang="vi-VN" altLang="en-US" b="1" dirty="0"/>
          </a:p>
          <a:p>
            <a:pPr marL="0" indent="0">
              <a:buNone/>
            </a:pPr>
            <a:r>
              <a:rPr lang="en-US" altLang="en-US" dirty="0"/>
              <a:t>+ </a:t>
            </a:r>
            <a:r>
              <a:rPr lang="vi-VN" altLang="en-US" dirty="0"/>
              <a:t>Trong Python, từ khóa assert được sử dụng để kiểm tra các giả định (assertions) trong chương trình. Một câu lệnh assert có cú pháp như sau:</a:t>
            </a:r>
            <a:endParaRPr lang="en-US" altLang="en-US" dirty="0"/>
          </a:p>
          <a:p>
            <a:pPr marL="0" indent="0" algn="ctr">
              <a:buNone/>
            </a:pPr>
            <a:r>
              <a:rPr lang="vi-VN" altLang="en-US" dirty="0"/>
              <a:t>assert điều_kiện, thông_báo</a:t>
            </a:r>
            <a:endParaRPr lang="en-US" altLang="en-US" dirty="0"/>
          </a:p>
          <a:p>
            <a:pPr marL="0" indent="0">
              <a:buNone/>
            </a:pPr>
            <a:r>
              <a:rPr lang="en-US" altLang="en-US" dirty="0"/>
              <a:t>+ </a:t>
            </a:r>
            <a:r>
              <a:rPr lang="vi-VN" altLang="en-US" dirty="0"/>
              <a:t>Khi chạy, câu lệnh assert sẽ kiểm tra điều kiện được chỉ định. Nếu điều kiện là đúng (True), chương trình tiếp tục thực thi bình thường. Tuy nhiên, nếu điều kiện là sai (False), ngoại lệ AssertionError sẽ được ném ra.</a:t>
            </a:r>
          </a:p>
          <a:p>
            <a:pPr marL="0" indent="0">
              <a:buNone/>
            </a:pPr>
            <a:r>
              <a:rPr lang="en-US" altLang="en-US" dirty="0"/>
              <a:t>+ </a:t>
            </a:r>
            <a:r>
              <a:rPr lang="vi-VN" altLang="en-US" dirty="0"/>
              <a:t>Việc sử dụng câu lệnh assert có thể giúp bạn kiểm tra tính đúng đắn của các giả định trong quá trình phát triển và gỡ lỗi. Nó giúp đảm bảo rằng các điều kiện quan trọng trong mã của bạn được thỏa mãn và giúp phát hiện lỗi nhanh chóng trong quá trình thực thi.</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55001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a:t>
            </a:r>
            <a:r>
              <a:rPr lang="en-US" dirty="0" err="1"/>
              <a:t>Xử</a:t>
            </a:r>
            <a:r>
              <a:rPr lang="en-US" dirty="0"/>
              <a:t> </a:t>
            </a:r>
            <a:r>
              <a:rPr lang="en-US" dirty="0" err="1"/>
              <a:t>lý</a:t>
            </a:r>
            <a:r>
              <a:rPr lang="en-US" dirty="0"/>
              <a:t> </a:t>
            </a:r>
            <a:r>
              <a:rPr lang="en-US" dirty="0" err="1"/>
              <a:t>ngoại</a:t>
            </a:r>
            <a:r>
              <a:rPr lang="en-US" dirty="0"/>
              <a:t> </a:t>
            </a:r>
            <a:r>
              <a:rPr lang="en-US" dirty="0" err="1"/>
              <a:t>lệ</a:t>
            </a:r>
            <a:endParaRPr lang="en-US" dirty="0"/>
          </a:p>
        </p:txBody>
      </p:sp>
      <p:sp>
        <p:nvSpPr>
          <p:cNvPr id="3" name="Content Placeholder 2"/>
          <p:cNvSpPr>
            <a:spLocks noGrp="1"/>
          </p:cNvSpPr>
          <p:nvPr>
            <p:ph idx="1"/>
          </p:nvPr>
        </p:nvSpPr>
        <p:spPr>
          <a:xfrm>
            <a:off x="392626" y="1447801"/>
            <a:ext cx="11406748" cy="4953000"/>
          </a:xfrm>
        </p:spPr>
        <p:txBody>
          <a:bodyPr>
            <a:normAutofit/>
          </a:bodyPr>
          <a:lstStyle/>
          <a:p>
            <a:r>
              <a:rPr lang="en-US" altLang="en-US" b="1" dirty="0" err="1"/>
              <a:t>Sử</a:t>
            </a:r>
            <a:r>
              <a:rPr lang="en-US" altLang="en-US" b="1" dirty="0"/>
              <a:t> </a:t>
            </a:r>
            <a:r>
              <a:rPr lang="en-US" altLang="en-US" b="1" dirty="0" err="1"/>
              <a:t>dụng</a:t>
            </a:r>
            <a:r>
              <a:rPr lang="en-US" altLang="en-US" b="1" dirty="0"/>
              <a:t> assert</a:t>
            </a:r>
            <a:endParaRPr lang="vi-VN" altLang="en-US" b="1" dirty="0"/>
          </a:p>
          <a:p>
            <a:pPr marL="0" indent="0">
              <a:buNone/>
            </a:pPr>
            <a:r>
              <a:rPr lang="en-US" altLang="en-US" dirty="0"/>
              <a:t>+ </a:t>
            </a:r>
            <a:r>
              <a:rPr lang="vi-VN" altLang="en-US" dirty="0"/>
              <a:t>Câu lệnh assert thường được sử dụng cho các giả định mà bạn cho rằng phải đúng, như các kiểm tra dữ liệu đầu vào, giá trị trả về của hàm, hay trạng thái của các biến quan trọng.</a:t>
            </a:r>
          </a:p>
          <a:p>
            <a:pPr marL="0" indent="0">
              <a:buNone/>
            </a:pPr>
            <a:r>
              <a:rPr lang="en-US" altLang="en-US" dirty="0"/>
              <a:t>+ </a:t>
            </a:r>
            <a:r>
              <a:rPr lang="vi-VN" altLang="en-US" dirty="0"/>
              <a:t>Nếu điều kiện trong câu lệnh assert là sai (False), ngoại lệ AssertionError sẽ được ném ra. Ngoại lệ này nên được xử lý để thông báo về lỗi trong quá trình phát triển và gỡ lỗi.</a:t>
            </a:r>
          </a:p>
          <a:p>
            <a:pPr marL="0" indent="0">
              <a:buNone/>
            </a:pPr>
            <a:r>
              <a:rPr lang="en-US" altLang="en-US" dirty="0"/>
              <a:t>+ </a:t>
            </a:r>
            <a:r>
              <a:rPr lang="vi-VN" altLang="en-US" dirty="0"/>
              <a:t>Thông báo trong câu lệnh assert là tùy chọn và được sử dụng để cung cấp thông tin chi tiết về giả định không được thỏa mãn. Thông báo này có thể là một xâu ký tự hoặc một biểu thức.</a:t>
            </a:r>
          </a:p>
          <a:p>
            <a:pPr marL="0" indent="0">
              <a:buNone/>
            </a:pPr>
            <a:r>
              <a:rPr lang="en-US" altLang="en-US" dirty="0"/>
              <a:t>+ </a:t>
            </a:r>
            <a:r>
              <a:rPr lang="vi-VN" altLang="en-US" dirty="0"/>
              <a:t>Một số lưu ý khi sử dụng câu lệnh assert:</a:t>
            </a:r>
          </a:p>
          <a:p>
            <a:pPr marL="0" indent="0">
              <a:buNone/>
            </a:pPr>
            <a:r>
              <a:rPr lang="en-US" altLang="en-US" dirty="0"/>
              <a:t>- </a:t>
            </a:r>
            <a:r>
              <a:rPr lang="vi-VN" altLang="en-US" dirty="0"/>
              <a:t>Tránh sử dụng assert để kiểm tra các điều kiện không liên quan đến tính toàn vẹn của dữ liệu hoặc logic của chương trình.</a:t>
            </a:r>
          </a:p>
          <a:p>
            <a:pPr marL="0" indent="0">
              <a:buNone/>
            </a:pPr>
            <a:r>
              <a:rPr lang="en-US" altLang="en-US" dirty="0"/>
              <a:t>- </a:t>
            </a:r>
            <a:r>
              <a:rPr lang="vi-VN" altLang="en-US" dirty="0"/>
              <a:t>Tránh sử dụng assert cho mục đích xử lý lỗi chính thức. Thay vào đó, hãy sử dụng các câu lệnh try...except để xử lý các lỗi dự phòng một cách chính xác.</a:t>
            </a:r>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458058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 Standard exceptions</a:t>
            </a:r>
          </a:p>
        </p:txBody>
      </p:sp>
      <p:sp>
        <p:nvSpPr>
          <p:cNvPr id="3" name="Content Placeholder 2"/>
          <p:cNvSpPr>
            <a:spLocks noGrp="1"/>
          </p:cNvSpPr>
          <p:nvPr>
            <p:ph idx="1"/>
          </p:nvPr>
        </p:nvSpPr>
        <p:spPr>
          <a:xfrm>
            <a:off x="392626" y="1371601"/>
            <a:ext cx="11406748" cy="5122490"/>
          </a:xfrm>
        </p:spPr>
        <p:txBody>
          <a:bodyPr>
            <a:normAutofit/>
          </a:bodyPr>
          <a:lstStyle/>
          <a:p>
            <a:r>
              <a:rPr lang="en-US" altLang="en-US" b="1" dirty="0" err="1"/>
              <a:t>Sử</a:t>
            </a:r>
            <a:r>
              <a:rPr lang="en-US" altLang="en-US" b="1" dirty="0"/>
              <a:t> </a:t>
            </a:r>
            <a:r>
              <a:rPr lang="en-US" altLang="en-US" b="1" dirty="0" err="1"/>
              <a:t>dụng</a:t>
            </a:r>
            <a:r>
              <a:rPr lang="en-US" altLang="en-US" b="1" dirty="0"/>
              <a:t> try … except</a:t>
            </a:r>
          </a:p>
          <a:p>
            <a:pPr marL="0" indent="0">
              <a:buNone/>
            </a:pPr>
            <a:r>
              <a:rPr lang="en-US" altLang="en-US" dirty="0"/>
              <a:t>+ </a:t>
            </a:r>
            <a:r>
              <a:rPr lang="vi-VN" altLang="en-US" dirty="0"/>
              <a:t>Trong Python, từ khóa try...except được sử dụng để xử lý ngoại lệ (exceptions) trong chương trình. Với cú pháp try...except, bạn có thể bao quanh các đoạn mã có thể gây ra ngoại lệ và xử lý ngoại lệ đó một cách an toàn.</a:t>
            </a:r>
            <a:r>
              <a:rPr lang="en-US" altLang="en-US" dirty="0"/>
              <a:t> </a:t>
            </a:r>
            <a:r>
              <a:rPr lang="vi-VN" altLang="en-US" dirty="0"/>
              <a:t>Cú pháp cơ bản của try...except </a:t>
            </a:r>
            <a:r>
              <a:rPr lang="en-US" altLang="en-US" dirty="0" err="1"/>
              <a:t>như</a:t>
            </a:r>
            <a:r>
              <a:rPr lang="en-US" altLang="en-US" dirty="0"/>
              <a:t> </a:t>
            </a:r>
            <a:r>
              <a:rPr lang="en-US" altLang="en-US" dirty="0" err="1"/>
              <a:t>sau</a:t>
            </a:r>
            <a:r>
              <a:rPr lang="en-US" altLang="en-US" dirty="0"/>
              <a:t>:</a:t>
            </a:r>
          </a:p>
          <a:p>
            <a:pPr marL="0" indent="0">
              <a:buNone/>
            </a:pPr>
            <a:r>
              <a:rPr lang="vi-VN" altLang="en-US" dirty="0"/>
              <a:t>try:</a:t>
            </a:r>
          </a:p>
          <a:p>
            <a:pPr marL="0" indent="0">
              <a:buNone/>
            </a:pPr>
            <a:r>
              <a:rPr lang="vi-VN" altLang="en-US" dirty="0"/>
              <a:t>    # Các đoạn mã có thể gây ra ngoại lệ</a:t>
            </a:r>
          </a:p>
          <a:p>
            <a:pPr marL="0" indent="0">
              <a:buNone/>
            </a:pPr>
            <a:r>
              <a:rPr lang="vi-VN" altLang="en-US" dirty="0"/>
              <a:t>except Loại_Ngoại_lệ_1:</a:t>
            </a:r>
          </a:p>
          <a:p>
            <a:pPr marL="0" indent="0">
              <a:buNone/>
            </a:pPr>
            <a:r>
              <a:rPr lang="vi-VN" altLang="en-US" dirty="0"/>
              <a:t>    # Xử lý ngoại lệ Loại_Ngoại_lệ_1</a:t>
            </a:r>
          </a:p>
          <a:p>
            <a:pPr marL="0" indent="0">
              <a:buNone/>
            </a:pPr>
            <a:r>
              <a:rPr lang="vi-VN" altLang="en-US" dirty="0"/>
              <a:t>...</a:t>
            </a:r>
            <a:endParaRPr lang="en-US" altLang="en-US" dirty="0"/>
          </a:p>
          <a:p>
            <a:pPr marL="0" indent="0">
              <a:buNone/>
            </a:pPr>
            <a:r>
              <a:rPr lang="en-US" altLang="en-US" dirty="0"/>
              <a:t>+ </a:t>
            </a:r>
            <a:r>
              <a:rPr lang="vi-VN" altLang="en-US" dirty="0"/>
              <a:t>Trong trường hợp này, mã bên trong khối try được thực thi, và nếu một ngoại lệ xảy ra, nó sẽ được so khớp với các khối except tương ứng. Nếu một ngoại lệ phù hợp được tìm thấy, mã trong khối except tương ứng sẽ được thực thi.</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 Standard exceptions</a:t>
            </a:r>
          </a:p>
        </p:txBody>
      </p:sp>
      <p:sp>
        <p:nvSpPr>
          <p:cNvPr id="3" name="Content Placeholder 2"/>
          <p:cNvSpPr>
            <a:spLocks noGrp="1"/>
          </p:cNvSpPr>
          <p:nvPr>
            <p:ph idx="1"/>
          </p:nvPr>
        </p:nvSpPr>
        <p:spPr>
          <a:xfrm>
            <a:off x="392626" y="1371601"/>
            <a:ext cx="11406748" cy="5122490"/>
          </a:xfrm>
        </p:spPr>
        <p:txBody>
          <a:bodyPr>
            <a:normAutofit/>
          </a:bodyPr>
          <a:lstStyle/>
          <a:p>
            <a:r>
              <a:rPr lang="en-US" altLang="en-US" b="1" dirty="0" err="1"/>
              <a:t>Sử</a:t>
            </a:r>
            <a:r>
              <a:rPr lang="en-US" altLang="en-US" b="1" dirty="0"/>
              <a:t> </a:t>
            </a:r>
            <a:r>
              <a:rPr lang="en-US" altLang="en-US" b="1" dirty="0" err="1"/>
              <a:t>dụng</a:t>
            </a:r>
            <a:r>
              <a:rPr lang="en-US" altLang="en-US" b="1" dirty="0"/>
              <a:t> try … except … else</a:t>
            </a:r>
          </a:p>
          <a:p>
            <a:pPr marL="0" indent="0">
              <a:buNone/>
            </a:pPr>
            <a:r>
              <a:rPr lang="en-US" altLang="en-US" dirty="0"/>
              <a:t>+ </a:t>
            </a:r>
            <a:r>
              <a:rPr lang="en-US" altLang="en-US" dirty="0" err="1"/>
              <a:t>Sử</a:t>
            </a:r>
            <a:r>
              <a:rPr lang="en-US" altLang="en-US" dirty="0"/>
              <a:t> </a:t>
            </a:r>
            <a:r>
              <a:rPr lang="vi-VN" altLang="en-US" dirty="0"/>
              <a:t>dụng try...except...else trong Python cung cấp một cách để xử lý ngoại lệ và thực hiện các hành động bổ sung khi không có ngoại lệ xảy ra trong khối try. Cú pháp của try...except...else như sau:</a:t>
            </a:r>
            <a:endParaRPr lang="en-US" altLang="en-US" dirty="0"/>
          </a:p>
          <a:p>
            <a:pPr marL="0" indent="0">
              <a:buNone/>
            </a:pPr>
            <a:r>
              <a:rPr lang="vi-VN" altLang="en-US" dirty="0"/>
              <a:t>try:</a:t>
            </a:r>
          </a:p>
          <a:p>
            <a:pPr marL="0" indent="0">
              <a:buNone/>
            </a:pPr>
            <a:r>
              <a:rPr lang="vi-VN" altLang="en-US" dirty="0"/>
              <a:t>    # Các đoạn mã có thể gây ra ngoại lệ</a:t>
            </a:r>
          </a:p>
          <a:p>
            <a:pPr marL="0" indent="0">
              <a:buNone/>
            </a:pPr>
            <a:r>
              <a:rPr lang="vi-VN" altLang="en-US" dirty="0"/>
              <a:t>except Loại_Ngoại_lệ_1:</a:t>
            </a:r>
          </a:p>
          <a:p>
            <a:pPr marL="0" indent="0">
              <a:buNone/>
            </a:pPr>
            <a:r>
              <a:rPr lang="vi-VN" altLang="en-US" dirty="0"/>
              <a:t>    # Xử lý ngoại lệ Loại_Ngoại_lệ_1</a:t>
            </a:r>
          </a:p>
          <a:p>
            <a:pPr marL="0" indent="0">
              <a:buNone/>
            </a:pPr>
            <a:r>
              <a:rPr lang="vi-VN" altLang="en-US" dirty="0"/>
              <a:t>except Loại_Ngoại_lệ_2:</a:t>
            </a:r>
          </a:p>
          <a:p>
            <a:pPr marL="0" indent="0">
              <a:buNone/>
            </a:pPr>
            <a:r>
              <a:rPr lang="vi-VN" altLang="en-US" dirty="0"/>
              <a:t>    # Xử lý ngoại lệ Loại_Ngoại_lệ_2</a:t>
            </a:r>
          </a:p>
          <a:p>
            <a:pPr marL="0" indent="0">
              <a:buNone/>
            </a:pPr>
            <a:r>
              <a:rPr lang="vi-VN" altLang="en-US" dirty="0"/>
              <a:t>...</a:t>
            </a:r>
          </a:p>
          <a:p>
            <a:pPr marL="0" indent="0">
              <a:buNone/>
            </a:pPr>
            <a:r>
              <a:rPr lang="vi-VN" altLang="en-US" dirty="0"/>
              <a:t>else:</a:t>
            </a:r>
          </a:p>
          <a:p>
            <a:pPr marL="0" indent="0">
              <a:buNone/>
            </a:pPr>
            <a:r>
              <a:rPr lang="vi-VN" altLang="en-US" dirty="0"/>
              <a:t>    # Đoạn mã được thực thi khi không có ngoại lệ xảy ra trong khối try</a:t>
            </a:r>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31539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4724</TotalTime>
  <Words>3764</Words>
  <Application>Microsoft Office PowerPoint</Application>
  <PresentationFormat>Widescreen</PresentationFormat>
  <Paragraphs>278</Paragraphs>
  <Slides>28</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Segoe UI</vt:lpstr>
      <vt:lpstr>Wingdings</vt:lpstr>
      <vt:lpstr>TIM_TempBaiGiangFTU-TOPICA_v1.1018111222</vt:lpstr>
      <vt:lpstr>LAB 12 GIẢI BÀI TẬP XỬ LÝ NGOẠI LỆ</vt:lpstr>
      <vt:lpstr>NỘI DUNG BÀI HỌC</vt:lpstr>
      <vt:lpstr>Mục đích của việc xử lý ngoại lệ trong Python</vt:lpstr>
      <vt:lpstr>12.1. Xử lý ngoại lệ</vt:lpstr>
      <vt:lpstr>12.1. Xử lý ngoại lệ</vt:lpstr>
      <vt:lpstr>12.1. Xử lý ngoại lệ</vt:lpstr>
      <vt:lpstr>12.1. Xử lý ngoại lệ</vt:lpstr>
      <vt:lpstr>12.2. Standard exceptions</vt:lpstr>
      <vt:lpstr>12.2. Standard exceptions</vt:lpstr>
      <vt:lpstr>12.2. Standard exceptions</vt:lpstr>
      <vt:lpstr>12.2. Standard exceptions</vt:lpstr>
      <vt:lpstr>12.2. Standard exceptions</vt:lpstr>
      <vt:lpstr>12.2. Standard exceptions</vt:lpstr>
      <vt:lpstr>12.2. Standard exceptions</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263</cp:revision>
  <cp:lastPrinted>2018-08-05T10:54:54Z</cp:lastPrinted>
  <dcterms:created xsi:type="dcterms:W3CDTF">2014-12-02T02:09:01Z</dcterms:created>
  <dcterms:modified xsi:type="dcterms:W3CDTF">2024-03-26T18:26:33Z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