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5"/>
  </p:notesMasterIdLst>
  <p:handoutMasterIdLst>
    <p:handoutMasterId r:id="rId36"/>
  </p:handoutMasterIdLst>
  <p:sldIdLst>
    <p:sldId id="256" r:id="rId2"/>
    <p:sldId id="261" r:id="rId3"/>
    <p:sldId id="314" r:id="rId4"/>
    <p:sldId id="355" r:id="rId5"/>
    <p:sldId id="263" r:id="rId6"/>
    <p:sldId id="356" r:id="rId7"/>
    <p:sldId id="358" r:id="rId8"/>
    <p:sldId id="319" r:id="rId9"/>
    <p:sldId id="357" r:id="rId10"/>
    <p:sldId id="359" r:id="rId11"/>
    <p:sldId id="353" r:id="rId12"/>
    <p:sldId id="360" r:id="rId13"/>
    <p:sldId id="316" r:id="rId14"/>
    <p:sldId id="361" r:id="rId15"/>
    <p:sldId id="362" r:id="rId16"/>
    <p:sldId id="363" r:id="rId17"/>
    <p:sldId id="354" r:id="rId18"/>
    <p:sldId id="303" r:id="rId19"/>
    <p:sldId id="330" r:id="rId20"/>
    <p:sldId id="350" r:id="rId21"/>
    <p:sldId id="331" r:id="rId22"/>
    <p:sldId id="332" r:id="rId23"/>
    <p:sldId id="315" r:id="rId24"/>
    <p:sldId id="338" r:id="rId25"/>
    <p:sldId id="339" r:id="rId26"/>
    <p:sldId id="340" r:id="rId27"/>
    <p:sldId id="341" r:id="rId28"/>
    <p:sldId id="342" r:id="rId29"/>
    <p:sldId id="343" r:id="rId30"/>
    <p:sldId id="344" r:id="rId31"/>
    <p:sldId id="345" r:id="rId32"/>
    <p:sldId id="346" r:id="rId33"/>
    <p:sldId id="313" r:id="rId34"/>
  </p:sldIdLst>
  <p:sldSz cx="12192000" cy="6858000"/>
  <p:notesSz cx="7023100" cy="9309100"/>
  <p:custDataLst>
    <p:tags r:id="rId37"/>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70" d="100"/>
          <a:sy n="70" d="100"/>
        </p:scale>
        <p:origin x="506" y="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A240F67C-F970-47C6-8A19-F510E2159B65}"/>
    <pc:docChg chg="modSld">
      <pc:chgData name="Hang Anh Le" userId="afddc9ce3bd7fde8" providerId="LiveId" clId="{A240F67C-F970-47C6-8A19-F510E2159B65}" dt="2024-05-09T18:06:00.509" v="0" actId="113"/>
      <pc:docMkLst>
        <pc:docMk/>
      </pc:docMkLst>
      <pc:sldChg chg="modSp mod">
        <pc:chgData name="Hang Anh Le" userId="afddc9ce3bd7fde8" providerId="LiveId" clId="{A240F67C-F970-47C6-8A19-F510E2159B65}" dt="2024-05-09T18:06:00.509" v="0" actId="113"/>
        <pc:sldMkLst>
          <pc:docMk/>
          <pc:sldMk cId="1090735137" sldId="314"/>
        </pc:sldMkLst>
        <pc:spChg chg="mod">
          <ac:chgData name="Hang Anh Le" userId="afddc9ce3bd7fde8" providerId="LiveId" clId="{A240F67C-F970-47C6-8A19-F510E2159B65}" dt="2024-05-09T18:06:00.509" v="0" actId="113"/>
          <ac:spMkLst>
            <pc:docMk/>
            <pc:sldMk cId="1090735137" sldId="314"/>
            <ac:spMk id="3" creationId="{00000000-0000-0000-0000-000000000000}"/>
          </ac:spMkLst>
        </pc:spChg>
      </pc:sldChg>
    </pc:docChg>
  </pc:docChgLst>
  <pc:docChgLst>
    <pc:chgData name="Hang Anh Le" userId="afddc9ce3bd7fde8" providerId="LiveId" clId="{FAEE7ACF-2B20-4F8E-A08C-975DEEBA7484}"/>
    <pc:docChg chg="modSld">
      <pc:chgData name="Hang Anh Le" userId="afddc9ce3bd7fde8" providerId="LiveId" clId="{FAEE7ACF-2B20-4F8E-A08C-975DEEBA7484}" dt="2024-05-11T08:15:19.797" v="7" actId="20577"/>
      <pc:docMkLst>
        <pc:docMk/>
      </pc:docMkLst>
      <pc:sldChg chg="modSp mod">
        <pc:chgData name="Hang Anh Le" userId="afddc9ce3bd7fde8" providerId="LiveId" clId="{FAEE7ACF-2B20-4F8E-A08C-975DEEBA7484}" dt="2024-05-11T05:58:41.547" v="0" actId="113"/>
        <pc:sldMkLst>
          <pc:docMk/>
          <pc:sldMk cId="1090735137" sldId="314"/>
        </pc:sldMkLst>
        <pc:spChg chg="mod">
          <ac:chgData name="Hang Anh Le" userId="afddc9ce3bd7fde8" providerId="LiveId" clId="{FAEE7ACF-2B20-4F8E-A08C-975DEEBA7484}" dt="2024-05-11T05:58:41.547" v="0" actId="113"/>
          <ac:spMkLst>
            <pc:docMk/>
            <pc:sldMk cId="1090735137" sldId="314"/>
            <ac:spMk id="3" creationId="{00000000-0000-0000-0000-000000000000}"/>
          </ac:spMkLst>
        </pc:spChg>
      </pc:sldChg>
      <pc:sldChg chg="modSp mod">
        <pc:chgData name="Hang Anh Le" userId="afddc9ce3bd7fde8" providerId="LiveId" clId="{FAEE7ACF-2B20-4F8E-A08C-975DEEBA7484}" dt="2024-05-11T08:15:19.797" v="7" actId="20577"/>
        <pc:sldMkLst>
          <pc:docMk/>
          <pc:sldMk cId="3957802649" sldId="315"/>
        </pc:sldMkLst>
        <pc:spChg chg="mod">
          <ac:chgData name="Hang Anh Le" userId="afddc9ce3bd7fde8" providerId="LiveId" clId="{FAEE7ACF-2B20-4F8E-A08C-975DEEBA7484}" dt="2024-05-11T08:15:19.797" v="7" actId="20577"/>
          <ac:spMkLst>
            <pc:docMk/>
            <pc:sldMk cId="3957802649" sldId="315"/>
            <ac:spMk id="3" creationId="{00000000-0000-0000-0000-000000000000}"/>
          </ac:spMkLst>
        </pc:spChg>
      </pc:sldChg>
      <pc:sldChg chg="modSp mod">
        <pc:chgData name="Hang Anh Le" userId="afddc9ce3bd7fde8" providerId="LiveId" clId="{FAEE7ACF-2B20-4F8E-A08C-975DEEBA7484}" dt="2024-05-11T06:42:15.903" v="2" actId="113"/>
        <pc:sldMkLst>
          <pc:docMk/>
          <pc:sldMk cId="2137080519" sldId="359"/>
        </pc:sldMkLst>
        <pc:spChg chg="mod">
          <ac:chgData name="Hang Anh Le" userId="afddc9ce3bd7fde8" providerId="LiveId" clId="{FAEE7ACF-2B20-4F8E-A08C-975DEEBA7484}" dt="2024-05-11T06:42:15.903" v="2" actId="113"/>
          <ac:spMkLst>
            <pc:docMk/>
            <pc:sldMk cId="2137080519" sldId="35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1860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262350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436336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32851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394148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36292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7619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1665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898003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480483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8</a:t>
            </a:r>
            <a:br>
              <a:rPr lang="en-US" dirty="0"/>
            </a:br>
            <a:r>
              <a:rPr lang="vi-VN" dirty="0"/>
              <a:t>GIẢI BÀI TẬP </a:t>
            </a:r>
            <a:r>
              <a:rPr lang="en-US" dirty="0"/>
              <a:t>BẰNG XÂY DỰNG HÀM</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5501" y="1199719"/>
            <a:ext cx="11406748" cy="5638800"/>
          </a:xfrm>
        </p:spPr>
        <p:txBody>
          <a:bodyPr>
            <a:normAutofit lnSpcReduction="10000"/>
          </a:bodyPr>
          <a:lstStyle/>
          <a:p>
            <a:r>
              <a:rPr lang="vi-VN" altLang="en-US" b="1" dirty="0"/>
              <a:t>Tham số có chiều dài thay đổi không xác định (Variable-length Arguments):</a:t>
            </a:r>
            <a:endParaRPr lang="en-US" altLang="en-US" b="1" dirty="0"/>
          </a:p>
          <a:p>
            <a:pPr marL="0" indent="0">
              <a:buNone/>
            </a:pPr>
            <a:r>
              <a:rPr lang="en-US" altLang="en-US" dirty="0"/>
              <a:t>+ </a:t>
            </a:r>
            <a:r>
              <a:rPr lang="vi-VN" altLang="en-US" dirty="0"/>
              <a:t>Đây là các tham số cho phép bạn truyền một số lượng đối số không xác định vào một hàm.</a:t>
            </a:r>
          </a:p>
          <a:p>
            <a:pPr marL="0" indent="0">
              <a:buNone/>
            </a:pPr>
            <a:r>
              <a:rPr lang="en-US" altLang="en-US" b="1" dirty="0"/>
              <a:t>+ </a:t>
            </a:r>
            <a:r>
              <a:rPr lang="vi-VN" altLang="en-US" b="1" dirty="0"/>
              <a:t>Tham số *args</a:t>
            </a:r>
            <a:r>
              <a:rPr lang="vi-VN" altLang="en-US" dirty="0"/>
              <a:t>:</a:t>
            </a:r>
            <a:r>
              <a:rPr lang="en-US" altLang="en-US" dirty="0"/>
              <a:t> </a:t>
            </a:r>
          </a:p>
          <a:p>
            <a:pPr marL="0" indent="0">
              <a:buNone/>
            </a:pPr>
            <a:r>
              <a:rPr lang="en-US" altLang="en-US" dirty="0"/>
              <a:t>- </a:t>
            </a:r>
            <a:r>
              <a:rPr lang="vi-VN" altLang="en-US" dirty="0"/>
              <a:t>Tham số *args cho phép bạn truyền vào hàm một số lượng đối số không xác định dưới dạng một tuple.</a:t>
            </a:r>
          </a:p>
          <a:p>
            <a:pPr marL="0" indent="0">
              <a:buNone/>
            </a:pPr>
            <a:r>
              <a:rPr lang="en-US" altLang="en-US" dirty="0"/>
              <a:t>- </a:t>
            </a:r>
            <a:r>
              <a:rPr lang="vi-VN" altLang="en-US" dirty="0"/>
              <a:t>Trong định nghĩa hàm, bạn sử dụng cú pháp *args để đại diện cho tham số này.</a:t>
            </a:r>
          </a:p>
          <a:p>
            <a:pPr marL="0" indent="0">
              <a:buNone/>
            </a:pPr>
            <a:r>
              <a:rPr lang="en-US" altLang="en-US" dirty="0"/>
              <a:t>- </a:t>
            </a:r>
            <a:r>
              <a:rPr lang="vi-VN" altLang="en-US" dirty="0"/>
              <a:t>Khi gọi hàm, bạn có thể truyền bất kỳ số lượng đối số nào vào tham số *args.</a:t>
            </a:r>
          </a:p>
          <a:p>
            <a:pPr marL="0" indent="0">
              <a:buNone/>
            </a:pPr>
            <a:r>
              <a:rPr lang="en-US" altLang="en-US" dirty="0"/>
              <a:t>- </a:t>
            </a:r>
            <a:r>
              <a:rPr lang="vi-VN" altLang="en-US" dirty="0"/>
              <a:t>Trong phần thân của hàm, bạn có thể xử lý các đối số được truyền vào thông qua biến args, một tuple chứa các giá trị của các đối số.</a:t>
            </a:r>
            <a:endParaRPr lang="en-US" altLang="en-US" dirty="0"/>
          </a:p>
          <a:p>
            <a:pPr marL="0" indent="0">
              <a:buNone/>
            </a:pPr>
            <a:r>
              <a:rPr lang="en-US" altLang="en-US" b="1" dirty="0"/>
              <a:t>+ </a:t>
            </a:r>
            <a:r>
              <a:rPr lang="vi-VN" altLang="en-US" b="1" dirty="0"/>
              <a:t>Tham số **kwargs:</a:t>
            </a:r>
            <a:endParaRPr lang="en-US" altLang="en-US" b="1" dirty="0"/>
          </a:p>
          <a:p>
            <a:pPr marL="0" indent="0">
              <a:buNone/>
            </a:pPr>
            <a:r>
              <a:rPr lang="en-US" altLang="en-US" dirty="0"/>
              <a:t>- </a:t>
            </a:r>
            <a:r>
              <a:rPr lang="vi-VN" altLang="en-US" dirty="0"/>
              <a:t>Tham số **kwargs cho phép bạn truyền vào hàm một số lượng đối số không xác định dưới dạng một từ điển </a:t>
            </a:r>
            <a:r>
              <a:rPr lang="vi-VN" altLang="en-US" b="1" dirty="0"/>
              <a:t>(dictionary).</a:t>
            </a:r>
          </a:p>
          <a:p>
            <a:pPr marL="0" indent="0">
              <a:buNone/>
            </a:pPr>
            <a:r>
              <a:rPr lang="en-US" altLang="en-US" dirty="0"/>
              <a:t>- </a:t>
            </a:r>
            <a:r>
              <a:rPr lang="vi-VN" altLang="en-US" dirty="0"/>
              <a:t>Trong định nghĩa hàm, bạn sử dụng cú pháp **kwargs để đại diện cho tham số này.</a:t>
            </a:r>
          </a:p>
          <a:p>
            <a:pPr marL="0" indent="0">
              <a:buNone/>
            </a:pPr>
            <a:r>
              <a:rPr lang="en-US" altLang="en-US" dirty="0"/>
              <a:t>- </a:t>
            </a:r>
            <a:r>
              <a:rPr lang="vi-VN" altLang="en-US" dirty="0"/>
              <a:t>Khi gọi hàm, bạn có thể truyền bất kỳ số lượng đối số nào vào tham số **kwargs theo cú pháp "tên=giá trị".</a:t>
            </a:r>
          </a:p>
          <a:p>
            <a:pPr marL="0" indent="0">
              <a:buNone/>
            </a:pPr>
            <a:r>
              <a:rPr lang="en-US" altLang="en-US" dirty="0"/>
              <a:t>- </a:t>
            </a:r>
            <a:r>
              <a:rPr lang="vi-VN" altLang="en-US" dirty="0"/>
              <a:t>Trong phần thân của hàm, bạn có thể xử lý các đối số được truyền vào thông qua biến kwargs, một từ điển chứa các cặp khóa-giá trị của các đối số.</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3708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 </a:t>
            </a:r>
            <a:r>
              <a:rPr lang="en-US" dirty="0" err="1"/>
              <a:t>Tham</a:t>
            </a:r>
            <a:r>
              <a:rPr lang="en-US" dirty="0"/>
              <a:t> </a:t>
            </a:r>
            <a:r>
              <a:rPr lang="en-US" dirty="0" err="1"/>
              <a:t>chiếu</a:t>
            </a:r>
            <a:r>
              <a:rPr lang="en-US" dirty="0"/>
              <a:t>, </a:t>
            </a:r>
            <a:r>
              <a:rPr lang="en-US" dirty="0" err="1"/>
              <a:t>tham</a:t>
            </a:r>
            <a:r>
              <a:rPr lang="en-US" dirty="0"/>
              <a:t> </a:t>
            </a:r>
            <a:r>
              <a:rPr lang="en-US" dirty="0" err="1"/>
              <a:t>trị</a:t>
            </a:r>
            <a:endParaRPr lang="en-US" dirty="0"/>
          </a:p>
        </p:txBody>
      </p:sp>
      <p:sp>
        <p:nvSpPr>
          <p:cNvPr id="3" name="Content Placeholder 2"/>
          <p:cNvSpPr>
            <a:spLocks noGrp="1"/>
          </p:cNvSpPr>
          <p:nvPr>
            <p:ph idx="1"/>
          </p:nvPr>
        </p:nvSpPr>
        <p:spPr>
          <a:xfrm>
            <a:off x="392626" y="1295401"/>
            <a:ext cx="11406748" cy="5029200"/>
          </a:xfrm>
        </p:spPr>
        <p:txBody>
          <a:bodyPr>
            <a:normAutofit/>
          </a:bodyPr>
          <a:lstStyle/>
          <a:p>
            <a:r>
              <a:rPr lang="en-GB" altLang="en-US" b="1" dirty="0" err="1"/>
              <a:t>Tham</a:t>
            </a:r>
            <a:r>
              <a:rPr lang="en-GB" altLang="en-US" b="1" dirty="0"/>
              <a:t> </a:t>
            </a:r>
            <a:r>
              <a:rPr lang="en-GB" altLang="en-US" b="1" dirty="0" err="1"/>
              <a:t>chiếu</a:t>
            </a:r>
            <a:r>
              <a:rPr lang="en-GB" altLang="en-US" b="1" dirty="0"/>
              <a:t> (Pass by Reference):</a:t>
            </a:r>
          </a:p>
          <a:p>
            <a:pPr marL="0" indent="0">
              <a:buNone/>
            </a:pPr>
            <a:r>
              <a:rPr lang="en-US" altLang="en-US" dirty="0"/>
              <a:t>+ </a:t>
            </a:r>
            <a:r>
              <a:rPr lang="vi-VN" altLang="en-US" dirty="0"/>
              <a:t>Trong cách truyền tham chiếu, địa chỉ của biến (tham chiếu) được truyền vào hàm.</a:t>
            </a:r>
          </a:p>
          <a:p>
            <a:pPr marL="0" indent="0">
              <a:buNone/>
            </a:pPr>
            <a:r>
              <a:rPr lang="en-US" altLang="en-US" dirty="0"/>
              <a:t>+ </a:t>
            </a:r>
            <a:r>
              <a:rPr lang="vi-VN" altLang="en-US" dirty="0"/>
              <a:t>Khi thực hiện thay đổi trên tham số bên trong hàm, biến gốc cũng bị ảnh hưởng.</a:t>
            </a:r>
          </a:p>
          <a:p>
            <a:pPr marL="0" indent="0">
              <a:buNone/>
            </a:pPr>
            <a:r>
              <a:rPr lang="en-US" altLang="en-US" dirty="0"/>
              <a:t>+ </a:t>
            </a:r>
            <a:r>
              <a:rPr lang="vi-VN" altLang="en-US" dirty="0"/>
              <a:t>Mọi thay đổi được áp dụng trực tiếp lên biến gốc.</a:t>
            </a:r>
          </a:p>
          <a:p>
            <a:pPr marL="0" indent="0">
              <a:buNone/>
            </a:pPr>
            <a:r>
              <a:rPr lang="en-US" altLang="en-US" dirty="0"/>
              <a:t>+ </a:t>
            </a:r>
            <a:r>
              <a:rPr lang="vi-VN" altLang="en-US" dirty="0"/>
              <a:t>Trong Python, các đối tượng có thể thay đổi như danh sách (list) hoặc từ điển (dictionary) được truyền theo kiểu tham chiếu.</a:t>
            </a:r>
            <a:endParaRPr lang="en-US" altLang="en-US" dirty="0"/>
          </a:p>
          <a:p>
            <a:pPr marL="0" indent="0">
              <a:buNone/>
            </a:pPr>
            <a:r>
              <a:rPr lang="en-GB" altLang="en-US" i="1" dirty="0" err="1"/>
              <a:t>Ví</a:t>
            </a:r>
            <a:r>
              <a:rPr lang="en-GB" altLang="en-US" i="1" dirty="0"/>
              <a:t> </a:t>
            </a:r>
            <a:r>
              <a:rPr lang="en-GB" altLang="en-US" i="1" dirty="0" err="1"/>
              <a:t>dụ</a:t>
            </a:r>
            <a:r>
              <a:rPr lang="en-GB" altLang="en-US" i="1" dirty="0"/>
              <a:t>:</a:t>
            </a:r>
          </a:p>
          <a:p>
            <a:pPr marL="0" indent="0">
              <a:buNone/>
            </a:pPr>
            <a:r>
              <a:rPr lang="en-GB" altLang="en-US" dirty="0"/>
              <a:t>def </a:t>
            </a:r>
            <a:r>
              <a:rPr lang="en-GB" altLang="en-US" dirty="0" err="1"/>
              <a:t>modify_list</a:t>
            </a:r>
            <a:r>
              <a:rPr lang="en-GB" altLang="en-US" dirty="0"/>
              <a:t>(</a:t>
            </a:r>
            <a:r>
              <a:rPr lang="en-GB" altLang="en-US" dirty="0" err="1"/>
              <a:t>lst</a:t>
            </a:r>
            <a:r>
              <a:rPr lang="en-GB" altLang="en-US" dirty="0"/>
              <a:t>):</a:t>
            </a:r>
          </a:p>
          <a:p>
            <a:pPr marL="0" indent="0">
              <a:buNone/>
            </a:pPr>
            <a:r>
              <a:rPr lang="en-GB" altLang="en-US" dirty="0"/>
              <a:t>    </a:t>
            </a:r>
            <a:r>
              <a:rPr lang="en-GB" altLang="en-US" dirty="0" err="1"/>
              <a:t>lst.append</a:t>
            </a:r>
            <a:r>
              <a:rPr lang="en-GB" altLang="en-US" dirty="0"/>
              <a:t>(4)</a:t>
            </a:r>
          </a:p>
          <a:p>
            <a:pPr marL="0" indent="0">
              <a:buNone/>
            </a:pPr>
            <a:r>
              <a:rPr lang="en-GB" altLang="en-US" dirty="0" err="1"/>
              <a:t>my_list</a:t>
            </a:r>
            <a:r>
              <a:rPr lang="en-GB" altLang="en-US" dirty="0"/>
              <a:t> = [1, 2, 3]</a:t>
            </a:r>
          </a:p>
          <a:p>
            <a:pPr marL="0" indent="0">
              <a:buNone/>
            </a:pPr>
            <a:r>
              <a:rPr lang="en-GB" altLang="en-US" dirty="0" err="1"/>
              <a:t>modify_list</a:t>
            </a:r>
            <a:r>
              <a:rPr lang="en-GB" altLang="en-US" dirty="0"/>
              <a:t>(</a:t>
            </a:r>
            <a:r>
              <a:rPr lang="en-GB" altLang="en-US" dirty="0" err="1"/>
              <a:t>my_list</a:t>
            </a:r>
            <a:r>
              <a:rPr lang="en-GB" altLang="en-US" dirty="0"/>
              <a:t>)</a:t>
            </a:r>
          </a:p>
          <a:p>
            <a:pPr marL="0" indent="0">
              <a:buNone/>
            </a:pPr>
            <a:r>
              <a:rPr lang="en-GB" altLang="en-US" dirty="0"/>
              <a:t>print(</a:t>
            </a:r>
            <a:r>
              <a:rPr lang="en-GB" altLang="en-US" dirty="0" err="1"/>
              <a:t>my_list</a:t>
            </a:r>
            <a:r>
              <a:rPr lang="en-GB" altLang="en-US" dirty="0"/>
              <a:t>) #[1, 2, 4]</a:t>
            </a:r>
          </a:p>
          <a:p>
            <a:pPr marL="0" indent="0">
              <a:buNone/>
            </a:pPr>
            <a:endParaRPr lang="en-GB"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 </a:t>
            </a:r>
            <a:r>
              <a:rPr lang="en-US" dirty="0" err="1"/>
              <a:t>Tham</a:t>
            </a:r>
            <a:r>
              <a:rPr lang="en-US" dirty="0"/>
              <a:t> </a:t>
            </a:r>
            <a:r>
              <a:rPr lang="en-US" dirty="0" err="1"/>
              <a:t>chiếu</a:t>
            </a:r>
            <a:r>
              <a:rPr lang="en-US" dirty="0"/>
              <a:t>, </a:t>
            </a:r>
            <a:r>
              <a:rPr lang="en-US" dirty="0" err="1"/>
              <a:t>tham</a:t>
            </a:r>
            <a:r>
              <a:rPr lang="en-US" dirty="0"/>
              <a:t> </a:t>
            </a:r>
            <a:r>
              <a:rPr lang="en-US" dirty="0" err="1"/>
              <a:t>trị</a:t>
            </a:r>
            <a:endParaRPr lang="en-US" dirty="0"/>
          </a:p>
        </p:txBody>
      </p:sp>
      <p:sp>
        <p:nvSpPr>
          <p:cNvPr id="3" name="Content Placeholder 2"/>
          <p:cNvSpPr>
            <a:spLocks noGrp="1"/>
          </p:cNvSpPr>
          <p:nvPr>
            <p:ph idx="1"/>
          </p:nvPr>
        </p:nvSpPr>
        <p:spPr>
          <a:xfrm>
            <a:off x="392626" y="1295401"/>
            <a:ext cx="11406748" cy="5029200"/>
          </a:xfrm>
        </p:spPr>
        <p:txBody>
          <a:bodyPr>
            <a:normAutofit/>
          </a:bodyPr>
          <a:lstStyle/>
          <a:p>
            <a:r>
              <a:rPr lang="en-GB" altLang="en-US" b="1" dirty="0" err="1"/>
              <a:t>Tham</a:t>
            </a:r>
            <a:r>
              <a:rPr lang="en-GB" altLang="en-US" b="1" dirty="0"/>
              <a:t> </a:t>
            </a:r>
            <a:r>
              <a:rPr lang="en-GB" altLang="en-US" b="1" dirty="0" err="1"/>
              <a:t>trị</a:t>
            </a:r>
            <a:r>
              <a:rPr lang="en-GB" altLang="en-US" b="1" dirty="0"/>
              <a:t> (Pass by Value):</a:t>
            </a:r>
          </a:p>
          <a:p>
            <a:pPr marL="0" indent="0">
              <a:buNone/>
            </a:pPr>
            <a:r>
              <a:rPr lang="en-US" altLang="en-US" dirty="0"/>
              <a:t>+ </a:t>
            </a:r>
            <a:r>
              <a:rPr lang="vi-VN" altLang="en-US" dirty="0"/>
              <a:t>Trong cách truyền tham trị, giá trị của biến được sao chép và truyền vào hàm.</a:t>
            </a:r>
          </a:p>
          <a:p>
            <a:pPr marL="0" indent="0">
              <a:buNone/>
            </a:pPr>
            <a:r>
              <a:rPr lang="en-US" altLang="en-US" dirty="0"/>
              <a:t>+ </a:t>
            </a:r>
            <a:r>
              <a:rPr lang="vi-VN" altLang="en-US" dirty="0"/>
              <a:t>Khi thực hiện thay đổi trên tham số bên trong hàm, giá trị biến gốc không bị ảnh hưởng.</a:t>
            </a:r>
          </a:p>
          <a:p>
            <a:pPr marL="0" indent="0">
              <a:buNone/>
            </a:pPr>
            <a:r>
              <a:rPr lang="en-US" altLang="en-US" dirty="0"/>
              <a:t>+ </a:t>
            </a:r>
            <a:r>
              <a:rPr lang="vi-VN" altLang="en-US" dirty="0"/>
              <a:t>Mọi thay đổi chỉ áp dụng cho tham số trong phạm vi hàm và không ảnh hưởng đến biến gốc.</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def </a:t>
            </a:r>
            <a:r>
              <a:rPr lang="en-GB" altLang="en-US" dirty="0" err="1"/>
              <a:t>modify_value</a:t>
            </a:r>
            <a:r>
              <a:rPr lang="en-GB" altLang="en-US" dirty="0"/>
              <a:t>(x):</a:t>
            </a:r>
          </a:p>
          <a:p>
            <a:pPr marL="0" indent="0">
              <a:buNone/>
            </a:pPr>
            <a:r>
              <a:rPr lang="en-GB" altLang="en-US" dirty="0"/>
              <a:t>    x = x + 1</a:t>
            </a:r>
          </a:p>
          <a:p>
            <a:pPr marL="0" indent="0">
              <a:buNone/>
            </a:pPr>
            <a:r>
              <a:rPr lang="en-GB" altLang="en-US" dirty="0"/>
              <a:t>    print("Inside function:", x)</a:t>
            </a:r>
          </a:p>
          <a:p>
            <a:pPr marL="0" indent="0">
              <a:buNone/>
            </a:pPr>
            <a:r>
              <a:rPr lang="en-GB" altLang="en-US" dirty="0" err="1"/>
              <a:t>num</a:t>
            </a:r>
            <a:r>
              <a:rPr lang="en-GB" altLang="en-US" dirty="0"/>
              <a:t> = 10</a:t>
            </a:r>
          </a:p>
          <a:p>
            <a:pPr marL="0" indent="0">
              <a:buNone/>
            </a:pPr>
            <a:r>
              <a:rPr lang="en-GB" altLang="en-US" dirty="0" err="1"/>
              <a:t>modify_value</a:t>
            </a:r>
            <a:r>
              <a:rPr lang="en-GB" altLang="en-US" dirty="0"/>
              <a:t>(</a:t>
            </a:r>
            <a:r>
              <a:rPr lang="en-GB" altLang="en-US" dirty="0" err="1"/>
              <a:t>num</a:t>
            </a:r>
            <a:r>
              <a:rPr lang="en-GB" altLang="en-US" dirty="0"/>
              <a:t>) #Inside function: 11</a:t>
            </a:r>
          </a:p>
          <a:p>
            <a:pPr marL="0" indent="0">
              <a:buNone/>
            </a:pPr>
            <a:r>
              <a:rPr lang="en-GB" altLang="en-US" dirty="0"/>
              <a:t>print("Outside function:", </a:t>
            </a:r>
            <a:r>
              <a:rPr lang="en-GB" altLang="en-US" dirty="0" err="1"/>
              <a:t>num</a:t>
            </a:r>
            <a:r>
              <a:rPr lang="en-GB" altLang="en-US" dirty="0"/>
              <a:t>) #Outside function: 10</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08473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371600"/>
            <a:ext cx="11406748" cy="5333999"/>
          </a:xfrm>
        </p:spPr>
        <p:txBody>
          <a:bodyPr>
            <a:normAutofit/>
          </a:bodyPr>
          <a:lstStyle/>
          <a:p>
            <a:r>
              <a:rPr lang="en-US" altLang="en-US" b="1" dirty="0"/>
              <a:t>Lambda</a:t>
            </a:r>
          </a:p>
          <a:p>
            <a:pPr marL="0" indent="0">
              <a:buNone/>
            </a:pPr>
            <a:r>
              <a:rPr lang="en-US" altLang="en-US" dirty="0"/>
              <a:t>+ </a:t>
            </a:r>
            <a:r>
              <a:rPr lang="vi-VN" altLang="en-US" dirty="0"/>
              <a:t>Lambda (còn được gọi là hàm lambda hoặc lambda expression) là một cú pháp ngắn gọn trong Python để định nghĩa các hàm vô danh (anonymous functions). Một lambda function không được đặt tên và thường được sử dụng trong các tình huống đơn giản khi bạn chỉ cần một hàm nhỏ để thực hiện một công việc cụ thể.</a:t>
            </a:r>
            <a:r>
              <a:rPr lang="en-US" altLang="en-US" dirty="0"/>
              <a:t> </a:t>
            </a:r>
            <a:r>
              <a:rPr lang="vi-VN" altLang="en-US" dirty="0"/>
              <a:t>Nó thường được sử dụng kết hợp với các hàm như map(), filter(), sorted() và trong các biểu thức lambda phức tạp hơn.</a:t>
            </a:r>
            <a:endParaRPr lang="en-US" altLang="en-US" dirty="0"/>
          </a:p>
          <a:p>
            <a:pPr marL="0" indent="0">
              <a:buNone/>
            </a:pPr>
            <a:r>
              <a:rPr lang="en-US" altLang="en-US" dirty="0"/>
              <a:t>+ </a:t>
            </a:r>
            <a:r>
              <a:rPr lang="vi-VN" altLang="en-US" dirty="0"/>
              <a:t>Cú pháp của lambda function trong Python như sau:</a:t>
            </a:r>
            <a:endParaRPr lang="en-US" altLang="en-US" dirty="0"/>
          </a:p>
          <a:p>
            <a:pPr marL="0" indent="0" algn="ctr">
              <a:buNone/>
            </a:pPr>
            <a:r>
              <a:rPr lang="en-US" altLang="en-US" b="1" dirty="0"/>
              <a:t>lambda</a:t>
            </a:r>
            <a:r>
              <a:rPr lang="en-US" altLang="en-US" dirty="0"/>
              <a:t> arguments: expression</a:t>
            </a:r>
          </a:p>
          <a:p>
            <a:pPr marL="0" indent="0" algn="l">
              <a:buNone/>
            </a:pPr>
            <a:r>
              <a:rPr lang="en-US" altLang="en-US" dirty="0"/>
              <a:t>+ </a:t>
            </a:r>
            <a:r>
              <a:rPr lang="vi-VN" altLang="en-US" dirty="0"/>
              <a:t>Trong đó:</a:t>
            </a:r>
          </a:p>
          <a:p>
            <a:pPr marL="0" indent="0" algn="l">
              <a:buNone/>
            </a:pPr>
            <a:r>
              <a:rPr lang="en-US" altLang="en-US" dirty="0"/>
              <a:t>- </a:t>
            </a:r>
            <a:r>
              <a:rPr lang="vi-VN" altLang="en-US" dirty="0"/>
              <a:t>lambda</a:t>
            </a:r>
            <a:r>
              <a:rPr lang="en-US" altLang="en-US" dirty="0"/>
              <a:t>:</a:t>
            </a:r>
            <a:r>
              <a:rPr lang="vi-VN" altLang="en-US" dirty="0"/>
              <a:t> từ khóa chỉ định rằng bạn đang định nghĩa một lambda function.</a:t>
            </a:r>
          </a:p>
          <a:p>
            <a:pPr marL="0" indent="0" algn="l">
              <a:buNone/>
            </a:pPr>
            <a:r>
              <a:rPr lang="en-US" altLang="en-US" dirty="0"/>
              <a:t>- </a:t>
            </a:r>
            <a:r>
              <a:rPr lang="vi-VN" altLang="en-US" dirty="0"/>
              <a:t>arguments</a:t>
            </a:r>
            <a:r>
              <a:rPr lang="en-US" altLang="en-US" dirty="0"/>
              <a:t>:</a:t>
            </a:r>
            <a:r>
              <a:rPr lang="vi-VN" altLang="en-US" dirty="0"/>
              <a:t> danh sách các đối số của lambda function, tương tự như các đối số của một hàm thông</a:t>
            </a:r>
            <a:r>
              <a:rPr lang="en-US" altLang="en-US" dirty="0"/>
              <a:t> </a:t>
            </a:r>
            <a:r>
              <a:rPr lang="vi-VN" altLang="en-US" dirty="0"/>
              <a:t>thường.</a:t>
            </a:r>
          </a:p>
          <a:p>
            <a:pPr marL="0" indent="0" algn="l">
              <a:buNone/>
            </a:pPr>
            <a:r>
              <a:rPr lang="en-US" altLang="en-US" dirty="0"/>
              <a:t>- </a:t>
            </a:r>
            <a:r>
              <a:rPr lang="vi-VN" altLang="en-US" dirty="0"/>
              <a:t>expression</a:t>
            </a:r>
            <a:r>
              <a:rPr lang="en-US" altLang="en-US" dirty="0"/>
              <a:t>:</a:t>
            </a:r>
            <a:r>
              <a:rPr lang="vi-VN" altLang="en-US" dirty="0"/>
              <a:t> biểu thức được thực thi khi lambda function được gọi. Kết quả của biểu thức này là giá trị được trả về bởi lambda function.</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447801"/>
            <a:ext cx="11406748" cy="5401152"/>
          </a:xfrm>
        </p:spPr>
        <p:txBody>
          <a:bodyPr>
            <a:normAutofit/>
          </a:bodyPr>
          <a:lstStyle/>
          <a:p>
            <a:r>
              <a:rPr lang="en-US" altLang="en-US" b="1" dirty="0"/>
              <a:t>Map</a:t>
            </a:r>
            <a:endParaRPr lang="en-US" altLang="en-US" dirty="0"/>
          </a:p>
          <a:p>
            <a:pPr marL="0" indent="0">
              <a:buNone/>
            </a:pPr>
            <a:r>
              <a:rPr lang="en-US" altLang="en-US" dirty="0"/>
              <a:t>+ </a:t>
            </a:r>
            <a:r>
              <a:rPr lang="vi-VN" altLang="en-US" dirty="0"/>
              <a:t>Trong Python, map() là một hàm tích hợp được sử dụng để áp dụng một hàm cho từng phần tử trong một chuỗi (iterable), chẳng hạn như một danh sách, một tuple hoặc một iterator. Kết quả của map() là một đối tượng map (map object) chứa các kết quả sau khi áp dụng hàm cho từng phần tử.</a:t>
            </a:r>
            <a:endParaRPr lang="en-US" altLang="en-US" dirty="0"/>
          </a:p>
          <a:p>
            <a:pPr marL="0" indent="0">
              <a:buNone/>
            </a:pPr>
            <a:r>
              <a:rPr lang="en-US" altLang="en-US" dirty="0"/>
              <a:t>+ </a:t>
            </a:r>
            <a:r>
              <a:rPr lang="vi-VN" altLang="en-US" dirty="0"/>
              <a:t>Cú pháp của map() như sau:</a:t>
            </a:r>
            <a:endParaRPr lang="en-US" altLang="en-US" dirty="0"/>
          </a:p>
          <a:p>
            <a:pPr marL="0" indent="0" algn="ctr">
              <a:buNone/>
            </a:pPr>
            <a:r>
              <a:rPr lang="en-US" altLang="en-US" b="1" dirty="0"/>
              <a:t>map</a:t>
            </a:r>
            <a:r>
              <a:rPr lang="en-US" altLang="en-US" dirty="0"/>
              <a:t>(function, </a:t>
            </a:r>
            <a:r>
              <a:rPr lang="en-US" altLang="en-US" dirty="0" err="1"/>
              <a:t>iterable</a:t>
            </a:r>
            <a:r>
              <a:rPr lang="en-US" altLang="en-US" dirty="0"/>
              <a:t>)</a:t>
            </a:r>
          </a:p>
          <a:p>
            <a:pPr marL="0" indent="0">
              <a:buNone/>
            </a:pPr>
            <a:r>
              <a:rPr lang="en-US" altLang="en-US" dirty="0" err="1"/>
              <a:t>Trong</a:t>
            </a:r>
            <a:r>
              <a:rPr lang="en-US" altLang="en-US" dirty="0"/>
              <a:t> </a:t>
            </a:r>
            <a:r>
              <a:rPr lang="en-US" altLang="en-US" dirty="0" err="1"/>
              <a:t>đó</a:t>
            </a:r>
            <a:r>
              <a:rPr lang="en-US" altLang="en-US" dirty="0"/>
              <a:t>:</a:t>
            </a:r>
          </a:p>
          <a:p>
            <a:pPr marL="0" indent="0">
              <a:buNone/>
            </a:pPr>
            <a:r>
              <a:rPr lang="en-US" altLang="en-US" dirty="0"/>
              <a:t>- function: </a:t>
            </a:r>
            <a:r>
              <a:rPr lang="en-US" altLang="en-US" dirty="0" err="1"/>
              <a:t>hàm</a:t>
            </a:r>
            <a:r>
              <a:rPr lang="en-US" altLang="en-US" dirty="0"/>
              <a:t> </a:t>
            </a:r>
            <a:r>
              <a:rPr lang="en-US" altLang="en-US" dirty="0" err="1"/>
              <a:t>mà</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áp</a:t>
            </a:r>
            <a:r>
              <a:rPr lang="en-US" altLang="en-US" dirty="0"/>
              <a:t> </a:t>
            </a:r>
            <a:r>
              <a:rPr lang="en-US" altLang="en-US" dirty="0" err="1"/>
              <a:t>dụng</a:t>
            </a:r>
            <a:r>
              <a:rPr lang="en-US" altLang="en-US" dirty="0"/>
              <a:t> </a:t>
            </a:r>
            <a:r>
              <a:rPr lang="en-US" altLang="en-US" dirty="0" err="1"/>
              <a:t>cho</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a:t>
            </a:r>
            <a:r>
              <a:rPr lang="en-US" altLang="en-US" dirty="0" err="1"/>
              <a:t>iterable</a:t>
            </a:r>
            <a:r>
              <a:rPr lang="en-US" altLang="en-US" dirty="0"/>
              <a:t>. </a:t>
            </a:r>
            <a:r>
              <a:rPr lang="en-US" altLang="en-US" dirty="0" err="1"/>
              <a:t>Đây</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có</a:t>
            </a:r>
            <a:r>
              <a:rPr lang="en-US" altLang="en-US" dirty="0"/>
              <a:t> </a:t>
            </a:r>
            <a:r>
              <a:rPr lang="en-US" altLang="en-US" dirty="0" err="1"/>
              <a:t>sẵn</a:t>
            </a:r>
            <a:r>
              <a:rPr lang="en-US" altLang="en-US" dirty="0"/>
              <a:t> </a:t>
            </a:r>
            <a:r>
              <a:rPr lang="en-US" altLang="en-US" dirty="0" err="1"/>
              <a:t>hoặc</a:t>
            </a:r>
            <a:r>
              <a:rPr lang="en-US" altLang="en-US" dirty="0"/>
              <a:t> </a:t>
            </a:r>
            <a:r>
              <a:rPr lang="en-US" altLang="en-US" dirty="0" err="1"/>
              <a:t>một</a:t>
            </a:r>
            <a:r>
              <a:rPr lang="en-US" altLang="en-US" dirty="0"/>
              <a:t> lambda function.</a:t>
            </a:r>
          </a:p>
          <a:p>
            <a:pPr marL="0" indent="0">
              <a:buNone/>
            </a:pPr>
            <a:r>
              <a:rPr lang="en-US" altLang="en-US" dirty="0"/>
              <a:t>- </a:t>
            </a:r>
            <a:r>
              <a:rPr lang="en-US" altLang="en-US" dirty="0" err="1"/>
              <a:t>iterable</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iterable</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mà</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áp</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err="1"/>
              <a:t>lên</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575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371600"/>
            <a:ext cx="11406748" cy="5029199"/>
          </a:xfrm>
        </p:spPr>
        <p:txBody>
          <a:bodyPr>
            <a:normAutofit/>
          </a:bodyPr>
          <a:lstStyle/>
          <a:p>
            <a:r>
              <a:rPr lang="en-US" altLang="en-US" b="1" dirty="0"/>
              <a:t>Filter</a:t>
            </a:r>
          </a:p>
          <a:p>
            <a:pPr marL="0" indent="0">
              <a:buNone/>
            </a:pPr>
            <a:r>
              <a:rPr lang="en-US" altLang="en-US" dirty="0"/>
              <a:t>+ </a:t>
            </a:r>
            <a:r>
              <a:rPr lang="vi-VN" altLang="en-US" dirty="0"/>
              <a:t>Trong Python, filter() là một hàm tích hợp được sử dụng để lọc các phần tử từ một chuỗi (iterable) dựa trên một điều kiện xác định. Kết quả của filter() là một đối tượng filter (filter object) chứa các phần tử thỏa mãn điều kiện.</a:t>
            </a:r>
          </a:p>
          <a:p>
            <a:pPr marL="0" indent="0">
              <a:buNone/>
            </a:pPr>
            <a:r>
              <a:rPr lang="en-US" altLang="en-US" dirty="0"/>
              <a:t>+ </a:t>
            </a:r>
            <a:r>
              <a:rPr lang="vi-VN" altLang="en-US" dirty="0"/>
              <a:t>Cú pháp của filter() như sau:</a:t>
            </a:r>
            <a:endParaRPr lang="en-US" altLang="en-US" dirty="0"/>
          </a:p>
          <a:p>
            <a:pPr marL="0" indent="0" algn="ctr">
              <a:buNone/>
            </a:pPr>
            <a:r>
              <a:rPr lang="en-US" altLang="en-US" b="1" dirty="0"/>
              <a:t>filter</a:t>
            </a:r>
            <a:r>
              <a:rPr lang="en-US" altLang="en-US" dirty="0"/>
              <a:t>(function, </a:t>
            </a:r>
            <a:r>
              <a:rPr lang="en-US" altLang="en-US" dirty="0" err="1"/>
              <a:t>iterable</a:t>
            </a:r>
            <a:r>
              <a:rPr lang="en-US" altLang="en-US" dirty="0"/>
              <a:t>)</a:t>
            </a:r>
          </a:p>
          <a:p>
            <a:pPr marL="0" indent="0">
              <a:buNone/>
            </a:pPr>
            <a:r>
              <a:rPr lang="en-US" altLang="en-US" dirty="0"/>
              <a:t>+ </a:t>
            </a:r>
            <a:r>
              <a:rPr lang="en-US" altLang="en-US" dirty="0" err="1"/>
              <a:t>Trong</a:t>
            </a:r>
            <a:r>
              <a:rPr lang="en-US" altLang="en-US" dirty="0"/>
              <a:t> </a:t>
            </a:r>
            <a:r>
              <a:rPr lang="en-US" altLang="en-US" dirty="0" err="1"/>
              <a:t>đó</a:t>
            </a:r>
            <a:r>
              <a:rPr lang="en-US" altLang="en-US" dirty="0"/>
              <a:t>:</a:t>
            </a:r>
          </a:p>
          <a:p>
            <a:pPr marL="0" indent="0">
              <a:buNone/>
            </a:pPr>
            <a:r>
              <a:rPr lang="en-US" altLang="en-US" dirty="0"/>
              <a:t>- function: </a:t>
            </a:r>
            <a:r>
              <a:rPr lang="en-US" altLang="en-US" dirty="0" err="1"/>
              <a:t>hàm</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để</a:t>
            </a:r>
            <a:r>
              <a:rPr lang="en-US" altLang="en-US" dirty="0"/>
              <a:t> </a:t>
            </a:r>
            <a:r>
              <a:rPr lang="en-US" altLang="en-US" dirty="0" err="1"/>
              <a:t>lọc</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Đây</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có</a:t>
            </a:r>
            <a:r>
              <a:rPr lang="en-US" altLang="en-US" dirty="0"/>
              <a:t> </a:t>
            </a:r>
            <a:r>
              <a:rPr lang="en-US" altLang="en-US" dirty="0" err="1"/>
              <a:t>sẵn</a:t>
            </a:r>
            <a:r>
              <a:rPr lang="en-US" altLang="en-US" dirty="0"/>
              <a:t> </a:t>
            </a:r>
            <a:r>
              <a:rPr lang="en-US" altLang="en-US" dirty="0" err="1"/>
              <a:t>hoặc</a:t>
            </a:r>
            <a:r>
              <a:rPr lang="en-US" altLang="en-US" dirty="0"/>
              <a:t> </a:t>
            </a:r>
            <a:r>
              <a:rPr lang="en-US" altLang="en-US" dirty="0" err="1"/>
              <a:t>một</a:t>
            </a:r>
            <a:r>
              <a:rPr lang="en-US" altLang="en-US" dirty="0"/>
              <a:t> lambda function.</a:t>
            </a:r>
          </a:p>
          <a:p>
            <a:pPr marL="0" indent="0">
              <a:buNone/>
            </a:pPr>
            <a:r>
              <a:rPr lang="en-US" altLang="en-US" dirty="0"/>
              <a:t>- </a:t>
            </a:r>
            <a:r>
              <a:rPr lang="en-US" altLang="en-US" dirty="0" err="1"/>
              <a:t>iterable</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iterable</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mà</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lọc</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8028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8.5. </a:t>
            </a: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br>
              <a:rPr lang="en-US" dirty="0">
                <a:latin typeface="Arial" pitchFamily="34" charset="0"/>
                <a:ea typeface="Tahoma" pitchFamily="34" charset="0"/>
                <a:cs typeface="Arial" pitchFamily="34" charset="0"/>
              </a:rPr>
            </a:br>
            <a:endParaRPr lang="en-US" dirty="0"/>
          </a:p>
        </p:txBody>
      </p:sp>
      <p:sp>
        <p:nvSpPr>
          <p:cNvPr id="3" name="Content Placeholder 2"/>
          <p:cNvSpPr>
            <a:spLocks noGrp="1"/>
          </p:cNvSpPr>
          <p:nvPr>
            <p:ph idx="1"/>
          </p:nvPr>
        </p:nvSpPr>
        <p:spPr>
          <a:xfrm>
            <a:off x="392626" y="1371599"/>
            <a:ext cx="11406748" cy="5225785"/>
          </a:xfrm>
        </p:spPr>
        <p:txBody>
          <a:bodyPr>
            <a:normAutofit/>
          </a:bodyPr>
          <a:lstStyle/>
          <a:p>
            <a:r>
              <a:rPr lang="en-US" altLang="en-US" b="1" dirty="0"/>
              <a:t>Reduce</a:t>
            </a:r>
          </a:p>
          <a:p>
            <a:pPr marL="0" indent="0">
              <a:buNone/>
            </a:pPr>
            <a:r>
              <a:rPr lang="en-US" altLang="en-US" dirty="0"/>
              <a:t>+ </a:t>
            </a:r>
            <a:r>
              <a:rPr lang="vi-VN" altLang="en-US" dirty="0"/>
              <a:t>Trong Python, reduce() là một hàm tích hợp trong module functools được sử dụng để áp dụng một hàm hợp nhất (accumulator function) lên các phần tử của một chuỗi (iterable) từ trái qua phải nhằm giảm kích thước của chuỗi đó xuống một giá trị duy nhất. Kết quả cuối cùng là kết quả của việc kết hợp (reduce) tất cả các phần tử trong chuỗi.</a:t>
            </a:r>
            <a:endParaRPr lang="en-US" altLang="en-US" dirty="0"/>
          </a:p>
          <a:p>
            <a:pPr marL="0" indent="0">
              <a:buNone/>
            </a:pPr>
            <a:r>
              <a:rPr lang="en-US" altLang="en-US" dirty="0"/>
              <a:t>+ </a:t>
            </a:r>
            <a:r>
              <a:rPr lang="en-GB" altLang="en-US" dirty="0" err="1"/>
              <a:t>Cú</a:t>
            </a:r>
            <a:r>
              <a:rPr lang="en-GB" altLang="en-US" dirty="0"/>
              <a:t> </a:t>
            </a:r>
            <a:r>
              <a:rPr lang="en-GB" altLang="en-US" dirty="0" err="1"/>
              <a:t>pháp</a:t>
            </a:r>
            <a:r>
              <a:rPr lang="en-GB" altLang="en-US" dirty="0"/>
              <a:t> </a:t>
            </a:r>
            <a:r>
              <a:rPr lang="en-GB" altLang="en-US" dirty="0" err="1"/>
              <a:t>của</a:t>
            </a:r>
            <a:r>
              <a:rPr lang="en-GB" altLang="en-US" dirty="0"/>
              <a:t> reduce() </a:t>
            </a:r>
            <a:r>
              <a:rPr lang="en-GB" altLang="en-US" dirty="0" err="1"/>
              <a:t>như</a:t>
            </a:r>
            <a:r>
              <a:rPr lang="en-GB" altLang="en-US" dirty="0"/>
              <a:t> </a:t>
            </a:r>
            <a:r>
              <a:rPr lang="en-GB" altLang="en-US" dirty="0" err="1"/>
              <a:t>sau</a:t>
            </a:r>
            <a:r>
              <a:rPr lang="en-GB" altLang="en-US" dirty="0"/>
              <a:t>:</a:t>
            </a:r>
          </a:p>
          <a:p>
            <a:pPr marL="0" indent="0">
              <a:buNone/>
            </a:pPr>
            <a:r>
              <a:rPr lang="en-GB" altLang="en-US" dirty="0"/>
              <a:t>reduce(function, </a:t>
            </a:r>
            <a:r>
              <a:rPr lang="en-GB" altLang="en-US" dirty="0" err="1"/>
              <a:t>iterable</a:t>
            </a:r>
            <a:r>
              <a:rPr lang="en-GB" altLang="en-US" dirty="0"/>
              <a:t>, initializer=None)</a:t>
            </a:r>
          </a:p>
          <a:p>
            <a:pPr marL="0" indent="0">
              <a:buNone/>
            </a:pPr>
            <a:r>
              <a:rPr lang="en-US" altLang="en-US" dirty="0"/>
              <a:t>+ </a:t>
            </a:r>
            <a:r>
              <a:rPr lang="vi-VN" altLang="en-US" dirty="0"/>
              <a:t>Trong đó:</a:t>
            </a:r>
          </a:p>
          <a:p>
            <a:pPr marL="0" indent="0">
              <a:buNone/>
            </a:pPr>
            <a:r>
              <a:rPr lang="en-US" altLang="en-US" dirty="0"/>
              <a:t>- f</a:t>
            </a:r>
            <a:r>
              <a:rPr lang="vi-VN" altLang="en-US" dirty="0"/>
              <a:t>unction</a:t>
            </a:r>
            <a:r>
              <a:rPr lang="en-US" altLang="en-US" dirty="0"/>
              <a:t>: </a:t>
            </a:r>
            <a:r>
              <a:rPr lang="vi-VN" altLang="en-US" dirty="0"/>
              <a:t>hàm hợp nhất (accumulator function) được sử dụng để kết hợp các phần tử của chuỗi. Đây phải là một hàm có hai đối số và trả về kết quả kết hợp của hai đối số đó.</a:t>
            </a:r>
          </a:p>
          <a:p>
            <a:pPr marL="0" indent="0">
              <a:buNone/>
            </a:pPr>
            <a:r>
              <a:rPr lang="en-US" altLang="en-US" dirty="0"/>
              <a:t>- </a:t>
            </a:r>
            <a:r>
              <a:rPr lang="vi-VN" altLang="en-US" dirty="0"/>
              <a:t>iterable</a:t>
            </a:r>
            <a:r>
              <a:rPr lang="en-US" altLang="en-US" dirty="0"/>
              <a:t>: </a:t>
            </a:r>
            <a:r>
              <a:rPr lang="vi-VN" altLang="en-US" dirty="0"/>
              <a:t>một chuỗi (iterable) chứa các phần tử mà bạn muốn giảm kích thước.</a:t>
            </a:r>
          </a:p>
          <a:p>
            <a:pPr marL="0" indent="0">
              <a:buNone/>
            </a:pPr>
            <a:r>
              <a:rPr lang="en-US" altLang="en-US" dirty="0"/>
              <a:t>- </a:t>
            </a:r>
            <a:r>
              <a:rPr lang="vi-VN" altLang="en-US" dirty="0"/>
              <a:t>initializer (tùy chọn)</a:t>
            </a:r>
            <a:r>
              <a:rPr lang="en-US" altLang="en-US" dirty="0"/>
              <a:t>: </a:t>
            </a:r>
            <a:r>
              <a:rPr lang="vi-VN" altLang="en-US" dirty="0"/>
              <a:t>giá trị khởi tạo ban đầu cho quá trình giảm kích thước. Nếu không được chỉ định, phần tử đầu tiên trong iterable sẽ được sử dụng làm giá trị khởi tạo.</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6472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8.6. </a:t>
            </a:r>
            <a:r>
              <a:rPr lang="en-US" dirty="0" err="1"/>
              <a:t>Lệnh</a:t>
            </a:r>
            <a:r>
              <a:rPr lang="en-US" dirty="0"/>
              <a:t> return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371600"/>
            <a:ext cx="11406748" cy="5158921"/>
          </a:xfrm>
        </p:spPr>
        <p:txBody>
          <a:bodyPr>
            <a:normAutofit/>
          </a:bodyPr>
          <a:lstStyle/>
          <a:p>
            <a:r>
              <a:rPr lang="vi-VN" altLang="en-US" dirty="0"/>
              <a:t>Lệnh return trong một hàm được sử dụng để trả về một giá trị từ hàm đó. Dưới đây là một số trường hợp phổ biến khi bạn nên sử dụng lệnh return trong hàm:</a:t>
            </a:r>
            <a:endParaRPr lang="en-US" altLang="en-US" dirty="0"/>
          </a:p>
          <a:p>
            <a:pPr marL="0" indent="0">
              <a:buNone/>
            </a:pPr>
            <a:r>
              <a:rPr lang="en-US" altLang="en-US" dirty="0"/>
              <a:t>+ </a:t>
            </a:r>
            <a:r>
              <a:rPr lang="en-US" altLang="en-US" b="1" dirty="0" err="1"/>
              <a:t>Trả</a:t>
            </a:r>
            <a:r>
              <a:rPr lang="en-US" altLang="en-US" b="1" dirty="0"/>
              <a:t> </a:t>
            </a:r>
            <a:r>
              <a:rPr lang="en-US" altLang="en-US" b="1" dirty="0" err="1"/>
              <a:t>về</a:t>
            </a:r>
            <a:r>
              <a:rPr lang="en-US" altLang="en-US" b="1" dirty="0"/>
              <a:t> </a:t>
            </a:r>
            <a:r>
              <a:rPr lang="en-US" altLang="en-US" b="1" dirty="0" err="1"/>
              <a:t>kết</a:t>
            </a:r>
            <a:r>
              <a:rPr lang="en-US" altLang="en-US" b="1" dirty="0"/>
              <a:t> </a:t>
            </a:r>
            <a:r>
              <a:rPr lang="en-US" altLang="en-US" b="1" dirty="0" err="1"/>
              <a:t>quả</a:t>
            </a:r>
            <a:r>
              <a:rPr lang="en-US" altLang="en-US" b="1" dirty="0"/>
              <a:t> </a:t>
            </a:r>
            <a:r>
              <a:rPr lang="en-US" altLang="en-US" b="1" dirty="0" err="1"/>
              <a:t>tính</a:t>
            </a:r>
            <a:r>
              <a:rPr lang="en-US" altLang="en-US" b="1" dirty="0"/>
              <a:t> </a:t>
            </a:r>
            <a:r>
              <a:rPr lang="en-US" altLang="en-US" b="1" dirty="0" err="1"/>
              <a:t>toán</a:t>
            </a:r>
            <a:r>
              <a:rPr lang="en-US" altLang="en-US" b="1" dirty="0"/>
              <a:t>: </a:t>
            </a:r>
            <a:r>
              <a:rPr lang="en-US" altLang="en-US" dirty="0"/>
              <a:t>Khi </a:t>
            </a:r>
            <a:r>
              <a:rPr lang="en-US" altLang="en-US" dirty="0" err="1"/>
              <a:t>bạn</a:t>
            </a:r>
            <a:r>
              <a:rPr lang="en-US" altLang="en-US" dirty="0"/>
              <a:t> </a:t>
            </a:r>
            <a:r>
              <a:rPr lang="en-US" altLang="en-US" dirty="0" err="1"/>
              <a:t>muốn</a:t>
            </a:r>
            <a:r>
              <a:rPr lang="en-US" altLang="en-US" dirty="0"/>
              <a:t> </a:t>
            </a:r>
            <a:r>
              <a:rPr lang="en-US" altLang="en-US" dirty="0" err="1"/>
              <a:t>tính</a:t>
            </a:r>
            <a:r>
              <a:rPr lang="en-US" altLang="en-US" dirty="0"/>
              <a:t> </a:t>
            </a:r>
            <a:r>
              <a:rPr lang="en-US" altLang="en-US" dirty="0" err="1"/>
              <a:t>toán</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từ</a:t>
            </a:r>
            <a:r>
              <a:rPr lang="en-US" altLang="en-US" dirty="0"/>
              <a:t> </a:t>
            </a:r>
            <a:r>
              <a:rPr lang="en-US" altLang="en-US" dirty="0" err="1"/>
              <a:t>các</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đầu</a:t>
            </a:r>
            <a:r>
              <a:rPr lang="en-US" altLang="en-US" dirty="0"/>
              <a:t> </a:t>
            </a:r>
            <a:r>
              <a:rPr lang="en-US" altLang="en-US" dirty="0" err="1"/>
              <a:t>vào</a:t>
            </a:r>
            <a:r>
              <a:rPr lang="en-US" altLang="en-US" dirty="0"/>
              <a:t> </a:t>
            </a:r>
            <a:r>
              <a:rPr lang="en-US" altLang="en-US" dirty="0" err="1"/>
              <a:t>của</a:t>
            </a:r>
            <a:r>
              <a:rPr lang="en-US" altLang="en-US" dirty="0"/>
              <a:t> </a:t>
            </a:r>
            <a:r>
              <a:rPr lang="en-US" altLang="en-US" dirty="0" err="1"/>
              <a:t>hàm</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return. </a:t>
            </a:r>
          </a:p>
          <a:p>
            <a:pPr marL="0" indent="0">
              <a:buNone/>
            </a:pPr>
            <a:r>
              <a:rPr lang="en-US" altLang="en-US" dirty="0"/>
              <a:t>+ </a:t>
            </a:r>
            <a:r>
              <a:rPr lang="en-US" altLang="en-US" b="1" dirty="0" err="1"/>
              <a:t>Trả</a:t>
            </a:r>
            <a:r>
              <a:rPr lang="en-US" altLang="en-US" b="1" dirty="0"/>
              <a:t> </a:t>
            </a:r>
            <a:r>
              <a:rPr lang="en-US" altLang="en-US" b="1" dirty="0" err="1"/>
              <a:t>về</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kiểm</a:t>
            </a:r>
            <a:r>
              <a:rPr lang="en-US" altLang="en-US" b="1" dirty="0"/>
              <a:t> </a:t>
            </a:r>
            <a:r>
              <a:rPr lang="en-US" altLang="en-US" b="1" dirty="0" err="1"/>
              <a:t>tra</a:t>
            </a:r>
            <a:r>
              <a:rPr lang="en-US" altLang="en-US" b="1" dirty="0"/>
              <a:t> </a:t>
            </a:r>
            <a:r>
              <a:rPr lang="en-US" altLang="en-US" b="1" dirty="0" err="1"/>
              <a:t>điều</a:t>
            </a:r>
            <a:r>
              <a:rPr lang="en-US" altLang="en-US" b="1" dirty="0"/>
              <a:t> </a:t>
            </a:r>
            <a:r>
              <a:rPr lang="en-US" altLang="en-US" b="1" dirty="0" err="1"/>
              <a:t>kiện</a:t>
            </a:r>
            <a:r>
              <a:rPr lang="en-US" altLang="en-US" b="1" dirty="0"/>
              <a:t>: </a:t>
            </a:r>
            <a:r>
              <a:rPr lang="en-US" altLang="en-US" dirty="0"/>
              <a:t>Khi </a:t>
            </a:r>
            <a:r>
              <a:rPr lang="en-US" altLang="en-US" dirty="0" err="1"/>
              <a:t>bạn</a:t>
            </a:r>
            <a:r>
              <a:rPr lang="en-US" altLang="en-US" dirty="0"/>
              <a:t> </a:t>
            </a:r>
            <a:r>
              <a:rPr lang="en-US" altLang="en-US" dirty="0" err="1"/>
              <a:t>muốn</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một</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trong</a:t>
            </a:r>
            <a:r>
              <a:rPr lang="en-US" altLang="en-US" dirty="0"/>
              <a:t> </a:t>
            </a:r>
            <a:r>
              <a:rPr lang="en-US" altLang="en-US" dirty="0" err="1"/>
              <a:t>hàm</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kiểu</a:t>
            </a:r>
            <a:r>
              <a:rPr lang="en-US" altLang="en-US" dirty="0"/>
              <a:t> Boolean (True </a:t>
            </a:r>
            <a:r>
              <a:rPr lang="en-US" altLang="en-US" dirty="0" err="1"/>
              <a:t>hoặc</a:t>
            </a:r>
            <a:r>
              <a:rPr lang="en-US" altLang="en-US" dirty="0"/>
              <a:t> False),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return. </a:t>
            </a:r>
          </a:p>
          <a:p>
            <a:pPr marL="0" indent="0">
              <a:buNone/>
            </a:pPr>
            <a:r>
              <a:rPr lang="en-US" altLang="en-US" dirty="0"/>
              <a:t>+ </a:t>
            </a:r>
            <a:r>
              <a:rPr lang="en-US" altLang="en-US" b="1" dirty="0" err="1"/>
              <a:t>Trả</a:t>
            </a:r>
            <a:r>
              <a:rPr lang="en-US" altLang="en-US" b="1" dirty="0"/>
              <a:t> </a:t>
            </a:r>
            <a:r>
              <a:rPr lang="en-US" altLang="en-US" b="1" dirty="0" err="1"/>
              <a:t>về</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a:t>
            </a:r>
            <a:r>
              <a:rPr lang="en-US" altLang="en-US" b="1" dirty="0" err="1"/>
              <a:t>câu</a:t>
            </a:r>
            <a:r>
              <a:rPr lang="en-US" altLang="en-US" b="1" dirty="0"/>
              <a:t> </a:t>
            </a:r>
            <a:r>
              <a:rPr lang="en-US" altLang="en-US" b="1" dirty="0" err="1"/>
              <a:t>lệnh</a:t>
            </a:r>
            <a:r>
              <a:rPr lang="en-US" altLang="en-US" b="1" dirty="0"/>
              <a:t> </a:t>
            </a:r>
            <a:r>
              <a:rPr lang="en-US" altLang="en-US" b="1" dirty="0" err="1"/>
              <a:t>điều</a:t>
            </a:r>
            <a:r>
              <a:rPr lang="en-US" altLang="en-US" b="1" dirty="0"/>
              <a:t> </a:t>
            </a:r>
            <a:r>
              <a:rPr lang="en-US" altLang="en-US" b="1" dirty="0" err="1"/>
              <a:t>kiện</a:t>
            </a:r>
            <a:r>
              <a:rPr lang="en-US" altLang="en-US" b="1" dirty="0"/>
              <a:t>: </a:t>
            </a:r>
            <a:r>
              <a:rPr lang="en-US" altLang="en-US" dirty="0"/>
              <a:t>Khi </a:t>
            </a:r>
            <a:r>
              <a:rPr lang="en-US" altLang="en-US" dirty="0" err="1"/>
              <a:t>bạn</a:t>
            </a:r>
            <a:r>
              <a:rPr lang="en-US" altLang="en-US" dirty="0"/>
              <a:t> </a:t>
            </a:r>
            <a:r>
              <a:rPr lang="en-US" altLang="en-US" dirty="0" err="1"/>
              <a:t>muốn</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một</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trong</a:t>
            </a:r>
            <a:r>
              <a:rPr lang="en-US" altLang="en-US" dirty="0"/>
              <a:t> </a:t>
            </a:r>
            <a:r>
              <a:rPr lang="en-US" altLang="en-US" dirty="0" err="1"/>
              <a:t>hàm</a:t>
            </a:r>
            <a:r>
              <a:rPr lang="en-US" altLang="en-US" dirty="0"/>
              <a:t> </a:t>
            </a:r>
            <a:r>
              <a:rPr lang="en-US" altLang="en-US" dirty="0" err="1"/>
              <a:t>và</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dựa</a:t>
            </a:r>
            <a:r>
              <a:rPr lang="en-US" altLang="en-US" dirty="0"/>
              <a:t> </a:t>
            </a:r>
            <a:r>
              <a:rPr lang="en-US" altLang="en-US" dirty="0" err="1"/>
              <a:t>trên</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đó</a:t>
            </a:r>
            <a:r>
              <a:rPr lang="en-US" altLang="en-US" dirty="0"/>
              <a:t>,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lệnh</a:t>
            </a:r>
            <a:r>
              <a:rPr lang="en-US" altLang="en-US" dirty="0"/>
              <a:t> return.</a:t>
            </a:r>
          </a:p>
          <a:p>
            <a:pPr marL="0" indent="0">
              <a:buNone/>
            </a:pPr>
            <a:r>
              <a:rPr lang="en-US" altLang="en-US" dirty="0"/>
              <a:t>+ </a:t>
            </a:r>
            <a:r>
              <a:rPr lang="vi-VN" altLang="en-US" b="1" dirty="0"/>
              <a:t>Trả về danh sách, tuple hoặc đối tượng: </a:t>
            </a:r>
            <a:r>
              <a:rPr lang="vi-VN" altLang="en-US" dirty="0"/>
              <a:t>Bạn có thể sử dụng lệnh return để trả về một danh sách, tuple hoặc đối tượng từ hàm.</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6916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err="1">
                <a:ea typeface="Arial" charset="0"/>
              </a:rPr>
              <a:t>Xây</a:t>
            </a:r>
            <a:r>
              <a:rPr lang="en-US" altLang="en-US" dirty="0">
                <a:ea typeface="Arial" charset="0"/>
              </a:rPr>
              <a:t> </a:t>
            </a:r>
            <a:r>
              <a:rPr lang="en-US" altLang="en-US" dirty="0" err="1">
                <a:ea typeface="Arial" charset="0"/>
              </a:rPr>
              <a:t>dựng</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tham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lũy</a:t>
            </a:r>
            <a:r>
              <a:rPr lang="en-US" altLang="en-US" dirty="0">
                <a:ea typeface="Arial" charset="0"/>
              </a:rPr>
              <a:t> </a:t>
            </a:r>
            <a:r>
              <a:rPr lang="en-US" altLang="en-US" dirty="0" err="1">
                <a:ea typeface="Arial" charset="0"/>
              </a:rPr>
              <a:t>thừa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Biết r</a:t>
            </a:r>
            <a:r>
              <a:rPr lang="en-US" altLang="en-US" dirty="0">
                <a:ea typeface="Arial" charset="0"/>
              </a:rPr>
              <a:t>ằ</a:t>
            </a:r>
            <a:r>
              <a:rPr lang="vi-VN" altLang="en-US" dirty="0" err="1">
                <a:ea typeface="Arial" charset="0"/>
              </a:rPr>
              <a:t>ng</a:t>
            </a:r>
            <a:r>
              <a:rPr lang="vi-VN" altLang="en-US" dirty="0">
                <a:ea typeface="Arial" charset="0"/>
              </a:rPr>
              <a:t> dãy số Fibonac</a:t>
            </a:r>
            <a:r>
              <a:rPr lang="en-US" altLang="en-US" dirty="0">
                <a:ea typeface="Arial" charset="0"/>
              </a:rPr>
              <a:t>ci</a:t>
            </a:r>
            <a:r>
              <a:rPr lang="vi-VN" altLang="en-US" dirty="0">
                <a:ea typeface="Arial" charset="0"/>
              </a:rPr>
              <a:t> là dãy số vô hạn, được bắt đầu bởi số 0 và số 1, các số tiếp</a:t>
            </a:r>
            <a:r>
              <a:rPr lang="en-US" altLang="en-US" dirty="0">
                <a:ea typeface="Arial" charset="0"/>
              </a:rPr>
              <a:t> </a:t>
            </a:r>
            <a:r>
              <a:rPr lang="vi-VN" altLang="en-US" dirty="0">
                <a:ea typeface="Arial" charset="0"/>
              </a:rPr>
              <a:t>theo lu</a:t>
            </a:r>
            <a:r>
              <a:rPr lang="en-US" altLang="en-US" dirty="0">
                <a:ea typeface="Arial" charset="0"/>
              </a:rPr>
              <a:t>ô</a:t>
            </a:r>
            <a:r>
              <a:rPr lang="vi-VN" altLang="en-US" dirty="0">
                <a:ea typeface="Arial" charset="0"/>
              </a:rPr>
              <a:t>n b</a:t>
            </a:r>
            <a:r>
              <a:rPr lang="en-US" altLang="en-US" dirty="0">
                <a:ea typeface="Arial" charset="0"/>
              </a:rPr>
              <a:t>ằ</a:t>
            </a:r>
            <a:r>
              <a:rPr lang="vi-VN" altLang="en-US" dirty="0">
                <a:ea typeface="Arial" charset="0"/>
              </a:rPr>
              <a:t>ng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1 </a:t>
            </a:r>
            <a:r>
              <a:rPr lang="en-US" altLang="en-US" dirty="0" err="1">
                <a:ea typeface="Arial" charset="0"/>
              </a:rPr>
              <a:t>số</a:t>
            </a:r>
            <a:r>
              <a:rPr lang="en-US" altLang="en-US" dirty="0">
                <a:ea typeface="Arial" charset="0"/>
              </a:rPr>
              <a:t> </a:t>
            </a:r>
            <a:r>
              <a:rPr lang="en-US" altLang="en-US" dirty="0" err="1">
                <a:ea typeface="Arial" charset="0"/>
              </a:rPr>
              <a:t>liền</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cộng</a:t>
            </a:r>
            <a:r>
              <a:rPr lang="en-US" altLang="en-US" dirty="0">
                <a:ea typeface="Arial" charset="0"/>
              </a:rPr>
              <a:t> </a:t>
            </a:r>
            <a:r>
              <a:rPr lang="en-US" altLang="en-US" dirty="0" err="1">
                <a:ea typeface="Arial" charset="0"/>
              </a:rPr>
              <a:t>lại</a:t>
            </a:r>
            <a:r>
              <a:rPr lang="vi-VN" altLang="en-US" dirty="0">
                <a:ea typeface="Arial" charset="0"/>
              </a:rPr>
              <a:t>.Ví dụ: 0,1, 1, 2, 3, 5, 8, 13, 21, 34, 55, 89, 144, 233, 377, 610...</a:t>
            </a:r>
            <a:endParaRPr lang="en-US" altLang="en-US" dirty="0">
              <a:ea typeface="Arial" charset="0"/>
            </a:endParaRP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dãy</a:t>
            </a:r>
            <a:r>
              <a:rPr lang="en-US" altLang="en-US" dirty="0">
                <a:ea typeface="Arial" charset="0"/>
              </a:rPr>
              <a:t> Fibonacci </a:t>
            </a:r>
            <a:r>
              <a:rPr lang="en-US" altLang="en-US" dirty="0" err="1">
                <a:ea typeface="Arial" charset="0"/>
              </a:rPr>
              <a:t>không</a:t>
            </a:r>
            <a:r>
              <a:rPr lang="en-US" altLang="en-US" dirty="0">
                <a:ea typeface="Arial" charset="0"/>
              </a:rPr>
              <a:t> </a:t>
            </a:r>
            <a:r>
              <a:rPr lang="en-US" altLang="en-US" dirty="0" err="1">
                <a:ea typeface="Arial" charset="0"/>
              </a:rPr>
              <a:t>quá</a:t>
            </a:r>
            <a:r>
              <a:rPr lang="en-US" altLang="en-US" dirty="0">
                <a:ea typeface="Arial" charset="0"/>
              </a:rPr>
              <a:t> 10 </a:t>
            </a:r>
            <a:r>
              <a:rPr lang="en-US" altLang="en-US" dirty="0" err="1">
                <a:ea typeface="Arial" charset="0"/>
              </a:rPr>
              <a:t>số</a:t>
            </a:r>
            <a:r>
              <a:rPr lang="en-US" altLang="en-US" dirty="0">
                <a:ea typeface="Arial" charset="0"/>
              </a:rPr>
              <a:t> </a:t>
            </a:r>
            <a:r>
              <a:rPr lang="en-US" altLang="en-US" dirty="0" err="1">
                <a:ea typeface="Arial" charset="0"/>
              </a:rPr>
              <a:t>hạng</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533400" y="1673773"/>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Xây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dựng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Biến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cục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bộ</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biến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toàn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cục</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Tham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số</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endParaRPr lang="en-US" dirty="0">
                  <a:latin typeface="Arial" pitchFamily="34" charset="0"/>
                  <a:ea typeface="Tahoma" pitchFamily="34" charset="0"/>
                  <a:cs typeface="Arial" pitchFamily="34" charset="0"/>
                </a:endParaRP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Tham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chiếu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trị</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6860653" y="1792715"/>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Lambda, map, filter </a:t>
            </a:r>
            <a:r>
              <a:rPr lang="en-US" dirty="0" err="1">
                <a:latin typeface="Arial" pitchFamily="34" charset="0"/>
                <a:ea typeface="Tahoma" pitchFamily="34" charset="0"/>
                <a:cs typeface="Arial" pitchFamily="34" charset="0"/>
              </a:rPr>
              <a:t>và</a:t>
            </a:r>
            <a:r>
              <a:rPr lang="en-US" dirty="0">
                <a:latin typeface="Arial" pitchFamily="34" charset="0"/>
                <a:ea typeface="Tahoma" pitchFamily="34" charset="0"/>
                <a:cs typeface="Arial" pitchFamily="34" charset="0"/>
              </a:rPr>
              <a:t> reduce</a:t>
            </a:r>
          </a:p>
        </p:txBody>
      </p:sp>
      <p:sp>
        <p:nvSpPr>
          <p:cNvPr id="63" name="Oval 62">
            <a:extLst>
              <a:ext uri="{FF2B5EF4-FFF2-40B4-BE49-F238E27FC236}">
                <a16:creationId xmlns:a16="http://schemas.microsoft.com/office/drawing/2014/main" id="{9EC547D4-A2D8-4BDC-A05F-6AB52861BAEF}"/>
              </a:ext>
            </a:extLst>
          </p:cNvPr>
          <p:cNvSpPr/>
          <p:nvPr/>
        </p:nvSpPr>
        <p:spPr>
          <a:xfrm>
            <a:off x="6007701" y="1665193"/>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8.5</a:t>
            </a:r>
          </a:p>
        </p:txBody>
      </p:sp>
      <p:sp>
        <p:nvSpPr>
          <p:cNvPr id="33" name="TextBox 7">
            <a:extLst>
              <a:ext uri="{FF2B5EF4-FFF2-40B4-BE49-F238E27FC236}">
                <a16:creationId xmlns:a16="http://schemas.microsoft.com/office/drawing/2014/main" id="{4E77BE07-C3DF-4506-B1D7-3232C0D55D33}"/>
              </a:ext>
            </a:extLst>
          </p:cNvPr>
          <p:cNvSpPr txBox="1">
            <a:spLocks noChangeArrowheads="1"/>
          </p:cNvSpPr>
          <p:nvPr/>
        </p:nvSpPr>
        <p:spPr bwMode="auto">
          <a:xfrm>
            <a:off x="6860653" y="3554521"/>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34" name="Oval 33">
            <a:extLst>
              <a:ext uri="{FF2B5EF4-FFF2-40B4-BE49-F238E27FC236}">
                <a16:creationId xmlns:a16="http://schemas.microsoft.com/office/drawing/2014/main" id="{2EC64236-2189-4481-9B99-A7B4C4186D1A}"/>
              </a:ext>
            </a:extLst>
          </p:cNvPr>
          <p:cNvSpPr/>
          <p:nvPr/>
        </p:nvSpPr>
        <p:spPr>
          <a:xfrm>
            <a:off x="5978946" y="3396365"/>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8.7</a:t>
            </a:r>
          </a:p>
        </p:txBody>
      </p:sp>
      <p:sp>
        <p:nvSpPr>
          <p:cNvPr id="35" name="TextBox 7">
            <a:extLst>
              <a:ext uri="{FF2B5EF4-FFF2-40B4-BE49-F238E27FC236}">
                <a16:creationId xmlns:a16="http://schemas.microsoft.com/office/drawing/2014/main" id="{C4594E08-0455-42C6-910C-AB90E32955C6}"/>
              </a:ext>
            </a:extLst>
          </p:cNvPr>
          <p:cNvSpPr txBox="1">
            <a:spLocks noChangeArrowheads="1"/>
          </p:cNvSpPr>
          <p:nvPr/>
        </p:nvSpPr>
        <p:spPr bwMode="auto">
          <a:xfrm>
            <a:off x="6862091" y="2733399"/>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return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endParaRPr lang="en-US" dirty="0">
              <a:latin typeface="Arial" pitchFamily="34" charset="0"/>
              <a:ea typeface="Tahoma" pitchFamily="34" charset="0"/>
              <a:cs typeface="Arial" pitchFamily="34" charset="0"/>
            </a:endParaRPr>
          </a:p>
        </p:txBody>
      </p:sp>
      <p:sp>
        <p:nvSpPr>
          <p:cNvPr id="36" name="Oval 35">
            <a:extLst>
              <a:ext uri="{FF2B5EF4-FFF2-40B4-BE49-F238E27FC236}">
                <a16:creationId xmlns:a16="http://schemas.microsoft.com/office/drawing/2014/main" id="{8D741C9E-E375-4720-938E-635EA69073A3}"/>
              </a:ext>
            </a:extLst>
          </p:cNvPr>
          <p:cNvSpPr/>
          <p:nvPr/>
        </p:nvSpPr>
        <p:spPr>
          <a:xfrm>
            <a:off x="5980384" y="2575243"/>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8.6</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a:ea typeface="Arial" charset="0"/>
              </a:rPr>
              <a:t>a) </a:t>
            </a:r>
            <a:r>
              <a:rPr lang="vi-VN" altLang="en-US" dirty="0">
                <a:ea typeface="Arial" charset="0"/>
              </a:rPr>
              <a:t>Viết chương trình (yêu cầu xây dựng hàm) để nhập số nguyên dương n. Kiểm tra n có phải là số nguyên tố không?</a:t>
            </a:r>
            <a:endParaRPr lang="en-US" altLang="en-US" dirty="0">
              <a:ea typeface="Arial" charset="0"/>
            </a:endParaRPr>
          </a:p>
          <a:p>
            <a:pPr marL="0" indent="0">
              <a:spcBef>
                <a:spcPts val="725"/>
              </a:spcBef>
              <a:spcAft>
                <a:spcPts val="725"/>
              </a:spcAft>
              <a:buNone/>
            </a:pPr>
            <a:r>
              <a:rPr lang="en-US" altLang="en-US" dirty="0">
                <a:ea typeface="Arial" charset="0"/>
              </a:rPr>
              <a:t>b) V</a:t>
            </a:r>
            <a:r>
              <a:rPr lang="vi-VN" altLang="en-US" dirty="0">
                <a:ea typeface="Arial" charset="0"/>
              </a:rPr>
              <a:t>iết chương trình, trong đó xây dưng hàm nhập số nguyên dương n. Kiểm tra n có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hoàn</a:t>
            </a:r>
            <a:r>
              <a:rPr lang="en-US" altLang="en-US" dirty="0">
                <a:ea typeface="Arial" charset="0"/>
              </a:rPr>
              <a:t> </a:t>
            </a:r>
            <a:r>
              <a:rPr lang="en-US" altLang="en-US" dirty="0" err="1">
                <a:ea typeface="Arial" charset="0"/>
              </a:rPr>
              <a:t>hảo</a:t>
            </a:r>
            <a:r>
              <a:rPr lang="en-US" altLang="en-US" dirty="0">
                <a:ea typeface="Arial" charset="0"/>
              </a:rPr>
              <a:t> </a:t>
            </a:r>
            <a:r>
              <a:rPr lang="en-US" altLang="en-US" dirty="0" err="1">
                <a:ea typeface="Arial" charset="0"/>
              </a:rPr>
              <a:t>không</a:t>
            </a:r>
            <a:r>
              <a:rPr lang="en-US" altLang="en-US" dirty="0">
                <a:ea typeface="Arial" charset="0"/>
              </a:rPr>
              <a:t>?</a:t>
            </a:r>
          </a:p>
          <a:p>
            <a:pPr marL="0" indent="0">
              <a:spcBef>
                <a:spcPts val="725"/>
              </a:spcBef>
              <a:spcAft>
                <a:spcPts val="725"/>
              </a:spcAft>
              <a:buNone/>
            </a:pPr>
            <a:r>
              <a:rPr lang="en-US" altLang="en-US" dirty="0">
                <a:ea typeface="Arial" charset="0"/>
              </a:rPr>
              <a:t>c) </a:t>
            </a:r>
            <a:r>
              <a:rPr lang="vi-VN" altLang="en-US" dirty="0">
                <a:ea typeface="Arial" charset="0"/>
              </a:rPr>
              <a:t>Trong toán học số nguyên n gọi là số đối xứng nếu đọc từ trái qua phải, hay từ phải qua trái đều được số giống nhau. Ví dụ: 11,</a:t>
            </a:r>
            <a:r>
              <a:rPr lang="en-US" altLang="en-US" dirty="0">
                <a:ea typeface="Arial" charset="0"/>
              </a:rPr>
              <a:t> </a:t>
            </a:r>
            <a:r>
              <a:rPr lang="vi-VN" altLang="en-US" dirty="0">
                <a:ea typeface="Arial" charset="0"/>
              </a:rPr>
              <a:t>121,</a:t>
            </a:r>
            <a:r>
              <a:rPr lang="en-US" altLang="en-US" dirty="0">
                <a:ea typeface="Arial" charset="0"/>
              </a:rPr>
              <a:t> </a:t>
            </a:r>
            <a:r>
              <a:rPr lang="vi-VN" altLang="en-US" dirty="0">
                <a:ea typeface="Arial" charset="0"/>
              </a:rPr>
              <a:t>101 là các số đối xứng.</a:t>
            </a:r>
            <a:endParaRPr lang="en-US" altLang="en-US" dirty="0">
              <a:ea typeface="Arial" charset="0"/>
            </a:endParaRPr>
          </a:p>
          <a:p>
            <a:pPr marL="0" indent="0">
              <a:spcBef>
                <a:spcPts val="725"/>
              </a:spcBef>
              <a:spcAft>
                <a:spcPts val="725"/>
              </a:spcAft>
              <a:buNone/>
            </a:pPr>
            <a:r>
              <a:rPr lang="vi-VN" altLang="en-US" dirty="0">
                <a:ea typeface="Arial" charset="0"/>
              </a:rPr>
              <a:t>Viết chương trình (yêu cầu xây dựng hàm) in ra màn hình các số đối xứng trong phạm vị</a:t>
            </a:r>
            <a:r>
              <a:rPr lang="en-US" altLang="en-US" dirty="0">
                <a:ea typeface="Arial" charset="0"/>
              </a:rPr>
              <a:t> </a:t>
            </a:r>
            <a:r>
              <a:rPr lang="vi-VN" altLang="en-US" dirty="0">
                <a:ea typeface="Arial" charset="0"/>
              </a:rPr>
              <a:t>1000. </a:t>
            </a:r>
            <a:endParaRPr lang="en-US" altLang="en-US" dirty="0">
              <a:ea typeface="Arial" charset="0"/>
            </a:endParaRPr>
          </a:p>
          <a:p>
            <a:pPr marL="0" indent="0">
              <a:spcBef>
                <a:spcPts val="725"/>
              </a:spcBef>
              <a:spcAft>
                <a:spcPts val="725"/>
              </a:spcAft>
              <a:buNone/>
            </a:pPr>
            <a:r>
              <a:rPr lang="vi-VN" altLang="en-US" dirty="0">
                <a:ea typeface="Arial" charset="0"/>
              </a:rPr>
              <a:t>Qu</a:t>
            </a:r>
            <a:r>
              <a:rPr lang="en-US" altLang="en-US" dirty="0">
                <a:ea typeface="Arial" charset="0"/>
              </a:rPr>
              <a:t>y</a:t>
            </a:r>
            <a:r>
              <a:rPr lang="vi-VN" altLang="en-US" dirty="0">
                <a:ea typeface="Arial" charset="0"/>
              </a:rPr>
              <a:t> cách in mỗi số đối xứng chiếm 05 ký tự và tối đa 15 số trên một hàng mới chuyển qua hàng mới.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a:ea typeface="Arial" charset="0"/>
              </a:rPr>
              <a:t>a) </a:t>
            </a:r>
            <a:r>
              <a:rPr lang="vi-VN" altLang="en-US" dirty="0">
                <a:ea typeface="Arial" charset="0"/>
              </a:rPr>
              <a:t>Viết chương trình </a:t>
            </a:r>
            <a:r>
              <a:rPr lang="en-US" altLang="en-US" dirty="0">
                <a:ea typeface="Arial" charset="0"/>
              </a:rPr>
              <a:t>(</a:t>
            </a:r>
            <a:r>
              <a:rPr lang="vi-VN" altLang="en-US" dirty="0">
                <a:ea typeface="Arial" charset="0"/>
              </a:rPr>
              <a:t>y</a:t>
            </a:r>
            <a:r>
              <a:rPr lang="en-US" altLang="en-US" dirty="0">
                <a:ea typeface="Arial" charset="0"/>
              </a:rPr>
              <a:t>ê</a:t>
            </a:r>
            <a:r>
              <a:rPr lang="vi-VN" altLang="en-US" dirty="0">
                <a:ea typeface="Arial" charset="0"/>
              </a:rPr>
              <a:t>u cầu xây dựng hàm) tính P(</a:t>
            </a:r>
            <a:r>
              <a:rPr lang="en-US" altLang="en-US" dirty="0">
                <a:ea typeface="Arial" charset="0"/>
              </a:rPr>
              <a:t>n) = 1 x 3 x 5 x … x (2n+1) (n &gt;=0)</a:t>
            </a:r>
          </a:p>
          <a:p>
            <a:pPr marL="0" indent="0">
              <a:spcBef>
                <a:spcPts val="725"/>
              </a:spcBef>
              <a:spcAft>
                <a:spcPts val="725"/>
              </a:spcAft>
              <a:buNone/>
            </a:pPr>
            <a:r>
              <a:rPr lang="en-US" altLang="en-US" dirty="0">
                <a:ea typeface="Arial" charset="0"/>
              </a:rPr>
              <a:t>b) </a:t>
            </a:r>
            <a:r>
              <a:rPr lang="vi-VN" altLang="en-US" dirty="0">
                <a:ea typeface="Arial" charset="0"/>
              </a:rPr>
              <a:t>Viết chương trình (yêu cầu xây dựng hàm) để tính:</a:t>
            </a:r>
            <a:r>
              <a:rPr lang="en-US" altLang="en-US" dirty="0">
                <a:ea typeface="Arial" charset="0"/>
              </a:rPr>
              <a:t> </a:t>
            </a:r>
            <a:r>
              <a:rPr lang="vi-VN" altLang="en-US" dirty="0">
                <a:ea typeface="Arial" charset="0"/>
              </a:rPr>
              <a:t>S(n) = 1</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3</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4</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5</a:t>
            </a:r>
            <a:r>
              <a:rPr lang="en-US" altLang="en-US" dirty="0">
                <a:ea typeface="Arial" charset="0"/>
              </a:rPr>
              <a:t> - </a:t>
            </a:r>
            <a:r>
              <a:rPr lang="vi-VN" altLang="en-US" dirty="0">
                <a:ea typeface="Arial" charset="0"/>
              </a:rPr>
              <a:t>...+((-1)</a:t>
            </a:r>
            <a:r>
              <a:rPr lang="en-US" altLang="en-US" dirty="0">
                <a:ea typeface="Arial" charset="0"/>
              </a:rPr>
              <a:t>^</a:t>
            </a:r>
            <a:r>
              <a:rPr lang="vi-VN" altLang="en-US" dirty="0">
                <a:ea typeface="Arial" charset="0"/>
              </a:rPr>
              <a:t>(n+1))*n(n&gt;=0).</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(yêu cầu xây dựng hàm) để tính:</a:t>
            </a:r>
            <a:r>
              <a:rPr lang="en-US" altLang="en-US" dirty="0">
                <a:ea typeface="Arial" charset="0"/>
              </a:rPr>
              <a:t> </a:t>
            </a:r>
            <a:r>
              <a:rPr lang="vi-VN" altLang="en-US" dirty="0">
                <a:ea typeface="Arial" charset="0"/>
              </a:rPr>
              <a:t>S(n)= 1 + (1+2) + (1+2+3) + ... + (1+2+3+..+n).</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(yêu cầu xây dựng hàm) để tính:</a:t>
            </a:r>
            <a:r>
              <a:rPr lang="en-US" altLang="en-US" dirty="0">
                <a:ea typeface="Arial" charset="0"/>
              </a:rPr>
              <a:t>  </a:t>
            </a:r>
            <a:r>
              <a:rPr lang="vi-VN" altLang="en-US" dirty="0">
                <a:ea typeface="Arial" charset="0"/>
              </a:rPr>
              <a:t>P(x,y) = x^</a:t>
            </a:r>
            <a:r>
              <a:rPr lang="en-US" altLang="en-US" dirty="0">
                <a:ea typeface="Arial" charset="0"/>
              </a:rPr>
              <a:t>y</a:t>
            </a: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Viết chương trình (yêu cầu xây dựng hàm) nhập ký tự bất kỳ từ bàn phím, in ra màn hình giá trị ASCII của ký tự đó, vòng lặp chỉ kết thúc khi nhấn phím ESC.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Viết chương trình đ</a:t>
            </a:r>
            <a:r>
              <a:rPr lang="en-US" dirty="0"/>
              <a:t>ể</a:t>
            </a:r>
            <a:r>
              <a:rPr lang="vi-VN" dirty="0"/>
              <a:t> in ra màn hình số k</a:t>
            </a:r>
            <a:r>
              <a:rPr lang="en-US" dirty="0"/>
              <a:t>ế</a:t>
            </a:r>
            <a:r>
              <a:rPr lang="vi-VN" dirty="0"/>
              <a:t> tiếp của số nguyên được người dùng nhập vào từ bàn phím.</a:t>
            </a:r>
            <a:endParaRPr lang="en-US" dirty="0"/>
          </a:p>
          <a:p>
            <a:pPr marL="0" indent="0">
              <a:buNone/>
            </a:pPr>
            <a:r>
              <a:rPr lang="vi-VN" dirty="0"/>
              <a:t>H</a:t>
            </a:r>
            <a:r>
              <a:rPr lang="en-US" dirty="0" err="1"/>
              <a:t>ướng</a:t>
            </a:r>
            <a:r>
              <a:rPr lang="en-US" dirty="0"/>
              <a:t> </a:t>
            </a:r>
            <a:r>
              <a:rPr lang="en-US" dirty="0" err="1"/>
              <a:t>dẫn</a:t>
            </a:r>
            <a:r>
              <a:rPr lang="vi-VN" dirty="0"/>
              <a:t>: Đ</a:t>
            </a:r>
            <a:r>
              <a:rPr lang="en-US" dirty="0"/>
              <a:t>ị</a:t>
            </a:r>
            <a:r>
              <a:rPr lang="vi-VN" dirty="0" err="1"/>
              <a:t>nh</a:t>
            </a:r>
            <a:r>
              <a:rPr lang="vi-VN" dirty="0"/>
              <a:t> nghĩa một hàm value</a:t>
            </a:r>
            <a:r>
              <a:rPr lang="en-US" dirty="0"/>
              <a:t>(</a:t>
            </a:r>
            <a:r>
              <a:rPr lang="vi-VN" dirty="0"/>
              <a:t>x) để tính số kế tiếp của số bạn vừa nhập và sử</a:t>
            </a:r>
            <a:r>
              <a:rPr lang="en-US" dirty="0"/>
              <a:t> </a:t>
            </a:r>
            <a:r>
              <a:rPr lang="vi-VN" dirty="0"/>
              <a:t>dụng lệnh count để in ra màn hình kết quả.</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a) </a:t>
            </a:r>
            <a:r>
              <a:rPr lang="vi-VN" altLang="en-US" dirty="0">
                <a:ea typeface="Arial" charset="0"/>
              </a:rPr>
              <a:t>Viết chương trình tìm ước chung lớn nhất của 2 số a, b.</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Xây chương trình tìm bội chung nhỏ nhất của 2 số a, b.</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cho phép thực hiện rút gọn phân số.</a:t>
            </a:r>
            <a:endParaRPr lang="en-US" altLang="en-US" dirty="0">
              <a:ea typeface="Arial" charset="0"/>
            </a:endParaRPr>
          </a:p>
          <a:p>
            <a:pPr marL="0" indent="0">
              <a:spcBef>
                <a:spcPts val="725"/>
              </a:spcBef>
              <a:spcAft>
                <a:spcPts val="725"/>
              </a:spcAft>
              <a:buNone/>
            </a:pPr>
            <a:r>
              <a:rPr lang="vi-VN" altLang="en-US" dirty="0">
                <a:ea typeface="Arial" charset="0"/>
              </a:rPr>
              <a:t>Hướng dẫn: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Tìm UCLN của tử số và mẫu số.</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Chia tử và mẫu của phân số cho UCLN vừa tìm được.</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nhập 3 số nguyên và sau đó in các số nhỏ nhất và lớn nhất bởi sử dụng hàm.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tính chu vi và diện tích hình tròn.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thực hiện các phép tính số học gồm cộng, trừ, nhân và chia hai số a, b.</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nhập từ bàn phím số nguyên dương n và in ra màn hình các ước số của 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Viết chương trình nhập Họ tên, điểm Toán, điểm Lý, điểm Hóa của một sinh viên. </a:t>
            </a:r>
            <a:endParaRPr lang="en-US" altLang="en-US" dirty="0">
              <a:ea typeface="Arial" charset="0"/>
            </a:endParaRPr>
          </a:p>
          <a:p>
            <a:pPr marL="0" indent="0">
              <a:spcBef>
                <a:spcPts val="725"/>
              </a:spcBef>
              <a:spcAft>
                <a:spcPts val="725"/>
              </a:spcAft>
              <a:buNone/>
            </a:pPr>
            <a:r>
              <a:rPr lang="vi-VN" altLang="en-US" dirty="0">
                <a:ea typeface="Arial" charset="0"/>
              </a:rPr>
              <a:t>Tính điểm trung bình và xuất ra kết quả.</a:t>
            </a:r>
            <a:endParaRPr lang="en-US" altLang="en-US" dirty="0">
              <a:ea typeface="Arial" charset="0"/>
            </a:endParaRPr>
          </a:p>
          <a:p>
            <a:pPr marL="0" indent="0">
              <a:spcBef>
                <a:spcPts val="725"/>
              </a:spcBef>
              <a:spcAft>
                <a:spcPts val="725"/>
              </a:spcAft>
              <a:buNone/>
            </a:pPr>
            <a:r>
              <a:rPr lang="vi-VN" altLang="en-US" dirty="0">
                <a:ea typeface="Arial" charset="0"/>
              </a:rPr>
              <a:t>(Yêu cầu: Viết hàm nhập, xuất, tính trung bình).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Viết chương trình tính lương của nhân viên</a:t>
            </a:r>
            <a:r>
              <a:rPr lang="en-US" altLang="en-US"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Viết hàm nhập họ tên, quê quán, thâm niên công tác của một nhân viên</a:t>
            </a:r>
            <a:endParaRPr lang="en-US" altLang="en-US" dirty="0">
              <a:ea typeface="Arial" charset="0"/>
            </a:endParaRPr>
          </a:p>
          <a:p>
            <a:pPr marL="0" indent="0">
              <a:spcBef>
                <a:spcPts val="725"/>
              </a:spcBef>
              <a:spcAft>
                <a:spcPts val="725"/>
              </a:spcAft>
              <a:buNone/>
            </a:pPr>
            <a:r>
              <a:rPr lang="vi-VN" altLang="en-US" dirty="0">
                <a:ea typeface="Arial" charset="0"/>
              </a:rPr>
              <a:t>+ Viết hàm tính lương dựa vào thâm niên công tác.</a:t>
            </a:r>
            <a:endParaRPr lang="en-US" altLang="en-US" dirty="0">
              <a:ea typeface="Arial" charset="0"/>
            </a:endParaRPr>
          </a:p>
          <a:p>
            <a:pPr marL="0" indent="0">
              <a:spcBef>
                <a:spcPts val="725"/>
              </a:spcBef>
              <a:spcAft>
                <a:spcPts val="725"/>
              </a:spcAft>
              <a:buNone/>
            </a:pPr>
            <a:r>
              <a:rPr lang="vi-VN" altLang="en-US" dirty="0">
                <a:ea typeface="Arial" charset="0"/>
              </a:rPr>
              <a:t>+ Việt hàm xuất họ tên, quê quán, thâm niên công tác và lương của nhân viên.</a:t>
            </a:r>
            <a:endParaRPr lang="en-US" altLang="en-US" dirty="0">
              <a:ea typeface="Arial" charset="0"/>
            </a:endParaRPr>
          </a:p>
          <a:p>
            <a:pPr marL="0" indent="0">
              <a:spcBef>
                <a:spcPts val="725"/>
              </a:spcBef>
              <a:spcAft>
                <a:spcPts val="725"/>
              </a:spcAft>
              <a:buNone/>
            </a:pPr>
            <a:r>
              <a:rPr lang="vi-VN"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lương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kể</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lương</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bằng</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ba</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trên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Xây</a:t>
            </a:r>
            <a:r>
              <a:rPr lang="en-US" dirty="0"/>
              <a:t> </a:t>
            </a:r>
            <a:r>
              <a:rPr lang="en-US" dirty="0" err="1"/>
              <a:t>dựng</a:t>
            </a:r>
            <a:r>
              <a:rPr lang="en-US" dirty="0"/>
              <a:t> </a:t>
            </a:r>
            <a:r>
              <a:rPr lang="en-US" dirty="0" err="1"/>
              <a:t>hàm</a:t>
            </a:r>
            <a:endParaRPr lang="en-US" dirty="0"/>
          </a:p>
        </p:txBody>
      </p:sp>
      <p:sp>
        <p:nvSpPr>
          <p:cNvPr id="3" name="Content Placeholder 2"/>
          <p:cNvSpPr>
            <a:spLocks noGrp="1"/>
          </p:cNvSpPr>
          <p:nvPr>
            <p:ph idx="1"/>
          </p:nvPr>
        </p:nvSpPr>
        <p:spPr>
          <a:xfrm>
            <a:off x="392626" y="1644241"/>
            <a:ext cx="11406748" cy="4756559"/>
          </a:xfrm>
        </p:spPr>
        <p:txBody>
          <a:bodyPr>
            <a:normAutofit/>
          </a:bodyPr>
          <a:lstStyle/>
          <a:p>
            <a:r>
              <a:rPr lang="en-US" altLang="en-US" b="1" dirty="0" err="1"/>
              <a:t>Hàm</a:t>
            </a:r>
            <a:r>
              <a:rPr lang="en-US" altLang="en-US" b="1" dirty="0"/>
              <a:t> </a:t>
            </a:r>
            <a:r>
              <a:rPr lang="en-US" altLang="en-US" b="1" dirty="0" err="1"/>
              <a:t>không</a:t>
            </a:r>
            <a:r>
              <a:rPr lang="en-US" altLang="en-US" b="1" dirty="0"/>
              <a:t> </a:t>
            </a:r>
            <a:r>
              <a:rPr lang="en-US" altLang="en-US" b="1" dirty="0" err="1"/>
              <a:t>có</a:t>
            </a:r>
            <a:r>
              <a:rPr lang="en-US" altLang="en-US" b="1" dirty="0"/>
              <a:t> </a:t>
            </a:r>
            <a:r>
              <a:rPr lang="en-US" altLang="en-US" b="1" dirty="0" err="1"/>
              <a:t>tham</a:t>
            </a:r>
            <a:r>
              <a:rPr lang="en-US" altLang="en-US" b="1" dirty="0"/>
              <a:t> </a:t>
            </a:r>
            <a:r>
              <a:rPr lang="en-US" altLang="en-US" b="1" dirty="0" err="1"/>
              <a:t>số</a:t>
            </a:r>
            <a:r>
              <a:rPr lang="en-US" altLang="en-US" b="1" dirty="0"/>
              <a:t>:</a:t>
            </a:r>
          </a:p>
          <a:p>
            <a:pPr marL="0" indent="0">
              <a:buNone/>
            </a:pPr>
            <a:r>
              <a:rPr lang="en-US" altLang="en-US" dirty="0"/>
              <a:t>+ </a:t>
            </a:r>
            <a:r>
              <a:rPr lang="vi-VN" altLang="en-US" dirty="0"/>
              <a:t>Hàm không có tham số trong Python là những hàm mà </a:t>
            </a:r>
            <a:r>
              <a:rPr lang="vi-VN" altLang="en-US" b="1" dirty="0"/>
              <a:t>không yêu cầu bất kỳ tham số nào </a:t>
            </a:r>
            <a:r>
              <a:rPr lang="vi-VN" altLang="en-US" dirty="0"/>
              <a:t>khi được gọi. Điều này có nghĩa là bạn không cần truyền bất kỳ giá trị nào vào hàm khi gọi nó.</a:t>
            </a:r>
            <a:endParaRPr lang="en-US" altLang="en-US" dirty="0"/>
          </a:p>
          <a:p>
            <a:pPr marL="0" indent="0">
              <a:buNone/>
            </a:pPr>
            <a:r>
              <a:rPr lang="vi-VN" altLang="en-US" dirty="0"/>
              <a:t>Để định nghĩa một hàm không có tham số, bạn sử dụng cú pháp sau:</a:t>
            </a:r>
          </a:p>
          <a:p>
            <a:pPr marL="0" indent="0">
              <a:buNone/>
            </a:pPr>
            <a:r>
              <a:rPr lang="en-US" altLang="en-US" dirty="0"/>
              <a:t>				</a:t>
            </a:r>
            <a:r>
              <a:rPr lang="vi-VN" altLang="en-US" dirty="0"/>
              <a:t>def function_name():</a:t>
            </a:r>
          </a:p>
          <a:p>
            <a:pPr marL="0" indent="0">
              <a:buNone/>
            </a:pPr>
            <a:r>
              <a:rPr lang="vi-VN" altLang="en-US" dirty="0"/>
              <a:t>    </a:t>
            </a:r>
            <a:r>
              <a:rPr lang="en-US" altLang="en-US" dirty="0"/>
              <a:t>				    </a:t>
            </a:r>
            <a:r>
              <a:rPr lang="vi-VN" altLang="en-US" dirty="0"/>
              <a:t># Khối mã của hàm</a:t>
            </a:r>
            <a:endParaRPr lang="en-US" altLang="en-US" dirty="0"/>
          </a:p>
          <a:p>
            <a:pPr marL="0" indent="0">
              <a:buNone/>
            </a:pPr>
            <a:r>
              <a:rPr lang="en-US" altLang="en-US" dirty="0"/>
              <a:t>+ </a:t>
            </a:r>
            <a:r>
              <a:rPr lang="vi-VN" altLang="en-US" dirty="0"/>
              <a:t>Hàm không có tham số trong Python có thể thực hiện một loạt các công việc mà không cần thông tin từ bên ngoài. </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bao gồm các hàm sau:</a:t>
            </a:r>
            <a:endParaRPr lang="en-US" altLang="en-US" dirty="0">
              <a:ea typeface="Arial" charset="0"/>
            </a:endParaRPr>
          </a:p>
          <a:p>
            <a:pPr marL="0" indent="0">
              <a:spcBef>
                <a:spcPts val="725"/>
              </a:spcBef>
              <a:spcAft>
                <a:spcPts val="725"/>
              </a:spcAft>
              <a:buNone/>
            </a:pPr>
            <a:r>
              <a:rPr lang="vi-VN" altLang="en-US" dirty="0">
                <a:ea typeface="Arial" charset="0"/>
              </a:rPr>
              <a:t>+ Hàm kiểm tra năm y cho trước có nhuận hay không.</a:t>
            </a:r>
            <a:endParaRPr lang="en-US" altLang="en-US" dirty="0">
              <a:ea typeface="Arial" charset="0"/>
            </a:endParaRPr>
          </a:p>
          <a:p>
            <a:pPr marL="0" indent="0">
              <a:spcBef>
                <a:spcPts val="725"/>
              </a:spcBef>
              <a:spcAft>
                <a:spcPts val="725"/>
              </a:spcAft>
              <a:buNone/>
            </a:pPr>
            <a:r>
              <a:rPr lang="vi-VN" altLang="en-US" dirty="0">
                <a:ea typeface="Arial" charset="0"/>
              </a:rPr>
              <a:t>+ Hàm xác định số ngày tối đa của tháng m trong năm y cho trước.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 Tạo một list có n phần tử là số nguyên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 Sử dụng map, lambda: </a:t>
            </a:r>
            <a:r>
              <a:rPr lang="en-US" altLang="en-US" dirty="0">
                <a:ea typeface="Arial" charset="0"/>
              </a:rPr>
              <a:t>T</a:t>
            </a:r>
            <a:r>
              <a:rPr lang="vi-VN" altLang="en-US" dirty="0" err="1">
                <a:ea typeface="Arial" charset="0"/>
              </a:rPr>
              <a:t>ạo</a:t>
            </a:r>
            <a:r>
              <a:rPr lang="vi-VN" altLang="en-US" dirty="0">
                <a:ea typeface="Arial" charset="0"/>
              </a:rPr>
              <a:t> một list chứa bình phương của các số hạng </a:t>
            </a:r>
            <a:r>
              <a:rPr lang="en-US" altLang="en-US" dirty="0" err="1">
                <a:ea typeface="Arial" charset="0"/>
              </a:rPr>
              <a:t>thuộc</a:t>
            </a:r>
            <a:r>
              <a:rPr lang="en-US" altLang="en-US" dirty="0">
                <a:ea typeface="Arial" charset="0"/>
              </a:rPr>
              <a:t> list </a:t>
            </a:r>
            <a:r>
              <a:rPr lang="en-US" altLang="en-US" dirty="0" err="1">
                <a:ea typeface="Arial" charset="0"/>
              </a:rPr>
              <a:t>trên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a:ea typeface="Arial" charset="0"/>
              </a:rPr>
              <a:t>a) </a:t>
            </a:r>
            <a:r>
              <a:rPr lang="vi-VN" altLang="en-US" dirty="0">
                <a:ea typeface="Arial" charset="0"/>
              </a:rPr>
              <a:t>Viết chương trình tạo một list chứa toàn số chẵn thuộc khoảng đóng </a:t>
            </a:r>
            <a:r>
              <a:rPr lang="en-US" altLang="en-US" dirty="0">
                <a:ea typeface="Arial" charset="0"/>
              </a:rPr>
              <a:t>[</a:t>
            </a:r>
            <a:r>
              <a:rPr lang="vi-VN" altLang="en-US" dirty="0">
                <a:ea typeface="Arial" charset="0"/>
              </a:rPr>
              <a:t>1</a:t>
            </a:r>
            <a:r>
              <a:rPr lang="en-US" altLang="en-US" dirty="0">
                <a:ea typeface="Arial" charset="0"/>
              </a:rPr>
              <a:t>,</a:t>
            </a:r>
            <a:r>
              <a:rPr lang="vi-VN" altLang="en-US" dirty="0">
                <a:ea typeface="Arial" charset="0"/>
              </a:rPr>
              <a:t>100].</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nhập vào một danh sách các số nguyên từ 1 đến n (n có thể nhập từ bàn phím), sử dụng filter và reduce để viết hàm tính tổng các số chẵn trong danh sách đã nhập.</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8.1. </a:t>
            </a:r>
            <a:r>
              <a:rPr lang="en-US" dirty="0" err="1"/>
              <a:t>Xây</a:t>
            </a:r>
            <a:r>
              <a:rPr lang="en-US" dirty="0"/>
              <a:t> </a:t>
            </a:r>
            <a:r>
              <a:rPr lang="en-US" dirty="0" err="1"/>
              <a:t>dựng</a:t>
            </a:r>
            <a:r>
              <a:rPr lang="en-US" dirty="0"/>
              <a:t> </a:t>
            </a:r>
            <a:r>
              <a:rPr lang="en-US" dirty="0" err="1"/>
              <a:t>hàm</a:t>
            </a:r>
            <a:endParaRPr lang="en-US" dirty="0"/>
          </a:p>
        </p:txBody>
      </p:sp>
      <p:sp>
        <p:nvSpPr>
          <p:cNvPr id="3" name="Content Placeholder 2"/>
          <p:cNvSpPr>
            <a:spLocks noGrp="1"/>
          </p:cNvSpPr>
          <p:nvPr>
            <p:ph idx="1"/>
          </p:nvPr>
        </p:nvSpPr>
        <p:spPr>
          <a:xfrm>
            <a:off x="392626" y="1447801"/>
            <a:ext cx="11406748" cy="4953000"/>
          </a:xfrm>
        </p:spPr>
        <p:txBody>
          <a:bodyPr>
            <a:normAutofit/>
          </a:bodyPr>
          <a:lstStyle/>
          <a:p>
            <a:r>
              <a:rPr lang="en-US" altLang="en-US" b="1" dirty="0" err="1"/>
              <a:t>Hàm</a:t>
            </a:r>
            <a:r>
              <a:rPr lang="en-US" altLang="en-US" b="1" dirty="0"/>
              <a:t> </a:t>
            </a:r>
            <a:r>
              <a:rPr lang="en-US" altLang="en-US" b="1" dirty="0" err="1"/>
              <a:t>có</a:t>
            </a:r>
            <a:r>
              <a:rPr lang="en-US" altLang="en-US" b="1" dirty="0"/>
              <a:t> </a:t>
            </a:r>
            <a:r>
              <a:rPr lang="en-US" altLang="en-US" b="1" dirty="0" err="1"/>
              <a:t>tham</a:t>
            </a:r>
            <a:r>
              <a:rPr lang="en-US" altLang="en-US" b="1" dirty="0"/>
              <a:t> </a:t>
            </a:r>
            <a:r>
              <a:rPr lang="en-US" altLang="en-US" b="1" dirty="0" err="1"/>
              <a:t>số</a:t>
            </a:r>
            <a:endParaRPr lang="vi-VN" altLang="en-US" b="1" dirty="0"/>
          </a:p>
          <a:p>
            <a:pPr marL="0" indent="0">
              <a:buNone/>
            </a:pPr>
            <a:r>
              <a:rPr lang="en-US" altLang="en-US" dirty="0"/>
              <a:t>+ </a:t>
            </a:r>
            <a:r>
              <a:rPr lang="vi-VN" altLang="en-US" dirty="0"/>
              <a:t>Hàm có tham số trong Python là những hàm mà yêu cầu bạn truyền vào các giá trị khi gọi chúng. Tham số cho phép bạn truyền dữ liệu vào trong hàm để thực hiện các xử lý cụ thể.</a:t>
            </a:r>
            <a:endParaRPr lang="en-US" altLang="en-US" dirty="0"/>
          </a:p>
          <a:p>
            <a:pPr marL="0" indent="0">
              <a:buNone/>
            </a:pPr>
            <a:r>
              <a:rPr lang="en-US" altLang="en-US" dirty="0"/>
              <a:t>+ </a:t>
            </a:r>
            <a:r>
              <a:rPr lang="vi-VN" altLang="en-US" dirty="0"/>
              <a:t>Để khai báo một hàm có tham số trong Python, bạn đặt tên của tham số trong dấu ngoặc đơn sau tên hàm. Nếu có nhiều tham số, chúng được phân tách bằng dấu phẩy. Cú pháp để định nghĩa một hàm có tham số trong Python như sau:</a:t>
            </a:r>
            <a:endParaRPr lang="en-US" altLang="en-US" dirty="0"/>
          </a:p>
          <a:p>
            <a:pPr marL="0" indent="0">
              <a:buNone/>
            </a:pPr>
            <a:r>
              <a:rPr lang="en-US" altLang="en-US" dirty="0"/>
              <a:t>			</a:t>
            </a:r>
            <a:r>
              <a:rPr lang="vi-VN" altLang="en-US" dirty="0"/>
              <a:t>def function_name(parameter1, parameter2, ...):</a:t>
            </a:r>
          </a:p>
          <a:p>
            <a:pPr marL="0" indent="0">
              <a:buNone/>
            </a:pPr>
            <a:r>
              <a:rPr lang="vi-VN" altLang="en-US" dirty="0"/>
              <a:t>    </a:t>
            </a:r>
            <a:r>
              <a:rPr lang="en-US" altLang="en-US" dirty="0"/>
              <a:t>			       </a:t>
            </a:r>
            <a:r>
              <a:rPr lang="vi-VN" altLang="en-US" dirty="0"/>
              <a:t># Khối mã của hàm</a:t>
            </a:r>
            <a:endParaRPr lang="en-US"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5748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 </a:t>
            </a:r>
            <a:r>
              <a:rPr lang="en-US" dirty="0" err="1"/>
              <a:t>Biến</a:t>
            </a:r>
            <a:r>
              <a:rPr lang="en-US" dirty="0"/>
              <a:t> </a:t>
            </a:r>
            <a:r>
              <a:rPr lang="en-US" dirty="0" err="1"/>
              <a:t>cục</a:t>
            </a:r>
            <a:r>
              <a:rPr lang="en-US" dirty="0"/>
              <a:t> </a:t>
            </a:r>
            <a:r>
              <a:rPr lang="en-US" dirty="0" err="1"/>
              <a:t>bộ</a:t>
            </a:r>
            <a:r>
              <a:rPr lang="en-US" dirty="0"/>
              <a:t>, </a:t>
            </a:r>
            <a:r>
              <a:rPr lang="en-US" dirty="0" err="1"/>
              <a:t>biến</a:t>
            </a:r>
            <a:r>
              <a:rPr lang="en-US" dirty="0"/>
              <a:t> </a:t>
            </a:r>
            <a:r>
              <a:rPr lang="en-US" dirty="0" err="1"/>
              <a:t>toàn</a:t>
            </a:r>
            <a:r>
              <a:rPr lang="en-US" dirty="0"/>
              <a:t> </a:t>
            </a:r>
            <a:r>
              <a:rPr lang="en-US" dirty="0" err="1"/>
              <a:t>cục</a:t>
            </a:r>
            <a:endParaRPr lang="en-US" dirty="0"/>
          </a:p>
        </p:txBody>
      </p:sp>
      <p:sp>
        <p:nvSpPr>
          <p:cNvPr id="3" name="Content Placeholder 2"/>
          <p:cNvSpPr>
            <a:spLocks noGrp="1"/>
          </p:cNvSpPr>
          <p:nvPr>
            <p:ph idx="1"/>
          </p:nvPr>
        </p:nvSpPr>
        <p:spPr>
          <a:xfrm>
            <a:off x="392626" y="1295400"/>
            <a:ext cx="11406748" cy="4952999"/>
          </a:xfrm>
        </p:spPr>
        <p:txBody>
          <a:bodyPr>
            <a:normAutofit/>
          </a:bodyPr>
          <a:lstStyle/>
          <a:p>
            <a:r>
              <a:rPr lang="en-US" altLang="en-US" b="1" dirty="0" err="1"/>
              <a:t>Biến</a:t>
            </a:r>
            <a:r>
              <a:rPr lang="en-US" altLang="en-US" b="1" dirty="0"/>
              <a:t> </a:t>
            </a:r>
            <a:r>
              <a:rPr lang="en-US" altLang="en-US" b="1" dirty="0" err="1"/>
              <a:t>cục</a:t>
            </a:r>
            <a:r>
              <a:rPr lang="en-US" altLang="en-US" b="1" dirty="0"/>
              <a:t> </a:t>
            </a:r>
            <a:r>
              <a:rPr lang="en-US" altLang="en-US" b="1" dirty="0" err="1"/>
              <a:t>bộ</a:t>
            </a:r>
            <a:endParaRPr lang="en-US" altLang="en-US" b="1" dirty="0"/>
          </a:p>
          <a:p>
            <a:pPr marL="0" indent="0">
              <a:buNone/>
            </a:pPr>
            <a:r>
              <a:rPr lang="en-US" altLang="en-US" dirty="0"/>
              <a:t>+ </a:t>
            </a:r>
            <a:r>
              <a:rPr lang="vi-VN" altLang="en-US" dirty="0"/>
              <a:t>Biến cục bộ là những biến được khai báo trong một hàm hoặc một khối mã cụ thể.</a:t>
            </a:r>
          </a:p>
          <a:p>
            <a:pPr marL="0" indent="0">
              <a:buNone/>
            </a:pPr>
            <a:r>
              <a:rPr lang="en-US" altLang="en-US" dirty="0"/>
              <a:t>+ </a:t>
            </a:r>
            <a:r>
              <a:rPr lang="vi-VN" altLang="en-US" dirty="0"/>
              <a:t>Biến cục bộ chỉ có phạm vi và tồn tại trong khối mã mà nó được khai báo.</a:t>
            </a:r>
          </a:p>
          <a:p>
            <a:pPr marL="0" indent="0">
              <a:buNone/>
            </a:pPr>
            <a:r>
              <a:rPr lang="en-US" altLang="en-US" dirty="0"/>
              <a:t>+ </a:t>
            </a:r>
            <a:r>
              <a:rPr lang="vi-VN" altLang="en-US" dirty="0"/>
              <a:t>Khi khối mã kết thúc hoặc hàm kết thúc, biến cục bộ sẽ bị hủy và không còn tồn tại.</a:t>
            </a:r>
          </a:p>
          <a:p>
            <a:pPr marL="0" indent="0">
              <a:buNone/>
            </a:pPr>
            <a:r>
              <a:rPr lang="en-US" altLang="en-US" dirty="0"/>
              <a:t>+ </a:t>
            </a:r>
            <a:r>
              <a:rPr lang="vi-VN" altLang="en-US" dirty="0"/>
              <a:t>Biến cục bộ chỉ có thể truy cập từ bên trong hàm hoặc khối mã mà nó được khai báo.</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 </a:t>
            </a:r>
          </a:p>
          <a:p>
            <a:pPr marL="0" indent="0">
              <a:buNone/>
            </a:pPr>
            <a:r>
              <a:rPr lang="en-US" altLang="en-US" dirty="0"/>
              <a:t>def </a:t>
            </a:r>
            <a:r>
              <a:rPr lang="en-US" altLang="en-US" dirty="0" err="1"/>
              <a:t>my_function</a:t>
            </a:r>
            <a:r>
              <a:rPr lang="en-US" altLang="en-US" dirty="0"/>
              <a:t>():</a:t>
            </a:r>
          </a:p>
          <a:p>
            <a:pPr marL="0" indent="0">
              <a:buNone/>
            </a:pPr>
            <a:r>
              <a:rPr lang="en-US" altLang="en-US" dirty="0"/>
              <a:t>    x = 10  # </a:t>
            </a:r>
            <a:r>
              <a:rPr lang="en-US" altLang="en-US" dirty="0" err="1"/>
              <a:t>Biến</a:t>
            </a:r>
            <a:r>
              <a:rPr lang="en-US" altLang="en-US" dirty="0"/>
              <a:t> </a:t>
            </a:r>
            <a:r>
              <a:rPr lang="en-US" altLang="en-US" dirty="0" err="1"/>
              <a:t>cục</a:t>
            </a:r>
            <a:r>
              <a:rPr lang="en-US" altLang="en-US" dirty="0"/>
              <a:t> </a:t>
            </a:r>
            <a:r>
              <a:rPr lang="en-US" altLang="en-US" dirty="0" err="1"/>
              <a:t>bộ</a:t>
            </a:r>
            <a:endParaRPr lang="en-US" altLang="en-US" dirty="0"/>
          </a:p>
          <a:p>
            <a:pPr marL="0" indent="0">
              <a:buNone/>
            </a:pPr>
            <a:r>
              <a:rPr lang="en-US" altLang="en-US" dirty="0"/>
              <a:t>    print(x)</a:t>
            </a:r>
          </a:p>
          <a:p>
            <a:pPr marL="0" indent="0">
              <a:buNone/>
            </a:pPr>
            <a:r>
              <a:rPr lang="en-US" altLang="en-US" dirty="0" err="1"/>
              <a:t>my_function</a:t>
            </a:r>
            <a:r>
              <a:rPr lang="en-US" altLang="en-US" dirty="0"/>
              <a:t>()  # </a:t>
            </a:r>
            <a:r>
              <a:rPr lang="en-US" altLang="en-US" dirty="0" err="1"/>
              <a:t>Kết</a:t>
            </a:r>
            <a:r>
              <a:rPr lang="en-US" altLang="en-US" dirty="0"/>
              <a:t> </a:t>
            </a:r>
            <a:r>
              <a:rPr lang="en-US" altLang="en-US" dirty="0" err="1"/>
              <a:t>quả</a:t>
            </a:r>
            <a:r>
              <a:rPr lang="en-US" altLang="en-US" dirty="0"/>
              <a:t>: 10</a:t>
            </a:r>
          </a:p>
          <a:p>
            <a:pPr marL="0" indent="0">
              <a:buNone/>
            </a:pPr>
            <a:r>
              <a:rPr lang="en-US" altLang="en-US" dirty="0"/>
              <a:t>print(x)  # </a:t>
            </a:r>
            <a:r>
              <a:rPr lang="en-US" altLang="en-US" dirty="0" err="1"/>
              <a:t>Lỗi</a:t>
            </a:r>
            <a:r>
              <a:rPr lang="en-US" altLang="en-US" dirty="0"/>
              <a:t>: </a:t>
            </a:r>
            <a:r>
              <a:rPr lang="en-US" altLang="en-US" dirty="0" err="1"/>
              <a:t>NameError</a:t>
            </a:r>
            <a:r>
              <a:rPr lang="en-US" altLang="en-US" dirty="0"/>
              <a:t> - </a:t>
            </a:r>
            <a:r>
              <a:rPr lang="en-US" altLang="en-US" dirty="0" err="1"/>
              <a:t>Biến</a:t>
            </a:r>
            <a:r>
              <a:rPr lang="en-US" altLang="en-US" dirty="0"/>
              <a:t> 'x' </a:t>
            </a:r>
            <a:r>
              <a:rPr lang="en-US" altLang="en-US" dirty="0" err="1"/>
              <a:t>không</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phạm</a:t>
            </a:r>
            <a:r>
              <a:rPr lang="en-US" altLang="en-US" dirty="0"/>
              <a:t> vi </a:t>
            </a:r>
            <a:r>
              <a:rPr lang="en-US" altLang="en-US" dirty="0" err="1"/>
              <a:t>này</a:t>
            </a:r>
            <a:endParaRPr lang="en-US"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 </a:t>
            </a:r>
            <a:r>
              <a:rPr lang="en-US" dirty="0" err="1"/>
              <a:t>Biến</a:t>
            </a:r>
            <a:r>
              <a:rPr lang="en-US" dirty="0"/>
              <a:t> </a:t>
            </a:r>
            <a:r>
              <a:rPr lang="en-US" dirty="0" err="1"/>
              <a:t>cục</a:t>
            </a:r>
            <a:r>
              <a:rPr lang="en-US" dirty="0"/>
              <a:t> </a:t>
            </a:r>
            <a:r>
              <a:rPr lang="en-US" dirty="0" err="1"/>
              <a:t>bộ</a:t>
            </a:r>
            <a:r>
              <a:rPr lang="en-US" dirty="0"/>
              <a:t>, </a:t>
            </a:r>
            <a:r>
              <a:rPr lang="en-US" dirty="0" err="1"/>
              <a:t>biến</a:t>
            </a:r>
            <a:r>
              <a:rPr lang="en-US" dirty="0"/>
              <a:t> </a:t>
            </a:r>
            <a:r>
              <a:rPr lang="en-US" dirty="0" err="1"/>
              <a:t>toàn</a:t>
            </a:r>
            <a:r>
              <a:rPr lang="en-US" dirty="0"/>
              <a:t> </a:t>
            </a:r>
            <a:r>
              <a:rPr lang="en-US" dirty="0" err="1"/>
              <a:t>cục</a:t>
            </a:r>
            <a:endParaRPr lang="en-US" dirty="0"/>
          </a:p>
        </p:txBody>
      </p:sp>
      <p:sp>
        <p:nvSpPr>
          <p:cNvPr id="3" name="Content Placeholder 2"/>
          <p:cNvSpPr>
            <a:spLocks noGrp="1"/>
          </p:cNvSpPr>
          <p:nvPr>
            <p:ph idx="1"/>
          </p:nvPr>
        </p:nvSpPr>
        <p:spPr>
          <a:xfrm>
            <a:off x="392626" y="1295400"/>
            <a:ext cx="11406748" cy="4952999"/>
          </a:xfrm>
        </p:spPr>
        <p:txBody>
          <a:bodyPr>
            <a:normAutofit fontScale="92500" lnSpcReduction="10000"/>
          </a:bodyPr>
          <a:lstStyle/>
          <a:p>
            <a:r>
              <a:rPr lang="en-US" altLang="en-US" b="1" dirty="0" err="1"/>
              <a:t>Biến</a:t>
            </a:r>
            <a:r>
              <a:rPr lang="en-US" altLang="en-US" b="1" dirty="0"/>
              <a:t> </a:t>
            </a:r>
            <a:r>
              <a:rPr lang="en-US" altLang="en-US" b="1" dirty="0" err="1"/>
              <a:t>toàn</a:t>
            </a:r>
            <a:r>
              <a:rPr lang="en-US" altLang="en-US" b="1" dirty="0"/>
              <a:t> </a:t>
            </a:r>
            <a:r>
              <a:rPr lang="en-US" altLang="en-US" b="1" dirty="0" err="1"/>
              <a:t>cục</a:t>
            </a:r>
            <a:endParaRPr lang="en-US" altLang="en-US" b="1" dirty="0"/>
          </a:p>
          <a:p>
            <a:pPr marL="0" indent="0">
              <a:buNone/>
            </a:pPr>
            <a:r>
              <a:rPr lang="en-US" altLang="en-US" dirty="0"/>
              <a:t>+ </a:t>
            </a:r>
            <a:r>
              <a:rPr lang="vi-VN" altLang="en-US" dirty="0"/>
              <a:t>Biến toàn cục là những biến được khai báo ở bên ngoài bất kỳ hàm hoặc khối mã nào.</a:t>
            </a:r>
          </a:p>
          <a:p>
            <a:pPr marL="0" indent="0">
              <a:buNone/>
            </a:pPr>
            <a:r>
              <a:rPr lang="en-US" altLang="en-US" dirty="0"/>
              <a:t>+ </a:t>
            </a:r>
            <a:r>
              <a:rPr lang="vi-VN" altLang="en-US" dirty="0"/>
              <a:t>Biến toàn cục có phạm vi trên toàn bộ chương trình và có thể truy cập từ bất kỳ hàm hoặc khối mã nào trong chương trình.</a:t>
            </a:r>
          </a:p>
          <a:p>
            <a:pPr marL="0" indent="0">
              <a:buNone/>
            </a:pPr>
            <a:r>
              <a:rPr lang="en-US" altLang="en-US" dirty="0"/>
              <a:t>+ </a:t>
            </a:r>
            <a:r>
              <a:rPr lang="vi-VN" altLang="en-US" dirty="0"/>
              <a:t>Biến toàn cục tồn tại cho đến khi chương trình kết thúc hoặc biến đó được gán một giá trị mới hoặc bị xóa.</a:t>
            </a:r>
          </a:p>
          <a:p>
            <a:pPr marL="0" indent="0">
              <a:buNone/>
            </a:pPr>
            <a:r>
              <a:rPr lang="en-US" altLang="en-US" dirty="0"/>
              <a:t>+ </a:t>
            </a:r>
            <a:r>
              <a:rPr lang="vi-VN" altLang="en-US" dirty="0"/>
              <a:t>Khi cần truy cập biến toàn cục trong một hàm, bạn cần khai báo biến đó là biến toàn cục bằng từ khóa global.</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vi-VN" altLang="en-US" dirty="0"/>
              <a:t>x = 10  # Biến toàn cục</a:t>
            </a:r>
          </a:p>
          <a:p>
            <a:pPr marL="0" indent="0">
              <a:buNone/>
            </a:pPr>
            <a:r>
              <a:rPr lang="vi-VN" altLang="en-US" dirty="0"/>
              <a:t>def my_function():</a:t>
            </a:r>
          </a:p>
          <a:p>
            <a:pPr marL="0" indent="0">
              <a:buNone/>
            </a:pPr>
            <a:r>
              <a:rPr lang="vi-VN" altLang="en-US" dirty="0"/>
              <a:t>    global x</a:t>
            </a:r>
            <a:r>
              <a:rPr lang="en-US" altLang="en-US" dirty="0"/>
              <a:t> #Khai </a:t>
            </a:r>
            <a:r>
              <a:rPr lang="en-US" altLang="en-US" dirty="0" err="1"/>
              <a:t>báo</a:t>
            </a:r>
            <a:r>
              <a:rPr lang="en-US" altLang="en-US" dirty="0"/>
              <a:t> </a:t>
            </a:r>
            <a:r>
              <a:rPr lang="en-US" altLang="en-US" dirty="0" err="1"/>
              <a:t>biến</a:t>
            </a:r>
            <a:r>
              <a:rPr lang="en-US" altLang="en-US" dirty="0"/>
              <a:t> </a:t>
            </a:r>
            <a:r>
              <a:rPr lang="en-US" altLang="en-US" dirty="0" err="1"/>
              <a:t>đó</a:t>
            </a:r>
            <a:r>
              <a:rPr lang="en-US" altLang="en-US" dirty="0"/>
              <a:t> </a:t>
            </a:r>
            <a:r>
              <a:rPr lang="en-US" altLang="en-US" dirty="0" err="1"/>
              <a:t>là</a:t>
            </a:r>
            <a:r>
              <a:rPr lang="en-US" altLang="en-US" dirty="0"/>
              <a:t> </a:t>
            </a:r>
            <a:r>
              <a:rPr lang="en-US" altLang="en-US" dirty="0" err="1"/>
              <a:t>biến</a:t>
            </a:r>
            <a:r>
              <a:rPr lang="en-US" altLang="en-US" dirty="0"/>
              <a:t> </a:t>
            </a:r>
            <a:r>
              <a:rPr lang="en-US" altLang="en-US" dirty="0" err="1"/>
              <a:t>toàn</a:t>
            </a:r>
            <a:r>
              <a:rPr lang="en-US" altLang="en-US" dirty="0"/>
              <a:t> </a:t>
            </a:r>
            <a:r>
              <a:rPr lang="en-US" altLang="en-US" dirty="0" err="1"/>
              <a:t>cục</a:t>
            </a:r>
            <a:endParaRPr lang="vi-VN" altLang="en-US" dirty="0"/>
          </a:p>
          <a:p>
            <a:pPr marL="0" indent="0">
              <a:buNone/>
            </a:pPr>
            <a:r>
              <a:rPr lang="vi-VN" altLang="en-US" dirty="0"/>
              <a:t>    x = 20</a:t>
            </a:r>
          </a:p>
          <a:p>
            <a:pPr marL="0" indent="0">
              <a:buNone/>
            </a:pPr>
            <a:r>
              <a:rPr lang="vi-VN" altLang="en-US" dirty="0"/>
              <a:t>    print(x)</a:t>
            </a:r>
          </a:p>
          <a:p>
            <a:pPr marL="0" indent="0">
              <a:buNone/>
            </a:pPr>
            <a:r>
              <a:rPr lang="vi-VN" altLang="en-US" dirty="0"/>
              <a:t>my_function()  # Kết quả: 20 (giá trị biến toàn cục được thay đổi)</a:t>
            </a:r>
          </a:p>
          <a:p>
            <a:pPr marL="0" indent="0">
              <a:buNone/>
            </a:pPr>
            <a:r>
              <a:rPr lang="vi-VN" altLang="en-US" dirty="0"/>
              <a:t>print(x)  # Kết quả: 20 (giá trị biến toàn cục đã được thay đổi)</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435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371600"/>
            <a:ext cx="11406748" cy="5122491"/>
          </a:xfrm>
        </p:spPr>
        <p:txBody>
          <a:bodyPr>
            <a:normAutofit/>
          </a:bodyPr>
          <a:lstStyle/>
          <a:p>
            <a:r>
              <a:rPr lang="vi-VN" altLang="en-US" b="1" dirty="0"/>
              <a:t>Tham số bắt buộc (Positional Parameters)</a:t>
            </a:r>
            <a:r>
              <a:rPr lang="en-US" altLang="en-US" b="1" dirty="0"/>
              <a:t>:</a:t>
            </a:r>
          </a:p>
          <a:p>
            <a:pPr marL="0" indent="0">
              <a:buNone/>
            </a:pPr>
            <a:r>
              <a:rPr lang="en-US" altLang="en-US" dirty="0"/>
              <a:t>+ </a:t>
            </a:r>
            <a:r>
              <a:rPr lang="vi-VN" altLang="en-US" dirty="0"/>
              <a:t>Tham số bắt buộc là các tham số mà bạn phải truyền vào hàm theo </a:t>
            </a:r>
            <a:r>
              <a:rPr lang="vi-VN" altLang="en-US" b="1" dirty="0"/>
              <a:t>đúng thứ tự </a:t>
            </a:r>
            <a:r>
              <a:rPr lang="vi-VN" altLang="en-US" dirty="0"/>
              <a:t>và số lượng đã được định nghĩa.</a:t>
            </a:r>
          </a:p>
          <a:p>
            <a:pPr marL="0" indent="0">
              <a:buNone/>
            </a:pPr>
            <a:r>
              <a:rPr lang="en-US" altLang="en-US" dirty="0"/>
              <a:t>+ </a:t>
            </a:r>
            <a:r>
              <a:rPr lang="vi-VN" altLang="en-US" dirty="0"/>
              <a:t>Khi gọi hàm, bạn cần cung cấp đối số tương ứng với từng tham số bắt buộc của hàm.</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 </a:t>
            </a:r>
          </a:p>
          <a:p>
            <a:pPr marL="0" indent="0">
              <a:buNone/>
            </a:pPr>
            <a:r>
              <a:rPr lang="vi-VN" altLang="en-US" dirty="0"/>
              <a:t>def greet(name, age):</a:t>
            </a:r>
          </a:p>
          <a:p>
            <a:pPr marL="0" indent="0">
              <a:buNone/>
            </a:pPr>
            <a:r>
              <a:rPr lang="vi-VN" altLang="en-US" dirty="0"/>
              <a:t>    print("Hello, " + name + "! You are " + str(age) + " years old.")</a:t>
            </a:r>
          </a:p>
          <a:p>
            <a:pPr marL="0" indent="0">
              <a:buNone/>
            </a:pPr>
            <a:r>
              <a:rPr lang="vi-VN" altLang="en-US" dirty="0"/>
              <a:t>greet("Alice", 25)  # Gọi hàm và truyền đúng số lượng đối số theo thứ tự</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112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371600"/>
            <a:ext cx="11406748" cy="5122491"/>
          </a:xfrm>
        </p:spPr>
        <p:txBody>
          <a:bodyPr>
            <a:normAutofit/>
          </a:bodyPr>
          <a:lstStyle/>
          <a:p>
            <a:r>
              <a:rPr lang="en-US" altLang="en-US" b="1" dirty="0" err="1"/>
              <a:t>Tham</a:t>
            </a:r>
            <a:r>
              <a:rPr lang="en-US" altLang="en-US" b="1" dirty="0"/>
              <a:t> </a:t>
            </a:r>
            <a:r>
              <a:rPr lang="en-US" altLang="en-US" b="1" dirty="0" err="1"/>
              <a:t>số</a:t>
            </a:r>
            <a:r>
              <a:rPr lang="en-US" altLang="en-US" b="1" dirty="0"/>
              <a:t> </a:t>
            </a:r>
            <a:r>
              <a:rPr lang="en-US" altLang="en-US" b="1" dirty="0" err="1"/>
              <a:t>mặc</a:t>
            </a:r>
            <a:r>
              <a:rPr lang="en-US" altLang="en-US" b="1" dirty="0"/>
              <a:t> </a:t>
            </a:r>
            <a:r>
              <a:rPr lang="en-US" altLang="en-US" b="1" dirty="0" err="1"/>
              <a:t>định</a:t>
            </a:r>
            <a:r>
              <a:rPr lang="en-US" altLang="en-US" b="1" dirty="0"/>
              <a:t> (Default Parameters):</a:t>
            </a:r>
          </a:p>
          <a:p>
            <a:pPr marL="0" indent="0">
              <a:buNone/>
            </a:pPr>
            <a:r>
              <a:rPr lang="vi-VN" altLang="en-US" dirty="0"/>
              <a:t>Tham số mặc định là các tham số mà bạn có thể xác định giá trị mặc định cho chúng trong quá</a:t>
            </a:r>
            <a:r>
              <a:rPr lang="en-US" altLang="en-US" dirty="0"/>
              <a:t> </a:t>
            </a:r>
            <a:r>
              <a:rPr lang="vi-VN" altLang="en-US" dirty="0"/>
              <a:t>trình định nghĩa hàm.</a:t>
            </a:r>
          </a:p>
          <a:p>
            <a:pPr marL="0" indent="0">
              <a:buNone/>
            </a:pPr>
            <a:r>
              <a:rPr lang="vi-VN" altLang="en-US" dirty="0"/>
              <a:t>Khi gọi hàm, bạn có thể bỏ qua truyền đối số cho các tham số mặc định. Trong trường hợp này, giá trị mặc định sẽ được sử dụng.</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def greet(name, age=30):</a:t>
            </a:r>
          </a:p>
          <a:p>
            <a:pPr marL="0" indent="0">
              <a:buNone/>
            </a:pPr>
            <a:r>
              <a:rPr lang="en-GB" altLang="en-US" dirty="0"/>
              <a:t>    print("Hello, " + name + "! You are " + str(age) + " years old.")</a:t>
            </a:r>
          </a:p>
          <a:p>
            <a:pPr marL="0" indent="0">
              <a:buNone/>
            </a:pPr>
            <a:r>
              <a:rPr lang="en-GB" altLang="en-US" dirty="0"/>
              <a:t>greet("Alice")  # </a:t>
            </a:r>
            <a:r>
              <a:rPr lang="en-GB" altLang="en-US" dirty="0" err="1"/>
              <a:t>Gọi</a:t>
            </a:r>
            <a:r>
              <a:rPr lang="en-GB" altLang="en-US" dirty="0"/>
              <a:t> </a:t>
            </a:r>
            <a:r>
              <a:rPr lang="en-GB" altLang="en-US" dirty="0" err="1"/>
              <a:t>hàm</a:t>
            </a:r>
            <a:r>
              <a:rPr lang="en-GB" altLang="en-US" dirty="0"/>
              <a:t> </a:t>
            </a:r>
            <a:r>
              <a:rPr lang="en-GB" altLang="en-US" dirty="0" err="1"/>
              <a:t>và</a:t>
            </a:r>
            <a:r>
              <a:rPr lang="en-GB" altLang="en-US" dirty="0"/>
              <a:t> </a:t>
            </a:r>
            <a:r>
              <a:rPr lang="en-GB" altLang="en-US" dirty="0" err="1"/>
              <a:t>bỏ</a:t>
            </a:r>
            <a:r>
              <a:rPr lang="en-GB" altLang="en-US" dirty="0"/>
              <a:t> qua </a:t>
            </a:r>
            <a:r>
              <a:rPr lang="en-GB" altLang="en-US" dirty="0" err="1"/>
              <a:t>đối</a:t>
            </a:r>
            <a:r>
              <a:rPr lang="en-GB" altLang="en-US" dirty="0"/>
              <a:t> </a:t>
            </a:r>
            <a:r>
              <a:rPr lang="en-GB" altLang="en-US" dirty="0" err="1"/>
              <a:t>số</a:t>
            </a:r>
            <a:r>
              <a:rPr lang="en-GB" altLang="en-US" dirty="0"/>
              <a:t> </a:t>
            </a:r>
            <a:r>
              <a:rPr lang="en-GB" altLang="en-US" dirty="0" err="1"/>
              <a:t>cho</a:t>
            </a:r>
            <a:r>
              <a:rPr lang="en-GB" altLang="en-US" dirty="0"/>
              <a:t> </a:t>
            </a:r>
            <a:r>
              <a:rPr lang="en-GB" altLang="en-US" dirty="0" err="1"/>
              <a:t>tham</a:t>
            </a:r>
            <a:r>
              <a:rPr lang="en-GB" altLang="en-US" dirty="0"/>
              <a:t> </a:t>
            </a:r>
            <a:r>
              <a:rPr lang="en-GB" altLang="en-US" dirty="0" err="1"/>
              <a:t>số</a:t>
            </a:r>
            <a:r>
              <a:rPr lang="en-GB" altLang="en-US" dirty="0"/>
              <a:t> age</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Tham</a:t>
            </a:r>
            <a:r>
              <a:rPr lang="en-US" dirty="0"/>
              <a:t> </a:t>
            </a:r>
            <a:r>
              <a:rPr lang="en-US" dirty="0" err="1"/>
              <a:t>số</a:t>
            </a:r>
            <a:r>
              <a:rPr lang="en-US" dirty="0"/>
              <a:t> </a:t>
            </a:r>
            <a:r>
              <a:rPr lang="en-US" dirty="0" err="1"/>
              <a:t>trong</a:t>
            </a:r>
            <a:r>
              <a:rPr lang="en-US" dirty="0"/>
              <a:t> </a:t>
            </a:r>
            <a:r>
              <a:rPr lang="en-US" dirty="0" err="1"/>
              <a:t>hàm</a:t>
            </a:r>
            <a:endParaRPr lang="en-US" dirty="0"/>
          </a:p>
        </p:txBody>
      </p:sp>
      <p:sp>
        <p:nvSpPr>
          <p:cNvPr id="3" name="Content Placeholder 2"/>
          <p:cNvSpPr>
            <a:spLocks noGrp="1"/>
          </p:cNvSpPr>
          <p:nvPr>
            <p:ph idx="1"/>
          </p:nvPr>
        </p:nvSpPr>
        <p:spPr>
          <a:xfrm>
            <a:off x="392626" y="1507717"/>
            <a:ext cx="11406748" cy="4324232"/>
          </a:xfrm>
        </p:spPr>
        <p:txBody>
          <a:bodyPr>
            <a:normAutofit/>
          </a:bodyPr>
          <a:lstStyle/>
          <a:p>
            <a:r>
              <a:rPr lang="vi-VN" altLang="en-US" b="1" dirty="0"/>
              <a:t>Tham số theo tên</a:t>
            </a:r>
            <a:r>
              <a:rPr lang="en-US" altLang="en-US" b="1" dirty="0"/>
              <a:t>/ </a:t>
            </a:r>
            <a:r>
              <a:rPr lang="en-US" altLang="en-US" b="1" dirty="0" err="1"/>
              <a:t>tham</a:t>
            </a:r>
            <a:r>
              <a:rPr lang="en-US" altLang="en-US" b="1" dirty="0"/>
              <a:t> </a:t>
            </a:r>
            <a:r>
              <a:rPr lang="en-US" altLang="en-US" b="1" dirty="0" err="1"/>
              <a:t>số</a:t>
            </a:r>
            <a:r>
              <a:rPr lang="en-US" altLang="en-US" b="1" dirty="0"/>
              <a:t> </a:t>
            </a:r>
            <a:r>
              <a:rPr lang="en-US" altLang="en-US" b="1" dirty="0" err="1"/>
              <a:t>từ</a:t>
            </a:r>
            <a:r>
              <a:rPr lang="en-US" altLang="en-US" b="1" dirty="0"/>
              <a:t> </a:t>
            </a:r>
            <a:r>
              <a:rPr lang="en-US" altLang="en-US" b="1" dirty="0" err="1"/>
              <a:t>khóa</a:t>
            </a:r>
            <a:r>
              <a:rPr lang="vi-VN" altLang="en-US" b="1" dirty="0"/>
              <a:t> (Keyword Parameters):</a:t>
            </a:r>
            <a:endParaRPr lang="en-US" altLang="en-US" b="1" dirty="0"/>
          </a:p>
          <a:p>
            <a:pPr marL="0" indent="0">
              <a:buNone/>
            </a:pPr>
            <a:r>
              <a:rPr lang="en-US" altLang="en-US" dirty="0"/>
              <a:t>+ </a:t>
            </a:r>
            <a:r>
              <a:rPr lang="vi-VN" altLang="en-US" dirty="0"/>
              <a:t>Tham số theo tên cho phép bạn truyền đối số vào hàm bằng cách chỉ định tên tham số tương ứng.</a:t>
            </a:r>
          </a:p>
          <a:p>
            <a:pPr marL="0" indent="0">
              <a:buNone/>
            </a:pPr>
            <a:r>
              <a:rPr lang="en-US" altLang="en-US" dirty="0"/>
              <a:t>+ </a:t>
            </a:r>
            <a:r>
              <a:rPr lang="vi-VN" altLang="en-US" dirty="0"/>
              <a:t>Khi gọi hàm, bạn có thể chỉ định tên tham số cùng với đối số tương ứng, không cần tuân theo thứ tự định nghĩa của tham số.</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def greet(name, age):</a:t>
            </a:r>
          </a:p>
          <a:p>
            <a:pPr marL="0" indent="0">
              <a:buNone/>
            </a:pPr>
            <a:r>
              <a:rPr lang="en-GB" altLang="en-US" dirty="0"/>
              <a:t>    print("Hello, " + name + "! You are " + str(age) + " years old.")</a:t>
            </a:r>
          </a:p>
          <a:p>
            <a:pPr marL="0" indent="0">
              <a:buNone/>
            </a:pPr>
            <a:r>
              <a:rPr lang="en-GB" altLang="en-US" dirty="0"/>
              <a:t>greet(age=25, name="Alice")  # </a:t>
            </a:r>
            <a:r>
              <a:rPr lang="en-GB" altLang="en-US" dirty="0" err="1"/>
              <a:t>Gọi</a:t>
            </a:r>
            <a:r>
              <a:rPr lang="en-GB" altLang="en-US" dirty="0"/>
              <a:t> </a:t>
            </a:r>
            <a:r>
              <a:rPr lang="en-GB" altLang="en-US" dirty="0" err="1"/>
              <a:t>hàm</a:t>
            </a:r>
            <a:r>
              <a:rPr lang="en-GB" altLang="en-US" dirty="0"/>
              <a:t> </a:t>
            </a:r>
            <a:r>
              <a:rPr lang="en-GB" altLang="en-US" dirty="0" err="1"/>
              <a:t>và</a:t>
            </a:r>
            <a:r>
              <a:rPr lang="en-GB" altLang="en-US" dirty="0"/>
              <a:t> </a:t>
            </a:r>
            <a:r>
              <a:rPr lang="en-GB" altLang="en-US" dirty="0" err="1"/>
              <a:t>truyền</a:t>
            </a:r>
            <a:r>
              <a:rPr lang="en-GB" altLang="en-US" dirty="0"/>
              <a:t> </a:t>
            </a:r>
            <a:r>
              <a:rPr lang="en-GB" altLang="en-US" dirty="0" err="1"/>
              <a:t>đối</a:t>
            </a:r>
            <a:r>
              <a:rPr lang="en-GB" altLang="en-US" dirty="0"/>
              <a:t> </a:t>
            </a:r>
            <a:r>
              <a:rPr lang="en-GB" altLang="en-US" dirty="0" err="1"/>
              <a:t>số</a:t>
            </a:r>
            <a:r>
              <a:rPr lang="en-GB" altLang="en-US" dirty="0"/>
              <a:t> </a:t>
            </a:r>
            <a:r>
              <a:rPr lang="en-GB" altLang="en-US" dirty="0" err="1"/>
              <a:t>theo</a:t>
            </a:r>
            <a:r>
              <a:rPr lang="en-GB" altLang="en-US" dirty="0"/>
              <a:t> </a:t>
            </a:r>
            <a:r>
              <a:rPr lang="en-GB" altLang="en-US" dirty="0" err="1"/>
              <a:t>tên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77903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5453</TotalTime>
  <Words>3822</Words>
  <Application>Microsoft Office PowerPoint</Application>
  <PresentationFormat>Widescreen</PresentationFormat>
  <Paragraphs>352</Paragraphs>
  <Slides>33</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Segoe UI</vt:lpstr>
      <vt:lpstr>Wingdings</vt:lpstr>
      <vt:lpstr>TIM_TempBaiGiangFTU-TOPICA_v1.1018111222</vt:lpstr>
      <vt:lpstr>LAB 8 GIẢI BÀI TẬP BẰNG XÂY DỰNG HÀM</vt:lpstr>
      <vt:lpstr>NỘI DUNG BÀI HỌC</vt:lpstr>
      <vt:lpstr>8.1. Xây dựng hàm</vt:lpstr>
      <vt:lpstr>8.1. Xây dựng hàm</vt:lpstr>
      <vt:lpstr>8.2. Biến cục bộ, biến toàn cục</vt:lpstr>
      <vt:lpstr>8.2. Biến cục bộ, biến toàn cục</vt:lpstr>
      <vt:lpstr>8.3. Tham số trong hàm</vt:lpstr>
      <vt:lpstr>8.3. Tham số trong hàm</vt:lpstr>
      <vt:lpstr>8.3. Tham số trong hàm</vt:lpstr>
      <vt:lpstr>8.3. Tham số trong hàm</vt:lpstr>
      <vt:lpstr>8.4. Tham chiếu, tham trị</vt:lpstr>
      <vt:lpstr>8.4. Tham chiếu, tham trị</vt:lpstr>
      <vt:lpstr>8.5. Lambda, map, filter và reduce </vt:lpstr>
      <vt:lpstr>8.5. Lambda, map, filter và reduce </vt:lpstr>
      <vt:lpstr>8.5. Lambda, map, filter và reduce </vt:lpstr>
      <vt:lpstr>8.5. Lambda, map, filter và reduce </vt:lpstr>
      <vt:lpstr>8.6. Lệnh return trong hàm</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267</cp:revision>
  <cp:lastPrinted>2018-08-05T10:54:54Z</cp:lastPrinted>
  <dcterms:created xsi:type="dcterms:W3CDTF">2014-12-02T02:09:01Z</dcterms:created>
  <dcterms:modified xsi:type="dcterms:W3CDTF">2024-05-11T09:30:21Z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