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263" r:id="rId5"/>
    <p:sldId id="319" r:id="rId6"/>
    <p:sldId id="316" r:id="rId7"/>
    <p:sldId id="320" r:id="rId8"/>
    <p:sldId id="317" r:id="rId9"/>
    <p:sldId id="318" r:id="rId10"/>
    <p:sldId id="348" r:id="rId11"/>
    <p:sldId id="321" r:id="rId12"/>
    <p:sldId id="322" r:id="rId13"/>
    <p:sldId id="324" r:id="rId14"/>
    <p:sldId id="323" r:id="rId15"/>
    <p:sldId id="325" r:id="rId16"/>
    <p:sldId id="326" r:id="rId17"/>
    <p:sldId id="349" r:id="rId18"/>
    <p:sldId id="327" r:id="rId19"/>
    <p:sldId id="329" r:id="rId20"/>
    <p:sldId id="328" r:id="rId21"/>
    <p:sldId id="303" r:id="rId22"/>
    <p:sldId id="330" r:id="rId23"/>
    <p:sldId id="350" r:id="rId24"/>
    <p:sldId id="331" r:id="rId25"/>
    <p:sldId id="332" r:id="rId26"/>
    <p:sldId id="333" r:id="rId27"/>
    <p:sldId id="334" r:id="rId28"/>
    <p:sldId id="335" r:id="rId29"/>
    <p:sldId id="336" r:id="rId30"/>
    <p:sldId id="337" r:id="rId31"/>
    <p:sldId id="315" r:id="rId32"/>
    <p:sldId id="338" r:id="rId33"/>
    <p:sldId id="339" r:id="rId34"/>
    <p:sldId id="340" r:id="rId35"/>
    <p:sldId id="341" r:id="rId36"/>
    <p:sldId id="342" r:id="rId37"/>
    <p:sldId id="343" r:id="rId38"/>
    <p:sldId id="344" r:id="rId39"/>
    <p:sldId id="345" r:id="rId40"/>
    <p:sldId id="346" r:id="rId41"/>
    <p:sldId id="347"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845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0063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084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346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2369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268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6530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1395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85419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5402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03646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0197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8363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9660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1034844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 1</a:t>
            </a:r>
            <a:br>
              <a:rPr lang="en-US" dirty="0"/>
            </a:br>
            <a:r>
              <a:rPr lang="en-US" dirty="0"/>
              <a:t>NHẬP XUẤT DỮ LIỆU CƠ BẢN</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a:t>
            </a:r>
            <a:r>
              <a:rPr lang="en-US" dirty="0" err="1"/>
              <a:t>trên</a:t>
            </a:r>
            <a:r>
              <a:rPr lang="en-US" dirty="0"/>
              <a:t> Python</a:t>
            </a:r>
          </a:p>
        </p:txBody>
      </p:sp>
      <p:sp>
        <p:nvSpPr>
          <p:cNvPr id="3" name="Content Placeholder 2"/>
          <p:cNvSpPr>
            <a:spLocks noGrp="1"/>
          </p:cNvSpPr>
          <p:nvPr>
            <p:ph idx="1"/>
          </p:nvPr>
        </p:nvSpPr>
        <p:spPr/>
        <p:txBody>
          <a:bodyPr>
            <a:normAutofit/>
          </a:bodyPr>
          <a:lstStyle/>
          <a:p>
            <a:r>
              <a:rPr lang="vi-VN" altLang="en-US" dirty="0"/>
              <a:t>Trên Python, các comment (chú thích) được sử dụng để giải thích mã nguồn và làm cho mã trở nên dễ hiểu hơn cho người đọc. Các comment không được thực thi và không ảnh hưởng đến việc chạy chương trình.</a:t>
            </a:r>
            <a:endParaRPr lang="en-US" altLang="en-US" dirty="0"/>
          </a:p>
          <a:p>
            <a:r>
              <a:rPr lang="vi-VN" altLang="en-US" dirty="0"/>
              <a:t>Comment trên một dòng: Đây là comment chỉ nằm trên một dòng duy nhất. Bất cứ nội dung nào sau ký tự </a:t>
            </a:r>
            <a:r>
              <a:rPr lang="vi-VN" altLang="en-US" b="1" dirty="0"/>
              <a:t>#</a:t>
            </a:r>
            <a:r>
              <a:rPr lang="vi-VN" altLang="en-US" dirty="0"/>
              <a:t> sẽ được coi là comment và bị bỏ qua bởi trình thông dịch Python.</a:t>
            </a:r>
            <a:endParaRPr lang="en-US" altLang="en-US" dirty="0"/>
          </a:p>
          <a:p>
            <a:r>
              <a:rPr lang="vi-VN" altLang="en-US" dirty="0"/>
              <a:t>Comment trên nhiều dòng: Đây là comment mà nằm trên nhiều dòng, thường được sử dụng cho các comment dài hoặc comment đa dòng.</a:t>
            </a:r>
          </a:p>
          <a:p>
            <a:pPr marL="0" indent="0">
              <a:buNone/>
            </a:pPr>
            <a:r>
              <a:rPr lang="vi-VN" altLang="en-US" dirty="0"/>
              <a:t>Python không có cú pháp đặc biệt để tạo comment trên nhiều dòng, nhưng bạn có thể sử dụng cặp ba dấu nháy đơn ''' hoặc cặp ba dấu nháy kép """ để bao quanh các đoạn văn bản và làm cho chúng trở thành comment.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49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Các</a:t>
            </a:r>
            <a:r>
              <a:rPr lang="en-US" dirty="0"/>
              <a:t> </a:t>
            </a:r>
            <a:r>
              <a:rPr lang="en-US" dirty="0" err="1"/>
              <a:t>lệnh</a:t>
            </a:r>
            <a:r>
              <a:rPr lang="en-US" dirty="0"/>
              <a:t> (</a:t>
            </a:r>
            <a:r>
              <a:rPr lang="en-US" dirty="0" err="1"/>
              <a:t>hàm</a:t>
            </a:r>
            <a:r>
              <a:rPr lang="en-US" dirty="0"/>
              <a:t>) </a:t>
            </a:r>
            <a:r>
              <a:rPr lang="en-US" dirty="0" err="1"/>
              <a:t>nhập</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của</a:t>
            </a:r>
            <a:r>
              <a:rPr lang="en-US" dirty="0"/>
              <a:t> Python</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Trong Python, chúng ta thường sử dụng hàm input() để thực hiện điều này. Hàm input() này sẽ có nhiệm vụ lấy các đầu vào được người dùng nhập từ bàn phím.</a:t>
            </a:r>
            <a:endParaRPr lang="en-US" altLang="en-US" dirty="0"/>
          </a:p>
          <a:p>
            <a:r>
              <a:rPr lang="vi-VN" altLang="en-US" dirty="0"/>
              <a:t>Câu lệnh nhận dữ liệu từ bàn phím là input, có cú pháp như sau:</a:t>
            </a:r>
          </a:p>
          <a:p>
            <a:pPr marL="0" indent="0" algn="ctr">
              <a:buNone/>
            </a:pPr>
            <a:r>
              <a:rPr lang="vi-VN" altLang="en-US" dirty="0"/>
              <a:t>&lt;tên biến&gt; = input(&lt;Thông báo</a:t>
            </a:r>
            <a:r>
              <a:rPr lang="en-US" altLang="en-US" dirty="0"/>
              <a:t> – </a:t>
            </a:r>
            <a:r>
              <a:rPr lang="en-US" altLang="en-US" dirty="0" err="1"/>
              <a:t>Nếu</a:t>
            </a:r>
            <a:r>
              <a:rPr lang="en-US" altLang="en-US" dirty="0"/>
              <a:t> </a:t>
            </a:r>
            <a:r>
              <a:rPr lang="en-US" altLang="en-US" dirty="0" err="1"/>
              <a:t>có</a:t>
            </a:r>
            <a:r>
              <a:rPr lang="vi-VN" altLang="en-US" dirty="0"/>
              <a:t>&gt;)</a:t>
            </a:r>
            <a:endParaRPr lang="en-US" altLang="en-US" dirty="0"/>
          </a:p>
          <a:p>
            <a:r>
              <a:rPr lang="vi-VN" altLang="en-US" dirty="0"/>
              <a:t>Lưu ý rằng hàm input() </a:t>
            </a:r>
            <a:r>
              <a:rPr lang="vi-VN" altLang="en-US" b="1" dirty="0"/>
              <a:t>sẽ luôn trả về một chuỗi (kiểu dữ liệu str)</a:t>
            </a:r>
            <a:r>
              <a:rPr lang="vi-VN" altLang="en-US" dirty="0"/>
              <a:t>. </a:t>
            </a:r>
            <a:endParaRPr lang="en-US" altLang="en-US" dirty="0"/>
          </a:p>
          <a:p>
            <a:r>
              <a:rPr lang="vi-VN" altLang="en-US" dirty="0"/>
              <a:t>Vì vậy muốn trả về giá trị kiểu gì ta phải ép kiểu cho giá trị như sau:</a:t>
            </a:r>
            <a:endParaRPr lang="en-US" altLang="en-US" dirty="0"/>
          </a:p>
          <a:p>
            <a:pPr marL="0" indent="0">
              <a:buNone/>
            </a:pPr>
            <a:r>
              <a:rPr lang="en-US" altLang="en-US" dirty="0"/>
              <a:t>+ float(data)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thực</a:t>
            </a:r>
            <a:r>
              <a:rPr lang="en-US" altLang="en-US" dirty="0"/>
              <a:t>.</a:t>
            </a:r>
          </a:p>
          <a:p>
            <a:pPr marL="0" indent="0">
              <a:buNone/>
            </a:pPr>
            <a:r>
              <a:rPr lang="en-US" altLang="en-US" dirty="0"/>
              <a:t>+ int(data)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a:t>
            </a:r>
          </a:p>
          <a:p>
            <a:pPr marL="0" indent="0">
              <a:buNone/>
            </a:pPr>
            <a:r>
              <a:rPr lang="en-US" altLang="en-US" dirty="0"/>
              <a:t>+ str(data) </a:t>
            </a:r>
            <a:r>
              <a:rPr lang="en-US" altLang="en-US" dirty="0" err="1"/>
              <a:t>chuyển</a:t>
            </a:r>
            <a:r>
              <a:rPr lang="en-US" altLang="en-US" dirty="0"/>
              <a:t> </a:t>
            </a:r>
            <a:r>
              <a:rPr lang="en-US" altLang="en-US" dirty="0" err="1"/>
              <a:t>đổi</a:t>
            </a:r>
            <a:r>
              <a:rPr lang="en-US" altLang="en-US" dirty="0"/>
              <a:t> sang </a:t>
            </a:r>
            <a:r>
              <a:rPr lang="en-US" altLang="en-US" dirty="0" err="1"/>
              <a:t>dạng</a:t>
            </a:r>
            <a:r>
              <a:rPr lang="en-US" altLang="en-US" dirty="0"/>
              <a:t> </a:t>
            </a:r>
            <a:r>
              <a:rPr lang="en-US" altLang="en-US" dirty="0" err="1"/>
              <a:t>chuỗi</a:t>
            </a:r>
            <a:r>
              <a:rPr lang="en-US" altLang="en-US" dirty="0"/>
              <a:t>.</a:t>
            </a:r>
          </a:p>
          <a:p>
            <a:r>
              <a:rPr lang="en-US" altLang="en-US" dirty="0" err="1"/>
              <a:t>Ví</a:t>
            </a:r>
            <a:r>
              <a:rPr lang="en-US" altLang="en-US" dirty="0"/>
              <a:t> </a:t>
            </a:r>
            <a:r>
              <a:rPr lang="en-US" altLang="en-US" dirty="0" err="1"/>
              <a:t>dụ</a:t>
            </a:r>
            <a:r>
              <a:rPr lang="en-US" altLang="en-US" dirty="0"/>
              <a:t>: </a:t>
            </a:r>
            <a:r>
              <a:rPr lang="vi-VN" altLang="en-US" dirty="0"/>
              <a:t>Để nhập giá trị số nguyên từ bàn phím và ép kiểu nó thành kiểu số nguyên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như</a:t>
            </a:r>
            <a:r>
              <a:rPr lang="en-US" altLang="en-US" dirty="0"/>
              <a:t> </a:t>
            </a:r>
            <a:r>
              <a:rPr lang="en-US" altLang="en-US" dirty="0" err="1"/>
              <a:t>sau</a:t>
            </a:r>
            <a:r>
              <a:rPr lang="en-US" altLang="en-US" dirty="0"/>
              <a:t>:</a:t>
            </a:r>
            <a:endParaRPr lang="vi-VN" altLang="en-US" dirty="0"/>
          </a:p>
          <a:p>
            <a:pPr marL="0" indent="0" algn="ctr">
              <a:buNone/>
            </a:pPr>
            <a:r>
              <a:rPr lang="vi-VN" altLang="en-US" dirty="0"/>
              <a:t>&lt;tên biến&gt; =</a:t>
            </a:r>
            <a:r>
              <a:rPr lang="en-US" altLang="en-US" dirty="0"/>
              <a:t>int(</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DE860BEA-5016-49D6-A399-496697002FAF}"/>
              </a:ext>
            </a:extLst>
          </p:cNvPr>
          <p:cNvSpPr txBox="1">
            <a:spLocks/>
          </p:cNvSpPr>
          <p:nvPr/>
        </p:nvSpPr>
        <p:spPr>
          <a:xfrm>
            <a:off x="392626" y="1209733"/>
            <a:ext cx="11406748" cy="798802"/>
          </a:xfrm>
          <a:prstGeom prst="rect">
            <a:avLst/>
          </a:prstGeom>
        </p:spPr>
        <p:txBody>
          <a:bodyPr vert="horz" lIns="91440" tIns="45720" rIns="91440" bIns="45720" rtlCol="0" anchor="t">
            <a:normAutofit/>
          </a:bodyPr>
          <a:lst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Tree>
    <p:custDataLst>
      <p:tags r:id="rId1"/>
    </p:custDataLst>
    <p:extLst>
      <p:ext uri="{BB962C8B-B14F-4D97-AF65-F5344CB8AC3E}">
        <p14:creationId xmlns:p14="http://schemas.microsoft.com/office/powerpoint/2010/main" val="196441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Để nhập nhiều biến từ bàn phím trong Python, </a:t>
            </a:r>
            <a:r>
              <a:rPr lang="en-US" altLang="en-US" dirty="0"/>
              <a:t>ta</a:t>
            </a:r>
            <a:r>
              <a:rPr lang="vi-VN" altLang="en-US" dirty="0"/>
              <a:t> có thể sử dụng hàm input() để nhận giá trị đầu vào từ bàn phím và sau đó sử dụng các phương pháp phân tách giá trị để gán cho các biến tương ứng.</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H</a:t>
            </a:r>
            <a:r>
              <a:rPr lang="vi-VN" altLang="en-US" dirty="0"/>
              <a:t>àm input() được sử dụng để nhận một chuỗi giá trị từ bàn phím</a:t>
            </a:r>
            <a:endParaRPr lang="en-US" altLang="en-US" dirty="0"/>
          </a:p>
          <a:p>
            <a:pPr marL="0" indent="0">
              <a:buNone/>
            </a:pPr>
            <a:r>
              <a:rPr lang="en-US" altLang="en-US" dirty="0"/>
              <a:t>+ </a:t>
            </a:r>
            <a:r>
              <a:rPr lang="vi-VN" altLang="en-US" dirty="0"/>
              <a:t>.split(): Sau đó, phương thức split() được gọi trên chuỗi nhận được từ input(). Khi không có đối số nào được cung cấp cho split(), nó mặc định sử dụng khoảng trắng làm dấu phân tách và phân tách chuỗi thành các phần tử riêng biệt dựa trên khoảng trắng.</a:t>
            </a:r>
            <a:endParaRPr lang="en-US" altLang="en-US" dirty="0"/>
          </a:p>
          <a:p>
            <a:pPr marL="0" indent="0">
              <a:buNone/>
            </a:pPr>
            <a:r>
              <a:rPr lang="en-US" altLang="en-US" dirty="0"/>
              <a:t>+ </a:t>
            </a: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 </a:t>
            </a:r>
            <a:r>
              <a:rPr lang="en-US" altLang="en-US" dirty="0"/>
              <a:t>C</a:t>
            </a:r>
            <a:r>
              <a:rPr lang="vi-VN" altLang="en-US" dirty="0"/>
              <a:t>ác phần tử trong danh sách được gán cho biến </a:t>
            </a:r>
            <a:r>
              <a:rPr lang="en-US" altLang="en-US" dirty="0"/>
              <a:t>1</a:t>
            </a:r>
            <a:r>
              <a:rPr lang="vi-VN" altLang="en-US" dirty="0"/>
              <a:t> và b</a:t>
            </a:r>
            <a:r>
              <a:rPr lang="en-US" altLang="en-US" dirty="0" err="1"/>
              <a:t>iến</a:t>
            </a:r>
            <a:r>
              <a:rPr lang="en-US" altLang="en-US" dirty="0"/>
              <a:t> 2</a:t>
            </a:r>
            <a:r>
              <a:rPr lang="vi-VN" altLang="en-US" dirty="0"/>
              <a:t> sử dụng cú pháp gán đồng thời (còn được gọi là "gán đa giá trị"). Sau khi gán, giá trị đầu tiên trong danh sách (phần tử thứ nhất) được gán cho </a:t>
            </a:r>
            <a:r>
              <a:rPr lang="en-US" altLang="en-US" dirty="0" err="1"/>
              <a:t>biến</a:t>
            </a:r>
            <a:r>
              <a:rPr lang="en-US" altLang="en-US" dirty="0"/>
              <a:t> 1</a:t>
            </a:r>
            <a:r>
              <a:rPr lang="vi-VN" altLang="en-US" dirty="0"/>
              <a:t>, và giá trị thứ hai trong danh sách (phần tử thứ hai) được gán cho </a:t>
            </a:r>
            <a:r>
              <a:rPr lang="en-US" altLang="en-US" dirty="0" err="1"/>
              <a:t>biến</a:t>
            </a:r>
            <a:r>
              <a:rPr lang="en-US" altLang="en-US" dirty="0"/>
              <a:t> 2</a:t>
            </a:r>
            <a:r>
              <a:rPr lang="vi-VN"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829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b="1" dirty="0" err="1"/>
              <a:t>Câu</a:t>
            </a:r>
            <a:r>
              <a:rPr lang="en-US" altLang="en-US" b="1" dirty="0"/>
              <a:t> </a:t>
            </a:r>
            <a:r>
              <a:rPr lang="en-US" altLang="en-US" b="1" dirty="0" err="1"/>
              <a:t>hỏi</a:t>
            </a:r>
            <a:r>
              <a:rPr lang="en-US" altLang="en-US" b="1" dirty="0"/>
              <a:t>: </a:t>
            </a:r>
            <a:r>
              <a:rPr lang="en-US" altLang="en-US" dirty="0" err="1"/>
              <a:t>Nhập</a:t>
            </a:r>
            <a:r>
              <a:rPr lang="en-US" altLang="en-US" dirty="0"/>
              <a:t> </a:t>
            </a:r>
            <a:r>
              <a:rPr lang="en-US" altLang="en-US" dirty="0" err="1"/>
              <a:t>nhiều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số</a:t>
            </a:r>
            <a:r>
              <a:rPr lang="en-US" altLang="en-US" dirty="0"/>
              <a:t> </a:t>
            </a:r>
            <a:r>
              <a:rPr lang="en-US" altLang="en-US" dirty="0" err="1"/>
              <a:t>thực</a:t>
            </a:r>
            <a:r>
              <a:rPr lang="en-US" altLang="en-US" dirty="0"/>
              <a:t> </a:t>
            </a:r>
            <a:r>
              <a:rPr lang="en-US" altLang="en-US" dirty="0" err="1"/>
              <a:t>từ</a:t>
            </a:r>
            <a:r>
              <a:rPr lang="en-US" altLang="en-US" dirty="0"/>
              <a:t> </a:t>
            </a:r>
            <a:r>
              <a:rPr lang="en-US" altLang="en-US" dirty="0" err="1"/>
              <a:t>bàn</a:t>
            </a:r>
            <a:r>
              <a:rPr lang="en-US" altLang="en-US" dirty="0"/>
              <a:t> </a:t>
            </a:r>
            <a:r>
              <a:rPr lang="en-US" altLang="en-US" dirty="0" err="1"/>
              <a:t>phím</a:t>
            </a:r>
            <a:r>
              <a:rPr lang="en-US" altLang="en-US" dirty="0"/>
              <a:t> (</a:t>
            </a:r>
            <a:r>
              <a:rPr lang="en-US" altLang="en-US" dirty="0" err="1"/>
              <a:t>không</a:t>
            </a:r>
            <a:r>
              <a:rPr lang="en-US" altLang="en-US" dirty="0"/>
              <a:t> </a:t>
            </a:r>
            <a:r>
              <a:rPr lang="en-US" altLang="en-US" dirty="0" err="1"/>
              <a:t>liệt</a:t>
            </a:r>
            <a:r>
              <a:rPr lang="en-US" altLang="en-US" dirty="0"/>
              <a:t> </a:t>
            </a:r>
            <a:r>
              <a:rPr lang="en-US" altLang="en-US" dirty="0" err="1"/>
              <a:t>kê</a:t>
            </a:r>
            <a:r>
              <a:rPr lang="en-US" altLang="en-US" dirty="0"/>
              <a:t> </a:t>
            </a:r>
            <a:r>
              <a:rPr lang="en-US" altLang="en-US" dirty="0" err="1"/>
              <a:t>từng</a:t>
            </a:r>
            <a:r>
              <a:rPr lang="en-US" altLang="en-US" dirty="0"/>
              <a:t> </a:t>
            </a:r>
            <a:r>
              <a:rPr lang="en-US" altLang="en-US" dirty="0" err="1"/>
              <a:t>dòng</a:t>
            </a:r>
            <a:r>
              <a:rPr lang="en-US" altLang="en-US" dirty="0"/>
              <a:t> </a:t>
            </a:r>
            <a:r>
              <a:rPr lang="en-US" altLang="en-US" dirty="0" err="1"/>
              <a:t>lệnh</a:t>
            </a:r>
            <a:r>
              <a:rPr lang="en-US" altLang="en-US" dirty="0"/>
              <a:t> </a:t>
            </a:r>
            <a:r>
              <a:rPr lang="en-US" altLang="en-US" dirty="0" err="1"/>
              <a:t>nhập</a:t>
            </a:r>
            <a:r>
              <a:rPr lang="en-US" altLang="en-US" dirty="0"/>
              <a:t> </a:t>
            </a:r>
            <a:r>
              <a:rPr lang="en-US" altLang="en-US" dirty="0" err="1"/>
              <a:t>biến</a:t>
            </a:r>
            <a:r>
              <a:rPr lang="en-US" altLang="en-US" dirty="0"/>
              <a:t>) </a:t>
            </a:r>
            <a:r>
              <a:rPr lang="en-US" altLang="en-US" dirty="0" err="1"/>
              <a:t>thì</a:t>
            </a:r>
            <a:r>
              <a:rPr lang="en-US" altLang="en-US" dirty="0"/>
              <a:t> code </a:t>
            </a:r>
            <a:r>
              <a:rPr lang="en-US" altLang="en-US" dirty="0" err="1"/>
              <a:t>như</a:t>
            </a:r>
            <a:r>
              <a:rPr lang="en-US" altLang="en-US" dirty="0"/>
              <a:t> </a:t>
            </a:r>
            <a:r>
              <a:rPr lang="en-US" altLang="en-US" dirty="0" err="1"/>
              <a:t>nào</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2603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7120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3427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Hàm print() trong Python là một hàm cài sẵn có chức năng hiển thị (in) dữ liệu ra màn hình khi chạy chương trình Python</a:t>
            </a:r>
          </a:p>
          <a:p>
            <a:r>
              <a:rPr lang="vi-VN" altLang="en-US" dirty="0"/>
              <a:t>Cú pháp hàm xuất dữ liệu:</a:t>
            </a:r>
          </a:p>
          <a:p>
            <a:pPr marL="0" indent="0" algn="ctr">
              <a:buNone/>
            </a:pPr>
            <a:r>
              <a:rPr lang="en-GB" altLang="en-US" dirty="0"/>
              <a:t>print(object(s), </a:t>
            </a:r>
            <a:r>
              <a:rPr lang="en-GB" altLang="en-US" dirty="0" err="1"/>
              <a:t>sep</a:t>
            </a:r>
            <a:r>
              <a:rPr lang="en-GB" altLang="en-US" dirty="0"/>
              <a:t>=' ', end='\n)</a:t>
            </a:r>
          </a:p>
          <a:p>
            <a:pPr marL="0" indent="0" algn="l">
              <a:buNone/>
            </a:pPr>
            <a:r>
              <a:rPr lang="en-US" altLang="en-US" dirty="0"/>
              <a:t>T</a:t>
            </a:r>
            <a:r>
              <a:rPr lang="vi-VN" altLang="en-US" dirty="0"/>
              <a:t>rong đó</a:t>
            </a:r>
            <a:r>
              <a:rPr lang="en-US" altLang="en-US" dirty="0"/>
              <a:t>:</a:t>
            </a:r>
            <a:r>
              <a:rPr lang="vi-VN" altLang="en-US" dirty="0"/>
              <a:t> </a:t>
            </a:r>
            <a:endParaRPr lang="en-US" altLang="en-US" dirty="0"/>
          </a:p>
          <a:p>
            <a:pPr marL="0" indent="0">
              <a:buNone/>
            </a:pPr>
            <a:r>
              <a:rPr lang="en-US" altLang="en-US" dirty="0"/>
              <a:t>+ </a:t>
            </a:r>
            <a:r>
              <a:rPr lang="vi-VN" altLang="en-US" dirty="0"/>
              <a:t>object(s) là các đối tượng muốn hiển thị</a:t>
            </a:r>
            <a:r>
              <a:rPr lang="en-US" altLang="en-US" dirty="0"/>
              <a:t>, </a:t>
            </a:r>
            <a:r>
              <a:rPr lang="vi-VN" altLang="en-US" dirty="0"/>
              <a:t>có thể truyền một hoặc nhiều đối tượng, cách nhau bằng dấu phẩy.</a:t>
            </a:r>
          </a:p>
          <a:p>
            <a:pPr marL="0" indent="0">
              <a:buNone/>
            </a:pPr>
            <a:r>
              <a:rPr lang="en-US" altLang="en-US" dirty="0"/>
              <a:t>+ </a:t>
            </a:r>
            <a:r>
              <a:rPr lang="vi-VN" altLang="en-US" dirty="0"/>
              <a:t>sep là ký tự được sử dụng để ngăn cách các đối tượng trong quá trình hiển thị. Giá trị mặc định là khoảng trắng (" ").</a:t>
            </a:r>
          </a:p>
          <a:p>
            <a:pPr marL="0" indent="0">
              <a:buNone/>
            </a:pPr>
            <a:r>
              <a:rPr lang="en-US" altLang="en-US" dirty="0"/>
              <a:t>+ </a:t>
            </a:r>
            <a:r>
              <a:rPr lang="vi-VN" altLang="en-US" dirty="0"/>
              <a:t>end là ký tự được thêm vào cuối quá trình hiển thị. Giá trị mặc định là dòng mới ("\n").</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02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Các ký tự đặc biệt như \n được gọi là các ký tự thoát (escape characters) trong Python. Chúng được sử dụng để biểu diễn các ký tự không hiển thị hoặc có ý nghĩa đặc biệt trong chuỗi.</a:t>
            </a:r>
            <a:endParaRPr lang="en-US" altLang="en-US" dirty="0"/>
          </a:p>
          <a:p>
            <a:r>
              <a:rPr lang="vi-VN" altLang="en-US" dirty="0"/>
              <a:t>Ký tự \n:</a:t>
            </a:r>
            <a:r>
              <a:rPr lang="en-US" altLang="en-US" dirty="0"/>
              <a:t> </a:t>
            </a:r>
            <a:r>
              <a:rPr lang="vi-VN" altLang="en-US" dirty="0"/>
              <a:t>Ký tự \n đại diện cho ký tự xuống dòng (newline). Khi nó xuất hiện trong một chuỗi, nó sẽ tạo ra một dòng mới trong kết quả đầu ra hoặc trong nội dung của một tệp văn bản.</a:t>
            </a:r>
            <a:endParaRPr lang="en-US" altLang="en-US" dirty="0"/>
          </a:p>
          <a:p>
            <a:r>
              <a:rPr lang="vi-VN" altLang="en-US" dirty="0"/>
              <a:t>Ký tự \t:</a:t>
            </a:r>
            <a:r>
              <a:rPr lang="en-US" altLang="en-US" dirty="0"/>
              <a:t> </a:t>
            </a:r>
            <a:r>
              <a:rPr lang="vi-VN" altLang="en-US" dirty="0"/>
              <a:t>Ký tự \t đại diện cho ký tự tab. Khi nó xuất hiện trong một chuỗi, nó tạo ra một khoảng cách ngang tương đương với một tab.</a:t>
            </a:r>
            <a:endParaRPr lang="en-US" altLang="en-US" dirty="0"/>
          </a:p>
          <a:p>
            <a:r>
              <a:rPr lang="vi-VN" altLang="en-US" dirty="0"/>
              <a:t>Ký tự \' - Ký tự dấu nháy đơn (single quote):</a:t>
            </a:r>
            <a:r>
              <a:rPr lang="en-US" altLang="en-US" dirty="0"/>
              <a:t> </a:t>
            </a:r>
            <a:r>
              <a:rPr lang="vi-VN" altLang="en-US" dirty="0"/>
              <a:t>Ký tự \' được sử dụng để biểu diễn ký tự dấu nháy đơn trong một chuỗi được bao quanh bởi dấu nháy.</a:t>
            </a:r>
            <a:endParaRPr lang="en-US" altLang="en-US" dirty="0"/>
          </a:p>
          <a:p>
            <a:r>
              <a:rPr lang="vi-VN" altLang="en-US" dirty="0"/>
              <a:t>Ký tự \</a:t>
            </a:r>
            <a:r>
              <a:rPr lang="en-US" altLang="en-US" dirty="0"/>
              <a:t>”</a:t>
            </a:r>
            <a:r>
              <a:rPr lang="vi-VN" altLang="en-US" dirty="0"/>
              <a:t> - Ký tự dấu nháy </a:t>
            </a:r>
            <a:r>
              <a:rPr lang="en-US" altLang="en-US" dirty="0" err="1"/>
              <a:t>kép</a:t>
            </a:r>
            <a:r>
              <a:rPr lang="vi-VN" altLang="en-US" dirty="0"/>
              <a:t> (</a:t>
            </a:r>
            <a:r>
              <a:rPr lang="en-US" altLang="en-US" dirty="0"/>
              <a:t>double</a:t>
            </a:r>
            <a:r>
              <a:rPr lang="vi-VN" altLang="en-US" dirty="0"/>
              <a:t> quote):</a:t>
            </a:r>
            <a:r>
              <a:rPr lang="en-US" altLang="en-US" dirty="0"/>
              <a:t> </a:t>
            </a:r>
            <a:r>
              <a:rPr lang="vi-VN" altLang="en-US" dirty="0"/>
              <a:t>Ký tự \</a:t>
            </a:r>
            <a:r>
              <a:rPr lang="en-US" altLang="en-US" dirty="0"/>
              <a:t>”</a:t>
            </a:r>
            <a:r>
              <a:rPr lang="vi-VN" altLang="en-US" dirty="0"/>
              <a:t> được sử dụng để biểu diễn ký tự dấu nháy </a:t>
            </a:r>
            <a:r>
              <a:rPr lang="en-US" altLang="en-US" dirty="0" err="1"/>
              <a:t>kép</a:t>
            </a:r>
            <a:r>
              <a:rPr lang="vi-VN" altLang="en-US" dirty="0"/>
              <a:t> trong một chuỗi được bao quanh bởi dấu nhá</a:t>
            </a:r>
            <a:r>
              <a:rPr lang="en-US" altLang="en-US" dirty="0"/>
              <a:t>y</a:t>
            </a:r>
            <a:r>
              <a:rPr lang="vi-VN" altLang="en-US" dirty="0"/>
              <a:t>.</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3273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Phương thức format() trong Python được sử dụng để định dạng các giá trị và thay thế chúng vào trong một chuỗi kết quả.</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en-GB" altLang="en-US" dirty="0"/>
              <a:t>&lt;</a:t>
            </a:r>
            <a:r>
              <a:rPr lang="en-GB" altLang="en-US" dirty="0" err="1"/>
              <a:t>tên</a:t>
            </a:r>
            <a:r>
              <a:rPr lang="en-GB" altLang="en-US" dirty="0"/>
              <a:t> </a:t>
            </a:r>
            <a:r>
              <a:rPr lang="en-GB" altLang="en-US" dirty="0" err="1"/>
              <a:t>biến</a:t>
            </a:r>
            <a:r>
              <a:rPr lang="en-GB" altLang="en-US" dirty="0"/>
              <a:t>&gt; = "</a:t>
            </a:r>
            <a:r>
              <a:rPr lang="en-GB" altLang="en-US" dirty="0" err="1"/>
              <a:t>Chuỗi</a:t>
            </a:r>
            <a:r>
              <a:rPr lang="en-GB" altLang="en-US" dirty="0"/>
              <a:t> </a:t>
            </a:r>
            <a:r>
              <a:rPr lang="en-GB" altLang="en-US" dirty="0" err="1"/>
              <a:t>định</a:t>
            </a:r>
            <a:r>
              <a:rPr lang="en-GB" altLang="en-US" dirty="0"/>
              <a:t> </a:t>
            </a:r>
            <a:r>
              <a:rPr lang="en-GB" altLang="en-US" dirty="0" err="1"/>
              <a:t>dạng</a:t>
            </a:r>
            <a:r>
              <a:rPr lang="en-GB" altLang="en-US" dirty="0"/>
              <a:t>".format(value1, value2, ...)</a:t>
            </a:r>
          </a:p>
          <a:p>
            <a:pPr marL="0" indent="0" algn="l">
              <a:buNone/>
            </a:pPr>
            <a:r>
              <a:rPr lang="vi-VN" altLang="en-US" dirty="0"/>
              <a:t>Các vị trí đánh dấu {} trong chuỗi định dạng có thể được tuỳ chỉnh để định dạng giá trị theo ý muốn</a:t>
            </a:r>
            <a:r>
              <a:rPr lang="en-US" altLang="en-US" dirty="0"/>
              <a:t>.</a:t>
            </a:r>
          </a:p>
          <a:p>
            <a:pPr marL="0" indent="0" algn="l">
              <a:buNone/>
            </a:pPr>
            <a:r>
              <a:rPr lang="en-US" altLang="en-US" dirty="0" err="1"/>
              <a:t>Đặc</a:t>
            </a:r>
            <a:r>
              <a:rPr lang="en-US" altLang="en-US" dirty="0"/>
              <a:t> </a:t>
            </a:r>
            <a:r>
              <a:rPr lang="en-US" altLang="en-US" dirty="0" err="1"/>
              <a:t>biệt</a:t>
            </a:r>
            <a:r>
              <a:rPr lang="en-US" altLang="en-US" dirty="0"/>
              <a:t>: </a:t>
            </a:r>
            <a:r>
              <a:rPr lang="vi-VN" altLang="en-US" dirty="0"/>
              <a:t>Định dạng số thập phân:</a:t>
            </a:r>
          </a:p>
          <a:p>
            <a:pPr marL="0" indent="0" algn="l">
              <a:buNone/>
            </a:pPr>
            <a:r>
              <a:rPr lang="en-US" altLang="en-US" dirty="0"/>
              <a:t>+ </a:t>
            </a:r>
            <a:r>
              <a:rPr lang="vi-VN" altLang="en-US" dirty="0"/>
              <a:t>{}: Hiển thị giá trị số một cách tự nhiên.</a:t>
            </a:r>
          </a:p>
          <a:p>
            <a:pPr marL="0" indent="0" algn="l">
              <a:buNone/>
            </a:pPr>
            <a:r>
              <a:rPr lang="en-US" altLang="en-US" dirty="0"/>
              <a:t>+ </a:t>
            </a:r>
            <a:r>
              <a:rPr lang="vi-VN" altLang="en-US" dirty="0"/>
              <a:t>{:.2f}: Làm tròn số thập phân với 2 chữ số sau dấu phẩy.</a:t>
            </a:r>
          </a:p>
          <a:p>
            <a:pPr marL="0" indent="0" algn="l">
              <a:buNone/>
            </a:pPr>
            <a:r>
              <a:rPr lang="en-US" altLang="en-US" dirty="0"/>
              <a:t>+ </a:t>
            </a:r>
            <a:r>
              <a:rPr lang="vi-VN" altLang="en-US" dirty="0"/>
              <a:t>{:+.2f}: Làm tròn số thập phân với 2 chữ số sau dấu phẩy và hiển thị dấu + hoặc - trước giá trị.</a:t>
            </a:r>
          </a:p>
          <a:p>
            <a:pPr marL="0" indent="0" algn="l">
              <a:buNone/>
            </a:pPr>
            <a:r>
              <a:rPr lang="en-US" altLang="en-US" dirty="0"/>
              <a:t>+ </a:t>
            </a:r>
            <a:r>
              <a:rPr lang="vi-VN" altLang="en-US" dirty="0"/>
              <a:t>{:.2%}: Hiển thị giá trị số dưới dạng phần trăm với 2 chữ số sau dấu phẩy.</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8532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Toán tử % trong Python được sử dụng để định dạng chuỗi, cho phép chèn các giá trị vào vị trí tương ứng trong một chuỗi format.</a:t>
            </a:r>
            <a:endParaRPr lang="en-US" altLang="en-US" dirty="0"/>
          </a:p>
          <a:p>
            <a:r>
              <a:rPr lang="vi-VN" altLang="en-US" dirty="0"/>
              <a:t>Dưới đây là một số định dạng đặc biệt phổ biến khi sử dụng toán tử %:</a:t>
            </a:r>
          </a:p>
          <a:p>
            <a:pPr marL="0" indent="0">
              <a:buNone/>
            </a:pPr>
            <a:r>
              <a:rPr lang="en-US" altLang="en-US" dirty="0"/>
              <a:t>+ </a:t>
            </a:r>
            <a:r>
              <a:rPr lang="vi-VN" altLang="en-US" dirty="0"/>
              <a:t>%s - Chèn một chuỗi</a:t>
            </a:r>
          </a:p>
          <a:p>
            <a:pPr marL="0" indent="0">
              <a:buNone/>
            </a:pPr>
            <a:r>
              <a:rPr lang="en-US" altLang="en-US" dirty="0"/>
              <a:t>+ </a:t>
            </a:r>
            <a:r>
              <a:rPr lang="vi-VN" altLang="en-US" dirty="0"/>
              <a:t>%d - Chèn một số nguyên</a:t>
            </a:r>
          </a:p>
          <a:p>
            <a:pPr marL="0" indent="0">
              <a:buNone/>
            </a:pPr>
            <a:r>
              <a:rPr lang="en-US" altLang="en-US" dirty="0"/>
              <a:t>+ </a:t>
            </a:r>
            <a:r>
              <a:rPr lang="vi-VN" altLang="en-US" dirty="0"/>
              <a:t>%f - Chèn một số thực</a:t>
            </a:r>
            <a:endParaRPr lang="en-US" altLang="en-US" dirty="0"/>
          </a:p>
          <a:p>
            <a:r>
              <a:rPr lang="en-US" altLang="en-US" dirty="0" err="1"/>
              <a:t>Cú</a:t>
            </a:r>
            <a:r>
              <a:rPr lang="en-US" altLang="en-US" dirty="0"/>
              <a:t> </a:t>
            </a:r>
            <a:r>
              <a:rPr lang="en-US" altLang="en-US" dirty="0" err="1"/>
              <a:t>pháp</a:t>
            </a:r>
            <a:r>
              <a:rPr lang="en-US" altLang="en-US" dirty="0"/>
              <a:t>:</a:t>
            </a:r>
            <a:endParaRPr lang="vi-VN" altLang="en-US" dirty="0"/>
          </a:p>
          <a:p>
            <a:pPr marL="0" indent="0" algn="ctr">
              <a:buNone/>
            </a:pPr>
            <a:r>
              <a:rPr lang="vi-VN" altLang="en-US" dirty="0"/>
              <a:t>formatted_string = "Chuỗi format" % (giá_trị1, giá_trị2,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2782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Khái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niệm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nhớ</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Kiểu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xuất</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của</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mẫu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32" name="TextBox 7">
            <a:extLst>
              <a:ext uri="{FF2B5EF4-FFF2-40B4-BE49-F238E27FC236}">
                <a16:creationId xmlns:a16="http://schemas.microsoft.com/office/drawing/2014/main" id="{90D62706-6C8C-4795-B710-62D128C861E9}"/>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máy</a:t>
            </a:r>
            <a:endParaRPr lang="en-US" dirty="0">
              <a:latin typeface="Arial" pitchFamily="34" charset="0"/>
              <a:ea typeface="Tahoma" pitchFamily="34" charset="0"/>
              <a:cs typeface="Arial" pitchFamily="34" charset="0"/>
            </a:endParaRPr>
          </a:p>
        </p:txBody>
      </p:sp>
      <p:sp>
        <p:nvSpPr>
          <p:cNvPr id="33" name="Oval 32">
            <a:extLst>
              <a:ext uri="{FF2B5EF4-FFF2-40B4-BE49-F238E27FC236}">
                <a16:creationId xmlns:a16="http://schemas.microsoft.com/office/drawing/2014/main" id="{9B0F2C80-1852-4C5E-9789-78B9B2C43CFC}"/>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F-strings (chuỗi được định dạng) là một cú pháp đặc biệt trong Python cho phép </a:t>
            </a:r>
            <a:r>
              <a:rPr lang="en-US" altLang="en-US" dirty="0"/>
              <a:t>ta</a:t>
            </a:r>
            <a:r>
              <a:rPr lang="vi-VN" altLang="en-US" dirty="0"/>
              <a:t> nhúng giá trị biến trực tiếp vào trong một chuỗi. F-strings được ký hiệu bằng ký tự f hoặc F đặt trước chuỗi và giá trị biến được đặt trong cặp dấu ngoặc nhọn {}</a:t>
            </a:r>
            <a:endParaRPr lang="en-US" altLang="en-US" dirty="0"/>
          </a:p>
          <a:p>
            <a:r>
              <a:rPr lang="en-US" altLang="en-US" dirty="0" err="1"/>
              <a:t>Cú</a:t>
            </a:r>
            <a:r>
              <a:rPr lang="en-US" altLang="en-US" dirty="0"/>
              <a:t> </a:t>
            </a:r>
            <a:r>
              <a:rPr lang="en-US" altLang="en-US" dirty="0" err="1"/>
              <a:t>pháp</a:t>
            </a:r>
            <a:r>
              <a:rPr lang="en-US" altLang="en-US" dirty="0"/>
              <a:t>: </a:t>
            </a:r>
          </a:p>
          <a:p>
            <a:pPr marL="0" indent="0" algn="ctr">
              <a:buNone/>
            </a:pPr>
            <a:r>
              <a:rPr lang="en-US" altLang="en-US" dirty="0" err="1"/>
              <a:t>f"Chuỗi</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biến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4916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Tạo ra một biến tên gọi là retained có giá trị là 100.</a:t>
            </a:r>
          </a:p>
          <a:p>
            <a:pPr marL="0" indent="0">
              <a:spcBef>
                <a:spcPts val="725"/>
              </a:spcBef>
              <a:spcAft>
                <a:spcPts val="725"/>
              </a:spcAft>
              <a:buNone/>
            </a:pPr>
            <a:r>
              <a:rPr lang="vi-VN" altLang="en-US" dirty="0">
                <a:ea typeface="Arial" charset="0"/>
              </a:rPr>
              <a:t>Giả sử có thể đầu tư số tiền này với lãi suất là 15%/năm và phần lãi suất này sẽ lưu trữ với các tên là Interest. Khi đó, sau 1 năm chúng ra sẽ có 100 x 1,15 = 115; sau 2 năm chúng ta sẽ có 100 x 1,15 x 1,15 = 132,25.</a:t>
            </a:r>
          </a:p>
          <a:p>
            <a:pPr marL="0" indent="0">
              <a:spcBef>
                <a:spcPts val="725"/>
              </a:spcBef>
              <a:spcAft>
                <a:spcPts val="725"/>
              </a:spcAft>
              <a:buNone/>
            </a:pPr>
            <a:r>
              <a:rPr lang="vi-VN" altLang="en-US" dirty="0">
                <a:ea typeface="Arial" charset="0"/>
              </a:rPr>
              <a:t>Yêu cầu viết ra các câu lệnh để tính toán được số tiền mà chúng ta có sau 10 năm rồi in kết quả cuối cùng ra</a:t>
            </a:r>
            <a:r>
              <a:rPr lang="en-US" altLang="en-US" dirty="0">
                <a:ea typeface="Arial" charset="0"/>
              </a:rPr>
              <a:t>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đoạn code thực hiện 4 phép tính số học: cộng, trừ, nhân, chi</a:t>
            </a:r>
            <a:r>
              <a:rPr lang="en-US" altLang="en-US" dirty="0">
                <a:ea typeface="Arial" charset="0"/>
              </a:rPr>
              <a:t>a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fontScale="850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đoạn code</a:t>
            </a:r>
            <a:r>
              <a:rPr lang="en-US" altLang="en-US" dirty="0">
                <a:ea typeface="Arial" charset="0"/>
              </a:rPr>
              <a:t> </a:t>
            </a:r>
            <a:r>
              <a:rPr lang="en-US" altLang="en-US" dirty="0" err="1">
                <a:ea typeface="Arial" charset="0"/>
              </a:rPr>
              <a:t>để</a:t>
            </a:r>
            <a:r>
              <a:rPr lang="en-US" altLang="en-US" dirty="0">
                <a:ea typeface="Arial" charset="0"/>
              </a:rPr>
              <a:t> in ra </a:t>
            </a:r>
            <a:r>
              <a:rPr lang="en-US" altLang="en-US" dirty="0" err="1">
                <a:ea typeface="Arial" charset="0"/>
              </a:rPr>
              <a:t>chuỗi</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cụ</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sau</a:t>
            </a:r>
            <a:r>
              <a:rPr lang="en-US" altLang="en-US" dirty="0">
                <a:ea typeface="Arial" charset="0"/>
              </a:rPr>
              <a:t>:</a:t>
            </a:r>
          </a:p>
          <a:p>
            <a:pPr marL="0" indent="0" algn="l">
              <a:buNone/>
            </a:pPr>
            <a:r>
              <a:rPr lang="en-GB" b="0" i="0" dirty="0">
                <a:solidFill>
                  <a:srgbClr val="000000"/>
                </a:solidFill>
                <a:effectLst/>
                <a:latin typeface="-apple-system"/>
              </a:rPr>
              <a:t>“Shall I compare thee to a summer's day?</a:t>
            </a:r>
            <a:br>
              <a:rPr lang="en-GB" b="0" i="0" dirty="0">
                <a:solidFill>
                  <a:srgbClr val="000000"/>
                </a:solidFill>
                <a:effectLst/>
                <a:latin typeface="-apple-system"/>
              </a:rPr>
            </a:br>
            <a:r>
              <a:rPr lang="en-GB" b="0" i="0" dirty="0">
                <a:solidFill>
                  <a:srgbClr val="000000"/>
                </a:solidFill>
                <a:effectLst/>
                <a:latin typeface="-apple-system"/>
              </a:rPr>
              <a:t>Thou art more lovely and more temperate:</a:t>
            </a:r>
            <a:br>
              <a:rPr lang="en-GB" b="0" i="0" dirty="0">
                <a:solidFill>
                  <a:srgbClr val="000000"/>
                </a:solidFill>
                <a:effectLst/>
                <a:latin typeface="-apple-system"/>
              </a:rPr>
            </a:br>
            <a:r>
              <a:rPr lang="en-GB" b="0" i="0" dirty="0">
                <a:solidFill>
                  <a:srgbClr val="000000"/>
                </a:solidFill>
                <a:effectLst/>
                <a:latin typeface="-apple-system"/>
              </a:rPr>
              <a:t>Rough winds do shake the darling buds of May,</a:t>
            </a:r>
            <a:br>
              <a:rPr lang="en-GB" b="0" i="0" dirty="0">
                <a:solidFill>
                  <a:srgbClr val="000000"/>
                </a:solidFill>
                <a:effectLst/>
                <a:latin typeface="-apple-system"/>
              </a:rPr>
            </a:br>
            <a:r>
              <a:rPr lang="en-GB" b="0" i="0" dirty="0">
                <a:solidFill>
                  <a:srgbClr val="000000"/>
                </a:solidFill>
                <a:effectLst/>
                <a:latin typeface="-apple-system"/>
              </a:rPr>
              <a:t>And summer's lease hath all too short a date:</a:t>
            </a:r>
          </a:p>
          <a:p>
            <a:pPr marL="276225" lvl="1" indent="0" algn="l">
              <a:buNone/>
            </a:pPr>
            <a:r>
              <a:rPr lang="en-GB" b="0" i="0" dirty="0">
                <a:solidFill>
                  <a:srgbClr val="000000"/>
                </a:solidFill>
                <a:effectLst/>
                <a:latin typeface="-apple-system"/>
              </a:rPr>
              <a:t>Sometime too hot the eye of heaven shines,</a:t>
            </a:r>
            <a:br>
              <a:rPr lang="en-GB" b="0" i="0" dirty="0">
                <a:solidFill>
                  <a:srgbClr val="000000"/>
                </a:solidFill>
                <a:effectLst/>
                <a:latin typeface="-apple-system"/>
              </a:rPr>
            </a:br>
            <a:r>
              <a:rPr lang="en-GB" b="0" i="0" dirty="0">
                <a:solidFill>
                  <a:srgbClr val="000000"/>
                </a:solidFill>
                <a:effectLst/>
                <a:latin typeface="-apple-system"/>
              </a:rPr>
              <a:t>And often is his gold complexion dimmed;</a:t>
            </a:r>
            <a:br>
              <a:rPr lang="en-GB" b="0" i="0" dirty="0">
                <a:solidFill>
                  <a:srgbClr val="000000"/>
                </a:solidFill>
                <a:effectLst/>
                <a:latin typeface="-apple-system"/>
              </a:rPr>
            </a:br>
            <a:r>
              <a:rPr lang="en-GB" b="0" i="0" dirty="0">
                <a:solidFill>
                  <a:srgbClr val="000000"/>
                </a:solidFill>
                <a:effectLst/>
                <a:latin typeface="-apple-system"/>
              </a:rPr>
              <a:t>And every fair from fair sometime declines,</a:t>
            </a:r>
            <a:br>
              <a:rPr lang="en-GB" b="0" i="0" dirty="0">
                <a:solidFill>
                  <a:srgbClr val="000000"/>
                </a:solidFill>
                <a:effectLst/>
                <a:latin typeface="-apple-system"/>
              </a:rPr>
            </a:br>
            <a:r>
              <a:rPr lang="en-GB" b="0" i="0" dirty="0">
                <a:solidFill>
                  <a:srgbClr val="000000"/>
                </a:solidFill>
                <a:effectLst/>
                <a:latin typeface="-apple-system"/>
              </a:rPr>
              <a:t>By chance or nature's changing course untrimmed;</a:t>
            </a:r>
          </a:p>
          <a:p>
            <a:pPr marL="0" indent="0" algn="l">
              <a:buNone/>
            </a:pPr>
            <a:r>
              <a:rPr lang="en-GB" b="0" i="0" dirty="0">
                <a:solidFill>
                  <a:srgbClr val="000000"/>
                </a:solidFill>
                <a:effectLst/>
                <a:latin typeface="-apple-system"/>
              </a:rPr>
              <a:t>But thy eternal summer shall not fade</a:t>
            </a:r>
            <a:br>
              <a:rPr lang="en-GB" b="0" i="0" dirty="0">
                <a:solidFill>
                  <a:srgbClr val="000000"/>
                </a:solidFill>
                <a:effectLst/>
                <a:latin typeface="-apple-system"/>
              </a:rPr>
            </a:br>
            <a:r>
              <a:rPr lang="en-GB" b="0" i="0" dirty="0">
                <a:solidFill>
                  <a:srgbClr val="000000"/>
                </a:solidFill>
                <a:effectLst/>
                <a:latin typeface="-apple-system"/>
              </a:rPr>
              <a:t>Nor lose possession of that fair thou </a:t>
            </a:r>
            <a:r>
              <a:rPr lang="en-GB" b="0" i="0" dirty="0" err="1">
                <a:solidFill>
                  <a:srgbClr val="000000"/>
                </a:solidFill>
                <a:effectLst/>
                <a:latin typeface="-apple-system"/>
              </a:rPr>
              <a:t>owest</a:t>
            </a:r>
            <a:r>
              <a:rPr lang="en-GB" b="0" i="0" dirty="0">
                <a:solidFill>
                  <a:srgbClr val="000000"/>
                </a:solidFill>
                <a:effectLst/>
                <a:latin typeface="-apple-system"/>
              </a:rPr>
              <a:t>;</a:t>
            </a:r>
            <a:br>
              <a:rPr lang="en-GB" b="0" i="0" dirty="0">
                <a:solidFill>
                  <a:srgbClr val="000000"/>
                </a:solidFill>
                <a:effectLst/>
                <a:latin typeface="-apple-system"/>
              </a:rPr>
            </a:br>
            <a:r>
              <a:rPr lang="en-GB" b="0" i="0" dirty="0">
                <a:solidFill>
                  <a:srgbClr val="000000"/>
                </a:solidFill>
                <a:effectLst/>
                <a:latin typeface="-apple-system"/>
              </a:rPr>
              <a:t>Nor shall Death brag thou </a:t>
            </a:r>
            <a:r>
              <a:rPr lang="en-GB" b="0" i="0" dirty="0" err="1">
                <a:solidFill>
                  <a:srgbClr val="000000"/>
                </a:solidFill>
                <a:effectLst/>
                <a:latin typeface="-apple-system"/>
              </a:rPr>
              <a:t>wanderest</a:t>
            </a:r>
            <a:r>
              <a:rPr lang="en-GB" b="0" i="0" dirty="0">
                <a:solidFill>
                  <a:srgbClr val="000000"/>
                </a:solidFill>
                <a:effectLst/>
                <a:latin typeface="-apple-system"/>
              </a:rPr>
              <a:t> in his shade,</a:t>
            </a:r>
            <a:br>
              <a:rPr lang="en-GB" b="0" i="0" dirty="0">
                <a:solidFill>
                  <a:srgbClr val="000000"/>
                </a:solidFill>
                <a:effectLst/>
                <a:latin typeface="-apple-system"/>
              </a:rPr>
            </a:br>
            <a:r>
              <a:rPr lang="en-GB" b="0" i="0" dirty="0">
                <a:solidFill>
                  <a:srgbClr val="000000"/>
                </a:solidFill>
                <a:effectLst/>
                <a:latin typeface="-apple-system"/>
              </a:rPr>
              <a:t>When in eternal lines to time thou </a:t>
            </a:r>
            <a:r>
              <a:rPr lang="en-GB" b="0" i="0" dirty="0" err="1">
                <a:solidFill>
                  <a:srgbClr val="000000"/>
                </a:solidFill>
                <a:effectLst/>
                <a:latin typeface="-apple-system"/>
              </a:rPr>
              <a:t>growest</a:t>
            </a:r>
            <a:r>
              <a:rPr lang="en-GB" b="0" i="0" dirty="0">
                <a:solidFill>
                  <a:srgbClr val="000000"/>
                </a:solidFill>
                <a:effectLst/>
                <a:latin typeface="-apple-system"/>
              </a:rPr>
              <a:t>:</a:t>
            </a:r>
          </a:p>
          <a:p>
            <a:pPr marL="276225" lvl="1" indent="0" algn="l">
              <a:buNone/>
            </a:pPr>
            <a:r>
              <a:rPr lang="en-GB" b="0" i="0" dirty="0">
                <a:solidFill>
                  <a:srgbClr val="000000"/>
                </a:solidFill>
                <a:effectLst/>
                <a:latin typeface="-apple-system"/>
              </a:rPr>
              <a:t>So long as men can breathe or eyes can see,</a:t>
            </a:r>
            <a:br>
              <a:rPr lang="en-GB" b="0" i="0" dirty="0">
                <a:solidFill>
                  <a:srgbClr val="000000"/>
                </a:solidFill>
                <a:effectLst/>
                <a:latin typeface="-apple-system"/>
              </a:rPr>
            </a:br>
            <a:r>
              <a:rPr lang="en-GB" b="0" i="0" dirty="0">
                <a:solidFill>
                  <a:srgbClr val="000000"/>
                </a:solidFill>
                <a:effectLst/>
                <a:latin typeface="-apple-system"/>
              </a:rPr>
              <a:t>So long lives this, and this gives life to thee.</a:t>
            </a:r>
          </a:p>
          <a:p>
            <a:pPr marL="0" indent="0">
              <a:spcBef>
                <a:spcPts val="725"/>
              </a:spcBef>
              <a:spcAft>
                <a:spcPts val="725"/>
              </a:spcAft>
              <a:buNone/>
            </a:pPr>
            <a:r>
              <a:rPr lang="en-US" altLang="en-US" dirty="0">
                <a:ea typeface="Arial" charset="0"/>
              </a:rPr>
              <a:t>(</a:t>
            </a:r>
            <a:r>
              <a:rPr lang="en-GB" b="0" i="0" dirty="0">
                <a:solidFill>
                  <a:srgbClr val="000000"/>
                </a:solidFill>
                <a:effectLst/>
                <a:latin typeface="-apple-system"/>
              </a:rPr>
              <a:t>Sonnet 18 by William Shakespeare </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chương trình xuất ra màn hình nhiệt độ (oK) tương ứng khi nhập vào nhiệt độ theo đơn vị (oC).</a:t>
            </a:r>
            <a:endParaRPr lang="en-US" altLang="en-US" dirty="0">
              <a:ea typeface="Arial" charset="0"/>
            </a:endParaRPr>
          </a:p>
          <a:p>
            <a:pPr marL="0" indent="0">
              <a:spcBef>
                <a:spcPts val="725"/>
              </a:spcBef>
              <a:spcAft>
                <a:spcPts val="725"/>
              </a:spcAft>
              <a:buNone/>
            </a:pPr>
            <a:r>
              <a:rPr lang="en-US" altLang="en-US" dirty="0" err="1">
                <a:ea typeface="Arial" charset="0"/>
              </a:rPr>
              <a:t>Lưu</a:t>
            </a:r>
            <a:r>
              <a:rPr lang="en-US" altLang="en-US" dirty="0">
                <a:ea typeface="Arial" charset="0"/>
              </a:rPr>
              <a:t> ý: </a:t>
            </a:r>
            <a:r>
              <a:rPr lang="vi-VN" altLang="en-US" dirty="0">
                <a:ea typeface="Arial" charset="0"/>
              </a:rPr>
              <a:t>Để đổi từ nhiệt độ (</a:t>
            </a:r>
            <a:r>
              <a:rPr lang="vi-VN" altLang="en-US" baseline="30000" dirty="0">
                <a:ea typeface="Arial" charset="0"/>
              </a:rPr>
              <a:t>o</a:t>
            </a:r>
            <a:r>
              <a:rPr lang="vi-VN" altLang="en-US" dirty="0">
                <a:ea typeface="Arial" charset="0"/>
              </a:rPr>
              <a:t>C) sang đơn vị (</a:t>
            </a:r>
            <a:r>
              <a:rPr lang="vi-VN" altLang="en-US" baseline="30000" dirty="0">
                <a:ea typeface="Arial" charset="0"/>
              </a:rPr>
              <a:t>o</a:t>
            </a:r>
            <a:r>
              <a:rPr lang="vi-VN" altLang="en-US" dirty="0">
                <a:ea typeface="Arial" charset="0"/>
              </a:rPr>
              <a:t>K), ta lấy nhiệt độ (</a:t>
            </a:r>
            <a:r>
              <a:rPr lang="vi-VN" altLang="en-US" baseline="30000" dirty="0">
                <a:ea typeface="Arial" charset="0"/>
              </a:rPr>
              <a:t>o</a:t>
            </a:r>
            <a:r>
              <a:rPr lang="vi-VN" altLang="en-US" dirty="0">
                <a:ea typeface="Arial" charset="0"/>
              </a:rPr>
              <a:t>C) cộng với 273,15.</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nhập vào 2 số nguyên dương m và n (m &gt; n), hãy in ra màn hình phần nguyên và phần dư của m chia cho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Vi</a:t>
            </a:r>
            <a:r>
              <a:rPr lang="vi-VN" altLang="en-US" dirty="0">
                <a:ea typeface="Arial" charset="0"/>
              </a:rPr>
              <a:t>ết chương trình tính diện tích hình tròn, với bán kính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tính vận tốc của vật khi rơi tự do từ độ cao h (m)? Biết vận tốc v được tính theo công thức </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a:ea typeface="Arial" charset="0"/>
              </a:rPr>
              <a:t>                   </a:t>
            </a:r>
            <a:r>
              <a:rPr lang="vi-VN" altLang="en-US" dirty="0">
                <a:ea typeface="Arial" charset="0"/>
              </a:rPr>
              <a:t>với </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m/s</a:t>
            </a:r>
            <a:r>
              <a:rPr lang="vi-VN" altLang="en-US" baseline="30000" dirty="0">
                <a:ea typeface="Arial" charset="0"/>
              </a:rPr>
              <a:t>2</a:t>
            </a:r>
            <a:r>
              <a:rPr lang="vi-VN" altLang="en-US" dirty="0">
                <a:ea typeface="Arial" charset="0"/>
              </a:rPr>
              <a:t>, với độ chính xác 2 chữ số thập phân.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DCB46FC-33F8-44BC-A41C-9C7A9BCC8878}"/>
              </a:ext>
            </a:extLst>
          </p:cNvPr>
          <p:cNvGraphicFramePr>
            <a:graphicFrameLocks noChangeAspect="1"/>
          </p:cNvGraphicFramePr>
          <p:nvPr>
            <p:extLst>
              <p:ext uri="{D42A27DB-BD31-4B8C-83A1-F6EECF244321}">
                <p14:modId xmlns:p14="http://schemas.microsoft.com/office/powerpoint/2010/main" val="4168860810"/>
              </p:ext>
            </p:extLst>
          </p:nvPr>
        </p:nvGraphicFramePr>
        <p:xfrm>
          <a:off x="399883" y="2590800"/>
          <a:ext cx="1333500" cy="574146"/>
        </p:xfrm>
        <a:graphic>
          <a:graphicData uri="http://schemas.openxmlformats.org/presentationml/2006/ole">
            <mc:AlternateContent xmlns:mc="http://schemas.openxmlformats.org/markup-compatibility/2006">
              <mc:Choice xmlns:v="urn:schemas-microsoft-com:vml" Requires="v">
                <p:oleObj spid="_x0000_s5158" name="Equation" r:id="rId3" imgW="685436" imgH="295211" progId="Equation.DSMT4">
                  <p:embed/>
                </p:oleObj>
              </mc:Choice>
              <mc:Fallback>
                <p:oleObj name="Equation" r:id="rId3" imgW="685436" imgH="295211" progId="Equation.DSMT4">
                  <p:embed/>
                  <p:pic>
                    <p:nvPicPr>
                      <p:cNvPr id="0" name=""/>
                      <p:cNvPicPr/>
                      <p:nvPr/>
                    </p:nvPicPr>
                    <p:blipFill>
                      <a:blip r:embed="rId4"/>
                      <a:stretch>
                        <a:fillRect/>
                      </a:stretch>
                    </p:blipFill>
                    <p:spPr>
                      <a:xfrm>
                        <a:off x="399883" y="2590800"/>
                        <a:ext cx="1333500" cy="57414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1E854E6-A888-4424-962A-678E7BFBBD30}"/>
              </a:ext>
            </a:extLst>
          </p:cNvPr>
          <p:cNvGraphicFramePr>
            <a:graphicFrameLocks noChangeAspect="1"/>
          </p:cNvGraphicFramePr>
          <p:nvPr>
            <p:extLst>
              <p:ext uri="{D42A27DB-BD31-4B8C-83A1-F6EECF244321}">
                <p14:modId xmlns:p14="http://schemas.microsoft.com/office/powerpoint/2010/main" val="272825484"/>
              </p:ext>
            </p:extLst>
          </p:nvPr>
        </p:nvGraphicFramePr>
        <p:xfrm>
          <a:off x="2133600" y="2690832"/>
          <a:ext cx="862012" cy="374081"/>
        </p:xfrm>
        <a:graphic>
          <a:graphicData uri="http://schemas.openxmlformats.org/presentationml/2006/ole">
            <mc:AlternateContent xmlns:mc="http://schemas.openxmlformats.org/markup-compatibility/2006">
              <mc:Choice xmlns:v="urn:schemas-microsoft-com:vml" Requires="v">
                <p:oleObj spid="_x0000_s5159" name="Equation" r:id="rId5" imgW="504452" imgH="219248" progId="Equation.DSMT4">
                  <p:embed/>
                </p:oleObj>
              </mc:Choice>
              <mc:Fallback>
                <p:oleObj name="Equation" r:id="rId5" imgW="504452" imgH="219248" progId="Equation.DSMT4">
                  <p:embed/>
                  <p:pic>
                    <p:nvPicPr>
                      <p:cNvPr id="0" name=""/>
                      <p:cNvPicPr/>
                      <p:nvPr/>
                    </p:nvPicPr>
                    <p:blipFill>
                      <a:blip r:embed="rId6"/>
                      <a:stretch>
                        <a:fillRect/>
                      </a:stretch>
                    </p:blipFill>
                    <p:spPr>
                      <a:xfrm>
                        <a:off x="2133600" y="2690832"/>
                        <a:ext cx="862012" cy="374081"/>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nhập ba số thực dương a, b, h từ bàn phím lần lượt là độ dài đáy lớn, đáy bé và chiều cao của một hình thang. Tính diện tích hình thang và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vào độ dài 3 cạnh của một tam giác, tính và </a:t>
            </a:r>
            <a:r>
              <a:rPr lang="en-US" altLang="en-US" dirty="0">
                <a:ea typeface="Arial" charset="0"/>
              </a:rPr>
              <a:t>in </a:t>
            </a:r>
            <a:r>
              <a:rPr lang="vi-VN" altLang="en-US" dirty="0">
                <a:ea typeface="Arial" charset="0"/>
              </a:rPr>
              <a:t>ra màn hình chu vi và diện tích của tam giác đó (lấy độ chính xác sau số thập phân 2 số)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Khái</a:t>
            </a:r>
            <a:r>
              <a:rPr lang="en-US" dirty="0"/>
              <a:t> </a:t>
            </a:r>
            <a:r>
              <a:rPr lang="en-US" dirty="0" err="1"/>
              <a:t>niệm</a:t>
            </a:r>
            <a:r>
              <a:rPr lang="en-US" dirty="0"/>
              <a:t> </a:t>
            </a:r>
            <a:r>
              <a:rPr lang="en-US" dirty="0" err="1"/>
              <a:t>biến</a:t>
            </a:r>
            <a:r>
              <a:rPr lang="en-US" dirty="0"/>
              <a:t> </a:t>
            </a:r>
            <a:r>
              <a:rPr lang="en-US" dirty="0" err="1"/>
              <a:t>nhớ</a:t>
            </a:r>
            <a:endParaRPr lang="en-US" dirty="0"/>
          </a:p>
        </p:txBody>
      </p:sp>
      <p:sp>
        <p:nvSpPr>
          <p:cNvPr id="3" name="Content Placeholder 2"/>
          <p:cNvSpPr>
            <a:spLocks noGrp="1"/>
          </p:cNvSpPr>
          <p:nvPr>
            <p:ph idx="1"/>
          </p:nvPr>
        </p:nvSpPr>
        <p:spPr/>
        <p:txBody>
          <a:bodyPr/>
          <a:lstStyle/>
          <a:p>
            <a:r>
              <a:rPr lang="vi-VN" altLang="en-US" dirty="0"/>
              <a:t>Biến nhớ (variable): (gọi tắt là biến) là một vị trí trong bộ nhớ được sử dụng để lưu trữ dữ liệu (giá trị).</a:t>
            </a:r>
            <a:endParaRPr lang="en-US" altLang="en-US" dirty="0"/>
          </a:p>
          <a:p>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để</a:t>
            </a:r>
            <a:r>
              <a:rPr lang="en-US" altLang="en-US" dirty="0"/>
              <a:t> </a:t>
            </a:r>
            <a:r>
              <a:rPr lang="en-US" altLang="en-US" dirty="0" err="1"/>
              <a:t>gán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a:t>
            </a:r>
          </a:p>
          <a:p>
            <a:r>
              <a:rPr lang="en-US" altLang="en-US" dirty="0" err="1"/>
              <a:t>Câu</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là</a:t>
            </a:r>
            <a:r>
              <a:rPr lang="en-US" altLang="en-US" dirty="0"/>
              <a:t>: </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&lt;</a:t>
            </a:r>
            <a:r>
              <a:rPr lang="en-US" altLang="en-US" dirty="0" err="1"/>
              <a:t>giá</a:t>
            </a:r>
            <a:r>
              <a:rPr lang="en-US" altLang="en-US" dirty="0"/>
              <a:t> </a:t>
            </a:r>
            <a:r>
              <a:rPr lang="en-US" altLang="en-US" dirty="0" err="1"/>
              <a:t>trị</a:t>
            </a:r>
            <a:r>
              <a:rPr lang="en-US" altLang="en-US" dirty="0"/>
              <a:t> </a:t>
            </a:r>
            <a:r>
              <a:rPr lang="en-US" altLang="en-US" dirty="0" err="1"/>
              <a:t>gán</a:t>
            </a:r>
            <a:r>
              <a:rPr lang="en-US" altLang="en-US" dirty="0"/>
              <a:t> </a:t>
            </a:r>
            <a:r>
              <a:rPr lang="en-US" altLang="en-US" dirty="0" err="1"/>
              <a:t>cho</a:t>
            </a:r>
            <a:r>
              <a:rPr lang="en-US" altLang="en-US" dirty="0"/>
              <a:t> </a:t>
            </a:r>
            <a:r>
              <a:rPr lang="en-US" altLang="en-US" dirty="0" err="1"/>
              <a:t>biến</a:t>
            </a:r>
            <a:r>
              <a:rPr lang="en-US" altLang="en-US" dirty="0"/>
              <a:t>&gt;</a:t>
            </a:r>
          </a:p>
          <a:p>
            <a:r>
              <a:rPr lang="en-US" altLang="en-US" dirty="0" err="1"/>
              <a:t>Quy</a:t>
            </a:r>
            <a:r>
              <a:rPr lang="en-US" altLang="en-US" dirty="0"/>
              <a:t> </a:t>
            </a:r>
            <a:r>
              <a:rPr lang="en-US" altLang="en-US" dirty="0" err="1"/>
              <a:t>tắc</a:t>
            </a:r>
            <a:r>
              <a:rPr lang="en-US" altLang="en-US" dirty="0"/>
              <a:t> </a:t>
            </a:r>
            <a:r>
              <a:rPr lang="en-US" altLang="en-US" dirty="0" err="1"/>
              <a:t>đặt</a:t>
            </a:r>
            <a:r>
              <a:rPr lang="en-US" altLang="en-US" dirty="0"/>
              <a:t> </a:t>
            </a:r>
            <a:r>
              <a:rPr lang="en-US" altLang="en-US" dirty="0" err="1"/>
              <a:t>tên</a:t>
            </a:r>
            <a:r>
              <a:rPr lang="en-US" altLang="en-US" dirty="0"/>
              <a:t> </a:t>
            </a:r>
            <a:r>
              <a:rPr lang="en-US" altLang="en-US" dirty="0" err="1"/>
              <a:t>biến</a:t>
            </a:r>
            <a:r>
              <a:rPr lang="en-US" altLang="en-US" dirty="0"/>
              <a:t>: </a:t>
            </a:r>
            <a:r>
              <a:rPr lang="vi-VN" altLang="en-US" dirty="0"/>
              <a:t>một tên biến hợp lệ chỉ gồm sự kết hợp của các chữ cái thường (a đến z) hoặc hoa (A đến Z), các chữ số (0 đến 9) và dấu gạch dưới _</a:t>
            </a:r>
            <a:endParaRPr lang="en-US" altLang="en-US" dirty="0"/>
          </a:p>
          <a:p>
            <a:r>
              <a:rPr lang="en-US" altLang="en-US" dirty="0" err="1"/>
              <a:t>Ví</a:t>
            </a:r>
            <a:r>
              <a:rPr lang="en-US" altLang="en-US" dirty="0"/>
              <a:t> </a:t>
            </a:r>
            <a:r>
              <a:rPr lang="en-US" altLang="en-US" dirty="0" err="1"/>
              <a:t>dụ</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biến</a:t>
            </a:r>
            <a:r>
              <a:rPr lang="en-US" altLang="en-US" dirty="0"/>
              <a:t> a = 5 </a:t>
            </a:r>
            <a:r>
              <a:rPr lang="en-US" altLang="en-US" dirty="0" err="1"/>
              <a:t>vào</a:t>
            </a:r>
            <a:r>
              <a:rPr lang="en-US" altLang="en-US" dirty="0"/>
              <a:t> Visual Studio Code</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Cho biểu thứ</a:t>
            </a:r>
            <a:r>
              <a:rPr lang="en-US" altLang="en-US" dirty="0">
                <a:ea typeface="Arial" charset="0"/>
              </a:rPr>
              <a:t>c:</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vi-VN" altLang="en-US" dirty="0">
                <a:ea typeface="Arial" charset="0"/>
              </a:rPr>
              <a:t>Viết chương trình tính giá trị của biểu thức f(x,y) tại x, y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3231B42D-FA49-47BA-A0B2-CFD6F0BA25B3}"/>
              </a:ext>
            </a:extLst>
          </p:cNvPr>
          <p:cNvGraphicFramePr>
            <a:graphicFrameLocks noChangeAspect="1"/>
          </p:cNvGraphicFramePr>
          <p:nvPr>
            <p:extLst>
              <p:ext uri="{D42A27DB-BD31-4B8C-83A1-F6EECF244321}">
                <p14:modId xmlns:p14="http://schemas.microsoft.com/office/powerpoint/2010/main" val="3730686850"/>
              </p:ext>
            </p:extLst>
          </p:nvPr>
        </p:nvGraphicFramePr>
        <p:xfrm>
          <a:off x="2057400" y="1905000"/>
          <a:ext cx="2765425" cy="1269292"/>
        </p:xfrm>
        <a:graphic>
          <a:graphicData uri="http://schemas.openxmlformats.org/presentationml/2006/ole">
            <mc:AlternateContent xmlns:mc="http://schemas.openxmlformats.org/markup-compatibility/2006">
              <mc:Choice xmlns:v="urn:schemas-microsoft-com:vml" Requires="v">
                <p:oleObj spid="_x0000_s6164" name="Equation" r:id="rId3" imgW="1723126" imgH="790588" progId="Equation.DSMT4">
                  <p:embed/>
                </p:oleObj>
              </mc:Choice>
              <mc:Fallback>
                <p:oleObj name="Equation" r:id="rId3" imgW="1723126" imgH="790588" progId="Equation.DSMT4">
                  <p:embed/>
                  <p:pic>
                    <p:nvPicPr>
                      <p:cNvPr id="0" name=""/>
                      <p:cNvPicPr/>
                      <p:nvPr/>
                    </p:nvPicPr>
                    <p:blipFill>
                      <a:blip r:embed="rId4"/>
                      <a:stretch>
                        <a:fillRect/>
                      </a:stretch>
                    </p:blipFill>
                    <p:spPr>
                      <a:xfrm>
                        <a:off x="2057400" y="1905000"/>
                        <a:ext cx="2765425" cy="1269292"/>
                      </a:xfrm>
                      <a:prstGeom prst="rect">
                        <a:avLst/>
                      </a:prstGeom>
                    </p:spPr>
                  </p:pic>
                </p:oleObj>
              </mc:Fallback>
            </mc:AlternateContent>
          </a:graphicData>
        </a:graphic>
      </p:graphicFrame>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quê</a:t>
            </a:r>
            <a:r>
              <a:rPr lang="en-US" altLang="en-US" dirty="0">
                <a:ea typeface="Arial" charset="0"/>
              </a:rPr>
              <a:t> </a:t>
            </a:r>
            <a:r>
              <a:rPr lang="en-US" altLang="en-US" dirty="0" err="1">
                <a:ea typeface="Arial" charset="0"/>
              </a:rPr>
              <a:t>quán</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môn</a:t>
            </a:r>
            <a:r>
              <a:rPr lang="en-US" altLang="en-US" dirty="0">
                <a:ea typeface="Arial" charset="0"/>
              </a:rPr>
              <a:t> Tin </a:t>
            </a:r>
            <a:r>
              <a:rPr lang="en-US" altLang="en-US" dirty="0" err="1">
                <a:ea typeface="Arial" charset="0"/>
              </a:rPr>
              <a:t>cơ</a:t>
            </a:r>
            <a:r>
              <a:rPr lang="en-US" altLang="en-US" dirty="0">
                <a:ea typeface="Arial" charset="0"/>
              </a:rPr>
              <a:t> </a:t>
            </a:r>
            <a:r>
              <a:rPr lang="en-US" altLang="en-US" dirty="0" err="1">
                <a:ea typeface="Arial" charset="0"/>
              </a:rPr>
              <a:t>sở</a:t>
            </a:r>
            <a:r>
              <a:rPr lang="en-US" altLang="en-US" dirty="0">
                <a:ea typeface="Arial" charset="0"/>
              </a:rPr>
              <a:t>; in ra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buNone/>
            </a:pPr>
            <a:r>
              <a:rPr lang="en-US" dirty="0"/>
              <a:t>+ </a:t>
            </a:r>
            <a:r>
              <a:rPr lang="en-US" dirty="0" err="1"/>
              <a:t>Nhập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b="1" dirty="0"/>
              <a:t>s</a:t>
            </a:r>
            <a:r>
              <a:rPr lang="en-US" dirty="0"/>
              <a:t> </a:t>
            </a:r>
            <a:r>
              <a:rPr lang="en-US" dirty="0" err="1"/>
              <a:t>tính</a:t>
            </a:r>
            <a:r>
              <a:rPr lang="en-US" dirty="0"/>
              <a:t> </a:t>
            </a:r>
            <a:r>
              <a:rPr lang="en-US" dirty="0" err="1"/>
              <a:t>bằng</a:t>
            </a:r>
            <a:r>
              <a:rPr lang="en-US" dirty="0"/>
              <a:t> </a:t>
            </a:r>
            <a:r>
              <a:rPr lang="en-US" dirty="0" err="1"/>
              <a:t>giây</a:t>
            </a:r>
            <a:r>
              <a:rPr lang="en-US" dirty="0"/>
              <a:t>, </a:t>
            </a:r>
            <a:r>
              <a:rPr lang="en-US" b="1" dirty="0"/>
              <a:t>m</a:t>
            </a:r>
            <a:r>
              <a:rPr lang="en-US" dirty="0"/>
              <a:t> </a:t>
            </a:r>
            <a:r>
              <a:rPr lang="en-US" dirty="0" err="1"/>
              <a:t>tính</a:t>
            </a:r>
            <a:r>
              <a:rPr lang="en-US" dirty="0"/>
              <a:t> </a:t>
            </a:r>
            <a:r>
              <a:rPr lang="en-US" dirty="0" err="1"/>
              <a:t>bằng</a:t>
            </a:r>
            <a:r>
              <a:rPr lang="en-US" dirty="0"/>
              <a:t> </a:t>
            </a:r>
            <a:r>
              <a:rPr lang="en-US" dirty="0" err="1"/>
              <a:t>phút</a:t>
            </a:r>
            <a:r>
              <a:rPr lang="en-US" dirty="0"/>
              <a:t>, </a:t>
            </a:r>
            <a:r>
              <a:rPr lang="en-US" b="1" dirty="0"/>
              <a:t>h</a:t>
            </a:r>
            <a:r>
              <a:rPr lang="en-US" dirty="0"/>
              <a:t> </a:t>
            </a:r>
            <a:r>
              <a:rPr lang="en-US" dirty="0" err="1"/>
              <a:t>tính</a:t>
            </a:r>
            <a:r>
              <a:rPr lang="en-US" dirty="0"/>
              <a:t> </a:t>
            </a:r>
            <a:r>
              <a:rPr lang="en-US" dirty="0" err="1"/>
              <a:t>bằng</a:t>
            </a:r>
            <a:r>
              <a:rPr lang="en-US" dirty="0"/>
              <a:t> </a:t>
            </a:r>
            <a:r>
              <a:rPr lang="en-US" dirty="0" err="1"/>
              <a:t>giờ</a:t>
            </a:r>
            <a:r>
              <a:rPr lang="en-US" dirty="0"/>
              <a:t>, </a:t>
            </a:r>
            <a:r>
              <a:rPr lang="en-US" b="1" dirty="0"/>
              <a:t>d</a:t>
            </a:r>
            <a:r>
              <a:rPr lang="en-US" dirty="0"/>
              <a:t> </a:t>
            </a:r>
            <a:r>
              <a:rPr lang="en-US" dirty="0" err="1"/>
              <a:t>tính</a:t>
            </a:r>
            <a:r>
              <a:rPr lang="en-US" dirty="0"/>
              <a:t> </a:t>
            </a:r>
            <a:r>
              <a:rPr lang="en-US" dirty="0" err="1"/>
              <a:t>bằng</a:t>
            </a:r>
            <a:r>
              <a:rPr lang="en-US" dirty="0"/>
              <a:t> </a:t>
            </a:r>
            <a:r>
              <a:rPr lang="en-US" dirty="0" err="1"/>
              <a:t>ngày</a:t>
            </a:r>
            <a:r>
              <a:rPr lang="en-US" dirty="0"/>
              <a:t>. </a:t>
            </a:r>
            <a:r>
              <a:rPr lang="en-US" dirty="0" err="1"/>
              <a:t>Viết</a:t>
            </a:r>
            <a:r>
              <a:rPr lang="en-US" dirty="0"/>
              <a:t> </a:t>
            </a:r>
            <a:r>
              <a:rPr lang="en-US" dirty="0" err="1"/>
              <a:t>công</a:t>
            </a:r>
            <a:r>
              <a:rPr lang="en-US" dirty="0"/>
              <a:t> </a:t>
            </a:r>
            <a:r>
              <a:rPr lang="en-US" dirty="0" err="1"/>
              <a:t>thức</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b="1" dirty="0"/>
              <a:t>d</a:t>
            </a:r>
            <a:r>
              <a:rPr lang="en-US" dirty="0"/>
              <a:t> </a:t>
            </a:r>
            <a:r>
              <a:rPr lang="en-US" dirty="0" err="1"/>
              <a:t>ngày</a:t>
            </a:r>
            <a:r>
              <a:rPr lang="en-US" dirty="0"/>
              <a:t>, </a:t>
            </a:r>
            <a:r>
              <a:rPr lang="en-US" b="1" dirty="0"/>
              <a:t>h</a:t>
            </a:r>
            <a:r>
              <a:rPr lang="en-US" dirty="0"/>
              <a:t> </a:t>
            </a:r>
            <a:r>
              <a:rPr lang="en-US" dirty="0" err="1"/>
              <a:t>giờ</a:t>
            </a:r>
            <a:r>
              <a:rPr lang="en-US" dirty="0"/>
              <a:t>, </a:t>
            </a:r>
            <a:r>
              <a:rPr lang="en-US" b="1" dirty="0"/>
              <a:t>m</a:t>
            </a:r>
            <a:r>
              <a:rPr lang="en-US" dirty="0"/>
              <a:t> </a:t>
            </a:r>
            <a:r>
              <a:rPr lang="en-US" dirty="0" err="1"/>
              <a:t>phút</a:t>
            </a:r>
            <a:r>
              <a:rPr lang="en-US" dirty="0"/>
              <a:t>, </a:t>
            </a:r>
            <a:r>
              <a:rPr lang="en-US" b="1" dirty="0"/>
              <a:t>s</a:t>
            </a:r>
            <a:r>
              <a:rPr lang="en-US" dirty="0"/>
              <a:t> </a:t>
            </a:r>
            <a:r>
              <a:rPr lang="en-US" dirty="0" err="1"/>
              <a:t>giây</a:t>
            </a:r>
            <a:r>
              <a:rPr lang="en-US" dirty="0"/>
              <a:t>” sang </a:t>
            </a:r>
            <a:r>
              <a:rPr lang="en-US" dirty="0" err="1"/>
              <a:t>đơn</a:t>
            </a:r>
            <a:r>
              <a:rPr lang="en-US" dirty="0"/>
              <a:t> </a:t>
            </a:r>
            <a:r>
              <a:rPr lang="en-US" dirty="0" err="1"/>
              <a:t>vị</a:t>
            </a:r>
            <a:r>
              <a:rPr lang="en-US" dirty="0"/>
              <a:t> </a:t>
            </a:r>
            <a:r>
              <a:rPr lang="en-US" dirty="0" err="1"/>
              <a:t>giây</a:t>
            </a:r>
            <a:r>
              <a:rPr lang="en-US" dirty="0"/>
              <a:t>.</a:t>
            </a:r>
          </a:p>
          <a:p>
            <a:pPr marL="0" indent="0">
              <a:buNone/>
            </a:pP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diện</a:t>
            </a:r>
            <a:r>
              <a:rPr lang="en-US" dirty="0"/>
              <a:t> </a:t>
            </a:r>
            <a:r>
              <a:rPr lang="en-US" dirty="0" err="1"/>
              <a:t>tích</a:t>
            </a:r>
            <a:r>
              <a:rPr lang="en-US" dirty="0"/>
              <a:t> </a:t>
            </a:r>
            <a:r>
              <a:rPr lang="en-US" dirty="0" err="1"/>
              <a:t>xung</a:t>
            </a:r>
            <a:r>
              <a:rPr lang="en-US" dirty="0"/>
              <a:t> </a:t>
            </a:r>
            <a:r>
              <a:rPr lang="en-US" dirty="0" err="1"/>
              <a:t>quanh</a:t>
            </a:r>
            <a:r>
              <a:rPr lang="en-US" dirty="0"/>
              <a:t>, </a:t>
            </a:r>
            <a:r>
              <a:rPr lang="en-US" dirty="0" err="1"/>
              <a:t>diện</a:t>
            </a:r>
            <a:r>
              <a:rPr lang="en-US" dirty="0"/>
              <a:t> </a:t>
            </a:r>
            <a:r>
              <a:rPr lang="en-US" dirty="0" err="1"/>
              <a:t>tích</a:t>
            </a:r>
            <a:r>
              <a:rPr lang="en-US" dirty="0"/>
              <a:t> </a:t>
            </a:r>
            <a:r>
              <a:rPr lang="en-US" dirty="0" err="1"/>
              <a:t>toàn</a:t>
            </a:r>
            <a:r>
              <a:rPr lang="en-US" dirty="0"/>
              <a:t> </a:t>
            </a:r>
            <a:r>
              <a:rPr lang="en-US" dirty="0" err="1"/>
              <a:t>phần</a:t>
            </a:r>
            <a:r>
              <a:rPr lang="en-US" dirty="0"/>
              <a:t> </a:t>
            </a:r>
            <a:r>
              <a:rPr lang="en-US" dirty="0" err="1"/>
              <a:t>và</a:t>
            </a:r>
            <a:r>
              <a:rPr lang="en-US" dirty="0"/>
              <a:t> </a:t>
            </a:r>
            <a:r>
              <a:rPr lang="en-US" dirty="0" err="1"/>
              <a:t>thể</a:t>
            </a:r>
            <a:r>
              <a:rPr lang="en-US" dirty="0"/>
              <a:t> </a:t>
            </a:r>
            <a:r>
              <a:rPr lang="en-US" dirty="0" err="1"/>
              <a:t>tích</a:t>
            </a:r>
            <a:r>
              <a:rPr lang="en-US" dirty="0"/>
              <a:t> </a:t>
            </a:r>
            <a:r>
              <a:rPr lang="en-US" dirty="0" err="1"/>
              <a:t>khối</a:t>
            </a:r>
            <a:r>
              <a:rPr lang="en-US" dirty="0"/>
              <a:t> </a:t>
            </a:r>
            <a:r>
              <a:rPr lang="en-US" dirty="0" err="1"/>
              <a:t>trụ</a:t>
            </a:r>
            <a:r>
              <a:rPr lang="en-US" dirty="0"/>
              <a:t> </a:t>
            </a:r>
            <a:r>
              <a:rPr lang="en-US" dirty="0" err="1"/>
              <a:t>với</a:t>
            </a:r>
            <a:r>
              <a:rPr lang="en-US" dirty="0"/>
              <a:t> </a:t>
            </a:r>
            <a:r>
              <a:rPr lang="en-US" dirty="0" err="1"/>
              <a:t>bán</a:t>
            </a:r>
            <a:r>
              <a:rPr lang="en-US" dirty="0"/>
              <a:t> </a:t>
            </a:r>
            <a:r>
              <a:rPr lang="en-US" dirty="0" err="1"/>
              <a:t>kính</a:t>
            </a:r>
            <a:r>
              <a:rPr lang="en-US" dirty="0"/>
              <a:t> </a:t>
            </a:r>
            <a:r>
              <a:rPr lang="en-US" dirty="0" err="1"/>
              <a:t>và</a:t>
            </a:r>
            <a:r>
              <a:rPr lang="en-US" dirty="0"/>
              <a:t> </a:t>
            </a:r>
            <a:r>
              <a:rPr lang="en-US" dirty="0" err="1"/>
              <a:t>chiều</a:t>
            </a:r>
            <a:r>
              <a:rPr lang="en-US" dirty="0"/>
              <a:t> </a:t>
            </a:r>
            <a:r>
              <a:rPr lang="en-US" dirty="0" err="1"/>
              <a:t>cao</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r>
              <a:rPr lang="en-US" dirty="0" err="1"/>
              <a:t>Biết</a:t>
            </a:r>
            <a:r>
              <a:rPr lang="en-US" dirty="0"/>
              <a:t> </a:t>
            </a:r>
            <a:r>
              <a:rPr lang="en-US" dirty="0" err="1"/>
              <a:t>giá</a:t>
            </a:r>
            <a:r>
              <a:rPr lang="en-US" dirty="0"/>
              <a:t> </a:t>
            </a:r>
            <a:r>
              <a:rPr lang="en-US" dirty="0" err="1"/>
              <a:t>trị</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EF71F62-99FC-4080-B96F-DC9D917A172B}"/>
              </a:ext>
            </a:extLst>
          </p:cNvPr>
          <p:cNvGraphicFramePr>
            <a:graphicFrameLocks noChangeAspect="1"/>
          </p:cNvGraphicFramePr>
          <p:nvPr>
            <p:extLst>
              <p:ext uri="{D42A27DB-BD31-4B8C-83A1-F6EECF244321}">
                <p14:modId xmlns:p14="http://schemas.microsoft.com/office/powerpoint/2010/main" val="367604819"/>
              </p:ext>
            </p:extLst>
          </p:nvPr>
        </p:nvGraphicFramePr>
        <p:xfrm>
          <a:off x="7543800" y="3200400"/>
          <a:ext cx="1191984" cy="347662"/>
        </p:xfrm>
        <a:graphic>
          <a:graphicData uri="http://schemas.openxmlformats.org/presentationml/2006/ole">
            <mc:AlternateContent xmlns:mc="http://schemas.openxmlformats.org/markup-compatibility/2006">
              <mc:Choice xmlns:v="urn:schemas-microsoft-com:vml" Requires="v">
                <p:oleObj spid="_x0000_s9235" name="Equation" r:id="rId4" imgW="609480" imgH="177480" progId="Equation.DSMT4">
                  <p:embed/>
                </p:oleObj>
              </mc:Choice>
              <mc:Fallback>
                <p:oleObj name="Equation" r:id="rId4" imgW="609480" imgH="177480" progId="Equation.DSMT4">
                  <p:embed/>
                  <p:pic>
                    <p:nvPicPr>
                      <p:cNvPr id="0" name=""/>
                      <p:cNvPicPr/>
                      <p:nvPr/>
                    </p:nvPicPr>
                    <p:blipFill>
                      <a:blip r:embed="rId5"/>
                      <a:stretch>
                        <a:fillRect/>
                      </a:stretch>
                    </p:blipFill>
                    <p:spPr>
                      <a:xfrm>
                        <a:off x="7543800" y="3200400"/>
                        <a:ext cx="1191984" cy="347662"/>
                      </a:xfrm>
                      <a:prstGeom prst="rect">
                        <a:avLst/>
                      </a:prstGeom>
                    </p:spPr>
                  </p:pic>
                </p:oleObj>
              </mc:Fallback>
            </mc:AlternateContent>
          </a:graphicData>
        </a:graphic>
      </p:graphicFrame>
    </p:spTree>
    <p:extLst>
      <p:ext uri="{BB962C8B-B14F-4D97-AF65-F5344CB8AC3E}">
        <p14:creationId xmlns:p14="http://schemas.microsoft.com/office/powerpoint/2010/main" val="1833016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a:t>Cho </a:t>
            </a:r>
            <a:r>
              <a:rPr lang="en-US" dirty="0" err="1"/>
              <a:t>biểu</a:t>
            </a:r>
            <a:r>
              <a:rPr lang="en-US" dirty="0"/>
              <a:t> </a:t>
            </a:r>
            <a:r>
              <a:rPr lang="en-US" dirty="0" err="1"/>
              <a:t>thức</a:t>
            </a:r>
            <a:r>
              <a:rPr lang="en-US" dirty="0"/>
              <a:t>:</a:t>
            </a:r>
          </a:p>
          <a:p>
            <a:pPr marL="0" indent="0">
              <a:buNone/>
            </a:pPr>
            <a:endParaRPr lang="en-US" dirty="0"/>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x </a:t>
            </a:r>
            <a:r>
              <a:rPr lang="en-US" dirty="0" err="1"/>
              <a:t>và</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5853C8F5-08C3-4085-8FC4-204DDB63C85B}"/>
              </a:ext>
            </a:extLst>
          </p:cNvPr>
          <p:cNvGraphicFramePr>
            <a:graphicFrameLocks noChangeAspect="1"/>
          </p:cNvGraphicFramePr>
          <p:nvPr>
            <p:extLst>
              <p:ext uri="{D42A27DB-BD31-4B8C-83A1-F6EECF244321}">
                <p14:modId xmlns:p14="http://schemas.microsoft.com/office/powerpoint/2010/main" val="1052419546"/>
              </p:ext>
            </p:extLst>
          </p:nvPr>
        </p:nvGraphicFramePr>
        <p:xfrm>
          <a:off x="2133600" y="1774171"/>
          <a:ext cx="2622550" cy="997962"/>
        </p:xfrm>
        <a:graphic>
          <a:graphicData uri="http://schemas.openxmlformats.org/presentationml/2006/ole">
            <mc:AlternateContent xmlns:mc="http://schemas.openxmlformats.org/markup-compatibility/2006">
              <mc:Choice xmlns:v="urn:schemas-microsoft-com:vml" Requires="v">
                <p:oleObj spid="_x0000_s7188" name="Equation" r:id="rId4" imgW="1434960" imgH="545760" progId="Equation.DSMT4">
                  <p:embed/>
                </p:oleObj>
              </mc:Choice>
              <mc:Fallback>
                <p:oleObj name="Equation" r:id="rId4" imgW="1434960" imgH="545760" progId="Equation.DSMT4">
                  <p:embed/>
                  <p:pic>
                    <p:nvPicPr>
                      <p:cNvPr id="0" name=""/>
                      <p:cNvPicPr/>
                      <p:nvPr/>
                    </p:nvPicPr>
                    <p:blipFill>
                      <a:blip r:embed="rId5"/>
                      <a:stretch>
                        <a:fillRect/>
                      </a:stretch>
                    </p:blipFill>
                    <p:spPr>
                      <a:xfrm>
                        <a:off x="2133600" y="1774171"/>
                        <a:ext cx="2622550" cy="997962"/>
                      </a:xfrm>
                      <a:prstGeom prst="rect">
                        <a:avLst/>
                      </a:prstGeom>
                    </p:spPr>
                  </p:pic>
                </p:oleObj>
              </mc:Fallback>
            </mc:AlternateContent>
          </a:graphicData>
        </a:graphic>
      </p:graphicFrame>
    </p:spTree>
    <p:extLst>
      <p:ext uri="{BB962C8B-B14F-4D97-AF65-F5344CB8AC3E}">
        <p14:creationId xmlns:p14="http://schemas.microsoft.com/office/powerpoint/2010/main" val="56600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tọa</a:t>
            </a:r>
            <a:r>
              <a:rPr lang="en-US" dirty="0"/>
              <a:t> </a:t>
            </a:r>
            <a:r>
              <a:rPr lang="en-US" dirty="0" err="1"/>
              <a:t>độ</a:t>
            </a:r>
            <a:r>
              <a:rPr lang="en-US" dirty="0"/>
              <a:t> </a:t>
            </a:r>
            <a:r>
              <a:rPr lang="en-US" dirty="0" err="1"/>
              <a:t>của</a:t>
            </a:r>
            <a:r>
              <a:rPr lang="en-US" dirty="0"/>
              <a:t> 2 </a:t>
            </a:r>
            <a:r>
              <a:rPr lang="en-US" dirty="0" err="1"/>
              <a:t>vecto</a:t>
            </a:r>
            <a:r>
              <a:rPr lang="en-US" dirty="0"/>
              <a:t> a </a:t>
            </a:r>
            <a:r>
              <a:rPr lang="en-US" dirty="0" err="1"/>
              <a:t>và</a:t>
            </a:r>
            <a:r>
              <a:rPr lang="en-US" dirty="0"/>
              <a:t> b. </a:t>
            </a:r>
            <a:r>
              <a:rPr lang="en-US" dirty="0" err="1"/>
              <a:t>Tính</a:t>
            </a:r>
            <a:r>
              <a:rPr lang="en-US" dirty="0"/>
              <a:t> </a:t>
            </a:r>
            <a:r>
              <a:rPr lang="en-US" dirty="0" err="1"/>
              <a:t>tích</a:t>
            </a:r>
            <a:r>
              <a:rPr lang="en-US" dirty="0"/>
              <a:t> </a:t>
            </a:r>
            <a:r>
              <a:rPr lang="en-US" dirty="0" err="1"/>
              <a:t>vô</a:t>
            </a:r>
            <a:r>
              <a:rPr lang="en-US" dirty="0"/>
              <a:t> </a:t>
            </a:r>
            <a:r>
              <a:rPr lang="en-US" dirty="0" err="1"/>
              <a:t>hướng</a:t>
            </a:r>
            <a:r>
              <a:rPr lang="en-US" dirty="0"/>
              <a:t> </a:t>
            </a:r>
            <a:r>
              <a:rPr lang="en-US" dirty="0" err="1"/>
              <a:t>của</a:t>
            </a:r>
            <a:r>
              <a:rPr lang="en-US" dirty="0"/>
              <a:t> 2 </a:t>
            </a:r>
            <a:r>
              <a:rPr lang="en-US" dirty="0" err="1"/>
              <a:t>vecto</a:t>
            </a:r>
            <a:r>
              <a:rPr lang="en-US" dirty="0"/>
              <a:t> </a:t>
            </a:r>
            <a:r>
              <a:rPr lang="en-US" dirty="0" err="1"/>
              <a:t>đó</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thế</a:t>
            </a:r>
            <a:r>
              <a:rPr lang="en-US" altLang="en-US" dirty="0">
                <a:ea typeface="Arial" charset="0"/>
              </a:rPr>
              <a:t> 220 V, </a:t>
            </a:r>
            <a:r>
              <a:rPr lang="en-US" altLang="en-US" dirty="0" err="1">
                <a:ea typeface="Arial" charset="0"/>
              </a:rPr>
              <a:t>có</a:t>
            </a:r>
            <a:r>
              <a:rPr lang="en-US" altLang="en-US" dirty="0">
                <a:ea typeface="Arial" charset="0"/>
              </a:rPr>
              <a:t> </a:t>
            </a:r>
            <a:r>
              <a:rPr lang="en-US" altLang="en-US" dirty="0" err="1">
                <a:ea typeface="Arial" charset="0"/>
              </a:rPr>
              <a:t>cường</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chạy</a:t>
            </a:r>
            <a:r>
              <a:rPr lang="en-US" altLang="en-US" dirty="0">
                <a:ea typeface="Arial" charset="0"/>
              </a:rPr>
              <a:t> qua </a:t>
            </a:r>
            <a:r>
              <a:rPr lang="en-US" altLang="en-US" dirty="0" err="1">
                <a:ea typeface="Arial" charset="0"/>
              </a:rPr>
              <a:t>bàn</a:t>
            </a:r>
            <a:r>
              <a:rPr lang="en-US" altLang="en-US" dirty="0">
                <a:ea typeface="Arial" charset="0"/>
              </a:rPr>
              <a:t> </a:t>
            </a:r>
            <a:r>
              <a:rPr lang="en-US" altLang="en-US" dirty="0" err="1">
                <a:ea typeface="Arial" charset="0"/>
              </a:rPr>
              <a:t>là</a:t>
            </a:r>
            <a:r>
              <a:rPr lang="en-US" altLang="en-US" dirty="0">
                <a:ea typeface="Arial" charset="0"/>
              </a:rPr>
              <a:t> 2,7 A.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giây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là</a:t>
            </a:r>
            <a:r>
              <a:rPr lang="en-US" altLang="en-US" dirty="0">
                <a:ea typeface="Arial" charset="0"/>
              </a:rPr>
              <a:t> 7000 đ/kWh.</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en-US" altLang="en-US" dirty="0" err="1">
                <a:ea typeface="Arial" charset="0"/>
              </a:rPr>
              <a:t>Tìm</a:t>
            </a:r>
            <a:r>
              <a:rPr lang="en-US" altLang="en-US" dirty="0">
                <a:ea typeface="Arial" charset="0"/>
              </a:rPr>
              <a:t> </a:t>
            </a:r>
            <a:r>
              <a:rPr lang="en-US" altLang="en-US" dirty="0" err="1">
                <a:ea typeface="Arial" charset="0"/>
              </a:rPr>
              <a:t>nghiệm</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vi-VN" altLang="en-US" dirty="0">
                <a:ea typeface="Arial" charset="0"/>
              </a:rPr>
              <a:t>và hiển thị các nghiệm của phương trình bậc hai đó </a:t>
            </a: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3 </a:t>
            </a:r>
            <a:r>
              <a:rPr lang="en-US" altLang="en-US" dirty="0" err="1">
                <a:ea typeface="Arial" charset="0"/>
              </a:rPr>
              <a:t>đỉnh</a:t>
            </a:r>
            <a:r>
              <a:rPr lang="en-US" altLang="en-US" dirty="0">
                <a:ea typeface="Arial" charset="0"/>
              </a:rPr>
              <a:t> </a:t>
            </a:r>
            <a:r>
              <a:rPr lang="en-US" altLang="en-US" dirty="0" err="1">
                <a:ea typeface="Arial" charset="0"/>
              </a:rPr>
              <a:t>của</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trọng</a:t>
            </a:r>
            <a:r>
              <a:rPr lang="en-US" altLang="en-US" dirty="0">
                <a:ea typeface="Arial" charset="0"/>
              </a:rPr>
              <a:t> </a:t>
            </a:r>
            <a:r>
              <a:rPr lang="en-US" altLang="en-US" dirty="0" err="1">
                <a:ea typeface="Arial" charset="0"/>
              </a:rPr>
              <a:t>tâm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của</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Oxyz</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xứng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nó</a:t>
            </a:r>
            <a:r>
              <a:rPr lang="en-US" altLang="en-US" dirty="0">
                <a:ea typeface="Arial" charset="0"/>
              </a:rPr>
              <a:t> qua </a:t>
            </a:r>
            <a:r>
              <a:rPr lang="en-US" altLang="en-US" dirty="0" err="1">
                <a:ea typeface="Arial" charset="0"/>
              </a:rPr>
              <a:t>mặt</a:t>
            </a:r>
            <a:r>
              <a:rPr lang="en-US" altLang="en-US" dirty="0">
                <a:ea typeface="Arial" charset="0"/>
              </a:rPr>
              <a:t> </a:t>
            </a:r>
            <a:r>
              <a:rPr lang="en-US" altLang="en-US" dirty="0" err="1">
                <a:ea typeface="Arial" charset="0"/>
              </a:rPr>
              <a:t>phẳng</a:t>
            </a:r>
            <a:r>
              <a:rPr lang="en-US" altLang="en-US" dirty="0">
                <a:ea typeface="Arial" charset="0"/>
              </a:rPr>
              <a:t> Oxy, </a:t>
            </a:r>
            <a:r>
              <a:rPr lang="en-US" altLang="en-US" dirty="0" err="1">
                <a:ea typeface="Arial" charset="0"/>
              </a:rPr>
              <a:t>Oxz</a:t>
            </a:r>
            <a:r>
              <a:rPr lang="en-US" altLang="en-US" dirty="0">
                <a:ea typeface="Arial" charset="0"/>
              </a:rPr>
              <a:t>, </a:t>
            </a:r>
            <a:r>
              <a:rPr lang="en-US" altLang="en-US" dirty="0" err="1">
                <a:ea typeface="Arial" charset="0"/>
              </a:rPr>
              <a:t>Oyz</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biểu</a:t>
            </a:r>
            <a:r>
              <a:rPr lang="en-US" altLang="en-US" dirty="0">
                <a:ea typeface="Arial" charset="0"/>
              </a:rPr>
              <a:t> </a:t>
            </a:r>
            <a:r>
              <a:rPr lang="en-US" altLang="en-US" dirty="0" err="1">
                <a:ea typeface="Arial" charset="0"/>
              </a:rPr>
              <a:t>thức</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x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DD8D65E7-5F00-405D-A8B5-B233062B3152}"/>
              </a:ext>
            </a:extLst>
          </p:cNvPr>
          <p:cNvGraphicFramePr>
            <a:graphicFrameLocks noChangeAspect="1"/>
          </p:cNvGraphicFramePr>
          <p:nvPr>
            <p:extLst>
              <p:ext uri="{D42A27DB-BD31-4B8C-83A1-F6EECF244321}">
                <p14:modId xmlns:p14="http://schemas.microsoft.com/office/powerpoint/2010/main" val="3592467874"/>
              </p:ext>
            </p:extLst>
          </p:nvPr>
        </p:nvGraphicFramePr>
        <p:xfrm>
          <a:off x="1981200" y="2133600"/>
          <a:ext cx="2580409" cy="473075"/>
        </p:xfrm>
        <a:graphic>
          <a:graphicData uri="http://schemas.openxmlformats.org/presentationml/2006/ole">
            <mc:AlternateContent xmlns:mc="http://schemas.openxmlformats.org/markup-compatibility/2006">
              <mc:Choice xmlns:v="urn:schemas-microsoft-com:vml" Requires="v">
                <p:oleObj spid="_x0000_s10258" name="Equation" r:id="rId4" imgW="1523880" imgH="279360" progId="Equation.DSMT4">
                  <p:embed/>
                </p:oleObj>
              </mc:Choice>
              <mc:Fallback>
                <p:oleObj name="Equation" r:id="rId4" imgW="1523880" imgH="279360" progId="Equation.DSMT4">
                  <p:embed/>
                  <p:pic>
                    <p:nvPicPr>
                      <p:cNvPr id="0" name=""/>
                      <p:cNvPicPr/>
                      <p:nvPr/>
                    </p:nvPicPr>
                    <p:blipFill>
                      <a:blip r:embed="rId5"/>
                      <a:stretch>
                        <a:fillRect/>
                      </a:stretch>
                    </p:blipFill>
                    <p:spPr>
                      <a:xfrm>
                        <a:off x="1981200" y="2133600"/>
                        <a:ext cx="2580409" cy="473075"/>
                      </a:xfrm>
                      <a:prstGeom prst="rect">
                        <a:avLst/>
                      </a:prstGeom>
                    </p:spPr>
                  </p:pic>
                </p:oleObj>
              </mc:Fallback>
            </mc:AlternateContent>
          </a:graphicData>
        </a:graphic>
      </p:graphicFrame>
    </p:spTree>
    <p:extLst>
      <p:ext uri="{BB962C8B-B14F-4D97-AF65-F5344CB8AC3E}">
        <p14:creationId xmlns:p14="http://schemas.microsoft.com/office/powerpoint/2010/main" val="28436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normAutofit/>
          </a:bodyPr>
          <a:lstStyle/>
          <a:p>
            <a:r>
              <a:rPr lang="en-US" altLang="en-US" dirty="0" err="1"/>
              <a:t>Mọi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trong</a:t>
            </a:r>
            <a:r>
              <a:rPr lang="en-US" altLang="en-US" dirty="0"/>
              <a:t> Python </a:t>
            </a:r>
            <a:r>
              <a:rPr lang="en-US" altLang="en-US" dirty="0" err="1"/>
              <a:t>đều</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Khi ta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thì</a:t>
            </a:r>
            <a:r>
              <a:rPr lang="en-US" altLang="en-US" dirty="0"/>
              <a:t> </a:t>
            </a:r>
            <a:r>
              <a:rPr lang="en-US" altLang="en-US" dirty="0" err="1"/>
              <a:t>tự</a:t>
            </a:r>
            <a:r>
              <a:rPr lang="en-US" altLang="en-US" dirty="0"/>
              <a:t> </a:t>
            </a:r>
            <a:r>
              <a:rPr lang="en-US" altLang="en-US" dirty="0" err="1"/>
              <a:t>động</a:t>
            </a:r>
            <a:r>
              <a:rPr lang="en-US" altLang="en-US" dirty="0"/>
              <a:t> Python </a:t>
            </a:r>
            <a:r>
              <a:rPr lang="en-US" altLang="en-US" dirty="0" err="1"/>
              <a:t>sẽ</a:t>
            </a:r>
            <a:r>
              <a:rPr lang="en-US" altLang="en-US" dirty="0"/>
              <a:t> </a:t>
            </a:r>
            <a:r>
              <a:rPr lang="en-US" altLang="en-US" dirty="0" err="1"/>
              <a:t>suy</a:t>
            </a:r>
            <a:r>
              <a:rPr lang="en-US" altLang="en-US" dirty="0"/>
              <a:t> ra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biến</a:t>
            </a:r>
            <a:r>
              <a:rPr lang="en-US" altLang="en-US" dirty="0"/>
              <a:t>.</a:t>
            </a:r>
          </a:p>
          <a:p>
            <a:r>
              <a:rPr lang="vi-VN" altLang="en-US" dirty="0"/>
              <a:t>Một biến có thể có nhiều kiểu dữ liệu tùy thuộc vào giá trị mà ta gán:</a:t>
            </a:r>
            <a:endParaRPr lang="en-US" altLang="en-US" dirty="0"/>
          </a:p>
          <a:p>
            <a:pPr marL="0" indent="0">
              <a:buNone/>
            </a:pPr>
            <a:r>
              <a:rPr lang="en-US" altLang="en-US" dirty="0"/>
              <a:t>+ </a:t>
            </a:r>
            <a:r>
              <a:rPr lang="vi-VN" altLang="en-US" dirty="0"/>
              <a:t>Kiểu dữ liệu cơ bản: số nguyên, số thực, chuỗi ký tự và boolean.</a:t>
            </a:r>
          </a:p>
          <a:p>
            <a:pPr marL="0" indent="0">
              <a:buNone/>
            </a:pPr>
            <a:r>
              <a:rPr lang="en-US" altLang="en-US" dirty="0"/>
              <a:t>+ </a:t>
            </a:r>
            <a:r>
              <a:rPr lang="vi-VN" altLang="en-US" dirty="0"/>
              <a:t>Kiểu dữ liệu đối tượng: list, tuple, set, dictionary.</a:t>
            </a:r>
            <a:endParaRPr lang="en-US" altLang="en-US" dirty="0"/>
          </a:p>
          <a:p>
            <a:r>
              <a:rPr lang="en-US" altLang="en-US" dirty="0" err="1"/>
              <a:t>Để</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b="1" dirty="0"/>
              <a:t>type(</a:t>
            </a:r>
            <a:r>
              <a:rPr lang="en-US" altLang="en-US" b="1" dirty="0" err="1"/>
              <a:t>tên</a:t>
            </a:r>
            <a:r>
              <a:rPr lang="en-US" altLang="en-US" b="1" dirty="0"/>
              <a:t> </a:t>
            </a:r>
            <a:r>
              <a:rPr lang="en-US" altLang="en-US" b="1" dirty="0" err="1"/>
              <a:t>biến</a:t>
            </a:r>
            <a:r>
              <a:rPr lang="en-US" altLang="en-US" b="1" dirty="0"/>
              <a:t>)</a:t>
            </a:r>
          </a:p>
          <a:p>
            <a:r>
              <a:rPr lang="vi-VN" altLang="en-US" dirty="0"/>
              <a:t>Hằng giá trị là một giá trị cố định không thay đổi trong suốt quá trình thực thi chương trình. Nó được sử dụng để đại diện cho một giá trị mà ta không muốn thay đổi trong mã nguồn của chương trình.</a:t>
            </a:r>
            <a:endParaRPr lang="en-US" altLang="en-US" dirty="0"/>
          </a:p>
          <a:p>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suất</a:t>
            </a:r>
            <a:r>
              <a:rPr lang="en-US" altLang="en-US" dirty="0">
                <a:ea typeface="Arial" charset="0"/>
              </a:rPr>
              <a:t> </a:t>
            </a:r>
            <a:r>
              <a:rPr lang="en-US" altLang="en-US" dirty="0" err="1">
                <a:ea typeface="Arial" charset="0"/>
              </a:rPr>
              <a:t>khi</a:t>
            </a:r>
            <a:r>
              <a:rPr lang="en-US" altLang="en-US" dirty="0">
                <a:ea typeface="Arial" charset="0"/>
              </a:rPr>
              <a:t> tung n </a:t>
            </a:r>
            <a:r>
              <a:rPr lang="en-US" altLang="en-US" dirty="0" err="1">
                <a:ea typeface="Arial" charset="0"/>
              </a:rPr>
              <a:t>lần</a:t>
            </a:r>
            <a:r>
              <a:rPr lang="en-US" altLang="en-US" dirty="0">
                <a:ea typeface="Arial" charset="0"/>
              </a:rPr>
              <a:t> 3 </a:t>
            </a:r>
            <a:r>
              <a:rPr lang="en-US" altLang="en-US" dirty="0" err="1">
                <a:ea typeface="Arial" charset="0"/>
              </a:rPr>
              <a:t>xúc</a:t>
            </a:r>
            <a:r>
              <a:rPr lang="en-US" altLang="en-US" dirty="0">
                <a:ea typeface="Arial" charset="0"/>
              </a:rPr>
              <a:t> </a:t>
            </a:r>
            <a:r>
              <a:rPr lang="en-US" altLang="en-US" dirty="0" err="1">
                <a:ea typeface="Arial" charset="0"/>
              </a:rPr>
              <a:t>sắc</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 </a:t>
            </a:r>
            <a:r>
              <a:rPr lang="en-US" altLang="en-US" dirty="0" err="1">
                <a:ea typeface="Arial" charset="0"/>
              </a:rPr>
              <a:t>cả</a:t>
            </a:r>
            <a:r>
              <a:rPr lang="en-US" altLang="en-US" dirty="0">
                <a:ea typeface="Arial" charset="0"/>
              </a:rPr>
              <a:t> 3 ra 6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r>
              <a:rPr lang="en-US" altLang="en-US" b="1"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xe</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đang</a:t>
            </a:r>
            <a:r>
              <a:rPr lang="en-US" altLang="en-US" dirty="0">
                <a:ea typeface="Arial" charset="0"/>
              </a:rPr>
              <a:t> </a:t>
            </a:r>
            <a:r>
              <a:rPr lang="en-US" altLang="en-US" dirty="0" err="1">
                <a:ea typeface="Arial" charset="0"/>
              </a:rPr>
              <a:t>chạy</a:t>
            </a:r>
            <a:r>
              <a:rPr lang="en-US" altLang="en-US" dirty="0">
                <a:ea typeface="Arial" charset="0"/>
              </a:rPr>
              <a:t>. Khi </a:t>
            </a:r>
            <a:r>
              <a:rPr lang="en-US" altLang="en-US" dirty="0" err="1">
                <a:ea typeface="Arial" charset="0"/>
              </a:rPr>
              <a:t>người</a:t>
            </a:r>
            <a:r>
              <a:rPr lang="en-US" altLang="en-US" dirty="0">
                <a:ea typeface="Arial" charset="0"/>
              </a:rPr>
              <a:t> </a:t>
            </a:r>
            <a:r>
              <a:rPr lang="en-US" altLang="en-US" dirty="0" err="1">
                <a:ea typeface="Arial" charset="0"/>
              </a:rPr>
              <a:t>lái</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tới</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xe</a:t>
            </a:r>
            <a:r>
              <a:rPr lang="en-US" altLang="en-US" dirty="0">
                <a:ea typeface="Arial" charset="0"/>
              </a:rPr>
              <a:t> </a:t>
            </a:r>
            <a:r>
              <a:rPr lang="en-US" altLang="en-US" dirty="0" err="1">
                <a:ea typeface="Arial" charset="0"/>
              </a:rPr>
              <a:t>dừng</a:t>
            </a:r>
            <a:r>
              <a:rPr lang="en-US" altLang="en-US" dirty="0">
                <a:ea typeface="Arial" charset="0"/>
              </a:rPr>
              <a:t> </a:t>
            </a:r>
            <a:r>
              <a:rPr lang="en-US" altLang="en-US" dirty="0" err="1">
                <a:ea typeface="Arial" charset="0"/>
              </a:rPr>
              <a:t>hẳn</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t>
            </a:r>
            <a:r>
              <a:rPr lang="en-US" altLang="en-US" dirty="0" err="1">
                <a:ea typeface="Arial" charset="0"/>
              </a:rPr>
              <a:t>chậm</a:t>
            </a:r>
            <a:r>
              <a:rPr lang="en-US" altLang="en-US" dirty="0">
                <a:ea typeface="Arial" charset="0"/>
              </a:rPr>
              <a:t> </a:t>
            </a:r>
            <a:r>
              <a:rPr lang="en-US" altLang="en-US" dirty="0" err="1">
                <a:ea typeface="Arial" charset="0"/>
              </a:rPr>
              <a:t>dần</a:t>
            </a:r>
            <a:r>
              <a:rPr lang="en-US" altLang="en-US" dirty="0">
                <a:ea typeface="Arial" charset="0"/>
              </a:rPr>
              <a:t> </a:t>
            </a:r>
            <a:r>
              <a:rPr lang="en-US" altLang="en-US" dirty="0" err="1">
                <a:ea typeface="Arial" charset="0"/>
              </a:rPr>
              <a:t>đều</a:t>
            </a:r>
            <a:r>
              <a:rPr lang="en-US" altLang="en-US" dirty="0">
                <a:ea typeface="Arial" charset="0"/>
              </a:rPr>
              <a:t> </a:t>
            </a:r>
            <a:r>
              <a:rPr lang="en-US" altLang="en-US" dirty="0" err="1">
                <a:ea typeface="Arial" charset="0"/>
              </a:rPr>
              <a:t>là</a:t>
            </a:r>
            <a:r>
              <a:rPr lang="en-US" altLang="en-US" dirty="0">
                <a:ea typeface="Arial" charset="0"/>
              </a:rPr>
              <a:t> </a:t>
            </a:r>
          </a:p>
          <a:p>
            <a:pPr marL="0" indent="0">
              <a:spcBef>
                <a:spcPts val="725"/>
              </a:spcBef>
              <a:spcAft>
                <a:spcPts val="725"/>
              </a:spcAft>
              <a:buNone/>
            </a:pP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CA96449B-9D59-49D2-B77D-0459CB60371A}"/>
              </a:ext>
            </a:extLst>
          </p:cNvPr>
          <p:cNvGraphicFramePr>
            <a:graphicFrameLocks noChangeAspect="1"/>
          </p:cNvGraphicFramePr>
          <p:nvPr>
            <p:extLst>
              <p:ext uri="{D42A27DB-BD31-4B8C-83A1-F6EECF244321}">
                <p14:modId xmlns:p14="http://schemas.microsoft.com/office/powerpoint/2010/main" val="1684268471"/>
              </p:ext>
            </p:extLst>
          </p:nvPr>
        </p:nvGraphicFramePr>
        <p:xfrm>
          <a:off x="8458200" y="2438400"/>
          <a:ext cx="2673350" cy="564101"/>
        </p:xfrm>
        <a:graphic>
          <a:graphicData uri="http://schemas.openxmlformats.org/presentationml/2006/ole">
            <mc:AlternateContent xmlns:mc="http://schemas.openxmlformats.org/markup-compatibility/2006">
              <mc:Choice xmlns:v="urn:schemas-microsoft-com:vml" Requires="v">
                <p:oleObj spid="_x0000_s12305" name="Equation" r:id="rId4" imgW="1384200" imgH="291960" progId="Equation.DSMT4">
                  <p:embed/>
                </p:oleObj>
              </mc:Choice>
              <mc:Fallback>
                <p:oleObj name="Equation" r:id="rId4" imgW="1384200" imgH="291960" progId="Equation.DSMT4">
                  <p:embed/>
                  <p:pic>
                    <p:nvPicPr>
                      <p:cNvPr id="0" name=""/>
                      <p:cNvPicPr/>
                      <p:nvPr/>
                    </p:nvPicPr>
                    <p:blipFill>
                      <a:blip r:embed="rId5"/>
                      <a:stretch>
                        <a:fillRect/>
                      </a:stretch>
                    </p:blipFill>
                    <p:spPr>
                      <a:xfrm>
                        <a:off x="8458200" y="2438400"/>
                        <a:ext cx="2673350" cy="564101"/>
                      </a:xfrm>
                      <a:prstGeom prst="rect">
                        <a:avLst/>
                      </a:prstGeom>
                    </p:spPr>
                  </p:pic>
                </p:oleObj>
              </mc:Fallback>
            </mc:AlternateContent>
          </a:graphicData>
        </a:graphic>
      </p:graphicFrame>
    </p:spTree>
    <p:extLst>
      <p:ext uri="{BB962C8B-B14F-4D97-AF65-F5344CB8AC3E}">
        <p14:creationId xmlns:p14="http://schemas.microsoft.com/office/powerpoint/2010/main" val="364845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nguyên là một kiểu dữ liệu trong ngôn ngữ lập trình Python để đại diện cho các số không có phần thập phân. Số nguyên có thể là dương, âm hoặc 0.</a:t>
            </a:r>
            <a:endParaRPr lang="en-US" altLang="en-US" dirty="0"/>
          </a:p>
          <a:p>
            <a:pPr marL="0" indent="0">
              <a:buNone/>
            </a:pPr>
            <a:r>
              <a:rPr lang="en-US" altLang="en-US" dirty="0"/>
              <a:t>C</a:t>
            </a:r>
            <a:r>
              <a:rPr lang="vi-VN" altLang="en-US" dirty="0"/>
              <a:t>ác phép toán số học cơ bản trên số nguyên, bao gồm cộng (+), trừ (-), nhân (*), chia (/), phép chia lấy phần dư (%),</a:t>
            </a:r>
            <a:r>
              <a:rPr lang="en-US" altLang="en-US" dirty="0"/>
              <a:t> </a:t>
            </a:r>
            <a:r>
              <a:rPr lang="en-US" altLang="en-US" dirty="0" err="1"/>
              <a:t>phép</a:t>
            </a:r>
            <a:r>
              <a:rPr lang="en-US" altLang="en-US" dirty="0"/>
              <a:t> </a:t>
            </a:r>
            <a:r>
              <a:rPr lang="en-US" altLang="en-US" dirty="0" err="1"/>
              <a:t>lấy</a:t>
            </a:r>
            <a:r>
              <a:rPr lang="en-US" altLang="en-US" dirty="0"/>
              <a:t> </a:t>
            </a:r>
            <a:r>
              <a:rPr lang="en-US" altLang="en-US" dirty="0" err="1"/>
              <a:t>phần</a:t>
            </a:r>
            <a:r>
              <a:rPr lang="en-US" altLang="en-US" dirty="0"/>
              <a:t> </a:t>
            </a:r>
            <a:r>
              <a:rPr lang="en-US" altLang="en-US" dirty="0" err="1"/>
              <a:t>nguyên</a:t>
            </a:r>
            <a:r>
              <a:rPr lang="en-US" altLang="en-US" dirty="0"/>
              <a:t> (//)</a:t>
            </a:r>
            <a:r>
              <a:rPr lang="vi-VN" altLang="en-US" dirty="0"/>
              <a:t> và phép lũy thừa (**)</a:t>
            </a:r>
            <a:endParaRPr lang="en-US" altLang="en-US" dirty="0"/>
          </a:p>
          <a:p>
            <a:pPr marL="0" indent="0">
              <a:buNone/>
            </a:pPr>
            <a:r>
              <a:rPr lang="en-US" altLang="en-US" dirty="0" err="1"/>
              <a:t>Ngoài</a:t>
            </a:r>
            <a:r>
              <a:rPr lang="en-US" altLang="en-US" dirty="0"/>
              <a:t> ra </a:t>
            </a:r>
            <a:r>
              <a:rPr lang="en-US" altLang="en-US" dirty="0" err="1"/>
              <a:t>còn</a:t>
            </a:r>
            <a:r>
              <a:rPr lang="en-US" altLang="en-US" dirty="0"/>
              <a:t> </a:t>
            </a:r>
            <a:r>
              <a:rPr lang="en-US" altLang="en-US" dirty="0" err="1"/>
              <a:t>có</a:t>
            </a:r>
            <a:r>
              <a:rPr lang="en-US" altLang="en-US" dirty="0"/>
              <a:t> c</a:t>
            </a:r>
            <a:r>
              <a:rPr lang="vi-VN" altLang="en-US" dirty="0"/>
              <a:t>ác phép toán so sánh và logic trên số nguyên, như == (bằng), != (khác), &gt; (lớn hơn), &lt; (nhỏ hơn), &gt;= (lớn hơn hoặc bằng), &lt;= (nhỏ hơn hoặc bằng), and (và), or (hoặc), not (phủ định).</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thực là một kiểu dữ liệu trong ngôn ngữ lập trình Python để đại diện cho các số có phần thập phân. Số thực có thể là dương, âm hoặc 0.</a:t>
            </a:r>
            <a:endParaRPr lang="en-US" altLang="en-US" dirty="0"/>
          </a:p>
          <a:p>
            <a:pPr marL="0" indent="0">
              <a:buNone/>
            </a:pPr>
            <a:r>
              <a:rPr lang="en-US" altLang="en-US" dirty="0"/>
              <a:t>C</a:t>
            </a:r>
            <a:r>
              <a:rPr lang="vi-VN" altLang="en-US" dirty="0"/>
              <a:t>ác phép toán số học cơ bản trên số thực, bao gồm cộng (+), trừ (-), nhân (*), chia (/)</a:t>
            </a:r>
            <a:r>
              <a:rPr lang="en-US" altLang="en-US" dirty="0"/>
              <a:t>, </a:t>
            </a:r>
            <a:r>
              <a:rPr lang="vi-VN" altLang="en-US" dirty="0"/>
              <a:t>phép lũy thừa (**)</a:t>
            </a:r>
            <a:endParaRPr lang="en-US" altLang="en-US" dirty="0"/>
          </a:p>
          <a:p>
            <a:pPr marL="0" indent="0">
              <a:buNone/>
            </a:pPr>
            <a:r>
              <a:rPr lang="vi-VN" altLang="en-US" dirty="0"/>
              <a:t>Python cũng hỗ trợ các phép toán so sánh và logic trên số thực, tương tự như trên số nguyên.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K</a:t>
            </a:r>
            <a:r>
              <a:rPr lang="vi-VN" altLang="en-US" dirty="0"/>
              <a:t>iểu dữ liệu complex được sử dụng để đại diện cho số phức. Số phức bao gồm một phần thực và một phần ảo, được biểu diễn dưới dạng a + bj, trong đó a là phần thực và b là phần ảo, j là đơn vị ảo (cũng có thể được biểu diễn là i).</a:t>
            </a:r>
            <a:endParaRPr lang="en-US" altLang="en-US" dirty="0"/>
          </a:p>
          <a:p>
            <a:pPr marL="0" indent="0">
              <a:buNone/>
            </a:pPr>
            <a:r>
              <a:rPr lang="vi-VN" altLang="en-US" dirty="0"/>
              <a:t>Kiểu dữ liệu complex hỗ trợ các phép toán cơ bản như cộng, trừ, nhân, chia và lũy thừa</a:t>
            </a:r>
            <a:r>
              <a:rPr lang="en-US" altLang="en-US" dirty="0"/>
              <a:t>.</a:t>
            </a:r>
          </a:p>
          <a:p>
            <a:pPr marL="0" indent="0">
              <a:buNone/>
            </a:pPr>
            <a:r>
              <a:rPr lang="en-US" altLang="en-US" dirty="0"/>
              <a:t>K</a:t>
            </a:r>
            <a:r>
              <a:rPr lang="vi-VN" altLang="en-US" dirty="0"/>
              <a:t>iểu dữ liệu complex cũng cung cấp các phương thức để truy xuất phần thực và phần ảo của số phức, như </a:t>
            </a:r>
            <a:r>
              <a:rPr lang="vi-VN" altLang="en-US" b="1" dirty="0"/>
              <a:t>real </a:t>
            </a:r>
            <a:r>
              <a:rPr lang="vi-VN" altLang="en-US" dirty="0"/>
              <a:t>và </a:t>
            </a:r>
            <a:r>
              <a:rPr lang="vi-VN" altLang="en-US" b="1" dirty="0"/>
              <a:t>imag</a:t>
            </a:r>
            <a:r>
              <a:rPr lang="vi-VN" altLang="en-US" dirty="0"/>
              <a:t>.</a:t>
            </a:r>
            <a:endParaRPr lang="en-US" altLang="en-US" dirty="0"/>
          </a:p>
          <a:p>
            <a:pPr marL="0" indent="0">
              <a:buNone/>
            </a:pPr>
            <a:r>
              <a:rPr lang="en-US" altLang="en-US" dirty="0" err="1"/>
              <a:t>Trong</a:t>
            </a:r>
            <a:r>
              <a:rPr lang="en-US" altLang="en-US" dirty="0"/>
              <a:t> Python,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đại</a:t>
            </a:r>
            <a:r>
              <a:rPr lang="en-US" altLang="en-US" dirty="0"/>
              <a:t> </a:t>
            </a:r>
            <a:r>
              <a:rPr lang="en-US" altLang="en-US" dirty="0" err="1"/>
              <a:t>diện</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số</a:t>
            </a:r>
            <a:r>
              <a:rPr lang="en-US" altLang="en-US" dirty="0"/>
              <a:t> </a:t>
            </a:r>
            <a:r>
              <a:rPr lang="en-US" altLang="en-US" dirty="0" err="1"/>
              <a:t>phức</a:t>
            </a:r>
            <a:r>
              <a:rPr lang="en-US" altLang="en-US" dirty="0"/>
              <a:t>, </a:t>
            </a:r>
            <a:r>
              <a:rPr lang="en-US" altLang="en-US" dirty="0" err="1"/>
              <a:t>gồm</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thực</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ảo</a:t>
            </a:r>
            <a:r>
              <a:rPr lang="en-US" altLang="en-US" dirty="0"/>
              <a:t>. </a:t>
            </a:r>
            <a:r>
              <a:rPr lang="en-US" altLang="en-US" dirty="0" err="1"/>
              <a:t>Tuy</a:t>
            </a:r>
            <a:r>
              <a:rPr lang="en-US" altLang="en-US" dirty="0"/>
              <a:t> </a:t>
            </a:r>
            <a:r>
              <a:rPr lang="en-US" altLang="en-US" dirty="0" err="1"/>
              <a:t>nhiên</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không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phép</a:t>
            </a:r>
            <a:r>
              <a:rPr lang="en-US" altLang="en-US" dirty="0"/>
              <a:t> </a:t>
            </a:r>
            <a:r>
              <a:rPr lang="en-US" altLang="en-US" dirty="0" err="1"/>
              <a:t>toán</a:t>
            </a:r>
            <a:r>
              <a:rPr lang="en-US" altLang="en-US" dirty="0"/>
              <a:t> logic </a:t>
            </a:r>
            <a:r>
              <a:rPr lang="en-US" altLang="en-US" dirty="0" err="1"/>
              <a:t>trực</a:t>
            </a:r>
            <a:r>
              <a:rPr lang="en-US" altLang="en-US" dirty="0"/>
              <a:t> </a:t>
            </a:r>
            <a:r>
              <a:rPr lang="en-US" altLang="en-US" dirty="0" err="1"/>
              <a:t>tiếp</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8195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chuỗi</a:t>
            </a:r>
            <a:r>
              <a:rPr lang="en-US" dirty="0"/>
              <a:t> </a:t>
            </a:r>
            <a:r>
              <a:rPr lang="en-US" dirty="0" err="1"/>
              <a:t>ký</a:t>
            </a:r>
            <a:r>
              <a:rPr lang="en-US" dirty="0"/>
              <a:t> </a:t>
            </a:r>
            <a:r>
              <a:rPr lang="en-US" dirty="0" err="1"/>
              <a:t>tự</a:t>
            </a:r>
            <a:endParaRPr lang="en-US" dirty="0"/>
          </a:p>
        </p:txBody>
      </p:sp>
      <p:sp>
        <p:nvSpPr>
          <p:cNvPr id="3" name="Content Placeholder 2"/>
          <p:cNvSpPr>
            <a:spLocks noGrp="1"/>
          </p:cNvSpPr>
          <p:nvPr>
            <p:ph idx="1"/>
          </p:nvPr>
        </p:nvSpPr>
        <p:spPr/>
        <p:txBody>
          <a:bodyPr>
            <a:normAutofit/>
          </a:bodyPr>
          <a:lstStyle/>
          <a:p>
            <a:r>
              <a:rPr lang="vi-VN" altLang="en-US" dirty="0"/>
              <a:t>Chuỗi ký tự, hay còn gọi là "string" trong ngôn ngữ lập trình Python, là một dãy các ký tự được xếp lại với nhau. Chuỗi ký tự trong Python có thể được khai báo bằng cách sử dụng dấu nháy đơn (' ') hoặc dấu nháy kép (" ")</a:t>
            </a:r>
            <a:r>
              <a:rPr lang="en-US" altLang="en-US" dirty="0"/>
              <a:t> </a:t>
            </a:r>
            <a:r>
              <a:rPr lang="en-US" altLang="en-US" dirty="0" err="1"/>
              <a:t>hoặc</a:t>
            </a:r>
            <a:r>
              <a:rPr lang="en-US" altLang="en-US" dirty="0"/>
              <a:t> 3 </a:t>
            </a:r>
            <a:r>
              <a:rPr lang="en-US" altLang="en-US" dirty="0" err="1"/>
              <a:t>dấu</a:t>
            </a:r>
            <a:r>
              <a:rPr lang="en-US" altLang="en-US" dirty="0"/>
              <a:t> </a:t>
            </a:r>
            <a:r>
              <a:rPr lang="en-US" altLang="en-US" dirty="0" err="1"/>
              <a:t>nháy</a:t>
            </a:r>
            <a:r>
              <a:rPr lang="en-US" altLang="en-US" dirty="0"/>
              <a:t> </a:t>
            </a:r>
            <a:r>
              <a:rPr lang="en-US" altLang="en-US" dirty="0" err="1"/>
              <a:t>kép</a:t>
            </a:r>
            <a:r>
              <a:rPr lang="en-US" altLang="en-US" dirty="0"/>
              <a:t> </a:t>
            </a:r>
            <a:r>
              <a:rPr lang="vi-VN" altLang="en-US" dirty="0"/>
              <a:t>(""“</a:t>
            </a:r>
            <a:r>
              <a:rPr lang="en-US" altLang="en-US" dirty="0"/>
              <a:t> </a:t>
            </a:r>
            <a:r>
              <a:rPr lang="vi-VN" altLang="en-US" dirty="0"/>
              <a: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4708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Boolean</a:t>
            </a:r>
          </a:p>
        </p:txBody>
      </p:sp>
      <p:sp>
        <p:nvSpPr>
          <p:cNvPr id="3" name="Content Placeholder 2"/>
          <p:cNvSpPr>
            <a:spLocks noGrp="1"/>
          </p:cNvSpPr>
          <p:nvPr>
            <p:ph idx="1"/>
          </p:nvPr>
        </p:nvSpPr>
        <p:spPr/>
        <p:txBody>
          <a:bodyPr>
            <a:normAutofit/>
          </a:bodyPr>
          <a:lstStyle/>
          <a:p>
            <a:r>
              <a:rPr lang="vi-VN" altLang="en-US" dirty="0"/>
              <a:t>Boolean là một kiểu dữ liệu trong ngôn ngữ lập trình Python mà chỉ có hai giá trị: True (đúng) và False (sai).</a:t>
            </a:r>
            <a:endParaRPr lang="en-US" altLang="en-US" dirty="0"/>
          </a:p>
          <a:p>
            <a:r>
              <a:rPr lang="vi-VN" altLang="en-US" dirty="0"/>
              <a:t>Boolean thường được sử dụng để đại diện cho các trạng thái hoặc kết quả của các biểu đồ logic.</a:t>
            </a:r>
            <a:endParaRPr lang="en-US" altLang="en-US" dirty="0"/>
          </a:p>
          <a:p>
            <a:r>
              <a:rPr lang="vi-VN" altLang="en-US" dirty="0"/>
              <a:t>Trong Python, các toán tử so sánh và logic thường trả về giá trị boolean.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89774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4248</TotalTime>
  <Words>4306</Words>
  <Application>Microsoft Office PowerPoint</Application>
  <PresentationFormat>Widescreen</PresentationFormat>
  <Paragraphs>364</Paragraphs>
  <Slides>42</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-apple-system</vt:lpstr>
      <vt:lpstr>Arial</vt:lpstr>
      <vt:lpstr>Calibri</vt:lpstr>
      <vt:lpstr>Calibri Light</vt:lpstr>
      <vt:lpstr>Segoe UI</vt:lpstr>
      <vt:lpstr>Wingdings</vt:lpstr>
      <vt:lpstr>TIM_TempBaiGiangFTU-TOPICA_v1.1018111222</vt:lpstr>
      <vt:lpstr>Equation</vt:lpstr>
      <vt:lpstr>MathType 7.0 Equation</vt:lpstr>
      <vt:lpstr>LAB 1 NHẬP XUẤT DỮ LIỆU CƠ BẢN</vt:lpstr>
      <vt:lpstr>NỘI DUNG BÀI HỌC</vt:lpstr>
      <vt:lpstr>1.1. Khái niệm biến nhớ</vt:lpstr>
      <vt:lpstr>1.2. Kiểu dữ liệu</vt:lpstr>
      <vt:lpstr>1.2.1. Hằng giá trị kiểu chữ số</vt:lpstr>
      <vt:lpstr>1.2.1. Hằng giá trị kiểu chữ số</vt:lpstr>
      <vt:lpstr>1.2.1. Hằng giá trị kiểu chữ số</vt:lpstr>
      <vt:lpstr>1.2.2. Hằng giá trị kiểu chuỗi ký tự</vt:lpstr>
      <vt:lpstr>1.2.3. Hằng giá trị kiểu Boolean</vt:lpstr>
      <vt:lpstr>Chú thích trên Python</vt:lpstr>
      <vt:lpstr>1.3. Các lệnh (hàm) nhập xuất dữ liệu của Python</vt:lpstr>
      <vt:lpstr>1.3.1 Nhập dữ liệu từ bàn phím</vt:lpstr>
      <vt:lpstr>1.3.1 Nhập dữ liệu từ bàn phím</vt:lpstr>
      <vt:lpstr>1.3.1 Nhập dữ liệu từ bàn phím</vt:lpstr>
      <vt:lpstr>1.3.1 Nhập dữ liệu từ bàn phím</vt:lpstr>
      <vt:lpstr>1.3.2 Xuất dữ liệu (In ra màn hình)</vt:lpstr>
      <vt:lpstr>1.3.2 Xuất dữ liệu (In ra màn hình)</vt:lpstr>
      <vt:lpstr>1.3.2 Xuất dữ liệu (In ra màn hình)</vt:lpstr>
      <vt:lpstr>1.3.2 Xuất dữ liệu (In ra màn hình)</vt:lpstr>
      <vt:lpstr>1.3.2 Xuất dữ liệu (In ra màn hình)</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229</cp:revision>
  <cp:lastPrinted>2018-08-05T10:54:54Z</cp:lastPrinted>
  <dcterms:created xsi:type="dcterms:W3CDTF">2014-12-02T02:09:01Z</dcterms:created>
  <dcterms:modified xsi:type="dcterms:W3CDTF">2024-03-08T17:27:05Z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