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30"/>
  </p:notesMasterIdLst>
  <p:handoutMasterIdLst>
    <p:handoutMasterId r:id="rId31"/>
  </p:handoutMasterIdLst>
  <p:sldIdLst>
    <p:sldId id="256" r:id="rId2"/>
    <p:sldId id="261" r:id="rId3"/>
    <p:sldId id="314" r:id="rId4"/>
    <p:sldId id="355" r:id="rId5"/>
    <p:sldId id="319" r:id="rId6"/>
    <p:sldId id="356" r:id="rId7"/>
    <p:sldId id="353" r:id="rId8"/>
    <p:sldId id="358" r:id="rId9"/>
    <p:sldId id="359" r:id="rId10"/>
    <p:sldId id="316" r:id="rId11"/>
    <p:sldId id="303" r:id="rId12"/>
    <p:sldId id="330" r:id="rId13"/>
    <p:sldId id="350" r:id="rId14"/>
    <p:sldId id="331" r:id="rId15"/>
    <p:sldId id="332" r:id="rId16"/>
    <p:sldId id="333" r:id="rId17"/>
    <p:sldId id="334" r:id="rId18"/>
    <p:sldId id="335" r:id="rId19"/>
    <p:sldId id="336" r:id="rId20"/>
    <p:sldId id="337" r:id="rId21"/>
    <p:sldId id="315" r:id="rId22"/>
    <p:sldId id="338" r:id="rId23"/>
    <p:sldId id="339" r:id="rId24"/>
    <p:sldId id="340" r:id="rId25"/>
    <p:sldId id="341" r:id="rId26"/>
    <p:sldId id="342" r:id="rId27"/>
    <p:sldId id="343" r:id="rId28"/>
    <p:sldId id="313" r:id="rId29"/>
  </p:sldIdLst>
  <p:sldSz cx="12192000" cy="6858000"/>
  <p:notesSz cx="7023100" cy="9309100"/>
  <p:custDataLst>
    <p:tags r:id="rId32"/>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3256A4"/>
    <a:srgbClr val="025B79"/>
    <a:srgbClr val="00AEEF"/>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6" d="100"/>
          <a:sy n="86" d="100"/>
        </p:scale>
        <p:origin x="105" y="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22</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23</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24</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25</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26</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64842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79285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778322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77739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26627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8941173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4</a:t>
            </a:r>
            <a:br>
              <a:rPr lang="en-US" dirty="0"/>
            </a:br>
            <a:r>
              <a:rPr lang="vi-VN" dirty="0"/>
              <a:t>GIẢI BÀI TẬP VỚI CẤU TRÚC </a:t>
            </a:r>
            <a:r>
              <a:rPr lang="en-US" dirty="0"/>
              <a:t>LẶP </a:t>
            </a:r>
            <a:r>
              <a:rPr lang="vi-VN" dirty="0"/>
              <a:t>– </a:t>
            </a:r>
            <a:br>
              <a:rPr lang="en-US" dirty="0"/>
            </a:br>
            <a:r>
              <a:rPr lang="vi-VN" dirty="0"/>
              <a:t>CÂU LỆNH </a:t>
            </a:r>
            <a:r>
              <a:rPr lang="en-US" dirty="0"/>
              <a:t>WHILE</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 </a:t>
            </a:r>
            <a:r>
              <a:rPr lang="en-US" dirty="0" err="1"/>
              <a:t>Các</a:t>
            </a:r>
            <a:r>
              <a:rPr lang="en-US" dirty="0"/>
              <a:t> </a:t>
            </a:r>
            <a:r>
              <a:rPr lang="en-US" dirty="0" err="1"/>
              <a:t>lỗi</a:t>
            </a:r>
            <a:r>
              <a:rPr lang="en-US" dirty="0"/>
              <a:t> </a:t>
            </a:r>
            <a:r>
              <a:rPr lang="en-US" dirty="0" err="1"/>
              <a:t>thường</a:t>
            </a:r>
            <a:r>
              <a:rPr lang="en-US" dirty="0"/>
              <a:t> </a:t>
            </a:r>
            <a:r>
              <a:rPr lang="en-US" dirty="0" err="1"/>
              <a:t>gặp</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a:t>vòng</a:t>
            </a:r>
            <a:r>
              <a:rPr lang="en-US" dirty="0"/>
              <a:t> </a:t>
            </a:r>
            <a:r>
              <a:rPr lang="en-US" dirty="0" err="1"/>
              <a:t>lặp</a:t>
            </a:r>
            <a:r>
              <a:rPr lang="en-US" dirty="0"/>
              <a:t> while</a:t>
            </a:r>
          </a:p>
        </p:txBody>
      </p:sp>
      <p:sp>
        <p:nvSpPr>
          <p:cNvPr id="3" name="Content Placeholder 2"/>
          <p:cNvSpPr>
            <a:spLocks noGrp="1"/>
          </p:cNvSpPr>
          <p:nvPr>
            <p:ph idx="1"/>
          </p:nvPr>
        </p:nvSpPr>
        <p:spPr>
          <a:xfrm>
            <a:off x="392626" y="1644241"/>
            <a:ext cx="11406748" cy="4886281"/>
          </a:xfrm>
        </p:spPr>
        <p:txBody>
          <a:bodyPr>
            <a:normAutofit/>
          </a:bodyPr>
          <a:lstStyle/>
          <a:p>
            <a:r>
              <a:rPr lang="vi-VN" altLang="en-US" b="1" dirty="0"/>
              <a:t>Lỗi vòng lặp vô hạn (Infinite loop): </a:t>
            </a:r>
            <a:r>
              <a:rPr lang="vi-VN" altLang="en-US" dirty="0"/>
              <a:t>Đây là trường hợp khi điều kiện của vòng lặp luôn đúng và không bao giờ trở thành sai, dẫn đến vòng lặp chạy mãi mãi mà không kết thúc. Đây thường là lỗi logic và có thể xảy ra khi </a:t>
            </a:r>
            <a:r>
              <a:rPr lang="en-US" altLang="en-US" dirty="0"/>
              <a:t>ta</a:t>
            </a:r>
            <a:r>
              <a:rPr lang="vi-VN" altLang="en-US" dirty="0"/>
              <a:t> không cập nhật hoặc thay đổi điều kiện vòng lặp trong quá trình thực thi. </a:t>
            </a:r>
            <a:endParaRPr lang="en-US" altLang="en-US" dirty="0"/>
          </a:p>
          <a:p>
            <a:r>
              <a:rPr lang="en-US" altLang="en-US" b="1" dirty="0" err="1"/>
              <a:t>Lỗi</a:t>
            </a:r>
            <a:r>
              <a:rPr lang="en-US" altLang="en-US" b="1" dirty="0"/>
              <a:t> </a:t>
            </a:r>
            <a:r>
              <a:rPr lang="en-US" altLang="en-US" b="1" dirty="0" err="1"/>
              <a:t>không</a:t>
            </a:r>
            <a:r>
              <a:rPr lang="en-US" altLang="en-US" b="1" dirty="0"/>
              <a:t> </a:t>
            </a:r>
            <a:r>
              <a:rPr lang="en-US" altLang="en-US" b="1" dirty="0" err="1"/>
              <a:t>cập</a:t>
            </a:r>
            <a:r>
              <a:rPr lang="en-US" altLang="en-US" b="1" dirty="0"/>
              <a:t> </a:t>
            </a:r>
            <a:r>
              <a:rPr lang="en-US" altLang="en-US" b="1" dirty="0" err="1"/>
              <a:t>nhật</a:t>
            </a:r>
            <a:r>
              <a:rPr lang="en-US" altLang="en-US" b="1" dirty="0"/>
              <a:t> </a:t>
            </a:r>
            <a:r>
              <a:rPr lang="en-US" altLang="en-US" b="1" dirty="0" err="1"/>
              <a:t>biến</a:t>
            </a:r>
            <a:r>
              <a:rPr lang="en-US" altLang="en-US" b="1" dirty="0"/>
              <a:t> </a:t>
            </a:r>
            <a:r>
              <a:rPr lang="en-US" altLang="en-US" b="1" dirty="0" err="1"/>
              <a:t>điều</a:t>
            </a:r>
            <a:r>
              <a:rPr lang="en-US" altLang="en-US" b="1" dirty="0"/>
              <a:t> </a:t>
            </a:r>
            <a:r>
              <a:rPr lang="en-US" altLang="en-US" b="1" dirty="0" err="1"/>
              <a:t>kiện</a:t>
            </a:r>
            <a:r>
              <a:rPr lang="en-US" altLang="en-US" b="1" dirty="0"/>
              <a:t>: </a:t>
            </a:r>
            <a:r>
              <a:rPr lang="vi-VN" altLang="en-US" dirty="0"/>
              <a:t>Điều kiện của vòng lặp while thường dựa trên giá trị của một biến. Nếu bạn không cập nhật giá trị của biến trong vòng lặp, điều kiện có thể không bao giờ trở thành sai và dẫn đến vòng lặp vô hạn.</a:t>
            </a:r>
            <a:endParaRPr lang="en-US" altLang="en-US" dirty="0"/>
          </a:p>
          <a:p>
            <a:r>
              <a:rPr lang="vi-VN" altLang="en-US" b="1" dirty="0"/>
              <a:t>Lỗi không khởi tạo biến điều kiện: </a:t>
            </a:r>
            <a:r>
              <a:rPr lang="vi-VN" altLang="en-US" dirty="0"/>
              <a:t>Trước khi sử dụng một biến trong điều kiện của vòng lặp while, hãy đảm bảo rằng bạn đã khởi tạo giá trị ban đầu cho biến. Nếu không, việc sử dụng biến chưa được khởi tạo có thể gây ra lỗi hoặc dẫn đến vòng lặp không hoạt động như mong đợi.</a:t>
            </a:r>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073997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để</a:t>
            </a:r>
            <a:r>
              <a:rPr lang="en-US" altLang="en-US" dirty="0">
                <a:ea typeface="Arial" charset="0"/>
              </a:rPr>
              <a:t> in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10</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ước</a:t>
            </a:r>
            <a:r>
              <a:rPr lang="en-US" altLang="en-US" dirty="0">
                <a:ea typeface="Arial" charset="0"/>
              </a:rPr>
              <a:t> </a:t>
            </a:r>
            <a:r>
              <a:rPr lang="en-US" altLang="en-US" dirty="0" err="1">
                <a:ea typeface="Arial" charset="0"/>
              </a:rPr>
              <a:t>chung</a:t>
            </a:r>
            <a:r>
              <a:rPr lang="en-US" altLang="en-US" dirty="0">
                <a:ea typeface="Arial" charset="0"/>
              </a:rPr>
              <a:t> </a:t>
            </a:r>
            <a:r>
              <a:rPr lang="en-US" altLang="en-US" dirty="0" err="1">
                <a:ea typeface="Arial" charset="0"/>
              </a:rPr>
              <a:t>lớn</a:t>
            </a:r>
            <a:r>
              <a:rPr lang="en-US" altLang="en-US" dirty="0">
                <a:ea typeface="Arial" charset="0"/>
              </a:rPr>
              <a:t> </a:t>
            </a:r>
            <a:r>
              <a:rPr lang="en-US" altLang="en-US" dirty="0" err="1">
                <a:ea typeface="Arial" charset="0"/>
              </a:rPr>
              <a:t>nhất</a:t>
            </a:r>
            <a:r>
              <a:rPr lang="en-US" altLang="en-US" dirty="0">
                <a:ea typeface="Arial" charset="0"/>
              </a:rPr>
              <a:t> (UCLN) </a:t>
            </a:r>
            <a:r>
              <a:rPr lang="en-US" altLang="en-US" dirty="0" err="1">
                <a:ea typeface="Arial" charset="0"/>
              </a:rPr>
              <a:t>của</a:t>
            </a:r>
            <a:r>
              <a:rPr lang="en-US" altLang="en-US" dirty="0">
                <a:ea typeface="Arial" charset="0"/>
              </a:rPr>
              <a:t> 2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m </a:t>
            </a:r>
            <a:r>
              <a:rPr lang="en-US" altLang="en-US" dirty="0" err="1">
                <a:ea typeface="Arial" charset="0"/>
              </a:rPr>
              <a:t>và</a:t>
            </a:r>
            <a:r>
              <a:rPr lang="en-US" altLang="en-US" dirty="0">
                <a:ea typeface="Arial" charset="0"/>
              </a:rPr>
              <a:t> n</a:t>
            </a:r>
          </a:p>
          <a:p>
            <a:pPr marL="0" indent="0">
              <a:spcBef>
                <a:spcPts val="725"/>
              </a:spcBef>
              <a:spcAft>
                <a:spcPts val="725"/>
              </a:spcAft>
              <a:buNone/>
            </a:pPr>
            <a:r>
              <a:rPr lang="en-US" altLang="en-US" dirty="0" err="1">
                <a:ea typeface="Arial" charset="0"/>
              </a:rPr>
              <a:t>Áp</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thuật</a:t>
            </a:r>
            <a:r>
              <a:rPr lang="en-US" altLang="en-US" dirty="0">
                <a:ea typeface="Arial" charset="0"/>
              </a:rPr>
              <a:t> </a:t>
            </a:r>
            <a:r>
              <a:rPr lang="en-US" altLang="en-US" dirty="0" err="1">
                <a:ea typeface="Arial" charset="0"/>
              </a:rPr>
              <a:t>toán</a:t>
            </a:r>
            <a:r>
              <a:rPr lang="en-US" altLang="en-US" dirty="0">
                <a:ea typeface="Arial" charset="0"/>
              </a:rPr>
              <a:t> </a:t>
            </a:r>
            <a:r>
              <a:rPr lang="en-US" altLang="en-US" dirty="0" err="1">
                <a:ea typeface="Arial" charset="0"/>
              </a:rPr>
              <a:t>Euclide</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nhân</a:t>
            </a:r>
            <a:r>
              <a:rPr lang="en-US" altLang="en-US" dirty="0">
                <a:ea typeface="Arial" charset="0"/>
              </a:rPr>
              <a:t> 2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theo</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pháp</a:t>
            </a:r>
            <a:r>
              <a:rPr lang="en-US" altLang="en-US" dirty="0">
                <a:ea typeface="Arial" charset="0"/>
              </a:rPr>
              <a:t> </a:t>
            </a:r>
            <a:r>
              <a:rPr lang="en-US" altLang="en-US" dirty="0" err="1">
                <a:ea typeface="Arial" charset="0"/>
              </a:rPr>
              <a:t>Ấn</a:t>
            </a:r>
            <a:r>
              <a:rPr lang="en-US" altLang="en-US" dirty="0">
                <a:ea typeface="Arial" charset="0"/>
              </a:rPr>
              <a:t> </a:t>
            </a:r>
            <a:r>
              <a:rPr lang="en-US" altLang="en-US" dirty="0" err="1">
                <a:ea typeface="Arial" charset="0"/>
              </a:rPr>
              <a:t>Độ</a:t>
            </a:r>
            <a:endParaRPr lang="en-US" altLang="en-US" dirty="0">
              <a:ea typeface="Arial" charset="0"/>
            </a:endParaRPr>
          </a:p>
          <a:p>
            <a:pPr marL="0" indent="0">
              <a:spcBef>
                <a:spcPts val="725"/>
              </a:spcBef>
              <a:spcAft>
                <a:spcPts val="725"/>
              </a:spcAft>
              <a:buNone/>
            </a:pPr>
            <a:r>
              <a:rPr lang="en-US" altLang="en-US" dirty="0" err="1">
                <a:ea typeface="Arial" charset="0"/>
              </a:rPr>
              <a:t>Nguyên</a:t>
            </a:r>
            <a:r>
              <a:rPr lang="en-US" altLang="en-US" dirty="0">
                <a:ea typeface="Arial" charset="0"/>
              </a:rPr>
              <a:t> </a:t>
            </a:r>
            <a:r>
              <a:rPr lang="en-US" altLang="en-US" dirty="0" err="1">
                <a:ea typeface="Arial" charset="0"/>
              </a:rPr>
              <a:t>lý</a:t>
            </a:r>
            <a:r>
              <a:rPr lang="en-US" altLang="en-US" dirty="0">
                <a:ea typeface="Arial" charset="0"/>
              </a:rPr>
              <a:t> </a:t>
            </a:r>
            <a:r>
              <a:rPr lang="en-US" altLang="en-US" dirty="0" err="1">
                <a:ea typeface="Arial" charset="0"/>
              </a:rPr>
              <a:t>phép</a:t>
            </a:r>
            <a:r>
              <a:rPr lang="en-US" altLang="en-US" dirty="0">
                <a:ea typeface="Arial" charset="0"/>
              </a:rPr>
              <a:t> </a:t>
            </a:r>
            <a:r>
              <a:rPr lang="en-US" altLang="en-US" dirty="0" err="1">
                <a:ea typeface="Arial" charset="0"/>
              </a:rPr>
              <a:t>nhân</a:t>
            </a:r>
            <a:r>
              <a:rPr lang="en-US" altLang="en-US" dirty="0">
                <a:ea typeface="Arial" charset="0"/>
              </a:rPr>
              <a:t> </a:t>
            </a:r>
            <a:r>
              <a:rPr lang="en-US" altLang="en-US" dirty="0" err="1">
                <a:ea typeface="Arial" charset="0"/>
              </a:rPr>
              <a:t>Ấn</a:t>
            </a:r>
            <a:r>
              <a:rPr lang="en-US" altLang="en-US" dirty="0">
                <a:ea typeface="Arial" charset="0"/>
              </a:rPr>
              <a:t> </a:t>
            </a:r>
            <a:r>
              <a:rPr lang="en-US" altLang="en-US" dirty="0" err="1">
                <a:ea typeface="Arial" charset="0"/>
              </a:rPr>
              <a:t>độ</a:t>
            </a:r>
            <a:r>
              <a:rPr lang="en-US" altLang="en-US" dirty="0">
                <a:ea typeface="Arial" charset="0"/>
              </a:rPr>
              <a:t>:</a:t>
            </a:r>
          </a:p>
          <a:p>
            <a:pPr marL="0" indent="0">
              <a:spcBef>
                <a:spcPts val="725"/>
              </a:spcBef>
              <a:spcAft>
                <a:spcPts val="725"/>
              </a:spcAft>
              <a:buNone/>
            </a:pP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6A09F31-94D8-4727-8775-A5720EE9A44F}"/>
              </a:ext>
            </a:extLst>
          </p:cNvPr>
          <p:cNvPicPr>
            <a:picLocks noChangeAspect="1"/>
          </p:cNvPicPr>
          <p:nvPr/>
        </p:nvPicPr>
        <p:blipFill>
          <a:blip r:embed="rId2"/>
          <a:stretch>
            <a:fillRect/>
          </a:stretch>
        </p:blipFill>
        <p:spPr>
          <a:xfrm>
            <a:off x="2198317" y="3124200"/>
            <a:ext cx="7248945" cy="1401119"/>
          </a:xfrm>
          <a:prstGeom prst="rect">
            <a:avLst/>
          </a:prstGeom>
        </p:spPr>
      </p:pic>
    </p:spTree>
    <p:extLst>
      <p:ext uri="{BB962C8B-B14F-4D97-AF65-F5344CB8AC3E}">
        <p14:creationId xmlns:p14="http://schemas.microsoft.com/office/powerpoint/2010/main" val="4119764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số</a:t>
            </a:r>
            <a:r>
              <a:rPr lang="en-US" altLang="en-US" dirty="0">
                <a:ea typeface="Arial" charset="0"/>
              </a:rPr>
              <a:t> n.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sẽ</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thúc</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âm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và</a:t>
            </a:r>
            <a:r>
              <a:rPr lang="en-US" altLang="en-US" dirty="0">
                <a:ea typeface="Arial" charset="0"/>
              </a:rPr>
              <a:t> in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dưới</a:t>
            </a:r>
            <a:r>
              <a:rPr lang="en-US" altLang="en-US" dirty="0">
                <a:ea typeface="Arial" charset="0"/>
              </a:rPr>
              <a:t> </a:t>
            </a:r>
            <a:r>
              <a:rPr lang="en-US" altLang="en-US" dirty="0" err="1">
                <a:ea typeface="Arial" charset="0"/>
              </a:rPr>
              <a:t>dạng</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đảo</a:t>
            </a:r>
            <a:r>
              <a:rPr lang="en-US" altLang="en-US" dirty="0">
                <a:ea typeface="Arial" charset="0"/>
              </a:rPr>
              <a:t> </a:t>
            </a:r>
            <a:r>
              <a:rPr lang="en-US" altLang="en-US" dirty="0" err="1">
                <a:ea typeface="Arial" charset="0"/>
              </a:rPr>
              <a:t>ngược</a:t>
            </a:r>
            <a:r>
              <a:rPr lang="en-US" altLang="en-US" dirty="0">
                <a:ea typeface="Arial" charset="0"/>
              </a:rPr>
              <a:t>  (</a:t>
            </a:r>
            <a:r>
              <a:rPr lang="en-US" altLang="en-US" dirty="0" err="1">
                <a:ea typeface="Arial" charset="0"/>
              </a:rPr>
              <a:t>về</a:t>
            </a:r>
            <a:r>
              <a:rPr lang="en-US" altLang="en-US" dirty="0">
                <a:ea typeface="Arial" charset="0"/>
              </a:rPr>
              <a:t> </a:t>
            </a:r>
            <a:r>
              <a:rPr lang="en-US" altLang="en-US" dirty="0" err="1">
                <a:ea typeface="Arial" charset="0"/>
              </a:rPr>
              <a:t>thứ</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vừa</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đó</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n </a:t>
            </a:r>
            <a:r>
              <a:rPr lang="en-US" altLang="en-US" dirty="0" err="1">
                <a:ea typeface="Arial" charset="0"/>
              </a:rPr>
              <a:t>có</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tố</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hiển</a:t>
            </a:r>
            <a:r>
              <a:rPr lang="en-US" altLang="en-US" dirty="0">
                <a:ea typeface="Arial" charset="0"/>
              </a:rPr>
              <a:t> </a:t>
            </a:r>
            <a:r>
              <a:rPr lang="en-US" altLang="en-US" dirty="0" err="1">
                <a:ea typeface="Arial" charset="0"/>
              </a:rPr>
              <a:t>thị</a:t>
            </a:r>
            <a:r>
              <a:rPr lang="en-US" altLang="en-US" dirty="0">
                <a:ea typeface="Arial" charset="0"/>
              </a:rPr>
              <a:t> </a:t>
            </a:r>
            <a:r>
              <a:rPr lang="en-US" altLang="en-US" dirty="0" err="1">
                <a:ea typeface="Arial" charset="0"/>
              </a:rPr>
              <a:t>một</a:t>
            </a:r>
            <a:r>
              <a:rPr lang="en-US" altLang="en-US" dirty="0">
                <a:ea typeface="Arial" charset="0"/>
              </a:rPr>
              <a:t> menu </a:t>
            </a:r>
            <a:r>
              <a:rPr lang="en-US" altLang="en-US" dirty="0" err="1">
                <a:ea typeface="Arial" charset="0"/>
              </a:rPr>
              <a:t>các</a:t>
            </a:r>
            <a:r>
              <a:rPr lang="en-US" altLang="en-US" dirty="0">
                <a:ea typeface="Arial" charset="0"/>
              </a:rPr>
              <a:t> </a:t>
            </a:r>
            <a:r>
              <a:rPr lang="en-US" altLang="en-US" dirty="0" err="1">
                <a:ea typeface="Arial" charset="0"/>
              </a:rPr>
              <a:t>chức</a:t>
            </a:r>
            <a:r>
              <a:rPr lang="en-US" altLang="en-US" dirty="0">
                <a:ea typeface="Arial" charset="0"/>
              </a:rPr>
              <a:t> </a:t>
            </a:r>
            <a:r>
              <a:rPr lang="en-US" altLang="en-US" dirty="0" err="1">
                <a:ea typeface="Arial" charset="0"/>
              </a:rPr>
              <a:t>năng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phép</a:t>
            </a:r>
            <a:r>
              <a:rPr lang="en-US" altLang="en-US" dirty="0">
                <a:ea typeface="Arial" charset="0"/>
              </a:rPr>
              <a:t> </a:t>
            </a:r>
            <a:r>
              <a:rPr lang="en-US" altLang="en-US" dirty="0" err="1">
                <a:ea typeface="Arial" charset="0"/>
              </a:rPr>
              <a:t>toán</a:t>
            </a:r>
            <a:r>
              <a:rPr lang="en-US" altLang="en-US" dirty="0">
                <a:ea typeface="Arial" charset="0"/>
              </a:rPr>
              <a:t> (</a:t>
            </a:r>
            <a:r>
              <a:rPr lang="en-US" altLang="en-US" dirty="0" err="1">
                <a:ea typeface="Arial" charset="0"/>
              </a:rPr>
              <a:t>cộng</a:t>
            </a:r>
            <a:r>
              <a:rPr lang="en-US" altLang="en-US" dirty="0">
                <a:ea typeface="Arial" charset="0"/>
              </a:rPr>
              <a:t>, </a:t>
            </a:r>
            <a:r>
              <a:rPr lang="en-US" altLang="en-US" dirty="0" err="1">
                <a:ea typeface="Arial" charset="0"/>
              </a:rPr>
              <a:t>trừ</a:t>
            </a:r>
            <a:r>
              <a:rPr lang="en-US" altLang="en-US" dirty="0">
                <a:ea typeface="Arial" charset="0"/>
              </a:rPr>
              <a:t>, </a:t>
            </a:r>
            <a:r>
              <a:rPr lang="en-US" altLang="en-US" dirty="0" err="1">
                <a:ea typeface="Arial" charset="0"/>
              </a:rPr>
              <a:t>nhân</a:t>
            </a:r>
            <a:r>
              <a:rPr lang="en-US" altLang="en-US" dirty="0">
                <a:ea typeface="Arial" charset="0"/>
              </a:rPr>
              <a:t>, chia) </a:t>
            </a:r>
            <a:r>
              <a:rPr lang="en-US" altLang="en-US" dirty="0" err="1">
                <a:ea typeface="Arial" charset="0"/>
              </a:rPr>
              <a:t>cho</a:t>
            </a:r>
            <a:r>
              <a:rPr lang="en-US" altLang="en-US" dirty="0">
                <a:ea typeface="Arial" charset="0"/>
              </a:rPr>
              <a:t> </a:t>
            </a:r>
            <a:r>
              <a:rPr lang="en-US" altLang="en-US" dirty="0" err="1">
                <a:ea typeface="Arial" charset="0"/>
              </a:rPr>
              <a:t>người</a:t>
            </a:r>
            <a:r>
              <a:rPr lang="en-US" altLang="en-US" dirty="0">
                <a:ea typeface="Arial" charset="0"/>
              </a:rPr>
              <a:t> </a:t>
            </a:r>
            <a:r>
              <a:rPr lang="en-US" altLang="en-US" dirty="0" err="1">
                <a:ea typeface="Arial" charset="0"/>
              </a:rPr>
              <a:t>dùng</a:t>
            </a:r>
            <a:r>
              <a:rPr lang="en-US" altLang="en-US" dirty="0">
                <a:ea typeface="Arial" charset="0"/>
              </a:rPr>
              <a:t> </a:t>
            </a:r>
            <a:r>
              <a:rPr lang="en-US" altLang="en-US" dirty="0" err="1">
                <a:ea typeface="Arial" charset="0"/>
              </a:rPr>
              <a:t>chọn</a:t>
            </a:r>
            <a:r>
              <a:rPr lang="en-US" altLang="en-US" dirty="0">
                <a:ea typeface="Arial" charset="0"/>
              </a:rPr>
              <a:t>, </a:t>
            </a:r>
            <a:r>
              <a:rPr lang="en-US" altLang="en-US" dirty="0" err="1">
                <a:ea typeface="Arial" charset="0"/>
              </a:rPr>
              <a:t>bấm</a:t>
            </a:r>
            <a:r>
              <a:rPr lang="en-US" altLang="en-US" dirty="0">
                <a:ea typeface="Arial" charset="0"/>
              </a:rPr>
              <a:t> </a:t>
            </a:r>
            <a:r>
              <a:rPr lang="en-US" altLang="en-US" dirty="0" err="1">
                <a:ea typeface="Arial" charset="0"/>
              </a:rPr>
              <a:t>số</a:t>
            </a:r>
            <a:r>
              <a:rPr lang="en-US" altLang="en-US" dirty="0">
                <a:ea typeface="Arial" charset="0"/>
              </a:rPr>
              <a:t> 0 </a:t>
            </a:r>
            <a:r>
              <a:rPr lang="en-US" altLang="en-US" dirty="0" err="1">
                <a:ea typeface="Arial" charset="0"/>
              </a:rPr>
              <a:t>để</a:t>
            </a:r>
            <a:r>
              <a:rPr lang="en-US" altLang="en-US" dirty="0">
                <a:ea typeface="Arial" charset="0"/>
              </a:rPr>
              <a:t> </a:t>
            </a:r>
            <a:r>
              <a:rPr lang="en-US" altLang="en-US" dirty="0" err="1">
                <a:ea typeface="Arial" charset="0"/>
              </a:rPr>
              <a:t>thoát</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 </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yêu</a:t>
            </a:r>
            <a:r>
              <a:rPr lang="en-US" altLang="en-US" dirty="0">
                <a:ea typeface="Arial" charset="0"/>
              </a:rPr>
              <a:t> </a:t>
            </a:r>
            <a:r>
              <a:rPr lang="en-US" altLang="en-US" dirty="0" err="1">
                <a:ea typeface="Arial" charset="0"/>
              </a:rPr>
              <a:t>cầu</a:t>
            </a:r>
            <a:r>
              <a:rPr lang="en-US" altLang="en-US" dirty="0">
                <a:ea typeface="Arial" charset="0"/>
              </a:rPr>
              <a:t> </a:t>
            </a:r>
            <a:r>
              <a:rPr lang="en-US" altLang="en-US" dirty="0" err="1">
                <a:ea typeface="Arial" charset="0"/>
              </a:rPr>
              <a:t>xuất</a:t>
            </a:r>
            <a:r>
              <a:rPr lang="en-US" altLang="en-US" dirty="0">
                <a:ea typeface="Arial" charset="0"/>
              </a:rPr>
              <a:t> ra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a:ea typeface="Arial" charset="0"/>
              </a:rPr>
              <a:t> 100</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ID </a:t>
            </a:r>
            <a:r>
              <a:rPr lang="en-US" altLang="en-US" dirty="0" err="1">
                <a:ea typeface="Arial" charset="0"/>
              </a:rPr>
              <a:t>và</a:t>
            </a:r>
            <a:r>
              <a:rPr lang="en-US" altLang="en-US" dirty="0">
                <a:ea typeface="Arial" charset="0"/>
              </a:rPr>
              <a:t> password</a:t>
            </a:r>
          </a:p>
          <a:p>
            <a:pPr marL="0" indent="0">
              <a:spcBef>
                <a:spcPts val="725"/>
              </a:spcBef>
              <a:spcAft>
                <a:spcPts val="725"/>
              </a:spcAft>
              <a:buNone/>
            </a:pP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sẽ</a:t>
            </a:r>
            <a:r>
              <a:rPr lang="en-US" altLang="en-US" dirty="0">
                <a:ea typeface="Arial" charset="0"/>
              </a:rPr>
              <a:t> </a:t>
            </a:r>
            <a:r>
              <a:rPr lang="en-US" altLang="en-US" dirty="0" err="1">
                <a:ea typeface="Arial" charset="0"/>
              </a:rPr>
              <a:t>lặp</a:t>
            </a:r>
            <a:r>
              <a:rPr lang="en-US" altLang="en-US" dirty="0">
                <a:ea typeface="Arial" charset="0"/>
              </a:rPr>
              <a:t> </a:t>
            </a:r>
            <a:r>
              <a:rPr lang="en-US" altLang="en-US" dirty="0" err="1">
                <a:ea typeface="Arial" charset="0"/>
              </a:rPr>
              <a:t>lại</a:t>
            </a:r>
            <a:r>
              <a:rPr lang="en-US" altLang="en-US" dirty="0">
                <a:ea typeface="Arial" charset="0"/>
              </a:rPr>
              <a:t> </a:t>
            </a:r>
            <a:r>
              <a:rPr lang="en-US" altLang="en-US" dirty="0" err="1">
                <a:ea typeface="Arial" charset="0"/>
              </a:rPr>
              <a:t>việc</a:t>
            </a:r>
            <a:r>
              <a:rPr lang="en-US" altLang="en-US" dirty="0">
                <a:ea typeface="Arial" charset="0"/>
              </a:rPr>
              <a:t> </a:t>
            </a:r>
            <a:r>
              <a:rPr lang="en-US" altLang="en-US" dirty="0" err="1">
                <a:ea typeface="Arial" charset="0"/>
              </a:rPr>
              <a:t>nhập</a:t>
            </a:r>
            <a:r>
              <a:rPr lang="en-US" altLang="en-US" dirty="0">
                <a:ea typeface="Arial" charset="0"/>
              </a:rPr>
              <a:t> ID </a:t>
            </a:r>
            <a:r>
              <a:rPr lang="en-US" altLang="en-US" dirty="0" err="1">
                <a:ea typeface="Arial" charset="0"/>
              </a:rPr>
              <a:t>và</a:t>
            </a:r>
            <a:r>
              <a:rPr lang="en-US" altLang="en-US" dirty="0">
                <a:ea typeface="Arial" charset="0"/>
              </a:rPr>
              <a:t> password </a:t>
            </a:r>
            <a:r>
              <a:rPr lang="en-US" altLang="en-US" dirty="0" err="1">
                <a:ea typeface="Arial" charset="0"/>
              </a:rPr>
              <a:t>cho</a:t>
            </a:r>
            <a:r>
              <a:rPr lang="en-US" altLang="en-US" dirty="0">
                <a:ea typeface="Arial" charset="0"/>
              </a:rPr>
              <a:t> </a:t>
            </a:r>
            <a:r>
              <a:rPr lang="en-US" altLang="en-US" dirty="0" err="1">
                <a:ea typeface="Arial" charset="0"/>
              </a:rPr>
              <a:t>đến</a:t>
            </a:r>
            <a:r>
              <a:rPr lang="en-US" altLang="en-US" dirty="0">
                <a:ea typeface="Arial" charset="0"/>
              </a:rPr>
              <a:t> </a:t>
            </a:r>
            <a:r>
              <a:rPr lang="en-US" altLang="en-US" dirty="0" err="1">
                <a:ea typeface="Arial" charset="0"/>
              </a:rPr>
              <a:t>khi</a:t>
            </a:r>
            <a:r>
              <a:rPr lang="en-US" altLang="en-US" dirty="0">
                <a:ea typeface="Arial" charset="0"/>
              </a:rPr>
              <a:t> user </a:t>
            </a:r>
            <a:r>
              <a:rPr lang="en-US" altLang="en-US" dirty="0" err="1">
                <a:ea typeface="Arial" charset="0"/>
              </a:rPr>
              <a:t>nhập</a:t>
            </a:r>
            <a:r>
              <a:rPr lang="en-US" altLang="en-US" dirty="0">
                <a:ea typeface="Arial" charset="0"/>
              </a:rPr>
              <a:t> </a:t>
            </a:r>
            <a:r>
              <a:rPr lang="en-US" altLang="en-US" dirty="0" err="1">
                <a:ea typeface="Arial" charset="0"/>
              </a:rPr>
              <a:t>đúng</a:t>
            </a:r>
            <a:r>
              <a:rPr lang="en-US" altLang="en-US" dirty="0">
                <a:ea typeface="Arial" charset="0"/>
              </a:rPr>
              <a:t>. Thao </a:t>
            </a:r>
            <a:r>
              <a:rPr lang="en-US" altLang="en-US" dirty="0" err="1">
                <a:ea typeface="Arial" charset="0"/>
              </a:rPr>
              <a:t>tác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thực</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ít</a:t>
            </a:r>
            <a:r>
              <a:rPr lang="en-US" altLang="en-US" dirty="0">
                <a:ea typeface="Arial" charset="0"/>
              </a:rPr>
              <a:t> </a:t>
            </a:r>
            <a:r>
              <a:rPr lang="en-US" altLang="en-US" dirty="0" err="1">
                <a:ea typeface="Arial" charset="0"/>
              </a:rPr>
              <a:t>nhất</a:t>
            </a:r>
            <a:r>
              <a:rPr lang="en-US" altLang="en-US" dirty="0">
                <a:ea typeface="Arial" charset="0"/>
              </a:rPr>
              <a:t> 1 </a:t>
            </a:r>
            <a:r>
              <a:rPr lang="en-US" altLang="en-US" dirty="0" err="1">
                <a:ea typeface="Arial" charset="0"/>
              </a:rPr>
              <a:t>lần</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4.1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Cú</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pháp</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vòng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lặp</a:t>
                </a:r>
                <a:r>
                  <a:rPr lang="en-US" dirty="0">
                    <a:latin typeface="Arial" pitchFamily="34" charset="0"/>
                    <a:ea typeface="Tahoma" pitchFamily="34" charset="0"/>
                    <a:cs typeface="Arial" pitchFamily="34" charset="0"/>
                  </a:rPr>
                  <a:t> while</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Sử</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dụng</a:t>
                </a:r>
                <a:r>
                  <a:rPr lang="en-US" dirty="0">
                    <a:latin typeface="Arial" pitchFamily="34" charset="0"/>
                    <a:ea typeface="Tahoma" pitchFamily="34" charset="0"/>
                    <a:cs typeface="Arial" pitchFamily="34" charset="0"/>
                  </a:rPr>
                  <a:t> else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while</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4.2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4.3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Sử</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dụng</a:t>
                </a:r>
                <a:r>
                  <a:rPr lang="en-US" dirty="0">
                    <a:latin typeface="Arial" pitchFamily="34" charset="0"/>
                    <a:ea typeface="Tahoma" pitchFamily="34" charset="0"/>
                    <a:cs typeface="Arial" pitchFamily="34" charset="0"/>
                  </a:rPr>
                  <a:t> break, continue, pass </a:t>
                </a:r>
                <a:r>
                  <a:rPr lang="en-US" dirty="0" err="1">
                    <a:latin typeface="Arial" pitchFamily="34" charset="0"/>
                    <a:ea typeface="Tahoma" pitchFamily="34" charset="0"/>
                    <a:cs typeface="Arial" pitchFamily="34" charset="0"/>
                  </a:rPr>
                  <a:t>với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vòng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lặp</a:t>
                </a:r>
                <a:endParaRPr lang="en-US" dirty="0">
                  <a:latin typeface="Arial" pitchFamily="34" charset="0"/>
                  <a:ea typeface="Tahoma" pitchFamily="34" charset="0"/>
                  <a:cs typeface="Arial" pitchFamily="34" charset="0"/>
                </a:endParaRP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lỗi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thường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gặp</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khi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sử</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dụng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vòng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lặp</a:t>
                </a:r>
                <a:r>
                  <a:rPr lang="en-US" dirty="0">
                    <a:latin typeface="Arial" pitchFamily="34" charset="0"/>
                    <a:ea typeface="Tahoma" pitchFamily="34" charset="0"/>
                    <a:cs typeface="Arial" pitchFamily="34" charset="0"/>
                  </a:rPr>
                  <a:t> while</a:t>
                </a: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4.4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62" name="TextBox 7">
            <a:extLst>
              <a:ext uri="{FF2B5EF4-FFF2-40B4-BE49-F238E27FC236}">
                <a16:creationId xmlns:a16="http://schemas.microsoft.com/office/drawing/2014/main" id="{FD248CB8-E08F-482B-B2BE-89D42095F694}"/>
              </a:ext>
            </a:extLst>
          </p:cNvPr>
          <p:cNvSpPr txBox="1">
            <a:spLocks noChangeArrowheads="1"/>
          </p:cNvSpPr>
          <p:nvPr/>
        </p:nvSpPr>
        <p:spPr bwMode="auto">
          <a:xfrm>
            <a:off x="3015307" y="5259594"/>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sp>
        <p:nvSpPr>
          <p:cNvPr id="63" name="Oval 62">
            <a:extLst>
              <a:ext uri="{FF2B5EF4-FFF2-40B4-BE49-F238E27FC236}">
                <a16:creationId xmlns:a16="http://schemas.microsoft.com/office/drawing/2014/main" id="{9EC547D4-A2D8-4BDC-A05F-6AB52861BAEF}"/>
              </a:ext>
            </a:extLst>
          </p:cNvPr>
          <p:cNvSpPr/>
          <p:nvPr/>
        </p:nvSpPr>
        <p:spPr>
          <a:xfrm>
            <a:off x="2133600" y="510143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4.5</a:t>
            </a: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in </a:t>
            </a:r>
            <a:r>
              <a:rPr lang="en-US" altLang="en-US" dirty="0" err="1">
                <a:ea typeface="Arial" charset="0"/>
              </a:rPr>
              <a:t>tất</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tố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n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n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dương</a:t>
            </a:r>
            <a:r>
              <a:rPr lang="en-US" altLang="en-US" dirty="0">
                <a:ea typeface="Arial" charset="0"/>
              </a:rPr>
              <a:t>. </a:t>
            </a:r>
            <a:r>
              <a:rPr lang="en-US" altLang="en-US" dirty="0" err="1">
                <a:ea typeface="Arial" charset="0"/>
              </a:rPr>
              <a:t>Nếu</a:t>
            </a:r>
            <a:r>
              <a:rPr lang="en-US" altLang="en-US" dirty="0">
                <a:ea typeface="Arial" charset="0"/>
              </a:rPr>
              <a:t> n &lt;= 0 </a:t>
            </a:r>
            <a:r>
              <a:rPr lang="en-US" altLang="en-US" dirty="0" err="1">
                <a:ea typeface="Arial" charset="0"/>
              </a:rPr>
              <a:t>thì</a:t>
            </a:r>
            <a:r>
              <a:rPr lang="en-US" altLang="en-US" dirty="0">
                <a:ea typeface="Arial" charset="0"/>
              </a:rPr>
              <a:t> </a:t>
            </a:r>
            <a:r>
              <a:rPr lang="en-US" altLang="en-US" dirty="0" err="1">
                <a:ea typeface="Arial" charset="0"/>
              </a:rPr>
              <a:t>yêu</a:t>
            </a:r>
            <a:r>
              <a:rPr lang="en-US" altLang="en-US" dirty="0">
                <a:ea typeface="Arial" charset="0"/>
              </a:rPr>
              <a:t> </a:t>
            </a:r>
            <a:r>
              <a:rPr lang="en-US" altLang="en-US" dirty="0" err="1">
                <a:ea typeface="Arial" charset="0"/>
              </a:rPr>
              <a:t>cầu</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lại</a:t>
            </a:r>
            <a:r>
              <a:rPr lang="en-US" altLang="en-US" dirty="0">
                <a:ea typeface="Arial" charset="0"/>
              </a:rPr>
              <a:t>. Sau </a:t>
            </a:r>
            <a:r>
              <a:rPr lang="en-US" altLang="en-US" dirty="0" err="1">
                <a:ea typeface="Arial" charset="0"/>
              </a:rPr>
              <a:t>đó</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tổng</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while):</a:t>
            </a:r>
          </a:p>
          <a:p>
            <a:pPr marL="0" indent="0">
              <a:spcBef>
                <a:spcPts val="725"/>
              </a:spcBef>
              <a:spcAft>
                <a:spcPts val="725"/>
              </a:spcAft>
              <a:buNone/>
            </a:pPr>
            <a:r>
              <a:rPr lang="en-US" altLang="en-US" dirty="0">
                <a:ea typeface="Arial" charset="0"/>
              </a:rPr>
              <a:t>a) S1 = 1^2 + 2^2 + …. + n^2                                   b) S2 = 1^3 + 3^3 + … + (2n + 1)^3</a:t>
            </a:r>
          </a:p>
          <a:p>
            <a:pPr marL="0" indent="0">
              <a:spcBef>
                <a:spcPts val="725"/>
              </a:spcBef>
              <a:spcAft>
                <a:spcPts val="725"/>
              </a:spcAft>
              <a:buNone/>
            </a:pPr>
            <a:r>
              <a:rPr lang="en-US" altLang="en-US" dirty="0">
                <a:ea typeface="Arial" charset="0"/>
              </a:rPr>
              <a:t>c) S3 = 2^4 + 4^4 + … + (2n)^4                                d) </a:t>
            </a:r>
          </a:p>
          <a:p>
            <a:pPr marL="0" indent="0">
              <a:spcBef>
                <a:spcPts val="725"/>
              </a:spcBef>
              <a:spcAft>
                <a:spcPts val="725"/>
              </a:spcAft>
              <a:buNone/>
            </a:pPr>
            <a:endParaRPr lang="en-US" altLang="en-US" dirty="0">
              <a:ea typeface="Arial" charset="0"/>
            </a:endParaRPr>
          </a:p>
          <a:p>
            <a:pPr marL="0" indent="0">
              <a:spcBef>
                <a:spcPts val="725"/>
              </a:spcBef>
              <a:spcAft>
                <a:spcPts val="725"/>
              </a:spcAft>
              <a:buNone/>
            </a:pPr>
            <a:r>
              <a:rPr lang="en-US" altLang="en-US" dirty="0">
                <a:ea typeface="Arial" charset="0"/>
              </a:rPr>
              <a:t>e)                                                                               f) </a:t>
            </a:r>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8425B554-A631-4527-B6F7-D0BF713EF72D}"/>
              </a:ext>
            </a:extLst>
          </p:cNvPr>
          <p:cNvGraphicFramePr>
            <a:graphicFrameLocks noChangeAspect="1"/>
          </p:cNvGraphicFramePr>
          <p:nvPr>
            <p:extLst>
              <p:ext uri="{D42A27DB-BD31-4B8C-83A1-F6EECF244321}">
                <p14:modId xmlns:p14="http://schemas.microsoft.com/office/powerpoint/2010/main" val="520045238"/>
              </p:ext>
            </p:extLst>
          </p:nvPr>
        </p:nvGraphicFramePr>
        <p:xfrm>
          <a:off x="6025342" y="3276600"/>
          <a:ext cx="3938587" cy="846137"/>
        </p:xfrm>
        <a:graphic>
          <a:graphicData uri="http://schemas.openxmlformats.org/presentationml/2006/ole">
            <mc:AlternateContent xmlns:mc="http://schemas.openxmlformats.org/markup-compatibility/2006">
              <mc:Choice xmlns:v="urn:schemas-microsoft-com:vml" Requires="v">
                <p:oleObj spid="_x0000_s6194" name="Equation" r:id="rId3" imgW="2425680" imgH="520560" progId="Equation.DSMT4">
                  <p:embed/>
                </p:oleObj>
              </mc:Choice>
              <mc:Fallback>
                <p:oleObj name="Equation" r:id="rId3" imgW="2425680" imgH="520560" progId="Equation.DSMT4">
                  <p:embed/>
                  <p:pic>
                    <p:nvPicPr>
                      <p:cNvPr id="0" name=""/>
                      <p:cNvPicPr/>
                      <p:nvPr/>
                    </p:nvPicPr>
                    <p:blipFill>
                      <a:blip r:embed="rId4"/>
                      <a:stretch>
                        <a:fillRect/>
                      </a:stretch>
                    </p:blipFill>
                    <p:spPr>
                      <a:xfrm>
                        <a:off x="6025342" y="3276600"/>
                        <a:ext cx="3938587" cy="84613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369A8E5B-E1B1-47E9-A171-B3154DBC4719}"/>
              </a:ext>
            </a:extLst>
          </p:cNvPr>
          <p:cNvGraphicFramePr>
            <a:graphicFrameLocks noChangeAspect="1"/>
          </p:cNvGraphicFramePr>
          <p:nvPr>
            <p:extLst>
              <p:ext uri="{D42A27DB-BD31-4B8C-83A1-F6EECF244321}">
                <p14:modId xmlns:p14="http://schemas.microsoft.com/office/powerpoint/2010/main" val="1790099441"/>
              </p:ext>
            </p:extLst>
          </p:nvPr>
        </p:nvGraphicFramePr>
        <p:xfrm>
          <a:off x="762000" y="4362023"/>
          <a:ext cx="3603625" cy="814388"/>
        </p:xfrm>
        <a:graphic>
          <a:graphicData uri="http://schemas.openxmlformats.org/presentationml/2006/ole">
            <mc:AlternateContent xmlns:mc="http://schemas.openxmlformats.org/markup-compatibility/2006">
              <mc:Choice xmlns:v="urn:schemas-microsoft-com:vml" Requires="v">
                <p:oleObj spid="_x0000_s6195" name="Equation" r:id="rId5" imgW="2247840" imgH="507960" progId="Equation.DSMT4">
                  <p:embed/>
                </p:oleObj>
              </mc:Choice>
              <mc:Fallback>
                <p:oleObj name="Equation" r:id="rId5" imgW="2247840" imgH="507960" progId="Equation.DSMT4">
                  <p:embed/>
                  <p:pic>
                    <p:nvPicPr>
                      <p:cNvPr id="0" name=""/>
                      <p:cNvPicPr/>
                      <p:nvPr/>
                    </p:nvPicPr>
                    <p:blipFill>
                      <a:blip r:embed="rId6"/>
                      <a:stretch>
                        <a:fillRect/>
                      </a:stretch>
                    </p:blipFill>
                    <p:spPr>
                      <a:xfrm>
                        <a:off x="762000" y="4362023"/>
                        <a:ext cx="3603625" cy="81438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DF1D4800-5931-42F7-8CCE-5A24608ECC83}"/>
              </a:ext>
            </a:extLst>
          </p:cNvPr>
          <p:cNvGraphicFramePr>
            <a:graphicFrameLocks noChangeAspect="1"/>
          </p:cNvGraphicFramePr>
          <p:nvPr>
            <p:extLst>
              <p:ext uri="{D42A27DB-BD31-4B8C-83A1-F6EECF244321}">
                <p14:modId xmlns:p14="http://schemas.microsoft.com/office/powerpoint/2010/main" val="26522795"/>
              </p:ext>
            </p:extLst>
          </p:nvPr>
        </p:nvGraphicFramePr>
        <p:xfrm>
          <a:off x="6019800" y="4364182"/>
          <a:ext cx="4082520" cy="812229"/>
        </p:xfrm>
        <a:graphic>
          <a:graphicData uri="http://schemas.openxmlformats.org/presentationml/2006/ole">
            <mc:AlternateContent xmlns:mc="http://schemas.openxmlformats.org/markup-compatibility/2006">
              <mc:Choice xmlns:v="urn:schemas-microsoft-com:vml" Requires="v">
                <p:oleObj spid="_x0000_s6196" name="Equation" r:id="rId7" imgW="2425680" imgH="482400" progId="Equation.DSMT4">
                  <p:embed/>
                </p:oleObj>
              </mc:Choice>
              <mc:Fallback>
                <p:oleObj name="Equation" r:id="rId7" imgW="2425680" imgH="482400" progId="Equation.DSMT4">
                  <p:embed/>
                  <p:pic>
                    <p:nvPicPr>
                      <p:cNvPr id="0" name=""/>
                      <p:cNvPicPr/>
                      <p:nvPr/>
                    </p:nvPicPr>
                    <p:blipFill>
                      <a:blip r:embed="rId8"/>
                      <a:stretch>
                        <a:fillRect/>
                      </a:stretch>
                    </p:blipFill>
                    <p:spPr>
                      <a:xfrm>
                        <a:off x="6019800" y="4364182"/>
                        <a:ext cx="4082520" cy="812229"/>
                      </a:xfrm>
                      <a:prstGeom prst="rect">
                        <a:avLst/>
                      </a:prstGeom>
                    </p:spPr>
                  </p:pic>
                </p:oleObj>
              </mc:Fallback>
            </mc:AlternateContent>
          </a:graphicData>
        </a:graphic>
      </p:graphicFrame>
    </p:spTree>
    <p:extLst>
      <p:ext uri="{BB962C8B-B14F-4D97-AF65-F5344CB8AC3E}">
        <p14:creationId xmlns:p14="http://schemas.microsoft.com/office/powerpoint/2010/main" val="3957802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mẫu</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mẫu</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0 </a:t>
            </a:r>
            <a:r>
              <a:rPr lang="en-US" altLang="en-US" dirty="0" err="1">
                <a:ea typeface="Arial" charset="0"/>
              </a:rPr>
              <a:t>thì</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lại</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buNone/>
            </a:pPr>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vào</a:t>
            </a:r>
            <a:r>
              <a:rPr lang="en-US" dirty="0"/>
              <a:t> </a:t>
            </a:r>
            <a:r>
              <a:rPr lang="en-US" dirty="0" err="1"/>
              <a:t>số</a:t>
            </a:r>
            <a:r>
              <a:rPr lang="en-US" dirty="0"/>
              <a:t> </a:t>
            </a:r>
            <a:r>
              <a:rPr lang="en-US" dirty="0" err="1"/>
              <a:t>bất</a:t>
            </a:r>
            <a:r>
              <a:rPr lang="en-US" dirty="0"/>
              <a:t> </a:t>
            </a:r>
            <a:r>
              <a:rPr lang="en-US" dirty="0" err="1"/>
              <a:t>kỳ</a:t>
            </a:r>
            <a:r>
              <a:rPr lang="en-US" dirty="0"/>
              <a:t> </a:t>
            </a:r>
            <a:r>
              <a:rPr lang="en-US" dirty="0" err="1"/>
              <a:t>đến</a:t>
            </a:r>
            <a:r>
              <a:rPr lang="en-US" dirty="0"/>
              <a:t> </a:t>
            </a:r>
            <a:r>
              <a:rPr lang="en-US" dirty="0" err="1"/>
              <a:t>khi</a:t>
            </a:r>
            <a:r>
              <a:rPr lang="en-US" dirty="0"/>
              <a:t> </a:t>
            </a:r>
            <a:r>
              <a:rPr lang="en-US" dirty="0" err="1"/>
              <a:t>nhập</a:t>
            </a:r>
            <a:r>
              <a:rPr lang="en-US" dirty="0"/>
              <a:t> </a:t>
            </a:r>
            <a:r>
              <a:rPr lang="en-US" dirty="0" err="1"/>
              <a:t>số</a:t>
            </a:r>
            <a:r>
              <a:rPr lang="en-US" dirty="0"/>
              <a:t> </a:t>
            </a:r>
            <a:r>
              <a:rPr lang="en-US" dirty="0" err="1"/>
              <a:t>âm</a:t>
            </a:r>
            <a:r>
              <a:rPr lang="en-US" dirty="0"/>
              <a:t> </a:t>
            </a:r>
            <a:r>
              <a:rPr lang="en-US" dirty="0" err="1"/>
              <a:t>thì</a:t>
            </a:r>
            <a:r>
              <a:rPr lang="en-US" dirty="0"/>
              <a:t> </a:t>
            </a:r>
            <a:r>
              <a:rPr lang="en-US" dirty="0" err="1"/>
              <a:t>dừng</a:t>
            </a:r>
            <a:r>
              <a:rPr lang="en-US" dirty="0"/>
              <a:t> </a:t>
            </a:r>
            <a:r>
              <a:rPr lang="en-US" dirty="0" err="1"/>
              <a:t>lại</a:t>
            </a:r>
            <a:r>
              <a:rPr lang="en-US" dirty="0"/>
              <a:t>.</a:t>
            </a: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buNone/>
            </a:pPr>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một</a:t>
            </a:r>
            <a:r>
              <a:rPr lang="en-US" dirty="0"/>
              <a:t> </a:t>
            </a:r>
            <a:r>
              <a:rPr lang="en-US" dirty="0" err="1"/>
              <a:t>số</a:t>
            </a:r>
            <a:r>
              <a:rPr lang="en-US" dirty="0"/>
              <a:t> </a:t>
            </a:r>
            <a:r>
              <a:rPr lang="en-US" dirty="0" err="1"/>
              <a:t>từ</a:t>
            </a:r>
            <a:r>
              <a:rPr lang="en-US" dirty="0"/>
              <a:t> </a:t>
            </a:r>
            <a:r>
              <a:rPr lang="en-US" dirty="0" err="1"/>
              <a:t>bàn</a:t>
            </a:r>
            <a:r>
              <a:rPr lang="en-US" dirty="0"/>
              <a:t> </a:t>
            </a:r>
            <a:r>
              <a:rPr lang="en-US" dirty="0" err="1"/>
              <a:t>phím</a:t>
            </a:r>
            <a:r>
              <a:rPr lang="en-US" dirty="0"/>
              <a:t> </a:t>
            </a:r>
            <a:r>
              <a:rPr lang="en-US" dirty="0" err="1"/>
              <a:t>và</a:t>
            </a:r>
            <a:r>
              <a:rPr lang="en-US" dirty="0"/>
              <a:t> in ra </a:t>
            </a:r>
            <a:r>
              <a:rPr lang="en-US" dirty="0" err="1"/>
              <a:t>màn</a:t>
            </a:r>
            <a:r>
              <a:rPr lang="en-US" dirty="0"/>
              <a:t> </a:t>
            </a:r>
            <a:r>
              <a:rPr lang="en-US" dirty="0" err="1"/>
              <a:t>hình</a:t>
            </a:r>
            <a:r>
              <a:rPr lang="en-US" dirty="0"/>
              <a:t> </a:t>
            </a:r>
            <a:r>
              <a:rPr lang="en-US" dirty="0" err="1"/>
              <a:t>bằng</a:t>
            </a:r>
            <a:r>
              <a:rPr lang="en-US" dirty="0"/>
              <a:t> </a:t>
            </a:r>
            <a:r>
              <a:rPr lang="en-US" dirty="0" err="1"/>
              <a:t>chữ</a:t>
            </a:r>
            <a:endParaRPr lang="en-US" dirty="0"/>
          </a:p>
          <a:p>
            <a:pPr marL="0" indent="0">
              <a:buNone/>
            </a:pPr>
            <a:r>
              <a:rPr lang="en-US" dirty="0" err="1"/>
              <a:t>Ví</a:t>
            </a:r>
            <a:r>
              <a:rPr lang="en-US" dirty="0"/>
              <a:t> </a:t>
            </a:r>
            <a:r>
              <a:rPr lang="en-US" dirty="0" err="1"/>
              <a:t>dụ</a:t>
            </a:r>
            <a:r>
              <a:rPr lang="en-US" dirty="0"/>
              <a:t>: 1234, </a:t>
            </a:r>
            <a:r>
              <a:rPr lang="en-US" dirty="0" err="1"/>
              <a:t>kết</a:t>
            </a:r>
            <a:r>
              <a:rPr lang="en-US" dirty="0"/>
              <a:t> </a:t>
            </a:r>
            <a:r>
              <a:rPr lang="en-US" dirty="0" err="1"/>
              <a:t>quả</a:t>
            </a:r>
            <a:r>
              <a:rPr lang="en-US" dirty="0"/>
              <a:t> in ra </a:t>
            </a:r>
            <a:r>
              <a:rPr lang="en-US" dirty="0" err="1"/>
              <a:t>màn</a:t>
            </a:r>
            <a:r>
              <a:rPr lang="en-US" dirty="0"/>
              <a:t> </a:t>
            </a:r>
            <a:r>
              <a:rPr lang="en-US" dirty="0" err="1"/>
              <a:t>hình</a:t>
            </a:r>
            <a:r>
              <a:rPr lang="en-US" dirty="0"/>
              <a:t> </a:t>
            </a:r>
            <a:r>
              <a:rPr lang="en-US" dirty="0" err="1"/>
              <a:t>là</a:t>
            </a:r>
            <a:r>
              <a:rPr lang="en-US" dirty="0"/>
              <a:t> </a:t>
            </a:r>
            <a:r>
              <a:rPr lang="en-US" dirty="0" err="1"/>
              <a:t>một</a:t>
            </a:r>
            <a:r>
              <a:rPr lang="en-US" dirty="0"/>
              <a:t> </a:t>
            </a:r>
            <a:r>
              <a:rPr lang="en-US" dirty="0" err="1"/>
              <a:t>hai</a:t>
            </a:r>
            <a:r>
              <a:rPr lang="en-US" dirty="0"/>
              <a:t> </a:t>
            </a:r>
            <a:r>
              <a:rPr lang="en-US" dirty="0" err="1"/>
              <a:t>ba</a:t>
            </a:r>
            <a:r>
              <a:rPr lang="en-US" dirty="0"/>
              <a:t> </a:t>
            </a:r>
            <a:r>
              <a:rPr lang="en-US" dirty="0" err="1"/>
              <a:t>bốn</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bội</a:t>
            </a:r>
            <a:r>
              <a:rPr lang="en-US" altLang="en-US" dirty="0">
                <a:ea typeface="Arial" charset="0"/>
              </a:rPr>
              <a:t> </a:t>
            </a:r>
            <a:r>
              <a:rPr lang="en-US" altLang="en-US" dirty="0" err="1">
                <a:ea typeface="Arial" charset="0"/>
              </a:rPr>
              <a:t>chung</a:t>
            </a:r>
            <a:r>
              <a:rPr lang="en-US" altLang="en-US" dirty="0">
                <a:ea typeface="Arial" charset="0"/>
              </a:rPr>
              <a:t> </a:t>
            </a:r>
            <a:r>
              <a:rPr lang="en-US" altLang="en-US" dirty="0" err="1">
                <a:ea typeface="Arial" charset="0"/>
              </a:rPr>
              <a:t>nhỏ</a:t>
            </a:r>
            <a:r>
              <a:rPr lang="en-US" altLang="en-US" dirty="0">
                <a:ea typeface="Arial" charset="0"/>
              </a:rPr>
              <a:t> </a:t>
            </a:r>
            <a:r>
              <a:rPr lang="en-US" altLang="en-US" dirty="0" err="1">
                <a:ea typeface="Arial" charset="0"/>
              </a:rPr>
              <a:t>nhất</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hai</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a:t>
            </a:r>
          </a:p>
          <a:p>
            <a:pPr marL="0" indent="0">
              <a:spcBef>
                <a:spcPts val="725"/>
              </a:spcBef>
              <a:spcAft>
                <a:spcPts val="725"/>
              </a:spcAft>
              <a:buNone/>
            </a:pPr>
            <a:r>
              <a:rPr lang="en-US" altLang="en-US" dirty="0" err="1">
                <a:ea typeface="Arial" charset="0"/>
              </a:rPr>
              <a:t>Tìm</a:t>
            </a:r>
            <a:r>
              <a:rPr lang="en-US" altLang="en-US" dirty="0">
                <a:ea typeface="Arial" charset="0"/>
              </a:rPr>
              <a:t> BCNN </a:t>
            </a:r>
            <a:r>
              <a:rPr lang="en-US" altLang="en-US" dirty="0" err="1">
                <a:ea typeface="Arial" charset="0"/>
              </a:rPr>
              <a:t>thông</a:t>
            </a:r>
            <a:r>
              <a:rPr lang="en-US" altLang="en-US" dirty="0">
                <a:ea typeface="Arial" charset="0"/>
              </a:rPr>
              <a:t> qua </a:t>
            </a:r>
            <a:r>
              <a:rPr lang="en-US" altLang="en-US" dirty="0" err="1">
                <a:ea typeface="Arial" charset="0"/>
              </a:rPr>
              <a:t>giải</a:t>
            </a:r>
            <a:r>
              <a:rPr lang="en-US" altLang="en-US" dirty="0">
                <a:ea typeface="Arial" charset="0"/>
              </a:rPr>
              <a:t> </a:t>
            </a:r>
            <a:r>
              <a:rPr lang="en-US" altLang="en-US" dirty="0" err="1">
                <a:ea typeface="Arial" charset="0"/>
              </a:rPr>
              <a:t>thuật</a:t>
            </a:r>
            <a:r>
              <a:rPr lang="en-US" altLang="en-US" dirty="0">
                <a:ea typeface="Arial" charset="0"/>
              </a:rPr>
              <a:t> </a:t>
            </a:r>
            <a:r>
              <a:rPr lang="en-US" altLang="en-US" dirty="0" err="1">
                <a:ea typeface="Arial" charset="0"/>
              </a:rPr>
              <a:t>Euclide</a:t>
            </a:r>
            <a:r>
              <a:rPr lang="en-US" altLang="en-US" dirty="0">
                <a:ea typeface="Arial" charset="0"/>
              </a:rPr>
              <a:t>:</a:t>
            </a:r>
          </a:p>
          <a:p>
            <a:pPr marL="0" indent="0">
              <a:spcBef>
                <a:spcPts val="725"/>
              </a:spcBef>
              <a:spcAft>
                <a:spcPts val="725"/>
              </a:spcAft>
              <a:buNone/>
            </a:pPr>
            <a:r>
              <a:rPr lang="en-US" altLang="en-US" dirty="0">
                <a:ea typeface="Arial" charset="0"/>
              </a:rPr>
              <a:t>+ </a:t>
            </a:r>
            <a:r>
              <a:rPr lang="vi-VN" altLang="en-US" dirty="0">
                <a:ea typeface="Arial" charset="0"/>
              </a:rPr>
              <a:t>Tính </a:t>
            </a:r>
            <a:r>
              <a:rPr lang="en-US" altLang="en-US" dirty="0">
                <a:ea typeface="Arial" charset="0"/>
              </a:rPr>
              <a:t>UCLN </a:t>
            </a:r>
            <a:r>
              <a:rPr lang="vi-VN" altLang="en-US" dirty="0">
                <a:ea typeface="Arial" charset="0"/>
              </a:rPr>
              <a:t>của a và b bằng cách sử dụng giải thuật Euclid</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Sau khi tìm được </a:t>
            </a:r>
            <a:r>
              <a:rPr lang="en-US" altLang="en-US" dirty="0">
                <a:ea typeface="Arial" charset="0"/>
              </a:rPr>
              <a:t>UCLN</a:t>
            </a:r>
            <a:r>
              <a:rPr lang="vi-VN" altLang="en-US" dirty="0">
                <a:ea typeface="Arial" charset="0"/>
              </a:rPr>
              <a:t>(a, b), ta có thể tính BCNN của a và b bằng công thức:</a:t>
            </a:r>
            <a:r>
              <a:rPr lang="en-US" altLang="en-US" dirty="0">
                <a:ea typeface="Arial" charset="0"/>
              </a:rPr>
              <a:t> </a:t>
            </a:r>
          </a:p>
          <a:p>
            <a:pPr marL="0" indent="0" algn="ctr">
              <a:spcBef>
                <a:spcPts val="725"/>
              </a:spcBef>
              <a:spcAft>
                <a:spcPts val="725"/>
              </a:spcAft>
              <a:buNone/>
            </a:pPr>
            <a:r>
              <a:rPr lang="vi-VN" altLang="en-US" dirty="0">
                <a:ea typeface="Arial" charset="0"/>
              </a:rPr>
              <a:t>BCNN(a, b) = (a * b) / UCLN(a, b)</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tổng</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vừa</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rồi</a:t>
            </a:r>
            <a:r>
              <a:rPr lang="en-US" altLang="en-US" dirty="0">
                <a:ea typeface="Arial" charset="0"/>
              </a:rPr>
              <a:t> </a:t>
            </a:r>
            <a:r>
              <a:rPr lang="en-US" altLang="en-US" dirty="0" err="1">
                <a:ea typeface="Arial" charset="0"/>
              </a:rPr>
              <a:t>hiển</a:t>
            </a:r>
            <a:r>
              <a:rPr lang="en-US" altLang="en-US" dirty="0">
                <a:ea typeface="Arial" charset="0"/>
              </a:rPr>
              <a:t> </a:t>
            </a:r>
            <a:r>
              <a:rPr lang="en-US" altLang="en-US" dirty="0" err="1">
                <a:ea typeface="Arial" charset="0"/>
              </a:rPr>
              <a:t>thị</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gọi</a:t>
            </a:r>
            <a:r>
              <a:rPr lang="en-US" altLang="en-US" dirty="0">
                <a:ea typeface="Arial" charset="0"/>
              </a:rPr>
              <a:t> </a:t>
            </a:r>
            <a:r>
              <a:rPr lang="en-US" altLang="en-US" dirty="0" err="1">
                <a:ea typeface="Arial" charset="0"/>
              </a:rPr>
              <a:t>đồ</a:t>
            </a:r>
            <a:r>
              <a:rPr lang="en-US" altLang="en-US" dirty="0">
                <a:ea typeface="Arial" charset="0"/>
              </a:rPr>
              <a:t> </a:t>
            </a:r>
            <a:r>
              <a:rPr lang="en-US" altLang="en-US" dirty="0" err="1">
                <a:ea typeface="Arial" charset="0"/>
              </a:rPr>
              <a:t>uống</a:t>
            </a:r>
            <a:r>
              <a:rPr lang="en-US" altLang="en-US" dirty="0">
                <a:ea typeface="Arial" charset="0"/>
              </a:rPr>
              <a:t>. </a:t>
            </a:r>
            <a:r>
              <a:rPr lang="en-US" altLang="en-US" dirty="0" err="1">
                <a:ea typeface="Arial" charset="0"/>
              </a:rPr>
              <a:t>Giả</a:t>
            </a:r>
            <a:r>
              <a:rPr lang="en-US" altLang="en-US" dirty="0">
                <a:ea typeface="Arial" charset="0"/>
              </a:rPr>
              <a:t> </a:t>
            </a:r>
            <a:r>
              <a:rPr lang="en-US" altLang="en-US" dirty="0" err="1">
                <a:ea typeface="Arial" charset="0"/>
              </a:rPr>
              <a:t>sử</a:t>
            </a:r>
            <a:r>
              <a:rPr lang="en-US" altLang="en-US" dirty="0">
                <a:ea typeface="Arial" charset="0"/>
              </a:rPr>
              <a:t> menu </a:t>
            </a:r>
            <a:r>
              <a:rPr lang="en-US" altLang="en-US" dirty="0" err="1">
                <a:ea typeface="Arial" charset="0"/>
              </a:rPr>
              <a:t>của</a:t>
            </a:r>
            <a:r>
              <a:rPr lang="en-US" altLang="en-US" dirty="0">
                <a:ea typeface="Arial" charset="0"/>
              </a:rPr>
              <a:t> </a:t>
            </a:r>
            <a:r>
              <a:rPr lang="en-US" altLang="en-US" dirty="0" err="1">
                <a:ea typeface="Arial" charset="0"/>
              </a:rPr>
              <a:t>chúng</a:t>
            </a:r>
            <a:r>
              <a:rPr lang="en-US" altLang="en-US" dirty="0">
                <a:ea typeface="Arial" charset="0"/>
              </a:rPr>
              <a:t> ta </a:t>
            </a:r>
            <a:r>
              <a:rPr lang="en-US" altLang="en-US" dirty="0" err="1">
                <a:ea typeface="Arial" charset="0"/>
              </a:rPr>
              <a:t>có</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loại</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uống</a:t>
            </a:r>
            <a:r>
              <a:rPr lang="en-US" altLang="en-US" dirty="0">
                <a:ea typeface="Arial" charset="0"/>
              </a:rPr>
              <a:t> </a:t>
            </a:r>
            <a:r>
              <a:rPr lang="en-US" altLang="en-US" dirty="0" err="1">
                <a:ea typeface="Arial" charset="0"/>
              </a:rPr>
              <a:t>như</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1. Cafe</a:t>
            </a:r>
          </a:p>
          <a:p>
            <a:pPr marL="0" indent="0">
              <a:spcBef>
                <a:spcPts val="725"/>
              </a:spcBef>
              <a:spcAft>
                <a:spcPts val="725"/>
              </a:spcAft>
              <a:buNone/>
            </a:pPr>
            <a:r>
              <a:rPr lang="en-US" altLang="en-US" dirty="0">
                <a:ea typeface="Arial" charset="0"/>
              </a:rPr>
              <a:t>2. Cam </a:t>
            </a:r>
            <a:r>
              <a:rPr lang="en-US" altLang="en-US" dirty="0" err="1">
                <a:ea typeface="Arial" charset="0"/>
              </a:rPr>
              <a:t>vắt</a:t>
            </a:r>
            <a:endParaRPr lang="en-US" altLang="en-US" dirty="0">
              <a:ea typeface="Arial" charset="0"/>
            </a:endParaRPr>
          </a:p>
          <a:p>
            <a:pPr marL="0" indent="0">
              <a:spcBef>
                <a:spcPts val="725"/>
              </a:spcBef>
              <a:spcAft>
                <a:spcPts val="725"/>
              </a:spcAft>
              <a:buNone/>
            </a:pPr>
            <a:r>
              <a:rPr lang="en-US" altLang="en-US" dirty="0">
                <a:ea typeface="Arial" charset="0"/>
              </a:rPr>
              <a:t>3. </a:t>
            </a:r>
            <a:r>
              <a:rPr lang="en-US" altLang="en-US" dirty="0" err="1">
                <a:ea typeface="Arial" charset="0"/>
              </a:rPr>
              <a:t>Nước</a:t>
            </a:r>
            <a:r>
              <a:rPr lang="en-US" altLang="en-US" dirty="0">
                <a:ea typeface="Arial" charset="0"/>
              </a:rPr>
              <a:t> </a:t>
            </a:r>
            <a:r>
              <a:rPr lang="en-US" altLang="en-US" dirty="0" err="1">
                <a:ea typeface="Arial" charset="0"/>
              </a:rPr>
              <a:t>ép</a:t>
            </a:r>
            <a:r>
              <a:rPr lang="en-US" altLang="en-US" dirty="0">
                <a:ea typeface="Arial" charset="0"/>
              </a:rPr>
              <a:t> </a:t>
            </a:r>
            <a:r>
              <a:rPr lang="en-US" altLang="en-US" dirty="0" err="1">
                <a:ea typeface="Arial" charset="0"/>
              </a:rPr>
              <a:t>cà</a:t>
            </a:r>
            <a:r>
              <a:rPr lang="en-US" altLang="en-US" dirty="0">
                <a:ea typeface="Arial" charset="0"/>
              </a:rPr>
              <a:t> </a:t>
            </a:r>
            <a:r>
              <a:rPr lang="en-US" altLang="en-US" dirty="0" err="1">
                <a:ea typeface="Arial" charset="0"/>
              </a:rPr>
              <a:t>rốt</a:t>
            </a:r>
            <a:r>
              <a:rPr lang="en-US" altLang="en-US" dirty="0">
                <a:ea typeface="Arial" charset="0"/>
              </a:rPr>
              <a:t> </a:t>
            </a:r>
          </a:p>
          <a:p>
            <a:pPr marL="0" indent="0">
              <a:spcBef>
                <a:spcPts val="725"/>
              </a:spcBef>
              <a:spcAft>
                <a:spcPts val="725"/>
              </a:spcAft>
              <a:buNone/>
            </a:pPr>
            <a:r>
              <a:rPr lang="en-US" altLang="en-US" dirty="0">
                <a:ea typeface="Arial" charset="0"/>
              </a:rPr>
              <a:t>4. </a:t>
            </a:r>
            <a:r>
              <a:rPr lang="en-US" altLang="en-US" dirty="0" err="1">
                <a:ea typeface="Arial" charset="0"/>
              </a:rPr>
              <a:t>Nước</a:t>
            </a:r>
            <a:r>
              <a:rPr lang="en-US" altLang="en-US" dirty="0">
                <a:ea typeface="Arial" charset="0"/>
              </a:rPr>
              <a:t> </a:t>
            </a:r>
            <a:r>
              <a:rPr lang="en-US" altLang="en-US" dirty="0" err="1">
                <a:ea typeface="Arial" charset="0"/>
              </a:rPr>
              <a:t>lọc</a:t>
            </a:r>
            <a:endParaRPr lang="en-US" altLang="en-US" dirty="0">
              <a:ea typeface="Arial" charset="0"/>
            </a:endParaRPr>
          </a:p>
          <a:p>
            <a:pPr marL="0" indent="0">
              <a:spcBef>
                <a:spcPts val="725"/>
              </a:spcBef>
              <a:spcAft>
                <a:spcPts val="725"/>
              </a:spcAft>
              <a:buNone/>
            </a:pPr>
            <a:r>
              <a:rPr lang="en-US" altLang="en-US" dirty="0">
                <a:ea typeface="Arial" charset="0"/>
              </a:rPr>
              <a:t>5. </a:t>
            </a:r>
            <a:r>
              <a:rPr lang="en-US" altLang="en-US" dirty="0" err="1">
                <a:ea typeface="Arial" charset="0"/>
              </a:rPr>
              <a:t>Nước</a:t>
            </a:r>
            <a:r>
              <a:rPr lang="en-US" altLang="en-US" dirty="0">
                <a:ea typeface="Arial" charset="0"/>
              </a:rPr>
              <a:t> </a:t>
            </a:r>
            <a:r>
              <a:rPr lang="en-US" altLang="en-US" dirty="0" err="1">
                <a:ea typeface="Arial" charset="0"/>
              </a:rPr>
              <a:t>dừa</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a:t>
            </a:r>
            <a:r>
              <a:rPr lang="en-US" dirty="0" err="1"/>
              <a:t>Cú</a:t>
            </a:r>
            <a:r>
              <a:rPr lang="en-US" dirty="0"/>
              <a:t> </a:t>
            </a:r>
            <a:r>
              <a:rPr lang="en-US" dirty="0" err="1"/>
              <a:t>pháp</a:t>
            </a:r>
            <a:r>
              <a:rPr lang="en-US" dirty="0"/>
              <a:t> </a:t>
            </a:r>
            <a:r>
              <a:rPr lang="en-US" dirty="0" err="1"/>
              <a:t>vòng</a:t>
            </a:r>
            <a:r>
              <a:rPr lang="en-US" dirty="0"/>
              <a:t> </a:t>
            </a:r>
            <a:r>
              <a:rPr lang="en-US" dirty="0" err="1"/>
              <a:t>lặp</a:t>
            </a:r>
            <a:r>
              <a:rPr lang="en-US" dirty="0"/>
              <a:t> while</a:t>
            </a:r>
          </a:p>
        </p:txBody>
      </p:sp>
      <p:sp>
        <p:nvSpPr>
          <p:cNvPr id="3" name="Content Placeholder 2"/>
          <p:cNvSpPr>
            <a:spLocks noGrp="1"/>
          </p:cNvSpPr>
          <p:nvPr>
            <p:ph idx="1"/>
          </p:nvPr>
        </p:nvSpPr>
        <p:spPr>
          <a:xfrm>
            <a:off x="392626" y="1644241"/>
            <a:ext cx="11406748" cy="4756559"/>
          </a:xfrm>
        </p:spPr>
        <p:txBody>
          <a:bodyPr>
            <a:normAutofit/>
          </a:bodyPr>
          <a:lstStyle/>
          <a:p>
            <a:r>
              <a:rPr lang="vi-VN" altLang="en-US" dirty="0"/>
              <a:t>Trong Python, vòng lặp while được sử dụng để lặp lại một khối mã cho đến khi một điều kiện cụ thể không còn đúng nữa. Cú pháp chung của vòng lặp while như sau:</a:t>
            </a:r>
            <a:endParaRPr lang="en-US" altLang="en-US" dirty="0"/>
          </a:p>
          <a:p>
            <a:pPr marL="0" indent="0">
              <a:buNone/>
            </a:pPr>
            <a:r>
              <a:rPr lang="en-US" altLang="en-US" dirty="0"/>
              <a:t>				</a:t>
            </a:r>
            <a:r>
              <a:rPr lang="vi-VN" altLang="en-US" dirty="0"/>
              <a:t>while </a:t>
            </a:r>
            <a:r>
              <a:rPr lang="vi-VN" altLang="en-US" b="1" dirty="0"/>
              <a:t>điều_kiện</a:t>
            </a:r>
            <a:r>
              <a:rPr lang="vi-VN" altLang="en-US" dirty="0"/>
              <a:t>:</a:t>
            </a:r>
          </a:p>
          <a:p>
            <a:pPr marL="0" indent="0" algn="ctr">
              <a:buNone/>
            </a:pPr>
            <a:r>
              <a:rPr lang="en-US" altLang="en-US" dirty="0"/>
              <a:t>	</a:t>
            </a:r>
            <a:r>
              <a:rPr lang="vi-VN" altLang="en-US" dirty="0"/>
              <a:t> # Các </a:t>
            </a:r>
            <a:r>
              <a:rPr lang="vi-VN" altLang="en-US" b="1" dirty="0"/>
              <a:t>câu lệnh</a:t>
            </a:r>
            <a:r>
              <a:rPr lang="vi-VN" altLang="en-US" dirty="0"/>
              <a:t> được thực thi trong vòng lặp</a:t>
            </a:r>
            <a:endParaRPr lang="en-US" altLang="en-US" dirty="0"/>
          </a:p>
          <a:p>
            <a:r>
              <a:rPr lang="vi-VN" altLang="en-US" dirty="0"/>
              <a:t>Trong đó:</a:t>
            </a:r>
          </a:p>
          <a:p>
            <a:pPr marL="0" indent="0">
              <a:buNone/>
            </a:pPr>
            <a:r>
              <a:rPr lang="en-US" altLang="en-US" dirty="0"/>
              <a:t>+ </a:t>
            </a:r>
            <a:r>
              <a:rPr lang="vi-VN" altLang="en-US" b="1" dirty="0"/>
              <a:t>điều_kiện </a:t>
            </a:r>
            <a:r>
              <a:rPr lang="vi-VN" altLang="en-US" dirty="0"/>
              <a:t>là một biểu thức logic (boolean expression) được đánh giá trước mỗi lần lặp. Nếu giá trị của điều_kiện là True, các câu lệnh bên trong vòng lặp sẽ được thực thi. Nếu giá trị của điều_kiện là False, vòng lặp sẽ kết thúc và quá trình thực thi sẽ tiếp tục từ câu lệnh ngay sau vòng lặp.</a:t>
            </a:r>
          </a:p>
          <a:p>
            <a:pPr marL="0" indent="0">
              <a:buNone/>
            </a:pPr>
            <a:r>
              <a:rPr lang="en-US" altLang="en-US" dirty="0"/>
              <a:t>+ </a:t>
            </a:r>
            <a:r>
              <a:rPr lang="vi-VN" altLang="en-US" b="1" dirty="0"/>
              <a:t>câu_lệnh </a:t>
            </a:r>
            <a:r>
              <a:rPr lang="vi-VN" altLang="en-US" dirty="0"/>
              <a:t>là một hoặc nhiều câu lệnh được thực thi trong vòng lặp. Các câu lệnh này thường được thụt lề (indentation) bên trong để chỉ ra rằng chúng là một phần của vòng lặp.</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a:t>
            </a:r>
            <a:r>
              <a:rPr lang="en-US" dirty="0" err="1"/>
              <a:t>Cú</a:t>
            </a:r>
            <a:r>
              <a:rPr lang="en-US" dirty="0"/>
              <a:t> </a:t>
            </a:r>
            <a:r>
              <a:rPr lang="en-US" dirty="0" err="1"/>
              <a:t>pháp</a:t>
            </a:r>
            <a:r>
              <a:rPr lang="en-US" dirty="0"/>
              <a:t> </a:t>
            </a:r>
            <a:r>
              <a:rPr lang="en-US" dirty="0" err="1"/>
              <a:t>vòng</a:t>
            </a:r>
            <a:r>
              <a:rPr lang="en-US" dirty="0"/>
              <a:t> </a:t>
            </a:r>
            <a:r>
              <a:rPr lang="en-US" dirty="0" err="1"/>
              <a:t>lặp</a:t>
            </a:r>
            <a:r>
              <a:rPr lang="en-US" dirty="0"/>
              <a:t> while</a:t>
            </a:r>
          </a:p>
        </p:txBody>
      </p:sp>
      <p:sp>
        <p:nvSpPr>
          <p:cNvPr id="3" name="Content Placeholder 2"/>
          <p:cNvSpPr>
            <a:spLocks noGrp="1"/>
          </p:cNvSpPr>
          <p:nvPr>
            <p:ph idx="1"/>
          </p:nvPr>
        </p:nvSpPr>
        <p:spPr>
          <a:xfrm>
            <a:off x="392626" y="1644241"/>
            <a:ext cx="11406748" cy="4756559"/>
          </a:xfrm>
        </p:spPr>
        <p:txBody>
          <a:bodyPr>
            <a:normAutofit/>
          </a:bodyPr>
          <a:lstStyle/>
          <a:p>
            <a:r>
              <a:rPr lang="en-US" altLang="en-US" dirty="0" err="1"/>
              <a:t>Cách</a:t>
            </a:r>
            <a:r>
              <a:rPr lang="en-US" altLang="en-US" dirty="0"/>
              <a:t> </a:t>
            </a:r>
            <a:r>
              <a:rPr lang="en-US" altLang="en-US" dirty="0" err="1"/>
              <a:t>hoạt</a:t>
            </a:r>
            <a:r>
              <a:rPr lang="en-US" altLang="en-US" dirty="0"/>
              <a:t> </a:t>
            </a:r>
            <a:r>
              <a:rPr lang="en-US" altLang="en-US" dirty="0" err="1"/>
              <a:t>động</a:t>
            </a:r>
            <a:r>
              <a:rPr lang="en-US" altLang="en-US" dirty="0"/>
              <a:t> </a:t>
            </a:r>
            <a:r>
              <a:rPr lang="en-US" altLang="en-US" dirty="0" err="1"/>
              <a:t>của</a:t>
            </a:r>
            <a:r>
              <a:rPr lang="en-US" altLang="en-US" dirty="0"/>
              <a:t> </a:t>
            </a:r>
            <a:r>
              <a:rPr lang="en-US" altLang="en-US" dirty="0" err="1"/>
              <a:t>vòng</a:t>
            </a:r>
            <a:r>
              <a:rPr lang="en-US" altLang="en-US" dirty="0"/>
              <a:t> </a:t>
            </a:r>
            <a:r>
              <a:rPr lang="en-US" altLang="en-US" dirty="0" err="1"/>
              <a:t>lặp</a:t>
            </a:r>
            <a:r>
              <a:rPr lang="en-US" altLang="en-US" dirty="0"/>
              <a:t> while:</a:t>
            </a:r>
          </a:p>
          <a:p>
            <a:pPr marL="0" indent="0">
              <a:buNone/>
            </a:pPr>
            <a:r>
              <a:rPr lang="en-US" altLang="en-US" dirty="0"/>
              <a:t>+ </a:t>
            </a:r>
            <a:r>
              <a:rPr lang="en-US" altLang="en-US" dirty="0" err="1"/>
              <a:t>Bước</a:t>
            </a:r>
            <a:r>
              <a:rPr lang="en-US" altLang="en-US" dirty="0"/>
              <a:t> 1: </a:t>
            </a:r>
            <a:r>
              <a:rPr lang="vi-VN" altLang="en-US" dirty="0"/>
              <a:t>Khi vòng lặp while được thực hiện, trước khi mỗi lần lặp, điều kiện sẽ được kiểm tra. </a:t>
            </a:r>
            <a:endParaRPr lang="en-US" altLang="en-US" dirty="0"/>
          </a:p>
          <a:p>
            <a:pPr marL="0" indent="0">
              <a:buNone/>
            </a:pPr>
            <a:r>
              <a:rPr lang="en-US" altLang="en-US" dirty="0"/>
              <a:t>+ </a:t>
            </a:r>
            <a:r>
              <a:rPr lang="en-US" altLang="en-US" dirty="0" err="1"/>
              <a:t>Bước</a:t>
            </a:r>
            <a:r>
              <a:rPr lang="en-US" altLang="en-US" dirty="0"/>
              <a:t> 2: </a:t>
            </a:r>
            <a:r>
              <a:rPr lang="vi-VN" altLang="en-US" dirty="0"/>
              <a:t>Nếu điều kiện đúng (True), các câu lệnh bên trong vòng lặp sẽ được thực thi. Sau đó, điều kiện lại được kiểm tra một lần nữa và quá trình này tiếp tục cho đến khi điều kiện trở thành sai (False). </a:t>
            </a:r>
            <a:endParaRPr lang="en-US" altLang="en-US" dirty="0"/>
          </a:p>
          <a:p>
            <a:pPr marL="0" indent="0">
              <a:buNone/>
            </a:pPr>
            <a:r>
              <a:rPr lang="en-US" altLang="en-US" dirty="0"/>
              <a:t>+ </a:t>
            </a:r>
            <a:r>
              <a:rPr lang="en-US" altLang="en-US" dirty="0" err="1"/>
              <a:t>Bước</a:t>
            </a:r>
            <a:r>
              <a:rPr lang="en-US" altLang="en-US" dirty="0"/>
              <a:t> 3: </a:t>
            </a:r>
            <a:r>
              <a:rPr lang="vi-VN" altLang="en-US" dirty="0"/>
              <a:t>Khi điều kiện trở thành sai, vòng lặp while kết thúc và quá trình thực thi sẽ tiếp tục từ câu lệnh ngay sau vòng lặp.</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17193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a:t>
            </a:r>
            <a:r>
              <a:rPr lang="en-US" dirty="0" err="1"/>
              <a:t>Dùng</a:t>
            </a:r>
            <a:r>
              <a:rPr lang="en-US" dirty="0"/>
              <a:t> else </a:t>
            </a:r>
            <a:r>
              <a:rPr lang="en-US" dirty="0" err="1"/>
              <a:t>trong</a:t>
            </a:r>
            <a:r>
              <a:rPr lang="en-US" dirty="0"/>
              <a:t> while</a:t>
            </a:r>
          </a:p>
        </p:txBody>
      </p:sp>
      <p:sp>
        <p:nvSpPr>
          <p:cNvPr id="3" name="Content Placeholder 2"/>
          <p:cNvSpPr>
            <a:spLocks noGrp="1"/>
          </p:cNvSpPr>
          <p:nvPr>
            <p:ph idx="1"/>
          </p:nvPr>
        </p:nvSpPr>
        <p:spPr>
          <a:xfrm>
            <a:off x="392626" y="1371601"/>
            <a:ext cx="11406748" cy="5410200"/>
          </a:xfrm>
        </p:spPr>
        <p:txBody>
          <a:bodyPr>
            <a:normAutofit/>
          </a:bodyPr>
          <a:lstStyle/>
          <a:p>
            <a:r>
              <a:rPr lang="vi-VN" altLang="en-US" dirty="0"/>
              <a:t> Trong Python, có thể sử dụng câu lệnh else trong vòng lặp while để thực hiện một khối mã khi điều kiện của vòng lặp trở thành sai (False). Cú pháp chung là:</a:t>
            </a:r>
            <a:endParaRPr lang="en-US" altLang="en-US" dirty="0"/>
          </a:p>
          <a:p>
            <a:pPr marL="0" indent="0">
              <a:buNone/>
            </a:pPr>
            <a:r>
              <a:rPr lang="en-US" altLang="en-US" dirty="0"/>
              <a:t>			</a:t>
            </a:r>
            <a:r>
              <a:rPr lang="vi-VN" altLang="en-US" dirty="0"/>
              <a:t>while điều_kiện:</a:t>
            </a:r>
          </a:p>
          <a:p>
            <a:pPr marL="0" indent="0">
              <a:buNone/>
            </a:pPr>
            <a:r>
              <a:rPr lang="vi-VN" altLang="en-US" dirty="0"/>
              <a:t>   </a:t>
            </a:r>
            <a:r>
              <a:rPr lang="en-US" altLang="en-US" dirty="0"/>
              <a:t>			   </a:t>
            </a:r>
            <a:r>
              <a:rPr lang="vi-VN" altLang="en-US" dirty="0"/>
              <a:t> # Các câu lệnh được thực thi trong vòng lặp</a:t>
            </a:r>
          </a:p>
          <a:p>
            <a:pPr marL="0" indent="0">
              <a:buNone/>
            </a:pPr>
            <a:r>
              <a:rPr lang="en-US" altLang="en-US" dirty="0"/>
              <a:t>			</a:t>
            </a:r>
            <a:r>
              <a:rPr lang="vi-VN" altLang="en-US" dirty="0"/>
              <a:t>else:</a:t>
            </a:r>
          </a:p>
          <a:p>
            <a:pPr marL="0" indent="0">
              <a:buNone/>
            </a:pPr>
            <a:r>
              <a:rPr lang="vi-VN" altLang="en-US" dirty="0"/>
              <a:t>    </a:t>
            </a:r>
            <a:r>
              <a:rPr lang="en-US" altLang="en-US" dirty="0"/>
              <a:t>			   </a:t>
            </a:r>
            <a:r>
              <a:rPr lang="vi-VN" altLang="en-US" dirty="0"/>
              <a:t># Các câu lệnh được thực thi sau khi vòng lặp kết thúc</a:t>
            </a:r>
            <a:endParaRPr lang="en-US" altLang="en-US" dirty="0"/>
          </a:p>
          <a:p>
            <a:r>
              <a:rPr lang="vi-VN" altLang="en-US" dirty="0"/>
              <a:t>Khối mã trong phần else sẽ chỉ được thực thi khi điều kiện của vòng lặp trở thành sai và vòng lặp kết thúc tự nhiên, tức là không có lệnh break nào được thực hiện trong vòng lặp.</a:t>
            </a:r>
            <a:endParaRPr lang="en-US" altLang="en-US" dirty="0"/>
          </a:p>
          <a:p>
            <a:r>
              <a:rPr lang="en-US" altLang="en-US" dirty="0"/>
              <a:t>!!! </a:t>
            </a:r>
            <a:r>
              <a:rPr lang="en-US" altLang="en-US" dirty="0" err="1"/>
              <a:t>Chú</a:t>
            </a:r>
            <a:r>
              <a:rPr lang="en-US" altLang="en-US" dirty="0"/>
              <a:t> ý: </a:t>
            </a:r>
          </a:p>
          <a:p>
            <a:pPr marL="0" indent="0">
              <a:buNone/>
            </a:pPr>
            <a:r>
              <a:rPr lang="en-US" altLang="en-US" dirty="0"/>
              <a:t>+ P</a:t>
            </a:r>
            <a:r>
              <a:rPr lang="vi-VN" altLang="en-US" dirty="0"/>
              <a:t>hần else trong vòng lặp while không phải là một điều kiện thay thế cho vòng lặp. Nó chỉ chạy khi vòng lặp kết thúc mà không có lệnh break nào được thực hiện trong vòng lặp.</a:t>
            </a:r>
            <a:endParaRPr lang="en-US" altLang="en-US" dirty="0"/>
          </a:p>
          <a:p>
            <a:pPr marL="0" indent="0">
              <a:buNone/>
            </a:pPr>
            <a:r>
              <a:rPr lang="en-US" altLang="en-US" dirty="0"/>
              <a:t>+ T</a:t>
            </a:r>
            <a:r>
              <a:rPr lang="vi-VN" altLang="en-US" dirty="0"/>
              <a:t>rong vòng lặp for, không có cú pháp else như vòng lặp while, nhưng </a:t>
            </a:r>
            <a:r>
              <a:rPr lang="en-US" altLang="en-US" dirty="0"/>
              <a:t>ta</a:t>
            </a:r>
            <a:r>
              <a:rPr lang="vi-VN" altLang="en-US" dirty="0"/>
              <a:t> có thể sử dụng cấu trúc else sau vòng lặp for bằng cách sử dụng biến hoặc cờ để kiểm tra điều kiện sau khi vòng lặp kết thúc.</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a:t>
            </a:r>
            <a:r>
              <a:rPr lang="en-US" dirty="0" err="1"/>
              <a:t>Dùng</a:t>
            </a:r>
            <a:r>
              <a:rPr lang="en-US" dirty="0"/>
              <a:t> else </a:t>
            </a:r>
            <a:r>
              <a:rPr lang="en-US" dirty="0" err="1"/>
              <a:t>trong</a:t>
            </a:r>
            <a:r>
              <a:rPr lang="en-US" dirty="0"/>
              <a:t> while</a:t>
            </a:r>
          </a:p>
        </p:txBody>
      </p:sp>
      <p:sp>
        <p:nvSpPr>
          <p:cNvPr id="3" name="Content Placeholder 2"/>
          <p:cNvSpPr>
            <a:spLocks noGrp="1"/>
          </p:cNvSpPr>
          <p:nvPr>
            <p:ph idx="1"/>
          </p:nvPr>
        </p:nvSpPr>
        <p:spPr/>
        <p:txBody>
          <a:bodyPr>
            <a:normAutofit/>
          </a:bodyPr>
          <a:lstStyle/>
          <a:p>
            <a:r>
              <a:rPr lang="vi-VN" altLang="en-US" dirty="0"/>
              <a:t> Cách hoạt động của phần else trong vòng lặp while như sau:</a:t>
            </a:r>
            <a:endParaRPr lang="en-US" altLang="en-US" dirty="0"/>
          </a:p>
          <a:p>
            <a:pPr marL="0" indent="0">
              <a:buNone/>
            </a:pPr>
            <a:r>
              <a:rPr lang="en-US" altLang="en-US" dirty="0"/>
              <a:t>+ </a:t>
            </a:r>
            <a:r>
              <a:rPr lang="en-US" altLang="en-US" dirty="0" err="1"/>
              <a:t>Bước</a:t>
            </a:r>
            <a:r>
              <a:rPr lang="en-US" altLang="en-US" dirty="0"/>
              <a:t> 1: </a:t>
            </a:r>
            <a:r>
              <a:rPr lang="vi-VN" altLang="en-US" dirty="0"/>
              <a:t>điều kiện của vòng lặp while được kiểm tra. Nếu điều kiện là đúng (True), các câu lệnh bên trong vòng lặp được thực thi. Nếu điều kiện là sai (False), quá trình thực thi vòng lặp sẽ dừng và chương trình sẽ tiếp tục từ câu lệnh ngay sau vòng lặp.</a:t>
            </a:r>
          </a:p>
          <a:p>
            <a:pPr marL="0" indent="0">
              <a:buNone/>
            </a:pPr>
            <a:r>
              <a:rPr lang="en-US" altLang="en-US" dirty="0"/>
              <a:t>+ </a:t>
            </a:r>
            <a:r>
              <a:rPr lang="en-US" altLang="en-US" dirty="0" err="1"/>
              <a:t>Bước</a:t>
            </a:r>
            <a:r>
              <a:rPr lang="en-US" altLang="en-US" dirty="0"/>
              <a:t> 2: </a:t>
            </a:r>
            <a:r>
              <a:rPr lang="vi-VN" altLang="en-US" dirty="0"/>
              <a:t>Nếu vòng lặp kết thúc mà không có lệnh break nào được thực hiện, phần mã trong phần else sẽ được thực thi. Điều này có nghĩa là điều kiện của vòng lặp đã trở thành sai (False) và vòng lặp kết thúc tự nhiên.</a:t>
            </a:r>
          </a:p>
          <a:p>
            <a:pPr marL="0" indent="0">
              <a:buNone/>
            </a:pPr>
            <a:r>
              <a:rPr lang="en-US" altLang="en-US" dirty="0"/>
              <a:t>+ </a:t>
            </a:r>
            <a:r>
              <a:rPr lang="en-US" altLang="en-US" dirty="0" err="1"/>
              <a:t>Bước</a:t>
            </a:r>
            <a:r>
              <a:rPr lang="en-US" altLang="en-US" dirty="0"/>
              <a:t> 3: </a:t>
            </a:r>
            <a:r>
              <a:rPr lang="vi-VN" altLang="en-US" dirty="0"/>
              <a:t>Sau khi phần mã trong phần else được thực thi, chương trình tiếp tục từ câu lệnh ngay sau vòng lặp.</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264732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a:t>
            </a:r>
            <a:r>
              <a:rPr lang="en-US" dirty="0" err="1"/>
              <a:t>Sử</a:t>
            </a:r>
            <a:r>
              <a:rPr lang="en-US" dirty="0"/>
              <a:t> </a:t>
            </a:r>
            <a:r>
              <a:rPr lang="en-US" dirty="0" err="1"/>
              <a:t>dụng</a:t>
            </a:r>
            <a:r>
              <a:rPr lang="en-US" dirty="0"/>
              <a:t> break, continue, pass </a:t>
            </a:r>
            <a:r>
              <a:rPr lang="en-US" dirty="0" err="1"/>
              <a:t>với</a:t>
            </a:r>
            <a:r>
              <a:rPr lang="en-US" dirty="0"/>
              <a:t> </a:t>
            </a:r>
            <a:r>
              <a:rPr lang="en-US" dirty="0" err="1"/>
              <a:t>vòng</a:t>
            </a:r>
            <a:r>
              <a:rPr lang="en-US" dirty="0"/>
              <a:t> </a:t>
            </a:r>
            <a:r>
              <a:rPr lang="en-US" dirty="0" err="1"/>
              <a:t>lặp</a:t>
            </a:r>
            <a:endParaRPr lang="en-US" dirty="0"/>
          </a:p>
        </p:txBody>
      </p:sp>
      <p:sp>
        <p:nvSpPr>
          <p:cNvPr id="3" name="Content Placeholder 2"/>
          <p:cNvSpPr>
            <a:spLocks noGrp="1"/>
          </p:cNvSpPr>
          <p:nvPr>
            <p:ph idx="1"/>
          </p:nvPr>
        </p:nvSpPr>
        <p:spPr>
          <a:xfrm>
            <a:off x="392626" y="1644241"/>
            <a:ext cx="11406748" cy="4680359"/>
          </a:xfrm>
        </p:spPr>
        <p:txBody>
          <a:bodyPr>
            <a:normAutofit/>
          </a:bodyPr>
          <a:lstStyle/>
          <a:p>
            <a:r>
              <a:rPr lang="en-US" altLang="en-US" b="1" dirty="0"/>
              <a:t>Break</a:t>
            </a:r>
          </a:p>
          <a:p>
            <a:pPr marL="0" indent="0">
              <a:buNone/>
            </a:pPr>
            <a:r>
              <a:rPr lang="en-US" altLang="en-US" dirty="0"/>
              <a:t>+ </a:t>
            </a:r>
            <a:r>
              <a:rPr lang="vi-VN" altLang="en-US" dirty="0"/>
              <a:t>Trong Python, break là một câu lệnh trong vòng lặp </a:t>
            </a:r>
            <a:r>
              <a:rPr lang="vi-VN" altLang="en-US" b="1" dirty="0"/>
              <a:t>(for, while) </a:t>
            </a:r>
            <a:r>
              <a:rPr lang="vi-VN" altLang="en-US" dirty="0"/>
              <a:t>được sử dụng để </a:t>
            </a:r>
            <a:r>
              <a:rPr lang="vi-VN" altLang="en-US" b="1" dirty="0"/>
              <a:t>thoát khỏi vòng lặp ngay lập tức </a:t>
            </a:r>
            <a:r>
              <a:rPr lang="vi-VN" altLang="en-US" dirty="0"/>
              <a:t>và tiếp tục thực hiện các câu lệnh sau vòng lặp.</a:t>
            </a:r>
          </a:p>
          <a:p>
            <a:pPr marL="0" indent="0">
              <a:buNone/>
            </a:pPr>
            <a:r>
              <a:rPr lang="en-US" altLang="en-US" dirty="0"/>
              <a:t>+ </a:t>
            </a:r>
            <a:r>
              <a:rPr lang="vi-VN" altLang="en-US" dirty="0"/>
              <a:t>Khi câu lệnh break được gọi trong một vòng lặp, quá trình thực hiện vòng lặp sẽ dừng lại </a:t>
            </a:r>
            <a:r>
              <a:rPr lang="vi-VN" altLang="en-US" b="1" dirty="0"/>
              <a:t>ngay lập tức </a:t>
            </a:r>
            <a:r>
              <a:rPr lang="vi-VN" altLang="en-US" dirty="0"/>
              <a:t>và chương trình sẽ tiếp tục thực thi các câu lệnh sau vòng lặp, bỏ qua phần còn lại của vòng lặp.</a:t>
            </a:r>
            <a:r>
              <a:rPr lang="en-US" altLang="en-US" dirty="0"/>
              <a:t> </a:t>
            </a:r>
            <a:r>
              <a:rPr lang="vi-VN" altLang="en-US" dirty="0"/>
              <a:t>Các câu lệnh sau câu lệnh break sẽ được thực thi.</a:t>
            </a: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4" name="Table 6">
            <a:extLst>
              <a:ext uri="{FF2B5EF4-FFF2-40B4-BE49-F238E27FC236}">
                <a16:creationId xmlns:a16="http://schemas.microsoft.com/office/drawing/2014/main" id="{C3F4BEF7-C8CC-4E06-8961-1051A282F095}"/>
              </a:ext>
            </a:extLst>
          </p:cNvPr>
          <p:cNvGraphicFramePr>
            <a:graphicFrameLocks noGrp="1"/>
          </p:cNvGraphicFramePr>
          <p:nvPr>
            <p:extLst>
              <p:ext uri="{D42A27DB-BD31-4B8C-83A1-F6EECF244321}">
                <p14:modId xmlns:p14="http://schemas.microsoft.com/office/powerpoint/2010/main" val="1782287773"/>
              </p:ext>
            </p:extLst>
          </p:nvPr>
        </p:nvGraphicFramePr>
        <p:xfrm>
          <a:off x="457200" y="3984420"/>
          <a:ext cx="11277600" cy="2011680"/>
        </p:xfrm>
        <a:graphic>
          <a:graphicData uri="http://schemas.openxmlformats.org/drawingml/2006/table">
            <a:tbl>
              <a:tblPr firstRow="1" bandRow="1">
                <a:tableStyleId>{5C22544A-7EE6-4342-B048-85BDC9FD1C3A}</a:tableStyleId>
              </a:tblPr>
              <a:tblGrid>
                <a:gridCol w="5638800">
                  <a:extLst>
                    <a:ext uri="{9D8B030D-6E8A-4147-A177-3AD203B41FA5}">
                      <a16:colId xmlns:a16="http://schemas.microsoft.com/office/drawing/2014/main" val="1542252218"/>
                    </a:ext>
                  </a:extLst>
                </a:gridCol>
                <a:gridCol w="5638800">
                  <a:extLst>
                    <a:ext uri="{9D8B030D-6E8A-4147-A177-3AD203B41FA5}">
                      <a16:colId xmlns:a16="http://schemas.microsoft.com/office/drawing/2014/main" val="140968718"/>
                    </a:ext>
                  </a:extLst>
                </a:gridCol>
              </a:tblGrid>
              <a:tr h="370840">
                <a:tc>
                  <a:txBody>
                    <a:bodyPr/>
                    <a:lstStyle/>
                    <a:p>
                      <a:r>
                        <a:rPr lang="en-GB" dirty="0" err="1">
                          <a:solidFill>
                            <a:schemeClr val="tx1"/>
                          </a:solidFill>
                          <a:latin typeface="Arial" panose="020B0604020202020204" pitchFamily="34" charset="0"/>
                          <a:cs typeface="Arial" panose="020B0604020202020204" pitchFamily="34" charset="0"/>
                        </a:rPr>
                        <a:t>Vòng</a:t>
                      </a:r>
                      <a:r>
                        <a:rPr lang="en-GB" dirty="0">
                          <a:solidFill>
                            <a:schemeClr val="tx1"/>
                          </a:solidFill>
                          <a:latin typeface="Arial" panose="020B0604020202020204" pitchFamily="34" charset="0"/>
                          <a:cs typeface="Arial" panose="020B0604020202020204" pitchFamily="34" charset="0"/>
                        </a:rPr>
                        <a:t> </a:t>
                      </a:r>
                      <a:r>
                        <a:rPr lang="en-GB" dirty="0" err="1">
                          <a:solidFill>
                            <a:schemeClr val="tx1"/>
                          </a:solidFill>
                          <a:latin typeface="Arial" panose="020B0604020202020204" pitchFamily="34" charset="0"/>
                          <a:cs typeface="Arial" panose="020B0604020202020204" pitchFamily="34" charset="0"/>
                        </a:rPr>
                        <a:t>lặp</a:t>
                      </a:r>
                      <a:r>
                        <a:rPr lang="en-GB" dirty="0">
                          <a:solidFill>
                            <a:schemeClr val="tx1"/>
                          </a:solidFill>
                          <a:latin typeface="Arial" panose="020B0604020202020204" pitchFamily="34" charset="0"/>
                          <a:cs typeface="Arial" panose="020B0604020202020204" pitchFamily="34" charset="0"/>
                        </a:rPr>
                        <a:t> for:</a:t>
                      </a:r>
                    </a:p>
                    <a:p>
                      <a:r>
                        <a:rPr lang="en-GB" b="0" dirty="0">
                          <a:solidFill>
                            <a:schemeClr val="tx1"/>
                          </a:solidFill>
                          <a:latin typeface="Arial" panose="020B0604020202020204" pitchFamily="34" charset="0"/>
                          <a:cs typeface="Arial" panose="020B0604020202020204" pitchFamily="34" charset="0"/>
                        </a:rPr>
                        <a:t>for item in sequence:</a:t>
                      </a:r>
                    </a:p>
                    <a:p>
                      <a:r>
                        <a:rPr lang="en-GB" b="0" dirty="0">
                          <a:solidFill>
                            <a:schemeClr val="tx1"/>
                          </a:solidFill>
                          <a:latin typeface="Arial" panose="020B0604020202020204" pitchFamily="34" charset="0"/>
                          <a:cs typeface="Arial" panose="020B0604020202020204" pitchFamily="34" charset="0"/>
                        </a:rPr>
                        <a:t>    if condition:</a:t>
                      </a:r>
                    </a:p>
                    <a:p>
                      <a:r>
                        <a:rPr lang="en-GB" b="0" dirty="0">
                          <a:solidFill>
                            <a:schemeClr val="tx1"/>
                          </a:solidFill>
                          <a:latin typeface="Arial" panose="020B0604020202020204" pitchFamily="34" charset="0"/>
                          <a:cs typeface="Arial" panose="020B0604020202020204" pitchFamily="34" charset="0"/>
                        </a:rPr>
                        <a:t>        break</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khác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trong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p>
                      <a:r>
                        <a:rPr lang="en-GB" b="0" dirty="0">
                          <a:solidFill>
                            <a:schemeClr val="tx1"/>
                          </a:solidFill>
                          <a:latin typeface="Arial" panose="020B0604020202020204" pitchFamily="34" charset="0"/>
                          <a:cs typeface="Arial" panose="020B0604020202020204" pitchFamily="34" charset="0"/>
                        </a:rPr>
                        <a:t>else:</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sau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txBody>
                  <a:tcPr>
                    <a:noFill/>
                  </a:tcPr>
                </a:tc>
                <a:tc>
                  <a:txBody>
                    <a:bodyPr/>
                    <a:lstStyle/>
                    <a:p>
                      <a:r>
                        <a:rPr lang="en-US" dirty="0" err="1">
                          <a:solidFill>
                            <a:schemeClr val="tx1"/>
                          </a:solidFill>
                          <a:latin typeface="Arial" panose="020B0604020202020204" pitchFamily="34" charset="0"/>
                          <a:cs typeface="Arial" panose="020B0604020202020204" pitchFamily="34" charset="0"/>
                        </a:rPr>
                        <a:t>Vòng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lặp</a:t>
                      </a:r>
                      <a:r>
                        <a:rPr lang="en-US" dirty="0">
                          <a:solidFill>
                            <a:schemeClr val="tx1"/>
                          </a:solidFill>
                          <a:latin typeface="Arial" panose="020B0604020202020204" pitchFamily="34" charset="0"/>
                          <a:cs typeface="Arial" panose="020B0604020202020204" pitchFamily="34" charset="0"/>
                        </a:rPr>
                        <a:t> while:</a:t>
                      </a:r>
                    </a:p>
                    <a:p>
                      <a:r>
                        <a:rPr lang="en-GB" b="0" dirty="0">
                          <a:solidFill>
                            <a:schemeClr val="tx1"/>
                          </a:solidFill>
                          <a:latin typeface="Arial" panose="020B0604020202020204" pitchFamily="34" charset="0"/>
                          <a:cs typeface="Arial" panose="020B0604020202020204" pitchFamily="34" charset="0"/>
                        </a:rPr>
                        <a:t>while condition:</a:t>
                      </a:r>
                    </a:p>
                    <a:p>
                      <a:r>
                        <a:rPr lang="en-GB" b="0" dirty="0">
                          <a:solidFill>
                            <a:schemeClr val="tx1"/>
                          </a:solidFill>
                          <a:latin typeface="Arial" panose="020B0604020202020204" pitchFamily="34" charset="0"/>
                          <a:cs typeface="Arial" panose="020B0604020202020204" pitchFamily="34" charset="0"/>
                        </a:rPr>
                        <a:t>    if condition:</a:t>
                      </a:r>
                    </a:p>
                    <a:p>
                      <a:r>
                        <a:rPr lang="en-GB" b="0" dirty="0">
                          <a:solidFill>
                            <a:schemeClr val="tx1"/>
                          </a:solidFill>
                          <a:latin typeface="Arial" panose="020B0604020202020204" pitchFamily="34" charset="0"/>
                          <a:cs typeface="Arial" panose="020B0604020202020204" pitchFamily="34" charset="0"/>
                        </a:rPr>
                        <a:t>        break</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khác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trong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p>
                      <a:r>
                        <a:rPr lang="en-GB" b="0" dirty="0">
                          <a:solidFill>
                            <a:schemeClr val="tx1"/>
                          </a:solidFill>
                          <a:latin typeface="Arial" panose="020B0604020202020204" pitchFamily="34" charset="0"/>
                          <a:cs typeface="Arial" panose="020B0604020202020204" pitchFamily="34" charset="0"/>
                        </a:rPr>
                        <a:t>else:</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sau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727156120"/>
                  </a:ext>
                </a:extLst>
              </a:tr>
            </a:tbl>
          </a:graphicData>
        </a:graphic>
      </p:graphicFrame>
    </p:spTree>
    <p:custDataLst>
      <p:tags r:id="rId1"/>
    </p:custDataLst>
    <p:extLst>
      <p:ext uri="{BB962C8B-B14F-4D97-AF65-F5344CB8AC3E}">
        <p14:creationId xmlns:p14="http://schemas.microsoft.com/office/powerpoint/2010/main" val="328631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a:t>
            </a:r>
            <a:r>
              <a:rPr lang="en-US" dirty="0" err="1"/>
              <a:t>Sử</a:t>
            </a:r>
            <a:r>
              <a:rPr lang="en-US" dirty="0"/>
              <a:t> </a:t>
            </a:r>
            <a:r>
              <a:rPr lang="en-US" dirty="0" err="1"/>
              <a:t>dụng</a:t>
            </a:r>
            <a:r>
              <a:rPr lang="en-US" dirty="0"/>
              <a:t> break, continue, pass </a:t>
            </a:r>
            <a:r>
              <a:rPr lang="en-US" dirty="0" err="1"/>
              <a:t>với</a:t>
            </a:r>
            <a:r>
              <a:rPr lang="en-US" dirty="0"/>
              <a:t> </a:t>
            </a:r>
            <a:r>
              <a:rPr lang="en-US" dirty="0" err="1"/>
              <a:t>vòng</a:t>
            </a:r>
            <a:r>
              <a:rPr lang="en-US" dirty="0"/>
              <a:t> </a:t>
            </a:r>
            <a:r>
              <a:rPr lang="en-US" dirty="0" err="1"/>
              <a:t>lặp</a:t>
            </a:r>
            <a:endParaRPr lang="en-US" dirty="0"/>
          </a:p>
        </p:txBody>
      </p:sp>
      <p:sp>
        <p:nvSpPr>
          <p:cNvPr id="3" name="Content Placeholder 2"/>
          <p:cNvSpPr>
            <a:spLocks noGrp="1"/>
          </p:cNvSpPr>
          <p:nvPr>
            <p:ph idx="1"/>
          </p:nvPr>
        </p:nvSpPr>
        <p:spPr>
          <a:xfrm>
            <a:off x="392626" y="1644241"/>
            <a:ext cx="11406748" cy="4680359"/>
          </a:xfrm>
        </p:spPr>
        <p:txBody>
          <a:bodyPr>
            <a:normAutofit/>
          </a:bodyPr>
          <a:lstStyle/>
          <a:p>
            <a:r>
              <a:rPr lang="en-US" altLang="en-US" b="1" dirty="0"/>
              <a:t>Continue</a:t>
            </a:r>
          </a:p>
          <a:p>
            <a:pPr marL="0" indent="0">
              <a:buNone/>
            </a:pPr>
            <a:r>
              <a:rPr lang="en-US" altLang="en-US" dirty="0"/>
              <a:t>+ </a:t>
            </a:r>
            <a:r>
              <a:rPr lang="vi-VN" altLang="en-US" dirty="0"/>
              <a:t>Trong Python, continue là một câu lệnh trong vòng lặp </a:t>
            </a:r>
            <a:r>
              <a:rPr lang="vi-VN" altLang="en-US" b="1" dirty="0"/>
              <a:t>(for, while) </a:t>
            </a:r>
            <a:r>
              <a:rPr lang="vi-VN" altLang="en-US" dirty="0"/>
              <a:t>được sử dụng để </a:t>
            </a:r>
            <a:r>
              <a:rPr lang="vi-VN" altLang="en-US" b="1" dirty="0"/>
              <a:t>bỏ qua các câu lệnh </a:t>
            </a:r>
            <a:r>
              <a:rPr lang="vi-VN" altLang="en-US" dirty="0"/>
              <a:t>ở phần còn lại của vòng lặp và tiếp tục với lần lặp tiếp theo.</a:t>
            </a:r>
          </a:p>
          <a:p>
            <a:pPr marL="0" indent="0">
              <a:buNone/>
            </a:pPr>
            <a:r>
              <a:rPr lang="en-US" altLang="en-US" dirty="0"/>
              <a:t>+ </a:t>
            </a:r>
            <a:r>
              <a:rPr lang="vi-VN" altLang="en-US" dirty="0"/>
              <a:t>Khi câu lệnh continue được gọi trong một vòng lặp, nó sẽ </a:t>
            </a:r>
            <a:r>
              <a:rPr lang="vi-VN" altLang="en-US" b="1" dirty="0"/>
              <a:t>bỏ qua </a:t>
            </a:r>
            <a:r>
              <a:rPr lang="vi-VN" altLang="en-US" dirty="0"/>
              <a:t>phần mã bên dưới câu lệnh continue và chuyển đến lần lặp tiếp theo của vòng lặp, bỏ qua các câu lệnh phía sau nó trong lần lặp hiện tại.</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4" name="Table 6">
            <a:extLst>
              <a:ext uri="{FF2B5EF4-FFF2-40B4-BE49-F238E27FC236}">
                <a16:creationId xmlns:a16="http://schemas.microsoft.com/office/drawing/2014/main" id="{C3F4BEF7-C8CC-4E06-8961-1051A282F095}"/>
              </a:ext>
            </a:extLst>
          </p:cNvPr>
          <p:cNvGraphicFramePr>
            <a:graphicFrameLocks noGrp="1"/>
          </p:cNvGraphicFramePr>
          <p:nvPr>
            <p:extLst>
              <p:ext uri="{D42A27DB-BD31-4B8C-83A1-F6EECF244321}">
                <p14:modId xmlns:p14="http://schemas.microsoft.com/office/powerpoint/2010/main" val="4139466921"/>
              </p:ext>
            </p:extLst>
          </p:nvPr>
        </p:nvGraphicFramePr>
        <p:xfrm>
          <a:off x="457200" y="3827482"/>
          <a:ext cx="11277600" cy="2011680"/>
        </p:xfrm>
        <a:graphic>
          <a:graphicData uri="http://schemas.openxmlformats.org/drawingml/2006/table">
            <a:tbl>
              <a:tblPr firstRow="1" bandRow="1">
                <a:tableStyleId>{5C22544A-7EE6-4342-B048-85BDC9FD1C3A}</a:tableStyleId>
              </a:tblPr>
              <a:tblGrid>
                <a:gridCol w="5638800">
                  <a:extLst>
                    <a:ext uri="{9D8B030D-6E8A-4147-A177-3AD203B41FA5}">
                      <a16:colId xmlns:a16="http://schemas.microsoft.com/office/drawing/2014/main" val="1542252218"/>
                    </a:ext>
                  </a:extLst>
                </a:gridCol>
                <a:gridCol w="5638800">
                  <a:extLst>
                    <a:ext uri="{9D8B030D-6E8A-4147-A177-3AD203B41FA5}">
                      <a16:colId xmlns:a16="http://schemas.microsoft.com/office/drawing/2014/main" val="140968718"/>
                    </a:ext>
                  </a:extLst>
                </a:gridCol>
              </a:tblGrid>
              <a:tr h="165940">
                <a:tc>
                  <a:txBody>
                    <a:bodyPr/>
                    <a:lstStyle/>
                    <a:p>
                      <a:r>
                        <a:rPr lang="en-GB" dirty="0" err="1">
                          <a:solidFill>
                            <a:schemeClr val="tx1"/>
                          </a:solidFill>
                          <a:latin typeface="Arial" panose="020B0604020202020204" pitchFamily="34" charset="0"/>
                          <a:cs typeface="Arial" panose="020B0604020202020204" pitchFamily="34" charset="0"/>
                        </a:rPr>
                        <a:t>Vòng</a:t>
                      </a:r>
                      <a:r>
                        <a:rPr lang="en-GB" dirty="0">
                          <a:solidFill>
                            <a:schemeClr val="tx1"/>
                          </a:solidFill>
                          <a:latin typeface="Arial" panose="020B0604020202020204" pitchFamily="34" charset="0"/>
                          <a:cs typeface="Arial" panose="020B0604020202020204" pitchFamily="34" charset="0"/>
                        </a:rPr>
                        <a:t> </a:t>
                      </a:r>
                      <a:r>
                        <a:rPr lang="en-GB" dirty="0" err="1">
                          <a:solidFill>
                            <a:schemeClr val="tx1"/>
                          </a:solidFill>
                          <a:latin typeface="Arial" panose="020B0604020202020204" pitchFamily="34" charset="0"/>
                          <a:cs typeface="Arial" panose="020B0604020202020204" pitchFamily="34" charset="0"/>
                        </a:rPr>
                        <a:t>lặp</a:t>
                      </a:r>
                      <a:r>
                        <a:rPr lang="en-GB" dirty="0">
                          <a:solidFill>
                            <a:schemeClr val="tx1"/>
                          </a:solidFill>
                          <a:latin typeface="Arial" panose="020B0604020202020204" pitchFamily="34" charset="0"/>
                          <a:cs typeface="Arial" panose="020B0604020202020204" pitchFamily="34" charset="0"/>
                        </a:rPr>
                        <a:t> for:</a:t>
                      </a:r>
                    </a:p>
                    <a:p>
                      <a:r>
                        <a:rPr lang="en-GB" b="0" dirty="0">
                          <a:solidFill>
                            <a:schemeClr val="tx1"/>
                          </a:solidFill>
                          <a:latin typeface="Arial" panose="020B0604020202020204" pitchFamily="34" charset="0"/>
                          <a:cs typeface="Arial" panose="020B0604020202020204" pitchFamily="34" charset="0"/>
                        </a:rPr>
                        <a:t>for item in sequence:</a:t>
                      </a:r>
                    </a:p>
                    <a:p>
                      <a:r>
                        <a:rPr lang="en-GB" b="0" dirty="0">
                          <a:solidFill>
                            <a:schemeClr val="tx1"/>
                          </a:solidFill>
                          <a:latin typeface="Arial" panose="020B0604020202020204" pitchFamily="34" charset="0"/>
                          <a:cs typeface="Arial" panose="020B0604020202020204" pitchFamily="34" charset="0"/>
                        </a:rPr>
                        <a:t>    if condition:</a:t>
                      </a:r>
                    </a:p>
                    <a:p>
                      <a:r>
                        <a:rPr lang="en-GB" b="0" dirty="0">
                          <a:solidFill>
                            <a:schemeClr val="tx1"/>
                          </a:solidFill>
                          <a:latin typeface="Arial" panose="020B0604020202020204" pitchFamily="34" charset="0"/>
                          <a:cs typeface="Arial" panose="020B0604020202020204" pitchFamily="34" charset="0"/>
                        </a:rPr>
                        <a:t>        continue</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khác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trong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p>
                      <a:r>
                        <a:rPr lang="en-GB" b="0" dirty="0">
                          <a:solidFill>
                            <a:schemeClr val="tx1"/>
                          </a:solidFill>
                          <a:latin typeface="Arial" panose="020B0604020202020204" pitchFamily="34" charset="0"/>
                          <a:cs typeface="Arial" panose="020B0604020202020204" pitchFamily="34" charset="0"/>
                        </a:rPr>
                        <a:t>else:</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sau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txBody>
                  <a:tcPr>
                    <a:noFill/>
                  </a:tcPr>
                </a:tc>
                <a:tc>
                  <a:txBody>
                    <a:bodyPr/>
                    <a:lstStyle/>
                    <a:p>
                      <a:r>
                        <a:rPr lang="en-US" dirty="0" err="1">
                          <a:solidFill>
                            <a:schemeClr val="tx1"/>
                          </a:solidFill>
                          <a:latin typeface="Arial" panose="020B0604020202020204" pitchFamily="34" charset="0"/>
                          <a:cs typeface="Arial" panose="020B0604020202020204" pitchFamily="34" charset="0"/>
                        </a:rPr>
                        <a:t>Vòng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lặp</a:t>
                      </a:r>
                      <a:r>
                        <a:rPr lang="en-US" dirty="0">
                          <a:solidFill>
                            <a:schemeClr val="tx1"/>
                          </a:solidFill>
                          <a:latin typeface="Arial" panose="020B0604020202020204" pitchFamily="34" charset="0"/>
                          <a:cs typeface="Arial" panose="020B0604020202020204" pitchFamily="34" charset="0"/>
                        </a:rPr>
                        <a:t> while:</a:t>
                      </a:r>
                    </a:p>
                    <a:p>
                      <a:r>
                        <a:rPr lang="en-GB" b="0" dirty="0">
                          <a:solidFill>
                            <a:schemeClr val="tx1"/>
                          </a:solidFill>
                          <a:latin typeface="Arial" panose="020B0604020202020204" pitchFamily="34" charset="0"/>
                          <a:cs typeface="Arial" panose="020B0604020202020204" pitchFamily="34" charset="0"/>
                        </a:rPr>
                        <a:t>while condition:</a:t>
                      </a:r>
                    </a:p>
                    <a:p>
                      <a:r>
                        <a:rPr lang="en-GB" b="0" dirty="0">
                          <a:solidFill>
                            <a:schemeClr val="tx1"/>
                          </a:solidFill>
                          <a:latin typeface="Arial" panose="020B0604020202020204" pitchFamily="34" charset="0"/>
                          <a:cs typeface="Arial" panose="020B0604020202020204" pitchFamily="34" charset="0"/>
                        </a:rPr>
                        <a:t>    if condition:</a:t>
                      </a:r>
                    </a:p>
                    <a:p>
                      <a:r>
                        <a:rPr lang="en-GB" b="0" dirty="0">
                          <a:solidFill>
                            <a:schemeClr val="tx1"/>
                          </a:solidFill>
                          <a:latin typeface="Arial" panose="020B0604020202020204" pitchFamily="34" charset="0"/>
                          <a:cs typeface="Arial" panose="020B0604020202020204" pitchFamily="34" charset="0"/>
                        </a:rPr>
                        <a:t>        continue</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khác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trong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p>
                      <a:r>
                        <a:rPr lang="en-GB" b="0" dirty="0">
                          <a:solidFill>
                            <a:schemeClr val="tx1"/>
                          </a:solidFill>
                          <a:latin typeface="Arial" panose="020B0604020202020204" pitchFamily="34" charset="0"/>
                          <a:cs typeface="Arial" panose="020B0604020202020204" pitchFamily="34" charset="0"/>
                        </a:rPr>
                        <a:t>else:</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sau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727156120"/>
                  </a:ext>
                </a:extLst>
              </a:tr>
            </a:tbl>
          </a:graphicData>
        </a:graphic>
      </p:graphicFrame>
    </p:spTree>
    <p:custDataLst>
      <p:tags r:id="rId1"/>
    </p:custDataLst>
    <p:extLst>
      <p:ext uri="{BB962C8B-B14F-4D97-AF65-F5344CB8AC3E}">
        <p14:creationId xmlns:p14="http://schemas.microsoft.com/office/powerpoint/2010/main" val="2318805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a:t>
            </a:r>
            <a:r>
              <a:rPr lang="en-US" dirty="0" err="1"/>
              <a:t>Sử</a:t>
            </a:r>
            <a:r>
              <a:rPr lang="en-US" dirty="0"/>
              <a:t> </a:t>
            </a:r>
            <a:r>
              <a:rPr lang="en-US" dirty="0" err="1"/>
              <a:t>dụng</a:t>
            </a:r>
            <a:r>
              <a:rPr lang="en-US" dirty="0"/>
              <a:t> break, continue, pass </a:t>
            </a:r>
            <a:r>
              <a:rPr lang="en-US" dirty="0" err="1"/>
              <a:t>với</a:t>
            </a:r>
            <a:r>
              <a:rPr lang="en-US" dirty="0"/>
              <a:t> </a:t>
            </a:r>
            <a:r>
              <a:rPr lang="en-US" dirty="0" err="1"/>
              <a:t>vòng</a:t>
            </a:r>
            <a:r>
              <a:rPr lang="en-US" dirty="0"/>
              <a:t> </a:t>
            </a:r>
            <a:r>
              <a:rPr lang="en-US" dirty="0" err="1"/>
              <a:t>lặp</a:t>
            </a:r>
            <a:endParaRPr lang="en-US" dirty="0"/>
          </a:p>
        </p:txBody>
      </p:sp>
      <p:sp>
        <p:nvSpPr>
          <p:cNvPr id="3" name="Content Placeholder 2"/>
          <p:cNvSpPr>
            <a:spLocks noGrp="1"/>
          </p:cNvSpPr>
          <p:nvPr>
            <p:ph idx="1"/>
          </p:nvPr>
        </p:nvSpPr>
        <p:spPr>
          <a:xfrm>
            <a:off x="392626" y="1644241"/>
            <a:ext cx="11406748" cy="4680359"/>
          </a:xfrm>
        </p:spPr>
        <p:txBody>
          <a:bodyPr>
            <a:normAutofit/>
          </a:bodyPr>
          <a:lstStyle/>
          <a:p>
            <a:r>
              <a:rPr lang="en-US" altLang="en-US" b="1" dirty="0"/>
              <a:t>Pass</a:t>
            </a:r>
          </a:p>
          <a:p>
            <a:pPr marL="0" indent="0">
              <a:buNone/>
            </a:pPr>
            <a:r>
              <a:rPr lang="en-US" altLang="en-US" dirty="0"/>
              <a:t>+ </a:t>
            </a:r>
            <a:r>
              <a:rPr lang="vi-VN" altLang="en-US" dirty="0"/>
              <a:t>Trong Python, câu lệnh pass được sử dụng khi </a:t>
            </a:r>
            <a:r>
              <a:rPr lang="en-US" altLang="en-US" dirty="0"/>
              <a:t>ta</a:t>
            </a:r>
            <a:r>
              <a:rPr lang="vi-VN" altLang="en-US" dirty="0"/>
              <a:t> cần có một câu lệnh hoặc một khối mã để duy trì cú pháp chính xác, nhưng không cần thực hiện bất kỳ hành động nào. Câu lệnh pass không làm bất kỳ công việc nào và chỉ đơn giản là một câu lệnh trống.</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4" name="Table 6">
            <a:extLst>
              <a:ext uri="{FF2B5EF4-FFF2-40B4-BE49-F238E27FC236}">
                <a16:creationId xmlns:a16="http://schemas.microsoft.com/office/drawing/2014/main" id="{C3F4BEF7-C8CC-4E06-8961-1051A282F095}"/>
              </a:ext>
            </a:extLst>
          </p:cNvPr>
          <p:cNvGraphicFramePr>
            <a:graphicFrameLocks noGrp="1"/>
          </p:cNvGraphicFramePr>
          <p:nvPr>
            <p:extLst>
              <p:ext uri="{D42A27DB-BD31-4B8C-83A1-F6EECF244321}">
                <p14:modId xmlns:p14="http://schemas.microsoft.com/office/powerpoint/2010/main" val="2219584943"/>
              </p:ext>
            </p:extLst>
          </p:nvPr>
        </p:nvGraphicFramePr>
        <p:xfrm>
          <a:off x="457200" y="3443472"/>
          <a:ext cx="11277600" cy="2011680"/>
        </p:xfrm>
        <a:graphic>
          <a:graphicData uri="http://schemas.openxmlformats.org/drawingml/2006/table">
            <a:tbl>
              <a:tblPr firstRow="1" bandRow="1">
                <a:tableStyleId>{5C22544A-7EE6-4342-B048-85BDC9FD1C3A}</a:tableStyleId>
              </a:tblPr>
              <a:tblGrid>
                <a:gridCol w="5638800">
                  <a:extLst>
                    <a:ext uri="{9D8B030D-6E8A-4147-A177-3AD203B41FA5}">
                      <a16:colId xmlns:a16="http://schemas.microsoft.com/office/drawing/2014/main" val="1542252218"/>
                    </a:ext>
                  </a:extLst>
                </a:gridCol>
                <a:gridCol w="5638800">
                  <a:extLst>
                    <a:ext uri="{9D8B030D-6E8A-4147-A177-3AD203B41FA5}">
                      <a16:colId xmlns:a16="http://schemas.microsoft.com/office/drawing/2014/main" val="140968718"/>
                    </a:ext>
                  </a:extLst>
                </a:gridCol>
              </a:tblGrid>
              <a:tr h="165940">
                <a:tc>
                  <a:txBody>
                    <a:bodyPr/>
                    <a:lstStyle/>
                    <a:p>
                      <a:r>
                        <a:rPr lang="en-GB" dirty="0" err="1">
                          <a:solidFill>
                            <a:schemeClr val="tx1"/>
                          </a:solidFill>
                          <a:latin typeface="Arial" panose="020B0604020202020204" pitchFamily="34" charset="0"/>
                          <a:cs typeface="Arial" panose="020B0604020202020204" pitchFamily="34" charset="0"/>
                        </a:rPr>
                        <a:t>Vòng</a:t>
                      </a:r>
                      <a:r>
                        <a:rPr lang="en-GB" dirty="0">
                          <a:solidFill>
                            <a:schemeClr val="tx1"/>
                          </a:solidFill>
                          <a:latin typeface="Arial" panose="020B0604020202020204" pitchFamily="34" charset="0"/>
                          <a:cs typeface="Arial" panose="020B0604020202020204" pitchFamily="34" charset="0"/>
                        </a:rPr>
                        <a:t> </a:t>
                      </a:r>
                      <a:r>
                        <a:rPr lang="en-GB" dirty="0" err="1">
                          <a:solidFill>
                            <a:schemeClr val="tx1"/>
                          </a:solidFill>
                          <a:latin typeface="Arial" panose="020B0604020202020204" pitchFamily="34" charset="0"/>
                          <a:cs typeface="Arial" panose="020B0604020202020204" pitchFamily="34" charset="0"/>
                        </a:rPr>
                        <a:t>lặp</a:t>
                      </a:r>
                      <a:r>
                        <a:rPr lang="en-GB" dirty="0">
                          <a:solidFill>
                            <a:schemeClr val="tx1"/>
                          </a:solidFill>
                          <a:latin typeface="Arial" panose="020B0604020202020204" pitchFamily="34" charset="0"/>
                          <a:cs typeface="Arial" panose="020B0604020202020204" pitchFamily="34" charset="0"/>
                        </a:rPr>
                        <a:t> for:</a:t>
                      </a:r>
                    </a:p>
                    <a:p>
                      <a:r>
                        <a:rPr lang="en-GB" b="0" dirty="0">
                          <a:solidFill>
                            <a:schemeClr val="tx1"/>
                          </a:solidFill>
                          <a:latin typeface="Arial" panose="020B0604020202020204" pitchFamily="34" charset="0"/>
                          <a:cs typeface="Arial" panose="020B0604020202020204" pitchFamily="34" charset="0"/>
                        </a:rPr>
                        <a:t>for item in sequence:</a:t>
                      </a:r>
                    </a:p>
                    <a:p>
                      <a:r>
                        <a:rPr lang="en-GB" b="0" dirty="0">
                          <a:solidFill>
                            <a:schemeClr val="tx1"/>
                          </a:solidFill>
                          <a:latin typeface="Arial" panose="020B0604020202020204" pitchFamily="34" charset="0"/>
                          <a:cs typeface="Arial" panose="020B0604020202020204" pitchFamily="34" charset="0"/>
                        </a:rPr>
                        <a:t>    pass</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khác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trong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p>
                      <a:r>
                        <a:rPr lang="en-GB" b="0" dirty="0">
                          <a:solidFill>
                            <a:schemeClr val="tx1"/>
                          </a:solidFill>
                          <a:latin typeface="Arial" panose="020B0604020202020204" pitchFamily="34" charset="0"/>
                          <a:cs typeface="Arial" panose="020B0604020202020204" pitchFamily="34" charset="0"/>
                        </a:rPr>
                        <a:t>else:</a:t>
                      </a:r>
                    </a:p>
                    <a:p>
                      <a:r>
                        <a:rPr lang="en-GB" b="0" dirty="0">
                          <a:solidFill>
                            <a:schemeClr val="tx1"/>
                          </a:solidFill>
                          <a:latin typeface="Arial" panose="020B0604020202020204" pitchFamily="34" charset="0"/>
                          <a:cs typeface="Arial" panose="020B0604020202020204" pitchFamily="34" charset="0"/>
                        </a:rPr>
                        <a:t>    pass</a:t>
                      </a:r>
                    </a:p>
                    <a:p>
                      <a:r>
                        <a:rPr lang="en-GB" b="0" dirty="0">
                          <a:solidFill>
                            <a:schemeClr val="tx1"/>
                          </a:solidFill>
                          <a:latin typeface="Arial" panose="020B0604020202020204" pitchFamily="34" charset="0"/>
                          <a:cs typeface="Arial" panose="020B0604020202020204" pitchFamily="34" charset="0"/>
                        </a:rPr>
                        <a:t>    # </a:t>
                      </a:r>
                      <a:r>
                        <a:rPr lang="en-GB" b="0" dirty="0" err="1">
                          <a:solidFill>
                            <a:schemeClr val="tx1"/>
                          </a:solidFill>
                          <a:latin typeface="Arial" panose="020B0604020202020204" pitchFamily="34" charset="0"/>
                          <a:cs typeface="Arial" panose="020B0604020202020204" pitchFamily="34" charset="0"/>
                        </a:rPr>
                        <a:t>Các</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câu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lệnh</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sau</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vòng</a:t>
                      </a:r>
                      <a:r>
                        <a:rPr lang="en-GB" b="0" dirty="0">
                          <a:solidFill>
                            <a:schemeClr val="tx1"/>
                          </a:solidFill>
                          <a:latin typeface="Arial" panose="020B0604020202020204" pitchFamily="34" charset="0"/>
                          <a:cs typeface="Arial" panose="020B0604020202020204" pitchFamily="34" charset="0"/>
                        </a:rPr>
                        <a:t> </a:t>
                      </a:r>
                      <a:r>
                        <a:rPr lang="en-GB" b="0" dirty="0" err="1">
                          <a:solidFill>
                            <a:schemeClr val="tx1"/>
                          </a:solidFill>
                          <a:latin typeface="Arial" panose="020B0604020202020204" pitchFamily="34" charset="0"/>
                          <a:cs typeface="Arial" panose="020B0604020202020204" pitchFamily="34" charset="0"/>
                        </a:rPr>
                        <a:t>lặp</a:t>
                      </a:r>
                      <a:endParaRPr lang="en-GB" b="0" dirty="0">
                        <a:solidFill>
                          <a:schemeClr val="tx1"/>
                        </a:solidFill>
                        <a:latin typeface="Arial" panose="020B0604020202020204" pitchFamily="34" charset="0"/>
                        <a:cs typeface="Arial" panose="020B0604020202020204" pitchFamily="34" charset="0"/>
                      </a:endParaRPr>
                    </a:p>
                  </a:txBody>
                  <a:tcPr>
                    <a:noFill/>
                  </a:tcPr>
                </a:tc>
                <a:tc>
                  <a:txBody>
                    <a:bodyPr/>
                    <a:lstStyle/>
                    <a:p>
                      <a:r>
                        <a:rPr lang="en-US" dirty="0" err="1">
                          <a:solidFill>
                            <a:schemeClr val="tx1"/>
                          </a:solidFill>
                          <a:latin typeface="Arial" panose="020B0604020202020204" pitchFamily="34" charset="0"/>
                          <a:cs typeface="Arial" panose="020B0604020202020204" pitchFamily="34" charset="0"/>
                        </a:rPr>
                        <a:t>Vòng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lặp</a:t>
                      </a:r>
                      <a:r>
                        <a:rPr lang="en-US" dirty="0">
                          <a:solidFill>
                            <a:schemeClr val="tx1"/>
                          </a:solidFill>
                          <a:latin typeface="Arial" panose="020B0604020202020204" pitchFamily="34" charset="0"/>
                          <a:cs typeface="Arial" panose="020B0604020202020204" pitchFamily="34" charset="0"/>
                        </a:rPr>
                        <a:t> while:</a:t>
                      </a:r>
                    </a:p>
                    <a:p>
                      <a:r>
                        <a:rPr lang="en-US" b="0" dirty="0">
                          <a:solidFill>
                            <a:schemeClr val="tx1"/>
                          </a:solidFill>
                          <a:latin typeface="Arial" panose="020B0604020202020204" pitchFamily="34" charset="0"/>
                          <a:cs typeface="Arial" panose="020B0604020202020204" pitchFamily="34" charset="0"/>
                        </a:rPr>
                        <a:t>while condition:</a:t>
                      </a:r>
                    </a:p>
                    <a:p>
                      <a:r>
                        <a:rPr lang="en-US" b="0" dirty="0">
                          <a:solidFill>
                            <a:schemeClr val="tx1"/>
                          </a:solidFill>
                          <a:latin typeface="Arial" panose="020B0604020202020204" pitchFamily="34" charset="0"/>
                          <a:cs typeface="Arial" panose="020B0604020202020204" pitchFamily="34" charset="0"/>
                        </a:rPr>
                        <a:t>    pass</a:t>
                      </a:r>
                    </a:p>
                    <a:p>
                      <a:r>
                        <a:rPr lang="en-US" b="0" dirty="0">
                          <a:solidFill>
                            <a:schemeClr val="tx1"/>
                          </a:solidFill>
                          <a:latin typeface="Arial" panose="020B0604020202020204" pitchFamily="34" charset="0"/>
                          <a:cs typeface="Arial" panose="020B0604020202020204" pitchFamily="34" charset="0"/>
                        </a:rPr>
                        <a:t>    # </a:t>
                      </a:r>
                      <a:r>
                        <a:rPr lang="en-US" b="0" dirty="0" err="1">
                          <a:solidFill>
                            <a:schemeClr val="tx1"/>
                          </a:solidFill>
                          <a:latin typeface="Arial" panose="020B0604020202020204" pitchFamily="34" charset="0"/>
                          <a:cs typeface="Arial" panose="020B0604020202020204" pitchFamily="34" charset="0"/>
                        </a:rPr>
                        <a:t>Các</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câu</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lệnh</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khác</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trong</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vòng</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lặp</a:t>
                      </a:r>
                      <a:endParaRPr lang="en-US" b="0" dirty="0">
                        <a:solidFill>
                          <a:schemeClr val="tx1"/>
                        </a:solidFill>
                        <a:latin typeface="Arial" panose="020B0604020202020204" pitchFamily="34" charset="0"/>
                        <a:cs typeface="Arial" panose="020B0604020202020204" pitchFamily="34" charset="0"/>
                      </a:endParaRPr>
                    </a:p>
                    <a:p>
                      <a:r>
                        <a:rPr lang="en-US" b="0" dirty="0">
                          <a:solidFill>
                            <a:schemeClr val="tx1"/>
                          </a:solidFill>
                          <a:latin typeface="Arial" panose="020B0604020202020204" pitchFamily="34" charset="0"/>
                          <a:cs typeface="Arial" panose="020B0604020202020204" pitchFamily="34" charset="0"/>
                        </a:rPr>
                        <a:t>else:</a:t>
                      </a:r>
                    </a:p>
                    <a:p>
                      <a:r>
                        <a:rPr lang="en-US" b="0" dirty="0">
                          <a:solidFill>
                            <a:schemeClr val="tx1"/>
                          </a:solidFill>
                          <a:latin typeface="Arial" panose="020B0604020202020204" pitchFamily="34" charset="0"/>
                          <a:cs typeface="Arial" panose="020B0604020202020204" pitchFamily="34" charset="0"/>
                        </a:rPr>
                        <a:t>    pass</a:t>
                      </a:r>
                    </a:p>
                    <a:p>
                      <a:r>
                        <a:rPr lang="en-US" b="0" dirty="0">
                          <a:solidFill>
                            <a:schemeClr val="tx1"/>
                          </a:solidFill>
                          <a:latin typeface="Arial" panose="020B0604020202020204" pitchFamily="34" charset="0"/>
                          <a:cs typeface="Arial" panose="020B0604020202020204" pitchFamily="34" charset="0"/>
                        </a:rPr>
                        <a:t>    # </a:t>
                      </a:r>
                      <a:r>
                        <a:rPr lang="en-US" b="0" dirty="0" err="1">
                          <a:solidFill>
                            <a:schemeClr val="tx1"/>
                          </a:solidFill>
                          <a:latin typeface="Arial" panose="020B0604020202020204" pitchFamily="34" charset="0"/>
                          <a:cs typeface="Arial" panose="020B0604020202020204" pitchFamily="34" charset="0"/>
                        </a:rPr>
                        <a:t>Các</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câu</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lệnh</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sau</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vòng</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lặp</a:t>
                      </a:r>
                      <a:endParaRPr lang="en-US" b="0" dirty="0">
                        <a:solidFill>
                          <a:schemeClr val="tx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727156120"/>
                  </a:ext>
                </a:extLst>
              </a:tr>
            </a:tbl>
          </a:graphicData>
        </a:graphic>
      </p:graphicFrame>
    </p:spTree>
    <p:custDataLst>
      <p:tags r:id="rId1"/>
    </p:custDataLst>
    <p:extLst>
      <p:ext uri="{BB962C8B-B14F-4D97-AF65-F5344CB8AC3E}">
        <p14:creationId xmlns:p14="http://schemas.microsoft.com/office/powerpoint/2010/main" val="37856780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5365</TotalTime>
  <Words>2355</Words>
  <Application>Microsoft Office PowerPoint</Application>
  <PresentationFormat>Widescreen</PresentationFormat>
  <Paragraphs>265</Paragraphs>
  <Slides>28</Slides>
  <Notes>15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Calibri Light</vt:lpstr>
      <vt:lpstr>Segoe UI</vt:lpstr>
      <vt:lpstr>Wingdings</vt:lpstr>
      <vt:lpstr>TIM_TempBaiGiangFTU-TOPICA_v1.1018111222</vt:lpstr>
      <vt:lpstr>Equation</vt:lpstr>
      <vt:lpstr>LAB 4 GIẢI BÀI TẬP VỚI CẤU TRÚC LẶP –  CÂU LỆNH WHILE</vt:lpstr>
      <vt:lpstr>NỘI DUNG BÀI HỌC</vt:lpstr>
      <vt:lpstr>4.1. Cú pháp vòng lặp while</vt:lpstr>
      <vt:lpstr>4.1. Cú pháp vòng lặp while</vt:lpstr>
      <vt:lpstr>4.2. Dùng else trong while</vt:lpstr>
      <vt:lpstr>4.2. Dùng else trong while</vt:lpstr>
      <vt:lpstr>4.3. Sử dụng break, continue, pass với vòng lặp</vt:lpstr>
      <vt:lpstr>4.3. Sử dụng break, continue, pass với vòng lặp</vt:lpstr>
      <vt:lpstr>4.3. Sử dụng break, continue, pass với vòng lặp</vt:lpstr>
      <vt:lpstr>4.4. Các lỗi thường gặp khi sử dụng vòng lặp while</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278</cp:revision>
  <cp:lastPrinted>2018-08-05T10:54:54Z</cp:lastPrinted>
  <dcterms:created xsi:type="dcterms:W3CDTF">2014-12-02T02:09:01Z</dcterms:created>
  <dcterms:modified xsi:type="dcterms:W3CDTF">2024-03-30T07:49:18Z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