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30"/>
  </p:notesMasterIdLst>
  <p:handoutMasterIdLst>
    <p:handoutMasterId r:id="rId31"/>
  </p:handoutMasterIdLst>
  <p:sldIdLst>
    <p:sldId id="256" r:id="rId2"/>
    <p:sldId id="261" r:id="rId3"/>
    <p:sldId id="314" r:id="rId4"/>
    <p:sldId id="263" r:id="rId5"/>
    <p:sldId id="355" r:id="rId6"/>
    <p:sldId id="356" r:id="rId7"/>
    <p:sldId id="319" r:id="rId8"/>
    <p:sldId id="357" r:id="rId9"/>
    <p:sldId id="303" r:id="rId10"/>
    <p:sldId id="330" r:id="rId11"/>
    <p:sldId id="350" r:id="rId12"/>
    <p:sldId id="331" r:id="rId13"/>
    <p:sldId id="332" r:id="rId14"/>
    <p:sldId id="333" r:id="rId15"/>
    <p:sldId id="334" r:id="rId16"/>
    <p:sldId id="335" r:id="rId17"/>
    <p:sldId id="336" r:id="rId18"/>
    <p:sldId id="315" r:id="rId19"/>
    <p:sldId id="338" r:id="rId20"/>
    <p:sldId id="339" r:id="rId21"/>
    <p:sldId id="340" r:id="rId22"/>
    <p:sldId id="341" r:id="rId23"/>
    <p:sldId id="342" r:id="rId24"/>
    <p:sldId id="343" r:id="rId25"/>
    <p:sldId id="344" r:id="rId26"/>
    <p:sldId id="345" r:id="rId27"/>
    <p:sldId id="346" r:id="rId28"/>
    <p:sldId id="313" r:id="rId29"/>
  </p:sldIdLst>
  <p:sldSz cx="12192000" cy="6858000"/>
  <p:notesSz cx="7023100" cy="9309100"/>
  <p:custDataLst>
    <p:tags r:id="rId32"/>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70" d="100"/>
          <a:sy n="70" d="100"/>
        </p:scale>
        <p:origin x="506" y="1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6F6AA93F-41C9-4FF9-84B5-2C4444EA6048}"/>
    <pc:docChg chg="modSld">
      <pc:chgData name="Hang Anh Le" userId="afddc9ce3bd7fde8" providerId="LiveId" clId="{6F6AA93F-41C9-4FF9-84B5-2C4444EA6048}" dt="2024-05-18T08:57:11.664" v="12" actId="1076"/>
      <pc:docMkLst>
        <pc:docMk/>
      </pc:docMkLst>
      <pc:sldChg chg="modSp mod">
        <pc:chgData name="Hang Anh Le" userId="afddc9ce3bd7fde8" providerId="LiveId" clId="{6F6AA93F-41C9-4FF9-84B5-2C4444EA6048}" dt="2024-05-18T06:44:15.791" v="10" actId="20577"/>
        <pc:sldMkLst>
          <pc:docMk/>
          <pc:sldMk cId="2078644395" sldId="303"/>
        </pc:sldMkLst>
        <pc:spChg chg="mod">
          <ac:chgData name="Hang Anh Le" userId="afddc9ce3bd7fde8" providerId="LiveId" clId="{6F6AA93F-41C9-4FF9-84B5-2C4444EA6048}" dt="2024-05-18T06:44:15.791" v="10" actId="20577"/>
          <ac:spMkLst>
            <pc:docMk/>
            <pc:sldMk cId="2078644395" sldId="303"/>
            <ac:spMk id="3" creationId="{00000000-0000-0000-0000-000000000000}"/>
          </ac:spMkLst>
        </pc:spChg>
      </pc:sldChg>
      <pc:sldChg chg="modSp mod">
        <pc:chgData name="Hang Anh Le" userId="afddc9ce3bd7fde8" providerId="LiveId" clId="{6F6AA93F-41C9-4FF9-84B5-2C4444EA6048}" dt="2024-05-18T08:55:48.693" v="11" actId="20577"/>
        <pc:sldMkLst>
          <pc:docMk/>
          <pc:sldMk cId="492328517" sldId="342"/>
        </pc:sldMkLst>
        <pc:spChg chg="mod">
          <ac:chgData name="Hang Anh Le" userId="afddc9ce3bd7fde8" providerId="LiveId" clId="{6F6AA93F-41C9-4FF9-84B5-2C4444EA6048}" dt="2024-05-18T08:55:48.693" v="11" actId="20577"/>
          <ac:spMkLst>
            <pc:docMk/>
            <pc:sldMk cId="492328517" sldId="342"/>
            <ac:spMk id="3" creationId="{00000000-0000-0000-0000-000000000000}"/>
          </ac:spMkLst>
        </pc:spChg>
      </pc:sldChg>
      <pc:sldChg chg="modSp mod">
        <pc:chgData name="Hang Anh Le" userId="afddc9ce3bd7fde8" providerId="LiveId" clId="{6F6AA93F-41C9-4FF9-84B5-2C4444EA6048}" dt="2024-05-18T08:57:11.664" v="12" actId="1076"/>
        <pc:sldMkLst>
          <pc:docMk/>
          <pc:sldMk cId="82503026" sldId="346"/>
        </pc:sldMkLst>
        <pc:spChg chg="mod">
          <ac:chgData name="Hang Anh Le" userId="afddc9ce3bd7fde8" providerId="LiveId" clId="{6F6AA93F-41C9-4FF9-84B5-2C4444EA6048}" dt="2024-05-18T08:57:11.664" v="12" actId="1076"/>
          <ac:spMkLst>
            <pc:docMk/>
            <pc:sldMk cId="82503026" sldId="34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21</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25</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26</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80241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92402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50290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19</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20</a:t>
            </a:fld>
            <a:endParaRPr lang="en-US"/>
          </a:p>
        </p:txBody>
      </p:sp>
    </p:spTree>
    <p:extLst>
      <p:ext uri="{BB962C8B-B14F-4D97-AF65-F5344CB8AC3E}">
        <p14:creationId xmlns:p14="http://schemas.microsoft.com/office/powerpoint/2010/main" val="26074997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9</a:t>
            </a:r>
            <a:br>
              <a:rPr lang="en-US" dirty="0"/>
            </a:br>
            <a:r>
              <a:rPr lang="vi-VN" dirty="0"/>
              <a:t>GIẢI BÀI TẬP </a:t>
            </a:r>
            <a:r>
              <a:rPr lang="en-US" dirty="0"/>
              <a:t>LẬP TRÌNH ĐỆ QUY</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tính n! sử dụng kỹ thuật đệ qu</a:t>
            </a:r>
            <a:r>
              <a:rPr lang="en-US" altLang="en-US" dirty="0">
                <a:ea typeface="Arial" charset="0"/>
              </a:rPr>
              <a:t>y.</a:t>
            </a:r>
          </a:p>
        </p:txBody>
      </p:sp>
      <p:sp>
        <p:nvSpPr>
          <p:cNvPr id="4" name="Slide Number Placeholder 3"/>
          <p:cNvSpPr>
            <a:spLocks noGrp="1"/>
          </p:cNvSpPr>
          <p:nvPr>
            <p:ph type="sldNum" sz="quarter" idx="12"/>
          </p:nvPr>
        </p:nvSpPr>
        <p:spPr/>
        <p:txBody>
          <a:bodyPr/>
          <a:lstStyle/>
          <a:p>
            <a:fld id="{007ACD57-2BBE-45FC-B065-2411E86622FE}" type="slidenum">
              <a:rPr lang="en-US" smtClean="0"/>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hàm đếm thời gian từ 1 trở đi, mỗi lần đếm là 1 giây. Đồng hồ thời gian sẽ dừng lại sau đúng 2 phút (tức sau 120 giây).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Viết một chương trình thực hiện các nội dung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một hàm tạo một listA chứa các phần tử là n số nguyên được (n)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Xây dựng một hàm đệ qu</a:t>
            </a:r>
            <a:r>
              <a:rPr lang="en-US" altLang="en-US" dirty="0">
                <a:ea typeface="Arial" charset="0"/>
              </a:rPr>
              <a:t>y</a:t>
            </a:r>
            <a:r>
              <a:rPr lang="vi-VN" altLang="en-US" dirty="0">
                <a:ea typeface="Arial" charset="0"/>
              </a:rPr>
              <a:t> insert(k,x) để chèn số x (x được nhập từ bàn phím) vào listA tại vị trí k.</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Cho trước số tự nhiên n nhập từ bàn phím. Viết chương trình sử dụng thuật toán đệ qui để tìm tất cả các khai triển N</a:t>
            </a:r>
            <a:r>
              <a:rPr lang="en-US" altLang="en-US" dirty="0">
                <a:ea typeface="Arial" charset="0"/>
              </a:rPr>
              <a:t> </a:t>
            </a:r>
            <a:r>
              <a:rPr lang="vi-VN" altLang="en-US" dirty="0">
                <a:ea typeface="Arial" charset="0"/>
              </a:rPr>
              <a:t>= x</a:t>
            </a:r>
            <a:r>
              <a:rPr lang="en-US" altLang="en-US" dirty="0">
                <a:ea typeface="Arial" charset="0"/>
              </a:rPr>
              <a:t>1</a:t>
            </a:r>
            <a:r>
              <a:rPr lang="vi-VN" altLang="en-US" dirty="0">
                <a:ea typeface="Arial" charset="0"/>
              </a:rPr>
              <a:t> + x2 +...+ Xk, với xi là số tự nhiên. Chương trình cần liệt kê tất cả các bộ nghiệm (x1, </a:t>
            </a:r>
            <a:r>
              <a:rPr lang="en-US" altLang="en-US" dirty="0">
                <a:ea typeface="Arial" charset="0"/>
              </a:rPr>
              <a:t>x</a:t>
            </a:r>
            <a:r>
              <a:rPr lang="vi-VN" altLang="en-US" dirty="0">
                <a:ea typeface="Arial" charset="0"/>
              </a:rPr>
              <a:t>2,.., </a:t>
            </a:r>
            <a:r>
              <a:rPr lang="en-US" altLang="en-US" dirty="0">
                <a:ea typeface="Arial" charset="0"/>
              </a:rPr>
              <a:t>x</a:t>
            </a:r>
            <a:r>
              <a:rPr lang="vi-VN" altLang="en-US" dirty="0">
                <a:ea typeface="Arial" charset="0"/>
              </a:rPr>
              <a:t>k).</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Tính các tổng sau, sử dụng thuật toán đệ qui để xây dựng hàm</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S1 = 1</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3</a:t>
            </a:r>
            <a:r>
              <a:rPr lang="en-US" altLang="en-US" dirty="0">
                <a:ea typeface="Arial" charset="0"/>
              </a:rPr>
              <a:t> </a:t>
            </a:r>
            <a:r>
              <a:rPr lang="vi-VN" altLang="en-US" dirty="0">
                <a:ea typeface="Arial" charset="0"/>
              </a:rPr>
              <a:t>+... </a:t>
            </a:r>
            <a:r>
              <a:rPr lang="en-US" altLang="en-US" dirty="0">
                <a:ea typeface="Arial" charset="0"/>
              </a:rPr>
              <a:t>+ </a:t>
            </a:r>
            <a:r>
              <a:rPr lang="vi-VN" altLang="en-US" dirty="0">
                <a:ea typeface="Arial" charset="0"/>
              </a:rPr>
              <a:t>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S2 =</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4</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2n.</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S3 = 1</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3</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5</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2n-1.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Gi</a:t>
            </a:r>
            <a:r>
              <a:rPr lang="en-US" altLang="en-US" dirty="0">
                <a:ea typeface="Arial" charset="0"/>
              </a:rPr>
              <a:t>ả</a:t>
            </a:r>
            <a:r>
              <a:rPr lang="vi-VN" altLang="en-US" dirty="0">
                <a:ea typeface="Arial" charset="0"/>
              </a:rPr>
              <a:t> sử nhập từ bàn phím một chuỗi ký tự Str. Viết chương trình bằng kỹ thuật đệ qu</a:t>
            </a:r>
            <a:r>
              <a:rPr lang="en-US" altLang="en-US" dirty="0">
                <a:ea typeface="Arial" charset="0"/>
              </a:rPr>
              <a:t>y</a:t>
            </a:r>
            <a:r>
              <a:rPr lang="vi-VN" altLang="en-US" dirty="0">
                <a:ea typeface="Arial" charset="0"/>
              </a:rPr>
              <a:t> để thực hiện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Tính số các ký tự là chữ cái (cả chưa hoa và chữ thường) trong chuỗi Str.</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Đếm số các ký tự là chữ số (0, 1,..., 9) trong chuỗi Str.</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Đếm số các ký tự không là chữ số và chữ cái trong chuỗi Str.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kỹ thuật đệ qui để tìm tất cả các nghiệm nguyên của phương trình</a:t>
            </a:r>
            <a:r>
              <a:rPr lang="en-US" altLang="en-US" dirty="0">
                <a:ea typeface="Arial" charset="0"/>
              </a:rPr>
              <a:t> </a:t>
            </a:r>
            <a:r>
              <a:rPr lang="vi-VN" altLang="en-US" dirty="0">
                <a:ea typeface="Arial" charset="0"/>
              </a:rPr>
              <a:t>N</a:t>
            </a:r>
            <a:r>
              <a:rPr lang="en-US" altLang="en-US" dirty="0">
                <a:ea typeface="Arial" charset="0"/>
              </a:rPr>
              <a:t> = </a:t>
            </a:r>
            <a:r>
              <a:rPr lang="vi-VN" altLang="en-US" dirty="0">
                <a:ea typeface="Arial" charset="0"/>
              </a:rPr>
              <a:t>x1</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x2</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x3.</a:t>
            </a:r>
          </a:p>
          <a:p>
            <a:pPr marL="0" indent="0">
              <a:spcBef>
                <a:spcPts val="725"/>
              </a:spcBef>
              <a:spcAft>
                <a:spcPts val="725"/>
              </a:spcAft>
              <a:buNone/>
            </a:pPr>
            <a:r>
              <a:rPr lang="vi-VN" altLang="en-US" dirty="0">
                <a:ea typeface="Arial" charset="0"/>
              </a:rPr>
              <a:t>Với điều kiện 0 ≤ N≤ 30; 0 ≤ x1,x2, x3 ≤ 9.</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Bài toán tháp Hà Nội</a:t>
            </a:r>
          </a:p>
          <a:p>
            <a:pPr marL="0" indent="0">
              <a:spcBef>
                <a:spcPts val="725"/>
              </a:spcBef>
              <a:spcAft>
                <a:spcPts val="725"/>
              </a:spcAft>
              <a:buNone/>
            </a:pPr>
            <a:r>
              <a:rPr lang="vi-VN" altLang="en-US" dirty="0">
                <a:ea typeface="Arial" charset="0"/>
              </a:rPr>
              <a:t>Có 3 chiếc cột được đánh số A, B, C. Ban đầu cột A có n chiếc đĩa (có lỗ tròn ở giữa), n đĩa được đánh số thứ tự từ 1 đến n (Từ trên xuống dưới), đĩa ở trên luôn có đường kính nhỏ hơn đĩa ở bên dưới.</a:t>
            </a:r>
          </a:p>
          <a:p>
            <a:pPr marL="0" indent="0">
              <a:spcBef>
                <a:spcPts val="725"/>
              </a:spcBef>
              <a:spcAft>
                <a:spcPts val="725"/>
              </a:spcAft>
              <a:buNone/>
            </a:pPr>
            <a:r>
              <a:rPr lang="vi-VN" altLang="en-US" dirty="0">
                <a:ea typeface="Arial" charset="0"/>
              </a:rPr>
              <a:t>Yêu cầu: Hãy chuyển n đĩa từ cột A sang cột B.</a:t>
            </a:r>
          </a:p>
          <a:p>
            <a:pPr marL="0" indent="0">
              <a:spcBef>
                <a:spcPts val="725"/>
              </a:spcBef>
              <a:spcAft>
                <a:spcPts val="725"/>
              </a:spcAft>
              <a:buNone/>
            </a:pPr>
            <a:r>
              <a:rPr lang="vi-VN" altLang="en-US" dirty="0">
                <a:ea typeface="Arial" charset="0"/>
              </a:rPr>
              <a:t>Qui tắc chuyển: Được sử dụng thêm cột C là trung gian</a:t>
            </a:r>
          </a:p>
          <a:p>
            <a:pPr marL="0" indent="0">
              <a:spcBef>
                <a:spcPts val="725"/>
              </a:spcBef>
              <a:spcAft>
                <a:spcPts val="725"/>
              </a:spcAft>
              <a:buNone/>
            </a:pPr>
            <a:r>
              <a:rPr lang="en-US" altLang="en-US" dirty="0" err="1">
                <a:ea typeface="Arial" charset="0"/>
              </a:rPr>
              <a:t>Bước</a:t>
            </a:r>
            <a:r>
              <a:rPr lang="en-US" altLang="en-US" dirty="0">
                <a:ea typeface="Arial" charset="0"/>
              </a:rPr>
              <a:t> 1: </a:t>
            </a:r>
            <a:r>
              <a:rPr lang="vi-VN" altLang="en-US" dirty="0">
                <a:ea typeface="Arial" charset="0"/>
              </a:rPr>
              <a:t>Tại một thời điểm, chi một </a:t>
            </a:r>
            <a:r>
              <a:rPr lang="en-US" altLang="en-US" dirty="0">
                <a:ea typeface="Arial" charset="0"/>
              </a:rPr>
              <a:t>đ</a:t>
            </a:r>
            <a:r>
              <a:rPr lang="vi-VN" altLang="en-US" dirty="0">
                <a:ea typeface="Arial" charset="0"/>
              </a:rPr>
              <a:t>ĩa được phép di chuyển.</a:t>
            </a:r>
          </a:p>
          <a:p>
            <a:pPr marL="0" indent="0">
              <a:spcBef>
                <a:spcPts val="725"/>
              </a:spcBef>
              <a:spcAft>
                <a:spcPts val="725"/>
              </a:spcAft>
              <a:buNone/>
            </a:pPr>
            <a:r>
              <a:rPr lang="en-US" altLang="en-US" dirty="0" err="1">
                <a:ea typeface="Arial" charset="0"/>
              </a:rPr>
              <a:t>Bước</a:t>
            </a:r>
            <a:r>
              <a:rPr lang="en-US" altLang="en-US" dirty="0">
                <a:ea typeface="Arial" charset="0"/>
              </a:rPr>
              <a:t> 2: </a:t>
            </a:r>
            <a:r>
              <a:rPr lang="vi-VN" altLang="en-US" dirty="0">
                <a:ea typeface="Arial" charset="0"/>
              </a:rPr>
              <a:t>Ch</a:t>
            </a:r>
            <a:r>
              <a:rPr lang="en-US" altLang="en-US" dirty="0">
                <a:ea typeface="Arial" charset="0"/>
              </a:rPr>
              <a:t>ỉ</a:t>
            </a:r>
            <a:r>
              <a:rPr lang="vi-VN" altLang="en-US" dirty="0">
                <a:ea typeface="Arial" charset="0"/>
              </a:rPr>
              <a:t> đĩa trên cùng mới được phép di chuyển.</a:t>
            </a:r>
          </a:p>
          <a:p>
            <a:pPr marL="0" indent="0">
              <a:spcBef>
                <a:spcPts val="725"/>
              </a:spcBef>
              <a:spcAft>
                <a:spcPts val="725"/>
              </a:spcAft>
              <a:buNone/>
            </a:pPr>
            <a:r>
              <a:rPr lang="en-US" altLang="en-US" dirty="0" err="1">
                <a:ea typeface="Arial" charset="0"/>
              </a:rPr>
              <a:t>Bước</a:t>
            </a:r>
            <a:r>
              <a:rPr lang="en-US" altLang="en-US" dirty="0">
                <a:ea typeface="Arial" charset="0"/>
              </a:rPr>
              <a:t> 3: </a:t>
            </a:r>
            <a:r>
              <a:rPr lang="vi-VN" altLang="en-US" dirty="0">
                <a:ea typeface="Arial" charset="0"/>
              </a:rPr>
              <a:t>Trong quá trình chuyên không được phép đặt đĩa lớn hơm lên trên đĩa nhớ hơn.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Viết chương tình nhập 3 số từ bản phím. Sử dụng hàm đệ qu</a:t>
            </a:r>
            <a:r>
              <a:rPr lang="en-US" dirty="0"/>
              <a:t>y</a:t>
            </a:r>
            <a:r>
              <a:rPr lang="vi-VN" dirty="0"/>
              <a:t> tìm số lớn nhất trong b</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Sử dụng kỹ thuật đệ qui </a:t>
            </a:r>
            <a:r>
              <a:rPr lang="en-US" altLang="en-US" dirty="0" err="1">
                <a:ea typeface="Arial" charset="0"/>
              </a:rPr>
              <a:t>để</a:t>
            </a:r>
            <a:r>
              <a:rPr lang="vi-VN" altLang="en-US" dirty="0">
                <a:ea typeface="Arial" charset="0"/>
              </a:rPr>
              <a:t> viết chương trình nhập n s</a:t>
            </a:r>
            <a:r>
              <a:rPr lang="en-US" altLang="en-US" dirty="0">
                <a:ea typeface="Arial" charset="0"/>
              </a:rPr>
              <a:t>ố</a:t>
            </a:r>
            <a:r>
              <a:rPr lang="vi-VN" altLang="en-US" dirty="0">
                <a:ea typeface="Arial" charset="0"/>
              </a:rPr>
              <a:t> từ bản phím. Tính ước chung lớn nhất của n số đó.</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9.1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Cú</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pháp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hàm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đệ</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quy</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Điều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kiện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dừng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Điều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kiện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sở</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9.2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9.3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Ưu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nhược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điểm</a:t>
                </a:r>
                <a:endParaRPr lang="en-US" dirty="0">
                  <a:latin typeface="Arial" pitchFamily="34" charset="0"/>
                  <a:ea typeface="Tahoma" pitchFamily="34" charset="0"/>
                  <a:cs typeface="Arial" pitchFamily="34" charset="0"/>
                </a:endParaRP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9.4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một số n từ bàn phím. Sử dụng hàm đệ qui tính lũy thừa a</a:t>
            </a:r>
            <a:r>
              <a:rPr lang="en-US" altLang="en-US" dirty="0">
                <a:ea typeface="Arial" charset="0"/>
              </a:rPr>
              <a:t>^</a:t>
            </a:r>
            <a:r>
              <a:rPr lang="vi-VN" altLang="en-US" dirty="0">
                <a:ea typeface="Arial" charset="0"/>
              </a:rPr>
              <a:t>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phim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in ra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hoán</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dãy</a:t>
            </a:r>
            <a:r>
              <a:rPr lang="en-US" altLang="en-US" dirty="0">
                <a:ea typeface="Arial" charset="0"/>
              </a:rPr>
              <a:t> (1,2,... ).</a:t>
            </a: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một hàm đệ qui permutation (n) với n nhập từ bàn phím. Hàm permutation(n) sẽ trả về các kết quả như sau:</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Với n</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1, hàm trả lại dãy [</a:t>
            </a:r>
            <a:r>
              <a:rPr lang="en-US" altLang="en-US" dirty="0">
                <a:ea typeface="Arial" charset="0"/>
              </a:rPr>
              <a:t>1</a:t>
            </a:r>
            <a:r>
              <a:rPr lang="vi-VN" altLang="en-US" dirty="0">
                <a:ea typeface="Arial" charset="0"/>
              </a:rPr>
              <a: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Với n</a:t>
            </a:r>
            <a:r>
              <a:rPr lang="en-US" altLang="en-US" dirty="0">
                <a:ea typeface="Arial" charset="0"/>
              </a:rPr>
              <a:t> = </a:t>
            </a:r>
            <a:r>
              <a:rPr lang="vi-VN" altLang="en-US" dirty="0">
                <a:ea typeface="Arial" charset="0"/>
              </a:rPr>
              <a:t>2, hàm trả lại đãy hai phần tử là hoán vị của 1,2: </a:t>
            </a:r>
            <a:r>
              <a:rPr lang="en-US" altLang="en-US" dirty="0">
                <a:ea typeface="Arial" charset="0"/>
              </a:rPr>
              <a:t>[[</a:t>
            </a:r>
            <a:r>
              <a:rPr lang="vi-VN" altLang="en-US" dirty="0">
                <a:ea typeface="Arial" charset="0"/>
              </a:rPr>
              <a:t>1,2</a:t>
            </a:r>
            <a:r>
              <a:rPr lang="en-US" altLang="en-US" dirty="0">
                <a:ea typeface="Arial" charset="0"/>
              </a:rPr>
              <a:t>]</a:t>
            </a:r>
            <a:r>
              <a:rPr lang="vi-VN" altLang="en-US" dirty="0">
                <a:ea typeface="Arial" charset="0"/>
              </a:rPr>
              <a:t> ,</a:t>
            </a:r>
            <a:r>
              <a:rPr lang="en-US" altLang="en-US" dirty="0">
                <a:ea typeface="Arial" charset="0"/>
              </a:rPr>
              <a:t>[2</a:t>
            </a:r>
            <a:r>
              <a:rPr lang="vi-VN" altLang="en-US" dirty="0">
                <a:ea typeface="Arial" charset="0"/>
              </a:rPr>
              <a:t>,1</a:t>
            </a:r>
            <a:r>
              <a:rPr lang="en-US" altLang="en-US" dirty="0">
                <a:ea typeface="Arial" charset="0"/>
              </a:rPr>
              <a:t>]]</a:t>
            </a:r>
            <a:r>
              <a:rPr lang="vi-VN" altLang="en-US" dirty="0">
                <a:ea typeface="Arial" charset="0"/>
              </a:rPr>
              <a: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Với n tổng quát, hàm trả lại tất cả các hoán vị của dãy 1,2,..n.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Viết chương tình nhập từ bàn phím một số tự nhiên n và thiết lập một hoán vị ngẫu nhiên của các số 1,2,.,</a:t>
            </a:r>
            <a:r>
              <a:rPr lang="en-US" altLang="en-US" dirty="0">
                <a:ea typeface="Arial" charset="0"/>
              </a:rPr>
              <a:t>n</a:t>
            </a:r>
            <a:r>
              <a:rPr lang="vi-VN" altLang="en-US" dirty="0">
                <a:ea typeface="Arial" charset="0"/>
              </a:rPr>
              <a:t>. Kết quả được đưa vào dãy result với cách thiết lập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dãy A = [1,2,..,n].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Lần lượt lấy 1 phần tử ngẫu nhiên từ A đưa vào result, sau đó xóa phần tử này khỏi dãy A.</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kỹ</a:t>
            </a:r>
            <a:r>
              <a:rPr lang="en-US" altLang="en-US" dirty="0">
                <a:ea typeface="Arial" charset="0"/>
              </a:rPr>
              <a:t> </a:t>
            </a:r>
            <a:r>
              <a:rPr lang="en-US" altLang="en-US" dirty="0" err="1">
                <a:ea typeface="Arial" charset="0"/>
              </a:rPr>
              <a:t>thuật</a:t>
            </a:r>
            <a:r>
              <a:rPr lang="en-US" altLang="en-US" dirty="0">
                <a:ea typeface="Arial" charset="0"/>
              </a:rPr>
              <a:t> </a:t>
            </a:r>
            <a:r>
              <a:rPr lang="en-US" altLang="en-US" dirty="0" err="1">
                <a:ea typeface="Arial" charset="0"/>
              </a:rPr>
              <a:t>đệ</a:t>
            </a:r>
            <a:r>
              <a:rPr lang="en-US" altLang="en-US" dirty="0">
                <a:ea typeface="Arial" charset="0"/>
              </a:rPr>
              <a:t> qui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a)  					b)</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a:ea typeface="Arial" charset="0"/>
              </a:rPr>
              <a:t>c)</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a:ea typeface="Arial" charset="0"/>
              </a:rPr>
              <a:t>d)  </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3CC1ECD4-D9D7-4D4E-8AC4-C8BD1C72174D}"/>
              </a:ext>
            </a:extLst>
          </p:cNvPr>
          <p:cNvGraphicFramePr>
            <a:graphicFrameLocks noChangeAspect="1"/>
          </p:cNvGraphicFramePr>
          <p:nvPr>
            <p:extLst>
              <p:ext uri="{D42A27DB-BD31-4B8C-83A1-F6EECF244321}">
                <p14:modId xmlns:p14="http://schemas.microsoft.com/office/powerpoint/2010/main" val="2179405258"/>
              </p:ext>
            </p:extLst>
          </p:nvPr>
        </p:nvGraphicFramePr>
        <p:xfrm>
          <a:off x="838199" y="2590800"/>
          <a:ext cx="2933701" cy="762000"/>
        </p:xfrm>
        <a:graphic>
          <a:graphicData uri="http://schemas.openxmlformats.org/presentationml/2006/ole">
            <mc:AlternateContent xmlns:mc="http://schemas.openxmlformats.org/markup-compatibility/2006">
              <mc:Choice xmlns:v="urn:schemas-microsoft-com:vml" Requires="v">
                <p:oleObj name="Equation" r:id="rId3" imgW="1955520" imgH="507960" progId="Equation.DSMT4">
                  <p:embed/>
                </p:oleObj>
              </mc:Choice>
              <mc:Fallback>
                <p:oleObj name="Equation" r:id="rId3" imgW="1955520" imgH="507960" progId="Equation.DSMT4">
                  <p:embed/>
                  <p:pic>
                    <p:nvPicPr>
                      <p:cNvPr id="7" name="Object 6">
                        <a:extLst>
                          <a:ext uri="{FF2B5EF4-FFF2-40B4-BE49-F238E27FC236}">
                            <a16:creationId xmlns:a16="http://schemas.microsoft.com/office/drawing/2014/main" id="{3CC1ECD4-D9D7-4D4E-8AC4-C8BD1C72174D}"/>
                          </a:ext>
                        </a:extLst>
                      </p:cNvPr>
                      <p:cNvPicPr/>
                      <p:nvPr/>
                    </p:nvPicPr>
                    <p:blipFill>
                      <a:blip r:embed="rId4"/>
                      <a:stretch>
                        <a:fillRect/>
                      </a:stretch>
                    </p:blipFill>
                    <p:spPr>
                      <a:xfrm>
                        <a:off x="838199" y="2590800"/>
                        <a:ext cx="2933701" cy="7620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8316580-2A81-4109-A7B9-123EF50E8E96}"/>
              </a:ext>
            </a:extLst>
          </p:cNvPr>
          <p:cNvGraphicFramePr>
            <a:graphicFrameLocks noChangeAspect="1"/>
          </p:cNvGraphicFramePr>
          <p:nvPr>
            <p:extLst>
              <p:ext uri="{D42A27DB-BD31-4B8C-83A1-F6EECF244321}">
                <p14:modId xmlns:p14="http://schemas.microsoft.com/office/powerpoint/2010/main" val="3482441221"/>
              </p:ext>
            </p:extLst>
          </p:nvPr>
        </p:nvGraphicFramePr>
        <p:xfrm>
          <a:off x="5410200" y="2590800"/>
          <a:ext cx="2819400" cy="649204"/>
        </p:xfrm>
        <a:graphic>
          <a:graphicData uri="http://schemas.openxmlformats.org/presentationml/2006/ole">
            <mc:AlternateContent xmlns:mc="http://schemas.openxmlformats.org/markup-compatibility/2006">
              <mc:Choice xmlns:v="urn:schemas-microsoft-com:vml" Requires="v">
                <p:oleObj name="Equation" r:id="rId5" imgW="1930320" imgH="444240" progId="Equation.DSMT4">
                  <p:embed/>
                </p:oleObj>
              </mc:Choice>
              <mc:Fallback>
                <p:oleObj name="Equation" r:id="rId5" imgW="1930320" imgH="444240" progId="Equation.DSMT4">
                  <p:embed/>
                  <p:pic>
                    <p:nvPicPr>
                      <p:cNvPr id="8" name="Object 7">
                        <a:extLst>
                          <a:ext uri="{FF2B5EF4-FFF2-40B4-BE49-F238E27FC236}">
                            <a16:creationId xmlns:a16="http://schemas.microsoft.com/office/drawing/2014/main" id="{D8316580-2A81-4109-A7B9-123EF50E8E96}"/>
                          </a:ext>
                        </a:extLst>
                      </p:cNvPr>
                      <p:cNvPicPr/>
                      <p:nvPr/>
                    </p:nvPicPr>
                    <p:blipFill>
                      <a:blip r:embed="rId6"/>
                      <a:stretch>
                        <a:fillRect/>
                      </a:stretch>
                    </p:blipFill>
                    <p:spPr>
                      <a:xfrm>
                        <a:off x="5410200" y="2590800"/>
                        <a:ext cx="2819400" cy="649204"/>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27B1A64-FA07-4512-9122-A4C7B4D8C83D}"/>
              </a:ext>
            </a:extLst>
          </p:cNvPr>
          <p:cNvGraphicFramePr>
            <a:graphicFrameLocks noChangeAspect="1"/>
          </p:cNvGraphicFramePr>
          <p:nvPr>
            <p:extLst>
              <p:ext uri="{D42A27DB-BD31-4B8C-83A1-F6EECF244321}">
                <p14:modId xmlns:p14="http://schemas.microsoft.com/office/powerpoint/2010/main" val="2069110268"/>
              </p:ext>
            </p:extLst>
          </p:nvPr>
        </p:nvGraphicFramePr>
        <p:xfrm>
          <a:off x="762000" y="3370811"/>
          <a:ext cx="4822825" cy="822325"/>
        </p:xfrm>
        <a:graphic>
          <a:graphicData uri="http://schemas.openxmlformats.org/presentationml/2006/ole">
            <mc:AlternateContent xmlns:mc="http://schemas.openxmlformats.org/markup-compatibility/2006">
              <mc:Choice xmlns:v="urn:schemas-microsoft-com:vml" Requires="v">
                <p:oleObj name="Equation" r:id="rId7" imgW="2831760" imgH="482400" progId="Equation.DSMT4">
                  <p:embed/>
                </p:oleObj>
              </mc:Choice>
              <mc:Fallback>
                <p:oleObj name="Equation" r:id="rId7" imgW="2831760" imgH="482400" progId="Equation.DSMT4">
                  <p:embed/>
                  <p:pic>
                    <p:nvPicPr>
                      <p:cNvPr id="9" name="Object 8">
                        <a:extLst>
                          <a:ext uri="{FF2B5EF4-FFF2-40B4-BE49-F238E27FC236}">
                            <a16:creationId xmlns:a16="http://schemas.microsoft.com/office/drawing/2014/main" id="{F27B1A64-FA07-4512-9122-A4C7B4D8C83D}"/>
                          </a:ext>
                        </a:extLst>
                      </p:cNvPr>
                      <p:cNvPicPr/>
                      <p:nvPr/>
                    </p:nvPicPr>
                    <p:blipFill>
                      <a:blip r:embed="rId8"/>
                      <a:stretch>
                        <a:fillRect/>
                      </a:stretch>
                    </p:blipFill>
                    <p:spPr>
                      <a:xfrm>
                        <a:off x="762000" y="3370811"/>
                        <a:ext cx="4822825" cy="82232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C16ED88-062E-4370-8C51-C521CAC0C69E}"/>
              </a:ext>
            </a:extLst>
          </p:cNvPr>
          <p:cNvGraphicFramePr>
            <a:graphicFrameLocks noChangeAspect="1"/>
          </p:cNvGraphicFramePr>
          <p:nvPr>
            <p:extLst>
              <p:ext uri="{D42A27DB-BD31-4B8C-83A1-F6EECF244321}">
                <p14:modId xmlns:p14="http://schemas.microsoft.com/office/powerpoint/2010/main" val="2411424547"/>
              </p:ext>
            </p:extLst>
          </p:nvPr>
        </p:nvGraphicFramePr>
        <p:xfrm>
          <a:off x="762000" y="4495800"/>
          <a:ext cx="2901126" cy="649203"/>
        </p:xfrm>
        <a:graphic>
          <a:graphicData uri="http://schemas.openxmlformats.org/presentationml/2006/ole">
            <mc:AlternateContent xmlns:mc="http://schemas.openxmlformats.org/markup-compatibility/2006">
              <mc:Choice xmlns:v="urn:schemas-microsoft-com:vml" Requires="v">
                <p:oleObj name="Equation" r:id="rId9" imgW="1815840" imgH="406080" progId="Equation.DSMT4">
                  <p:embed/>
                </p:oleObj>
              </mc:Choice>
              <mc:Fallback>
                <p:oleObj name="Equation" r:id="rId9" imgW="1815840" imgH="406080" progId="Equation.DSMT4">
                  <p:embed/>
                  <p:pic>
                    <p:nvPicPr>
                      <p:cNvPr id="10" name="Object 9">
                        <a:extLst>
                          <a:ext uri="{FF2B5EF4-FFF2-40B4-BE49-F238E27FC236}">
                            <a16:creationId xmlns:a16="http://schemas.microsoft.com/office/drawing/2014/main" id="{7C16ED88-062E-4370-8C51-C521CAC0C69E}"/>
                          </a:ext>
                        </a:extLst>
                      </p:cNvPr>
                      <p:cNvPicPr/>
                      <p:nvPr/>
                    </p:nvPicPr>
                    <p:blipFill>
                      <a:blip r:embed="rId10"/>
                      <a:stretch>
                        <a:fillRect/>
                      </a:stretch>
                    </p:blipFill>
                    <p:spPr>
                      <a:xfrm>
                        <a:off x="762000" y="4495800"/>
                        <a:ext cx="2901126" cy="649203"/>
                      </a:xfrm>
                      <a:prstGeom prst="rect">
                        <a:avLst/>
                      </a:prstGeom>
                    </p:spPr>
                  </p:pic>
                </p:oleObj>
              </mc:Fallback>
            </mc:AlternateContent>
          </a:graphicData>
        </a:graphic>
      </p:graphicFrame>
    </p:spTree>
    <p:extLst>
      <p:ext uri="{BB962C8B-B14F-4D97-AF65-F5344CB8AC3E}">
        <p14:creationId xmlns:p14="http://schemas.microsoft.com/office/powerpoint/2010/main" val="1544683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Cho dãy </a:t>
            </a:r>
            <a:r>
              <a:rPr lang="en-US" altLang="en-US" dirty="0">
                <a:ea typeface="Arial" charset="0"/>
              </a:rPr>
              <a:t>{</a:t>
            </a:r>
            <a:r>
              <a:rPr lang="vi-VN" altLang="en-US" dirty="0">
                <a:ea typeface="Arial" charset="0"/>
              </a:rPr>
              <a:t>Xn</a:t>
            </a:r>
            <a:r>
              <a:rPr lang="en-US" altLang="en-US" dirty="0">
                <a:ea typeface="Arial" charset="0"/>
              </a:rPr>
              <a:t>}</a:t>
            </a:r>
            <a:r>
              <a:rPr lang="vi-VN" altLang="en-US" dirty="0">
                <a:ea typeface="Arial" charset="0"/>
              </a:rPr>
              <a:t> được dịnh nghĩa bởi công thức truy h</a:t>
            </a:r>
            <a:r>
              <a:rPr lang="en-US" altLang="en-US" dirty="0" err="1">
                <a:ea typeface="Arial" charset="0"/>
              </a:rPr>
              <a:t>ồi</a:t>
            </a:r>
            <a:r>
              <a:rPr lang="vi-VN" altLang="en-US" dirty="0">
                <a:ea typeface="Arial" charset="0"/>
              </a:rPr>
              <a:t> sau:</a:t>
            </a:r>
            <a:endParaRPr lang="en-US" altLang="en-US" dirty="0">
              <a:ea typeface="Arial" charset="0"/>
            </a:endParaRPr>
          </a:p>
          <a:p>
            <a:pPr marL="0" indent="0">
              <a:spcBef>
                <a:spcPts val="725"/>
              </a:spcBef>
              <a:spcAft>
                <a:spcPts val="725"/>
              </a:spcAft>
              <a:buNone/>
            </a:pPr>
            <a:r>
              <a:rPr lang="en-US" altLang="en-US" dirty="0">
                <a:ea typeface="Arial" charset="0"/>
              </a:rPr>
              <a:t>X0 = 1</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err="1">
                <a:ea typeface="Arial" charset="0"/>
              </a:rPr>
              <a:t>Tính</a:t>
            </a:r>
            <a:r>
              <a:rPr lang="en-US" altLang="en-US" dirty="0">
                <a:ea typeface="Arial" charset="0"/>
              </a:rPr>
              <a:t> </a:t>
            </a:r>
            <a:r>
              <a:rPr lang="en-US" altLang="en-US" dirty="0" err="1">
                <a:ea typeface="Arial" charset="0"/>
              </a:rPr>
              <a:t>Xn</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CCD54B7D-940A-4E07-B438-F533CADA4C73}"/>
              </a:ext>
            </a:extLst>
          </p:cNvPr>
          <p:cNvGraphicFramePr>
            <a:graphicFrameLocks noChangeAspect="1"/>
          </p:cNvGraphicFramePr>
          <p:nvPr>
            <p:extLst>
              <p:ext uri="{D42A27DB-BD31-4B8C-83A1-F6EECF244321}">
                <p14:modId xmlns:p14="http://schemas.microsoft.com/office/powerpoint/2010/main" val="974085480"/>
              </p:ext>
            </p:extLst>
          </p:nvPr>
        </p:nvGraphicFramePr>
        <p:xfrm>
          <a:off x="392626" y="3074000"/>
          <a:ext cx="6254750" cy="625475"/>
        </p:xfrm>
        <a:graphic>
          <a:graphicData uri="http://schemas.openxmlformats.org/presentationml/2006/ole">
            <mc:AlternateContent xmlns:mc="http://schemas.openxmlformats.org/markup-compatibility/2006">
              <mc:Choice xmlns:v="urn:schemas-microsoft-com:vml" Requires="v">
                <p:oleObj name="Equation" r:id="rId3" imgW="3301920" imgH="330120" progId="Equation.DSMT4">
                  <p:embed/>
                </p:oleObj>
              </mc:Choice>
              <mc:Fallback>
                <p:oleObj name="Equation" r:id="rId3" imgW="3301920" imgH="330120" progId="Equation.DSMT4">
                  <p:embed/>
                  <p:pic>
                    <p:nvPicPr>
                      <p:cNvPr id="7" name="Object 6">
                        <a:extLst>
                          <a:ext uri="{FF2B5EF4-FFF2-40B4-BE49-F238E27FC236}">
                            <a16:creationId xmlns:a16="http://schemas.microsoft.com/office/drawing/2014/main" id="{CCD54B7D-940A-4E07-B438-F533CADA4C73}"/>
                          </a:ext>
                        </a:extLst>
                      </p:cNvPr>
                      <p:cNvPicPr/>
                      <p:nvPr/>
                    </p:nvPicPr>
                    <p:blipFill>
                      <a:blip r:embed="rId4"/>
                      <a:stretch>
                        <a:fillRect/>
                      </a:stretch>
                    </p:blipFill>
                    <p:spPr>
                      <a:xfrm>
                        <a:off x="392626" y="3074000"/>
                        <a:ext cx="6254750" cy="625475"/>
                      </a:xfrm>
                      <a:prstGeom prst="rect">
                        <a:avLst/>
                      </a:prstGeom>
                    </p:spPr>
                  </p:pic>
                </p:oleObj>
              </mc:Fallback>
            </mc:AlternateContent>
          </a:graphicData>
        </a:graphic>
      </p:graphicFrame>
    </p:spTree>
    <p:extLst>
      <p:ext uri="{BB962C8B-B14F-4D97-AF65-F5344CB8AC3E}">
        <p14:creationId xmlns:p14="http://schemas.microsoft.com/office/powerpoint/2010/main" val="261070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Tính giai thừa kép:</a:t>
            </a:r>
            <a:endParaRPr lang="en-US" altLang="en-US" dirty="0">
              <a:ea typeface="Arial" charset="0"/>
            </a:endParaRPr>
          </a:p>
          <a:p>
            <a:pPr marL="0" indent="0">
              <a:spcBef>
                <a:spcPts val="725"/>
              </a:spcBef>
              <a:spcAft>
                <a:spcPts val="725"/>
              </a:spcAft>
              <a:buNone/>
            </a:pPr>
            <a:r>
              <a:rPr lang="vi-VN" altLang="en-US" dirty="0">
                <a:ea typeface="Arial" charset="0"/>
              </a:rPr>
              <a:t>Biết rằng: Giai thừa kép ký hiệu là n!! được định nghĩa như sau:</a:t>
            </a:r>
            <a:endParaRPr lang="en-US" altLang="en-US" dirty="0">
              <a:ea typeface="Arial" charset="0"/>
            </a:endParaRPr>
          </a:p>
          <a:p>
            <a:pPr marL="0" indent="0">
              <a:spcBef>
                <a:spcPts val="725"/>
              </a:spcBef>
              <a:spcAft>
                <a:spcPts val="725"/>
              </a:spcAft>
              <a:buNone/>
            </a:pPr>
            <a:r>
              <a:rPr lang="en-US" altLang="en-US" dirty="0">
                <a:ea typeface="Arial" charset="0"/>
              </a:rPr>
              <a:t>n!!</a:t>
            </a:r>
            <a:r>
              <a:rPr lang="vi-VN" altLang="en-US" dirty="0">
                <a:ea typeface="Arial" charset="0"/>
              </a:rPr>
              <a:t> =</a:t>
            </a:r>
            <a:r>
              <a:rPr lang="en-US" altLang="en-US" dirty="0">
                <a:ea typeface="Arial" charset="0"/>
              </a:rPr>
              <a:t> </a:t>
            </a:r>
            <a:r>
              <a:rPr lang="vi-VN" altLang="en-US" dirty="0">
                <a:ea typeface="Arial" charset="0"/>
              </a:rPr>
              <a:t>1</a:t>
            </a:r>
            <a:r>
              <a:rPr lang="en-US" altLang="en-US" dirty="0">
                <a:ea typeface="Arial" charset="0"/>
              </a:rPr>
              <a:t>, </a:t>
            </a:r>
            <a:r>
              <a:rPr lang="en-US" altLang="en-US" dirty="0" err="1">
                <a:ea typeface="Arial" charset="0"/>
              </a:rPr>
              <a:t>quy</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nếu</a:t>
            </a:r>
            <a:r>
              <a:rPr lang="en-US" altLang="en-US" dirty="0">
                <a:ea typeface="Arial" charset="0"/>
              </a:rPr>
              <a:t> n = 0 </a:t>
            </a:r>
            <a:r>
              <a:rPr lang="en-US" altLang="en-US" dirty="0" err="1">
                <a:ea typeface="Arial" charset="0"/>
              </a:rPr>
              <a:t>hoặc</a:t>
            </a:r>
            <a:r>
              <a:rPr lang="en-US" altLang="en-US" dirty="0">
                <a:ea typeface="Arial" charset="0"/>
              </a:rPr>
              <a:t> n = 1</a:t>
            </a:r>
          </a:p>
          <a:p>
            <a:pPr marL="0" indent="0">
              <a:spcBef>
                <a:spcPts val="725"/>
              </a:spcBef>
              <a:spcAft>
                <a:spcPts val="725"/>
              </a:spcAft>
              <a:buNone/>
            </a:pPr>
            <a:r>
              <a:rPr lang="en-US" altLang="en-US" dirty="0">
                <a:ea typeface="Arial" charset="0"/>
              </a:rPr>
              <a:t>(n - 2)!!n, </a:t>
            </a:r>
            <a:r>
              <a:rPr lang="en-US" altLang="en-US" dirty="0" err="1">
                <a:ea typeface="Arial" charset="0"/>
              </a:rPr>
              <a:t>quy</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nếu</a:t>
            </a:r>
            <a:r>
              <a:rPr lang="en-US" altLang="en-US" dirty="0">
                <a:ea typeface="Arial" charset="0"/>
              </a:rPr>
              <a:t> n &gt;=2</a:t>
            </a:r>
          </a:p>
          <a:p>
            <a:pPr marL="0" indent="0">
              <a:spcBef>
                <a:spcPts val="725"/>
              </a:spcBef>
              <a:spcAft>
                <a:spcPts val="725"/>
              </a:spcAft>
              <a:buNone/>
            </a:pPr>
            <a:r>
              <a:rPr lang="en-US" altLang="en-US" dirty="0" err="1">
                <a:ea typeface="Arial" charset="0"/>
              </a:rPr>
              <a:t>Tính</a:t>
            </a:r>
            <a:r>
              <a:rPr lang="en-US" altLang="en-US" dirty="0">
                <a:ea typeface="Arial" charset="0"/>
              </a:rPr>
              <a:t> n!! Sau </a:t>
            </a:r>
            <a:r>
              <a:rPr lang="en-US" altLang="en-US" dirty="0" err="1">
                <a:ea typeface="Arial" charset="0"/>
              </a:rPr>
              <a:t>đó</a:t>
            </a:r>
            <a:r>
              <a:rPr lang="en-US" altLang="en-US" dirty="0">
                <a:ea typeface="Arial" charset="0"/>
              </a:rPr>
              <a:t> </a:t>
            </a:r>
            <a:r>
              <a:rPr lang="en-US" altLang="en-US" dirty="0" err="1">
                <a:ea typeface="Arial" charset="0"/>
              </a:rPr>
              <a:t>dùng</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này</a:t>
            </a:r>
            <a:r>
              <a:rPr lang="en-US" altLang="en-US" dirty="0">
                <a:ea typeface="Arial" charset="0"/>
              </a:rPr>
              <a:t> </a:t>
            </a:r>
            <a:r>
              <a:rPr lang="en-US" altLang="en-US" dirty="0" err="1">
                <a:ea typeface="Arial" charset="0"/>
              </a:rPr>
              <a:t>để</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endParaRPr lang="en-US" altLang="en-US" dirty="0">
              <a:ea typeface="Arial" charset="0"/>
            </a:endParaRPr>
          </a:p>
          <a:p>
            <a:pPr marL="0" indent="0">
              <a:spcBef>
                <a:spcPts val="725"/>
              </a:spcBef>
              <a:spcAft>
                <a:spcPts val="725"/>
              </a:spcAft>
              <a:buNone/>
            </a:pPr>
            <a:r>
              <a:rPr lang="en-US" altLang="en-US" dirty="0">
                <a:ea typeface="Arial" charset="0"/>
              </a:rPr>
              <a:t>S = 1!! - 2!! + …. + (-1)^(k+1)k!! </a:t>
            </a:r>
            <a:r>
              <a:rPr lang="en-US" altLang="en-US" dirty="0" err="1">
                <a:ea typeface="Arial" charset="0"/>
              </a:rPr>
              <a:t>Với</a:t>
            </a:r>
            <a:r>
              <a:rPr lang="en-US" altLang="en-US" dirty="0">
                <a:ea typeface="Arial" charset="0"/>
              </a:rPr>
              <a:t> k &lt; 1000</a:t>
            </a: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9450" y="1676400"/>
            <a:ext cx="11406748" cy="4187707"/>
          </a:xfrm>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Có bài toán cổ như sau:</a:t>
            </a:r>
            <a:endParaRPr lang="en-US" altLang="en-US" dirty="0">
              <a:ea typeface="Arial" charset="0"/>
            </a:endParaRPr>
          </a:p>
          <a:p>
            <a:pPr marL="0" indent="0">
              <a:spcBef>
                <a:spcPts val="725"/>
              </a:spcBef>
              <a:spcAft>
                <a:spcPts val="725"/>
              </a:spcAft>
              <a:buNone/>
            </a:pPr>
            <a:r>
              <a:rPr lang="vi-VN" altLang="en-US" dirty="0">
                <a:ea typeface="Arial" charset="0"/>
              </a:rPr>
              <a:t>"Vừa gà vừa chó</a:t>
            </a:r>
            <a:endParaRPr lang="en-US" altLang="en-US" dirty="0">
              <a:ea typeface="Arial" charset="0"/>
            </a:endParaRPr>
          </a:p>
          <a:p>
            <a:pPr marL="0" indent="0">
              <a:spcBef>
                <a:spcPts val="725"/>
              </a:spcBef>
              <a:spcAft>
                <a:spcPts val="725"/>
              </a:spcAft>
              <a:buNone/>
            </a:pPr>
            <a:r>
              <a:rPr lang="vi-VN" altLang="en-US" dirty="0">
                <a:ea typeface="Arial" charset="0"/>
              </a:rPr>
              <a:t>Bó lại cho tròn</a:t>
            </a:r>
            <a:endParaRPr lang="en-US" altLang="en-US" dirty="0">
              <a:ea typeface="Arial" charset="0"/>
            </a:endParaRPr>
          </a:p>
          <a:p>
            <a:pPr marL="0" indent="0">
              <a:spcBef>
                <a:spcPts val="725"/>
              </a:spcBef>
              <a:spcAft>
                <a:spcPts val="725"/>
              </a:spcAft>
              <a:buNone/>
            </a:pPr>
            <a:r>
              <a:rPr lang="vi-VN" altLang="en-US" dirty="0">
                <a:ea typeface="Arial" charset="0"/>
              </a:rPr>
              <a:t>Ba mươi sáu con</a:t>
            </a:r>
            <a:endParaRPr lang="en-US" altLang="en-US" dirty="0">
              <a:ea typeface="Arial" charset="0"/>
            </a:endParaRPr>
          </a:p>
          <a:p>
            <a:pPr marL="0" indent="0">
              <a:spcBef>
                <a:spcPts val="725"/>
              </a:spcBef>
              <a:spcAft>
                <a:spcPts val="725"/>
              </a:spcAft>
              <a:buNone/>
            </a:pPr>
            <a:r>
              <a:rPr lang="vi-VN" altLang="en-US" dirty="0">
                <a:ea typeface="Arial" charset="0"/>
              </a:rPr>
              <a:t>Một trăm chân chẵn“</a:t>
            </a:r>
            <a:endParaRPr lang="en-US" altLang="en-US" dirty="0">
              <a:ea typeface="Arial" charset="0"/>
            </a:endParaRPr>
          </a:p>
          <a:p>
            <a:pPr marL="0" indent="0">
              <a:spcBef>
                <a:spcPts val="725"/>
              </a:spcBef>
              <a:spcAft>
                <a:spcPts val="725"/>
              </a:spcAft>
              <a:buNone/>
            </a:pPr>
            <a:r>
              <a:rPr lang="vi-VN" altLang="en-US" dirty="0">
                <a:ea typeface="Arial" charset="0"/>
              </a:rPr>
              <a:t>Hỏi có bao nhiêu con gà và bao nhiêu con chó?</a:t>
            </a:r>
            <a:endParaRPr lang="en-US" altLang="en-US" dirty="0">
              <a:ea typeface="Arial" charset="0"/>
            </a:endParaRPr>
          </a:p>
          <a:p>
            <a:pPr marL="0" indent="0">
              <a:spcBef>
                <a:spcPts val="725"/>
              </a:spcBef>
              <a:spcAft>
                <a:spcPts val="725"/>
              </a:spcAft>
              <a:buNone/>
            </a:pPr>
            <a:r>
              <a:rPr lang="vi-VN" altLang="en-US" dirty="0">
                <a:ea typeface="Arial" charset="0"/>
              </a:rPr>
              <a:t>Hãy viết chương trình dùng kỹ thuật đệ qui giải bài toán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9.1. </a:t>
            </a:r>
            <a:r>
              <a:rPr lang="en-US" dirty="0" err="1"/>
              <a:t>Cú</a:t>
            </a:r>
            <a:r>
              <a:rPr lang="en-US" dirty="0"/>
              <a:t> </a:t>
            </a:r>
            <a:r>
              <a:rPr lang="en-US" dirty="0" err="1"/>
              <a:t>pháp</a:t>
            </a:r>
            <a:r>
              <a:rPr lang="en-US" dirty="0"/>
              <a:t> </a:t>
            </a:r>
            <a:r>
              <a:rPr lang="en-US" dirty="0" err="1"/>
              <a:t>hàm</a:t>
            </a:r>
            <a:r>
              <a:rPr lang="en-US" dirty="0"/>
              <a:t> </a:t>
            </a:r>
            <a:r>
              <a:rPr lang="en-US" dirty="0" err="1"/>
              <a:t>đệ</a:t>
            </a:r>
            <a:r>
              <a:rPr lang="en-US" dirty="0"/>
              <a:t> </a:t>
            </a:r>
            <a:r>
              <a:rPr lang="en-US" dirty="0" err="1"/>
              <a:t>quy</a:t>
            </a:r>
            <a:endParaRPr lang="en-US" dirty="0"/>
          </a:p>
        </p:txBody>
      </p:sp>
      <p:sp>
        <p:nvSpPr>
          <p:cNvPr id="3" name="Content Placeholder 2"/>
          <p:cNvSpPr>
            <a:spLocks noGrp="1"/>
          </p:cNvSpPr>
          <p:nvPr>
            <p:ph idx="1"/>
          </p:nvPr>
        </p:nvSpPr>
        <p:spPr>
          <a:xfrm>
            <a:off x="384313" y="1371600"/>
            <a:ext cx="11406748" cy="5158922"/>
          </a:xfrm>
        </p:spPr>
        <p:txBody>
          <a:bodyPr>
            <a:normAutofit lnSpcReduction="10000"/>
          </a:bodyPr>
          <a:lstStyle/>
          <a:p>
            <a:r>
              <a:rPr lang="vi-VN" altLang="en-US" dirty="0"/>
              <a:t>Hàm đệ quy là một hàm mà trong quá trình thực thi có thể gọi lại chính nó. Kỹ thuật đệ quy cho phép giải quyết các bài toán phức tạp bằng cách chia nhỏ chúng thành các phần nhỏ hơn và giải quyết từng phần đó.</a:t>
            </a:r>
            <a:endParaRPr lang="en-US" altLang="en-US" dirty="0"/>
          </a:p>
          <a:p>
            <a:r>
              <a:rPr lang="vi-VN" altLang="en-US" dirty="0"/>
              <a:t>Cú pháp của hàm đệ quy trong Python như sau:</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0" indent="0">
              <a:buNone/>
            </a:pPr>
            <a:r>
              <a:rPr lang="vi-VN" altLang="en-US" dirty="0"/>
              <a:t>Khi gọi hàm đệ quy, quá trình thực thi sẽ tiếp tục cho đến khi điều kiện dừng (base case condition) được đáp ứng. Lúc đó, giá trị cơ sở (base case value) sẽ được trả về từ các lời gọi đệ quy và quá trình đệ quy sẽ quay lại từng bước để hoàn thành kết quả cuối cùng.</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4" name="Table 6">
            <a:extLst>
              <a:ext uri="{FF2B5EF4-FFF2-40B4-BE49-F238E27FC236}">
                <a16:creationId xmlns:a16="http://schemas.microsoft.com/office/drawing/2014/main" id="{B43811C2-A646-4F1B-BEE5-551F5BC4A827}"/>
              </a:ext>
            </a:extLst>
          </p:cNvPr>
          <p:cNvGraphicFramePr>
            <a:graphicFrameLocks noGrp="1"/>
          </p:cNvGraphicFramePr>
          <p:nvPr>
            <p:extLst>
              <p:ext uri="{D42A27DB-BD31-4B8C-83A1-F6EECF244321}">
                <p14:modId xmlns:p14="http://schemas.microsoft.com/office/powerpoint/2010/main" val="3201930039"/>
              </p:ext>
            </p:extLst>
          </p:nvPr>
        </p:nvGraphicFramePr>
        <p:xfrm>
          <a:off x="457199" y="2590800"/>
          <a:ext cx="11333861" cy="2667000"/>
        </p:xfrm>
        <a:graphic>
          <a:graphicData uri="http://schemas.openxmlformats.org/drawingml/2006/table">
            <a:tbl>
              <a:tblPr firstRow="1" bandRow="1">
                <a:tableStyleId>{5C22544A-7EE6-4342-B048-85BDC9FD1C3A}</a:tableStyleId>
              </a:tblPr>
              <a:tblGrid>
                <a:gridCol w="5273849">
                  <a:extLst>
                    <a:ext uri="{9D8B030D-6E8A-4147-A177-3AD203B41FA5}">
                      <a16:colId xmlns:a16="http://schemas.microsoft.com/office/drawing/2014/main" val="1005136404"/>
                    </a:ext>
                  </a:extLst>
                </a:gridCol>
                <a:gridCol w="6060012">
                  <a:extLst>
                    <a:ext uri="{9D8B030D-6E8A-4147-A177-3AD203B41FA5}">
                      <a16:colId xmlns:a16="http://schemas.microsoft.com/office/drawing/2014/main" val="999230146"/>
                    </a:ext>
                  </a:extLst>
                </a:gridCol>
              </a:tblGrid>
              <a:tr h="2667000">
                <a:tc>
                  <a:txBody>
                    <a:bodyPr/>
                    <a:lstStyle/>
                    <a:p>
                      <a:r>
                        <a:rPr lang="vi-VN" b="0" dirty="0">
                          <a:solidFill>
                            <a:schemeClr val="tx1"/>
                          </a:solidFill>
                          <a:latin typeface="+mn-lt"/>
                          <a:cs typeface="Arial" panose="020B0604020202020204" pitchFamily="34" charset="0"/>
                        </a:rPr>
                        <a:t>def recursive_function(parameters):</a:t>
                      </a:r>
                    </a:p>
                    <a:p>
                      <a:r>
                        <a:rPr lang="vi-VN" b="0" dirty="0">
                          <a:solidFill>
                            <a:schemeClr val="tx1"/>
                          </a:solidFill>
                          <a:latin typeface="+mn-lt"/>
                          <a:cs typeface="Arial" panose="020B0604020202020204" pitchFamily="34" charset="0"/>
                        </a:rPr>
                        <a:t>    if base_case_condition:</a:t>
                      </a:r>
                    </a:p>
                    <a:p>
                      <a:r>
                        <a:rPr lang="vi-VN" b="0" dirty="0">
                          <a:solidFill>
                            <a:schemeClr val="tx1"/>
                          </a:solidFill>
                          <a:latin typeface="+mn-lt"/>
                          <a:cs typeface="Arial" panose="020B0604020202020204" pitchFamily="34" charset="0"/>
                        </a:rPr>
                        <a:t>        # Trường hợp cơ sở (base case)</a:t>
                      </a:r>
                    </a:p>
                    <a:p>
                      <a:r>
                        <a:rPr lang="vi-VN" b="0" dirty="0">
                          <a:solidFill>
                            <a:schemeClr val="tx1"/>
                          </a:solidFill>
                          <a:latin typeface="+mn-lt"/>
                          <a:cs typeface="Arial" panose="020B0604020202020204" pitchFamily="34" charset="0"/>
                        </a:rPr>
                        <a:t>        return base_case_value</a:t>
                      </a:r>
                    </a:p>
                    <a:p>
                      <a:r>
                        <a:rPr lang="vi-VN" b="0" dirty="0">
                          <a:solidFill>
                            <a:schemeClr val="tx1"/>
                          </a:solidFill>
                          <a:latin typeface="+mn-lt"/>
                          <a:cs typeface="Arial" panose="020B0604020202020204" pitchFamily="34" charset="0"/>
                        </a:rPr>
                        <a:t>    else:</a:t>
                      </a:r>
                    </a:p>
                    <a:p>
                      <a:r>
                        <a:rPr lang="vi-VN" b="0" dirty="0">
                          <a:solidFill>
                            <a:schemeClr val="tx1"/>
                          </a:solidFill>
                          <a:latin typeface="+mn-lt"/>
                          <a:cs typeface="Arial" panose="020B0604020202020204" pitchFamily="34" charset="0"/>
                        </a:rPr>
                        <a:t>        # Trường hợp đệ quy</a:t>
                      </a:r>
                    </a:p>
                    <a:p>
                      <a:r>
                        <a:rPr lang="vi-VN" b="0" dirty="0">
                          <a:solidFill>
                            <a:schemeClr val="tx1"/>
                          </a:solidFill>
                          <a:latin typeface="+mn-lt"/>
                          <a:cs typeface="Arial" panose="020B0604020202020204" pitchFamily="34" charset="0"/>
                        </a:rPr>
                        <a:t>        recursive_function(modified_parameters)</a:t>
                      </a:r>
                      <a:endParaRPr lang="en-GB" b="0" dirty="0">
                        <a:solidFill>
                          <a:schemeClr val="tx1"/>
                        </a:solidFill>
                        <a:latin typeface="Arial" panose="020B0604020202020204" pitchFamily="34" charset="0"/>
                        <a:cs typeface="Arial" panose="020B0604020202020204" pitchFamily="34" charset="0"/>
                      </a:endParaRPr>
                    </a:p>
                  </a:txBody>
                  <a:tcPr>
                    <a:noFill/>
                  </a:tcPr>
                </a:tc>
                <a:tc>
                  <a:txBody>
                    <a:bodyPr/>
                    <a:lstStyle/>
                    <a:p>
                      <a:r>
                        <a:rPr lang="vi-VN" altLang="en-US" b="0" dirty="0">
                          <a:solidFill>
                            <a:schemeClr val="tx1"/>
                          </a:solidFill>
                        </a:rPr>
                        <a:t>Trong đó:</a:t>
                      </a:r>
                    </a:p>
                    <a:p>
                      <a:pPr marL="0" indent="0">
                        <a:buNone/>
                      </a:pPr>
                      <a:r>
                        <a:rPr lang="en-US" altLang="en-US" b="0" dirty="0">
                          <a:solidFill>
                            <a:schemeClr val="tx1"/>
                          </a:solidFill>
                        </a:rPr>
                        <a:t>+ </a:t>
                      </a:r>
                      <a:r>
                        <a:rPr lang="vi-VN" altLang="en-US" b="0" dirty="0">
                          <a:solidFill>
                            <a:schemeClr val="tx1"/>
                          </a:solidFill>
                        </a:rPr>
                        <a:t>recursive_function</a:t>
                      </a:r>
                      <a:r>
                        <a:rPr lang="en-US" altLang="en-US" b="0" dirty="0">
                          <a:solidFill>
                            <a:schemeClr val="tx1"/>
                          </a:solidFill>
                        </a:rPr>
                        <a:t>:</a:t>
                      </a:r>
                      <a:r>
                        <a:rPr lang="vi-VN" altLang="en-US" b="0" dirty="0">
                          <a:solidFill>
                            <a:schemeClr val="tx1"/>
                          </a:solidFill>
                        </a:rPr>
                        <a:t> tên của hàm đệ quy.</a:t>
                      </a:r>
                    </a:p>
                    <a:p>
                      <a:pPr marL="0" indent="0">
                        <a:buNone/>
                      </a:pPr>
                      <a:r>
                        <a:rPr lang="en-US" altLang="en-US" b="0" dirty="0">
                          <a:solidFill>
                            <a:schemeClr val="tx1"/>
                          </a:solidFill>
                        </a:rPr>
                        <a:t>+ </a:t>
                      </a:r>
                      <a:r>
                        <a:rPr lang="vi-VN" altLang="en-US" b="0" dirty="0">
                          <a:solidFill>
                            <a:schemeClr val="tx1"/>
                          </a:solidFill>
                        </a:rPr>
                        <a:t>parameters</a:t>
                      </a:r>
                      <a:r>
                        <a:rPr lang="en-US" altLang="en-US" b="0" dirty="0">
                          <a:solidFill>
                            <a:schemeClr val="tx1"/>
                          </a:solidFill>
                        </a:rPr>
                        <a:t>:</a:t>
                      </a:r>
                      <a:r>
                        <a:rPr lang="vi-VN" altLang="en-US" b="0" dirty="0">
                          <a:solidFill>
                            <a:schemeClr val="tx1"/>
                          </a:solidFill>
                        </a:rPr>
                        <a:t> các tham số đầu vào của hàm.</a:t>
                      </a:r>
                    </a:p>
                    <a:p>
                      <a:pPr marL="0" indent="0">
                        <a:buNone/>
                      </a:pPr>
                      <a:r>
                        <a:rPr lang="en-US" altLang="en-US" b="0" dirty="0">
                          <a:solidFill>
                            <a:schemeClr val="tx1"/>
                          </a:solidFill>
                        </a:rPr>
                        <a:t>+ </a:t>
                      </a:r>
                      <a:r>
                        <a:rPr lang="vi-VN" altLang="en-US" b="0" dirty="0">
                          <a:solidFill>
                            <a:schemeClr val="tx1"/>
                          </a:solidFill>
                        </a:rPr>
                        <a:t>base_case_condition</a:t>
                      </a:r>
                      <a:r>
                        <a:rPr lang="en-US" altLang="en-US" b="0" dirty="0">
                          <a:solidFill>
                            <a:schemeClr val="tx1"/>
                          </a:solidFill>
                        </a:rPr>
                        <a:t>:</a:t>
                      </a:r>
                      <a:r>
                        <a:rPr lang="vi-VN" altLang="en-US" b="0" dirty="0">
                          <a:solidFill>
                            <a:schemeClr val="tx1"/>
                          </a:solidFill>
                        </a:rPr>
                        <a:t> điều kiện dừng của đệ quy, khi nó được đáp ứng, hàm sẽ trả về giá trị cơ sở (base case value) và không gọi đệ quy nữa.</a:t>
                      </a:r>
                    </a:p>
                    <a:p>
                      <a:pPr marL="0" indent="0">
                        <a:buNone/>
                      </a:pPr>
                      <a:r>
                        <a:rPr lang="en-US" altLang="en-US" b="0" dirty="0">
                          <a:solidFill>
                            <a:schemeClr val="tx1"/>
                          </a:solidFill>
                        </a:rPr>
                        <a:t>+ </a:t>
                      </a:r>
                      <a:r>
                        <a:rPr lang="vi-VN" altLang="en-US" b="0" dirty="0">
                          <a:solidFill>
                            <a:schemeClr val="tx1"/>
                          </a:solidFill>
                        </a:rPr>
                        <a:t>base_case_value</a:t>
                      </a:r>
                      <a:r>
                        <a:rPr lang="en-US" altLang="en-US" b="0" dirty="0">
                          <a:solidFill>
                            <a:schemeClr val="tx1"/>
                          </a:solidFill>
                        </a:rPr>
                        <a:t>: </a:t>
                      </a:r>
                      <a:r>
                        <a:rPr lang="vi-VN" altLang="en-US" b="0" dirty="0">
                          <a:solidFill>
                            <a:schemeClr val="tx1"/>
                          </a:solidFill>
                        </a:rPr>
                        <a:t>giá trị trả về trong trường hợp cơ sở.</a:t>
                      </a:r>
                    </a:p>
                    <a:p>
                      <a:pPr marL="0" indent="0">
                        <a:buNone/>
                      </a:pPr>
                      <a:r>
                        <a:rPr lang="en-US" altLang="en-US" b="0" dirty="0">
                          <a:solidFill>
                            <a:schemeClr val="tx1"/>
                          </a:solidFill>
                        </a:rPr>
                        <a:t>+ </a:t>
                      </a:r>
                      <a:r>
                        <a:rPr lang="vi-VN" altLang="en-US" b="0" dirty="0">
                          <a:solidFill>
                            <a:schemeClr val="tx1"/>
                          </a:solidFill>
                        </a:rPr>
                        <a:t>modified_parameters</a:t>
                      </a:r>
                      <a:r>
                        <a:rPr lang="en-US" altLang="en-US" b="0" dirty="0">
                          <a:solidFill>
                            <a:schemeClr val="tx1"/>
                          </a:solidFill>
                        </a:rPr>
                        <a:t>:</a:t>
                      </a:r>
                      <a:r>
                        <a:rPr lang="vi-VN" altLang="en-US" b="0" dirty="0">
                          <a:solidFill>
                            <a:schemeClr val="tx1"/>
                          </a:solidFill>
                        </a:rPr>
                        <a:t> các tham số được điều chỉnh trước khi gọi lại hàm đệ quy.</a:t>
                      </a:r>
                    </a:p>
                  </a:txBody>
                  <a:tcPr>
                    <a:noFill/>
                  </a:tcPr>
                </a:tc>
                <a:extLst>
                  <a:ext uri="{0D108BD9-81ED-4DB2-BD59-A6C34878D82A}">
                    <a16:rowId xmlns:a16="http://schemas.microsoft.com/office/drawing/2014/main" val="1558461306"/>
                  </a:ext>
                </a:extLst>
              </a:tr>
            </a:tbl>
          </a:graphicData>
        </a:graphic>
      </p:graphicFrame>
    </p:spTree>
    <p:custDataLst>
      <p:tags r:id="rId1"/>
    </p:custDataLst>
    <p:extLst>
      <p:ext uri="{BB962C8B-B14F-4D97-AF65-F5344CB8AC3E}">
        <p14:creationId xmlns:p14="http://schemas.microsoft.com/office/powerpoint/2010/main" val="109073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 </a:t>
            </a:r>
            <a:r>
              <a:rPr lang="en-US" dirty="0" err="1"/>
              <a:t>Điều</a:t>
            </a:r>
            <a:r>
              <a:rPr lang="en-US" dirty="0"/>
              <a:t> </a:t>
            </a:r>
            <a:r>
              <a:rPr lang="en-US" dirty="0" err="1"/>
              <a:t>kiện</a:t>
            </a:r>
            <a:r>
              <a:rPr lang="en-US" dirty="0"/>
              <a:t> </a:t>
            </a:r>
            <a:r>
              <a:rPr lang="en-US" dirty="0" err="1"/>
              <a:t>dừng</a:t>
            </a:r>
            <a:r>
              <a:rPr lang="en-US" dirty="0"/>
              <a:t>/ </a:t>
            </a:r>
            <a:r>
              <a:rPr lang="en-US" dirty="0" err="1"/>
              <a:t>chấm</a:t>
            </a:r>
            <a:r>
              <a:rPr lang="en-US" dirty="0"/>
              <a:t> </a:t>
            </a:r>
            <a:r>
              <a:rPr lang="en-US" dirty="0" err="1"/>
              <a:t>dứt</a:t>
            </a:r>
            <a:endParaRPr lang="en-US" dirty="0"/>
          </a:p>
        </p:txBody>
      </p:sp>
      <p:sp>
        <p:nvSpPr>
          <p:cNvPr id="3" name="Content Placeholder 2"/>
          <p:cNvSpPr>
            <a:spLocks noGrp="1"/>
          </p:cNvSpPr>
          <p:nvPr>
            <p:ph idx="1"/>
          </p:nvPr>
        </p:nvSpPr>
        <p:spPr>
          <a:xfrm>
            <a:off x="392626" y="1447801"/>
            <a:ext cx="11406748" cy="4384148"/>
          </a:xfrm>
        </p:spPr>
        <p:txBody>
          <a:bodyPr>
            <a:normAutofit/>
          </a:bodyPr>
          <a:lstStyle/>
          <a:p>
            <a:r>
              <a:rPr lang="vi-VN" altLang="en-US" b="1" dirty="0"/>
              <a:t>Điều kiện dừng </a:t>
            </a:r>
            <a:r>
              <a:rPr lang="vi-VN" altLang="en-US" dirty="0"/>
              <a:t>trong hàm đệ quy là một điều kiện được kiểm tra trong quá trình thực thi của hàm đệ quy để xác định khi nào cần chấm dứt việc gọi lại chính hàm đó và trả về kết quả cuối cùng. Khi điều kiện dừng được đáp ứng, hàm sẽ không gọi lại chính nó nữa và quá trình đệ quy sẽ kết thúc.</a:t>
            </a:r>
          </a:p>
          <a:p>
            <a:r>
              <a:rPr lang="vi-VN" altLang="en-US" b="1" dirty="0"/>
              <a:t>Điều kiện dừng </a:t>
            </a:r>
            <a:r>
              <a:rPr lang="vi-VN" altLang="en-US" dirty="0"/>
              <a:t>cần được thiết lập sao cho hợp lý và đảm bảo rằng hàm đệ quy sẽ kết thúc và trả về kết quả mong muốn. Thông thường, điều kiện dừng liên quan đến các trạng thái hoặc giá trị đầu vào mà khi đạt được, không cần tiếp tục đệ quy và có thể trả về kết quả cuối cùng.</a:t>
            </a:r>
          </a:p>
          <a:p>
            <a:r>
              <a:rPr lang="vi-VN" altLang="en-US" dirty="0"/>
              <a:t>Ví dụ, trong hàm đệ quy tính giai thừa mà chúng ta đã thảo luận trước đó, điều kiện dừng là n == 0. Khi n bằng 0, hàm trực tiếp trả về giá trị cơ sở 1 mà không gọi lại chính nó.</a:t>
            </a:r>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 </a:t>
            </a:r>
            <a:r>
              <a:rPr lang="en-US" dirty="0" err="1"/>
              <a:t>Điều</a:t>
            </a:r>
            <a:r>
              <a:rPr lang="en-US" dirty="0"/>
              <a:t> </a:t>
            </a:r>
            <a:r>
              <a:rPr lang="en-US" dirty="0" err="1"/>
              <a:t>kiện</a:t>
            </a:r>
            <a:r>
              <a:rPr lang="en-US" dirty="0"/>
              <a:t> </a:t>
            </a:r>
            <a:r>
              <a:rPr lang="en-US" dirty="0" err="1"/>
              <a:t>dừng</a:t>
            </a:r>
            <a:r>
              <a:rPr lang="en-US" dirty="0"/>
              <a:t>. </a:t>
            </a:r>
            <a:r>
              <a:rPr lang="en-US" dirty="0" err="1"/>
              <a:t>Điều</a:t>
            </a:r>
            <a:r>
              <a:rPr lang="en-US" dirty="0"/>
              <a:t> </a:t>
            </a:r>
            <a:r>
              <a:rPr lang="en-US" dirty="0" err="1"/>
              <a:t>kiện</a:t>
            </a:r>
            <a:r>
              <a:rPr lang="en-US" dirty="0"/>
              <a:t> </a:t>
            </a:r>
            <a:r>
              <a:rPr lang="en-US" dirty="0" err="1"/>
              <a:t>cơ</a:t>
            </a:r>
            <a:r>
              <a:rPr lang="en-US" dirty="0"/>
              <a:t> </a:t>
            </a:r>
            <a:r>
              <a:rPr lang="en-US" dirty="0" err="1"/>
              <a:t>sở</a:t>
            </a:r>
            <a:endParaRPr lang="en-US" dirty="0"/>
          </a:p>
        </p:txBody>
      </p:sp>
      <p:sp>
        <p:nvSpPr>
          <p:cNvPr id="3" name="Content Placeholder 2"/>
          <p:cNvSpPr>
            <a:spLocks noGrp="1"/>
          </p:cNvSpPr>
          <p:nvPr>
            <p:ph idx="1"/>
          </p:nvPr>
        </p:nvSpPr>
        <p:spPr>
          <a:xfrm>
            <a:off x="392626" y="1447801"/>
            <a:ext cx="11406748" cy="4384148"/>
          </a:xfrm>
        </p:spPr>
        <p:txBody>
          <a:bodyPr>
            <a:normAutofit/>
          </a:bodyPr>
          <a:lstStyle/>
          <a:p>
            <a:r>
              <a:rPr lang="vi-VN" altLang="en-US" b="1" dirty="0"/>
              <a:t>Điều kiện cơ sở </a:t>
            </a:r>
            <a:r>
              <a:rPr lang="vi-VN" altLang="en-US" dirty="0"/>
              <a:t>(base case) là một điều kiện đặc biệt trong hàm đệ quy, mà khi nó được đạt đến, hàm đệ quy sẽ trả về một giá trị cụ thể và không gọi lại chính nó. Điều kiện cơ sở đóng vai trò quan trọng trong việc chấm dứt quá trình đệ quy và trả về kết quả cuối cùng.</a:t>
            </a:r>
          </a:p>
          <a:p>
            <a:r>
              <a:rPr lang="vi-VN" altLang="en-US" b="1" dirty="0"/>
              <a:t>Điều kiện cơ sở </a:t>
            </a:r>
            <a:r>
              <a:rPr lang="vi-VN" altLang="en-US" dirty="0"/>
              <a:t>thường liên quan đến trạng thái hoặc giá trị đầu vào mà không cần tiếp tục đệ quy và có thể được giải quyết trực tiếp.</a:t>
            </a:r>
          </a:p>
          <a:p>
            <a:r>
              <a:rPr lang="vi-VN" altLang="en-US" dirty="0"/>
              <a:t>Ví dụ, trong hàm đệ quy tính giai thừa, điều kiện cơ sở là n == 0. Khi n bằng 0, hàm trả về giá trị 1 mà không gọi lại chính nó. Điều này thể hiện rằng giai thừa của 0 là 1, và không cần phải thực hiện bất kỳ phép tính đệ quy nào.</a:t>
            </a:r>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3020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9.2. </a:t>
            </a:r>
            <a:r>
              <a:rPr lang="en-US" dirty="0" err="1"/>
              <a:t>Điều</a:t>
            </a:r>
            <a:r>
              <a:rPr lang="en-US" dirty="0"/>
              <a:t> </a:t>
            </a:r>
            <a:r>
              <a:rPr lang="en-US" dirty="0" err="1"/>
              <a:t>kiện</a:t>
            </a:r>
            <a:r>
              <a:rPr lang="en-US" dirty="0"/>
              <a:t> </a:t>
            </a:r>
            <a:r>
              <a:rPr lang="en-US" dirty="0" err="1"/>
              <a:t>dừng</a:t>
            </a:r>
            <a:r>
              <a:rPr lang="en-US" dirty="0"/>
              <a:t>. </a:t>
            </a:r>
            <a:r>
              <a:rPr lang="en-US" dirty="0" err="1"/>
              <a:t>Điều</a:t>
            </a:r>
            <a:r>
              <a:rPr lang="en-US" dirty="0"/>
              <a:t> </a:t>
            </a:r>
            <a:r>
              <a:rPr lang="en-US" dirty="0" err="1"/>
              <a:t>kiện</a:t>
            </a:r>
            <a:r>
              <a:rPr lang="en-US" dirty="0"/>
              <a:t> </a:t>
            </a:r>
            <a:r>
              <a:rPr lang="en-US" dirty="0" err="1"/>
              <a:t>cơ</a:t>
            </a:r>
            <a:r>
              <a:rPr lang="en-US" dirty="0"/>
              <a:t> </a:t>
            </a:r>
            <a:r>
              <a:rPr lang="en-US" dirty="0" err="1"/>
              <a:t>sở</a:t>
            </a:r>
            <a:endParaRPr lang="en-US" dirty="0"/>
          </a:p>
        </p:txBody>
      </p:sp>
      <p:sp>
        <p:nvSpPr>
          <p:cNvPr id="3" name="Content Placeholder 2"/>
          <p:cNvSpPr>
            <a:spLocks noGrp="1"/>
          </p:cNvSpPr>
          <p:nvPr>
            <p:ph idx="1"/>
          </p:nvPr>
        </p:nvSpPr>
        <p:spPr>
          <a:xfrm>
            <a:off x="392626" y="1447801"/>
            <a:ext cx="11406748" cy="4384148"/>
          </a:xfrm>
        </p:spPr>
        <p:txBody>
          <a:bodyPr>
            <a:normAutofit/>
          </a:bodyPr>
          <a:lstStyle/>
          <a:p>
            <a:r>
              <a:rPr lang="en-US" altLang="en-US" dirty="0"/>
              <a:t>V</a:t>
            </a:r>
            <a:r>
              <a:rPr lang="vi-VN" altLang="en-US" dirty="0"/>
              <a:t>í dụ cụ thể để minh họa sự khác nhau giữa điều kiện dừng và điều kiện cơ sở trong hàm đệ quy tính giai thừa:</a:t>
            </a:r>
            <a:endParaRPr lang="en-US" altLang="en-US" dirty="0"/>
          </a:p>
          <a:p>
            <a:pPr marL="0" indent="0">
              <a:buNone/>
            </a:pPr>
            <a:r>
              <a:rPr lang="vi-VN" altLang="en-US" dirty="0"/>
              <a:t>def factorial(n):</a:t>
            </a:r>
          </a:p>
          <a:p>
            <a:pPr marL="0" indent="0">
              <a:buNone/>
            </a:pPr>
            <a:r>
              <a:rPr lang="vi-VN" altLang="en-US" dirty="0"/>
              <a:t>    if n == 0:</a:t>
            </a:r>
          </a:p>
          <a:p>
            <a:pPr marL="0" indent="0">
              <a:buNone/>
            </a:pPr>
            <a:r>
              <a:rPr lang="vi-VN" altLang="en-US" dirty="0"/>
              <a:t>        return 1  # Điều kiện cơ sở: giai thừa của 0 là 1</a:t>
            </a:r>
          </a:p>
          <a:p>
            <a:pPr marL="0" indent="0">
              <a:buNone/>
            </a:pPr>
            <a:r>
              <a:rPr lang="vi-VN" altLang="en-US" dirty="0"/>
              <a:t>    else:</a:t>
            </a:r>
          </a:p>
          <a:p>
            <a:pPr marL="0" indent="0">
              <a:buNone/>
            </a:pPr>
            <a:r>
              <a:rPr lang="vi-VN" altLang="en-US" dirty="0"/>
              <a:t>        return n * factorial(n - 1)  # Điều kiện dừng: nếu n &gt; 0, tiếp tục đệ quy</a:t>
            </a:r>
          </a:p>
          <a:p>
            <a:pPr marL="0" indent="0">
              <a:buNone/>
            </a:pPr>
            <a:r>
              <a:rPr lang="vi-VN" altLang="en-US" dirty="0"/>
              <a:t>result = factorial(5)</a:t>
            </a:r>
          </a:p>
          <a:p>
            <a:pPr marL="0" indent="0">
              <a:buNone/>
            </a:pPr>
            <a:r>
              <a:rPr lang="vi-VN" altLang="en-US" dirty="0"/>
              <a:t>print(result)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9139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 </a:t>
            </a:r>
            <a:r>
              <a:rPr lang="en-US" dirty="0" err="1"/>
              <a:t>Ưu</a:t>
            </a:r>
            <a:r>
              <a:rPr lang="en-US" dirty="0"/>
              <a:t>/ </a:t>
            </a:r>
            <a:r>
              <a:rPr lang="en-US" dirty="0" err="1"/>
              <a:t>nhược</a:t>
            </a:r>
            <a:r>
              <a:rPr lang="en-US" dirty="0"/>
              <a:t> </a:t>
            </a:r>
            <a:r>
              <a:rPr lang="en-US" dirty="0" err="1"/>
              <a:t>điểm</a:t>
            </a:r>
            <a:r>
              <a:rPr lang="en-US" dirty="0"/>
              <a:t> </a:t>
            </a:r>
            <a:r>
              <a:rPr lang="en-US" dirty="0" err="1"/>
              <a:t>hàm</a:t>
            </a:r>
            <a:r>
              <a:rPr lang="en-US" dirty="0"/>
              <a:t> </a:t>
            </a:r>
            <a:r>
              <a:rPr lang="en-US" dirty="0" err="1"/>
              <a:t>đệ</a:t>
            </a:r>
            <a:r>
              <a:rPr lang="en-US" dirty="0"/>
              <a:t> </a:t>
            </a:r>
            <a:r>
              <a:rPr lang="en-US" dirty="0" err="1"/>
              <a:t>quy</a:t>
            </a:r>
            <a:endParaRPr lang="en-US" dirty="0"/>
          </a:p>
        </p:txBody>
      </p:sp>
      <p:sp>
        <p:nvSpPr>
          <p:cNvPr id="3" name="Content Placeholder 2"/>
          <p:cNvSpPr>
            <a:spLocks noGrp="1"/>
          </p:cNvSpPr>
          <p:nvPr>
            <p:ph idx="1"/>
          </p:nvPr>
        </p:nvSpPr>
        <p:spPr>
          <a:xfrm>
            <a:off x="392626" y="1507717"/>
            <a:ext cx="11406748" cy="4324232"/>
          </a:xfrm>
        </p:spPr>
        <p:txBody>
          <a:bodyPr>
            <a:normAutofit/>
          </a:bodyPr>
          <a:lstStyle/>
          <a:p>
            <a:r>
              <a:rPr lang="vi-VN" altLang="en-US" dirty="0"/>
              <a:t>Ưu điểm của hàm đệ quy:</a:t>
            </a:r>
          </a:p>
          <a:p>
            <a:pPr marL="0" indent="0">
              <a:buNone/>
            </a:pPr>
            <a:r>
              <a:rPr lang="en-US" altLang="en-US" dirty="0"/>
              <a:t>+ </a:t>
            </a:r>
            <a:r>
              <a:rPr lang="vi-VN" altLang="en-US" dirty="0"/>
              <a:t>Đơn giản và dễ hiểu: Hàm đệ quy thường có cấu trúc rõ ràng và dễ hiểu. Nó thường phản ánh trực tiếp cách giải quyết bài toán theo cách định nghĩa đệ quy.</a:t>
            </a:r>
          </a:p>
          <a:p>
            <a:pPr marL="0" indent="0">
              <a:buNone/>
            </a:pPr>
            <a:r>
              <a:rPr lang="en-US" altLang="en-US" dirty="0"/>
              <a:t>+ </a:t>
            </a:r>
            <a:r>
              <a:rPr lang="vi-VN" altLang="en-US" dirty="0"/>
              <a:t>Giúp giảm thiểu lỗi: Khi bạn sử dụng đệ quy, bạn chỉ cần xử lý trường hợp cơ sở và trường hợp đệ quy, giúp giảm thiểu khả năng mắc phải lỗi logic và giúp mã chương trình dễ dàng đọc và duy trì hơn.</a:t>
            </a:r>
          </a:p>
          <a:p>
            <a:pPr marL="0" indent="0">
              <a:buNone/>
            </a:pPr>
            <a:r>
              <a:rPr lang="en-US" altLang="en-US" dirty="0"/>
              <a:t>+ </a:t>
            </a:r>
            <a:r>
              <a:rPr lang="vi-VN" altLang="en-US" dirty="0"/>
              <a:t>Giải quyết các bài toán phức tạp: Hàm đệ quy thích hợp để giải quyết các bài toán có tính chất đệ quy, như cây phân nhánh, dãy số Fibonacci, lặp qua các phần tử của cấu trúc dữ liệu đệ quy như cây hoặc đồ thị.</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9.3. </a:t>
            </a:r>
            <a:r>
              <a:rPr lang="en-US" dirty="0" err="1"/>
              <a:t>Ưu</a:t>
            </a:r>
            <a:r>
              <a:rPr lang="en-US" dirty="0"/>
              <a:t>/ </a:t>
            </a:r>
            <a:r>
              <a:rPr lang="en-US" dirty="0" err="1"/>
              <a:t>nhược</a:t>
            </a:r>
            <a:r>
              <a:rPr lang="en-US" dirty="0"/>
              <a:t> </a:t>
            </a:r>
            <a:r>
              <a:rPr lang="en-US" dirty="0" err="1"/>
              <a:t>điểm</a:t>
            </a:r>
            <a:r>
              <a:rPr lang="en-US" dirty="0"/>
              <a:t> </a:t>
            </a:r>
            <a:r>
              <a:rPr lang="en-US" dirty="0" err="1"/>
              <a:t>hàm</a:t>
            </a:r>
            <a:r>
              <a:rPr lang="en-US" dirty="0"/>
              <a:t> </a:t>
            </a:r>
            <a:r>
              <a:rPr lang="en-US" dirty="0" err="1"/>
              <a:t>đệ</a:t>
            </a:r>
            <a:r>
              <a:rPr lang="en-US" dirty="0"/>
              <a:t> </a:t>
            </a:r>
            <a:r>
              <a:rPr lang="en-US" dirty="0" err="1"/>
              <a:t>quy</a:t>
            </a:r>
            <a:endParaRPr lang="en-US" dirty="0"/>
          </a:p>
        </p:txBody>
      </p:sp>
      <p:sp>
        <p:nvSpPr>
          <p:cNvPr id="3" name="Content Placeholder 2"/>
          <p:cNvSpPr>
            <a:spLocks noGrp="1"/>
          </p:cNvSpPr>
          <p:nvPr>
            <p:ph idx="1"/>
          </p:nvPr>
        </p:nvSpPr>
        <p:spPr>
          <a:xfrm>
            <a:off x="392626" y="1507717"/>
            <a:ext cx="11406748" cy="4324232"/>
          </a:xfrm>
        </p:spPr>
        <p:txBody>
          <a:bodyPr>
            <a:normAutofit/>
          </a:bodyPr>
          <a:lstStyle/>
          <a:p>
            <a:r>
              <a:rPr lang="vi-VN" altLang="en-US" dirty="0"/>
              <a:t>Nhược điểm của hàm đệ quy:</a:t>
            </a:r>
          </a:p>
          <a:p>
            <a:pPr marL="0" indent="0">
              <a:buNone/>
            </a:pPr>
            <a:r>
              <a:rPr lang="en-US" altLang="en-US" dirty="0"/>
              <a:t>+ </a:t>
            </a:r>
            <a:r>
              <a:rPr lang="vi-VN" altLang="en-US" dirty="0"/>
              <a:t>Tốn bộ nhớ: Mỗi lần gọi hàm đệ quy, một khung stack mới được tạo ra để lưu trữ các biến cục bộ và trạng thái của hàm. Nếu số lần đệ quy lớn hoặc không kiểm soát được, có thể gây ra sự cạn kiệt bộ nhớ và gây lỗi tràn ngăn xếp (stack overflow) trong một số ngôn ngữ lập trình.</a:t>
            </a:r>
          </a:p>
          <a:p>
            <a:pPr marL="0" indent="0">
              <a:buNone/>
            </a:pPr>
            <a:r>
              <a:rPr lang="en-US" altLang="en-US" dirty="0"/>
              <a:t>+ </a:t>
            </a:r>
            <a:r>
              <a:rPr lang="vi-VN" altLang="en-US" dirty="0"/>
              <a:t>Tốn thời gian: Trong một số trường hợp, việc sử dụng đệ quy có thể dẫn đến hiệu suất chậm hơn so với việc sử dụng phương pháp lặp hoặc các thuật toán không đệ quy tương tự. Việc gọi lại hàm và tạo ra các khung stack mới có thể tạo ra một overhead thời gian không cần thiết.</a:t>
            </a:r>
          </a:p>
          <a:p>
            <a:pPr marL="0" indent="0">
              <a:buNone/>
            </a:pPr>
            <a:r>
              <a:rPr lang="en-US" altLang="en-US"/>
              <a:t>+ </a:t>
            </a:r>
            <a:r>
              <a:rPr lang="vi-VN" altLang="en-US"/>
              <a:t>Khả </a:t>
            </a:r>
            <a:r>
              <a:rPr lang="vi-VN" altLang="en-US" dirty="0"/>
              <a:t>năng gặp vấn đề vô hạn đệ quy: Nếu không có điều kiện dừng hoặc điều kiện cơ sở đúng, hàm đệ quy có thể gọi lại chính nó một cách vô hạn, làm cho chương trình bị treo hoặc gây lỗi.</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2377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Biết rằng: Trong toán học, một cấp số nhân (geometrie sequence) là một dãy số tho</a:t>
            </a:r>
            <a:r>
              <a:rPr lang="en-US" altLang="en-US" dirty="0">
                <a:ea typeface="Arial" charset="0"/>
              </a:rPr>
              <a:t>ả</a:t>
            </a:r>
            <a:r>
              <a:rPr lang="vi-VN" altLang="en-US" dirty="0">
                <a:ea typeface="Arial" charset="0"/>
              </a:rPr>
              <a:t> mãn điều kiện kể từ số hạng thứ hai, mỗi số hạng đều là tích của số hạng đúng ngạy thước nó với một số không đổi. Hằng số này được gọi là công bội của cấp số nhân.</a:t>
            </a:r>
            <a:r>
              <a:rPr lang="en-US" altLang="en-US" dirty="0">
                <a:ea typeface="Arial" charset="0"/>
              </a:rPr>
              <a:t> </a:t>
            </a:r>
          </a:p>
          <a:p>
            <a:pPr marL="0" indent="0">
              <a:spcBef>
                <a:spcPts val="725"/>
              </a:spcBef>
              <a:spcAft>
                <a:spcPts val="725"/>
              </a:spcAft>
              <a:buNone/>
            </a:pPr>
            <a:r>
              <a:rPr lang="vi-VN" altLang="en-US" dirty="0">
                <a:ea typeface="Arial" charset="0"/>
              </a:rPr>
              <a:t>Viết chương trình trong đó áp dụng kỹ thuật đệ qui để xây dựng hàm cap _so_ nhan (n)</a:t>
            </a:r>
            <a:r>
              <a:rPr lang="en-US" altLang="en-US" dirty="0">
                <a:ea typeface="Arial" charset="0"/>
              </a:rPr>
              <a:t> </a:t>
            </a:r>
            <a:r>
              <a:rPr lang="vi-VN" altLang="en-US" dirty="0">
                <a:ea typeface="Arial" charset="0"/>
              </a:rPr>
              <a:t>có chức năng tìm được số hạng thứ n (n nhập từ bàn phím) của một cấp số nhân với số hạng đầu bằng 7 và công bội bằng 2.</a:t>
            </a:r>
          </a:p>
        </p:txBody>
      </p:sp>
      <p:sp>
        <p:nvSpPr>
          <p:cNvPr id="4" name="Slide Number Placeholder 3"/>
          <p:cNvSpPr>
            <a:spLocks noGrp="1"/>
          </p:cNvSpPr>
          <p:nvPr>
            <p:ph type="sldNum" sz="quarter" idx="12"/>
          </p:nvPr>
        </p:nvSpPr>
        <p:spPr/>
        <p:txBody>
          <a:bodyPr/>
          <a:lstStyle/>
          <a:p>
            <a:fld id="{007ACD57-2BBE-45FC-B065-2411E86622FE}" type="slidenum">
              <a:rPr lang="en-US" smtClean="0"/>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4944</TotalTime>
  <Words>2643</Words>
  <Application>Microsoft Office PowerPoint</Application>
  <PresentationFormat>Widescreen</PresentationFormat>
  <Paragraphs>261</Paragraphs>
  <Slides>28</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Segoe UI</vt:lpstr>
      <vt:lpstr>Wingdings</vt:lpstr>
      <vt:lpstr>TIM_TempBaiGiangFTU-TOPICA_v1.1018111222</vt:lpstr>
      <vt:lpstr>Equation</vt:lpstr>
      <vt:lpstr>LAB 9 GIẢI BÀI TẬP LẬP TRÌNH ĐỆ QUY</vt:lpstr>
      <vt:lpstr>NỘI DUNG BÀI HỌC</vt:lpstr>
      <vt:lpstr>9.1. Cú pháp hàm đệ quy</vt:lpstr>
      <vt:lpstr>9.2. Điều kiện dừng/ chấm dứt</vt:lpstr>
      <vt:lpstr>9.2. Điều kiện dừng. Điều kiện cơ sở</vt:lpstr>
      <vt:lpstr>9.2. Điều kiện dừng. Điều kiện cơ sở</vt:lpstr>
      <vt:lpstr>9.3. Ưu/ nhược điểm hàm đệ quy</vt:lpstr>
      <vt:lpstr>9.3. Ưu/ nhược điểm hàm đệ quy</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261</cp:revision>
  <cp:lastPrinted>2018-08-05T10:54:54Z</cp:lastPrinted>
  <dcterms:created xsi:type="dcterms:W3CDTF">2014-12-02T02:09:01Z</dcterms:created>
  <dcterms:modified xsi:type="dcterms:W3CDTF">2024-05-18T09:18:46Z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