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44"/>
  </p:notesMasterIdLst>
  <p:handoutMasterIdLst>
    <p:handoutMasterId r:id="rId45"/>
  </p:handoutMasterIdLst>
  <p:sldIdLst>
    <p:sldId id="256" r:id="rId2"/>
    <p:sldId id="261" r:id="rId3"/>
    <p:sldId id="314" r:id="rId4"/>
    <p:sldId id="363" r:id="rId5"/>
    <p:sldId id="362" r:id="rId6"/>
    <p:sldId id="263" r:id="rId7"/>
    <p:sldId id="364" r:id="rId8"/>
    <p:sldId id="368" r:id="rId9"/>
    <p:sldId id="369" r:id="rId10"/>
    <p:sldId id="319" r:id="rId11"/>
    <p:sldId id="365" r:id="rId12"/>
    <p:sldId id="366" r:id="rId13"/>
    <p:sldId id="353" r:id="rId14"/>
    <p:sldId id="367" r:id="rId15"/>
    <p:sldId id="303" r:id="rId16"/>
    <p:sldId id="330" r:id="rId17"/>
    <p:sldId id="350" r:id="rId18"/>
    <p:sldId id="331" r:id="rId19"/>
    <p:sldId id="332" r:id="rId20"/>
    <p:sldId id="333" r:id="rId21"/>
    <p:sldId id="334" r:id="rId22"/>
    <p:sldId id="335" r:id="rId23"/>
    <p:sldId id="336" r:id="rId24"/>
    <p:sldId id="337" r:id="rId25"/>
    <p:sldId id="356" r:id="rId26"/>
    <p:sldId id="315" r:id="rId27"/>
    <p:sldId id="338" r:id="rId28"/>
    <p:sldId id="339" r:id="rId29"/>
    <p:sldId id="340" r:id="rId30"/>
    <p:sldId id="341" r:id="rId31"/>
    <p:sldId id="342" r:id="rId32"/>
    <p:sldId id="343" r:id="rId33"/>
    <p:sldId id="344" r:id="rId34"/>
    <p:sldId id="345" r:id="rId35"/>
    <p:sldId id="346" r:id="rId36"/>
    <p:sldId id="355" r:id="rId37"/>
    <p:sldId id="357" r:id="rId38"/>
    <p:sldId id="358" r:id="rId39"/>
    <p:sldId id="359" r:id="rId40"/>
    <p:sldId id="360" r:id="rId41"/>
    <p:sldId id="361" r:id="rId42"/>
    <p:sldId id="313" r:id="rId43"/>
  </p:sldIdLst>
  <p:sldSz cx="12192000" cy="6858000"/>
  <p:notesSz cx="7023100" cy="9309100"/>
  <p:custDataLst>
    <p:tags r:id="rId46"/>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g Anh Le" initials="HAL" lastIdx="1" clrIdx="0">
    <p:extLst>
      <p:ext uri="{19B8F6BF-5375-455C-9EA6-DF929625EA0E}">
        <p15:presenceInfo xmlns:p15="http://schemas.microsoft.com/office/powerpoint/2012/main" userId="afddc9ce3bd7fde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6A4"/>
    <a:srgbClr val="025B79"/>
    <a:srgbClr val="00AEEF"/>
    <a:srgbClr val="E6E6E6"/>
    <a:srgbClr val="1A4AA7"/>
    <a:srgbClr val="2E3192"/>
    <a:srgbClr val="045375"/>
    <a:srgbClr val="DBAC69"/>
    <a:srgbClr val="B78543"/>
    <a:srgbClr val="DCC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121" autoAdjust="0"/>
  </p:normalViewPr>
  <p:slideViewPr>
    <p:cSldViewPr>
      <p:cViewPr varScale="1">
        <p:scale>
          <a:sx n="86" d="100"/>
          <a:sy n="86" d="100"/>
        </p:scale>
        <p:origin x="105" y="3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sz="quarter"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Footer Placeholder 3"/>
          <p:cNvSpPr>
            <a:spLocks noGrp="1"/>
          </p:cNvSpPr>
          <p:nvPr>
            <p:ph type="ftr" sz="quarter" idx="2"/>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5" name="Slide Number Placeholder 4"/>
          <p:cNvSpPr>
            <a:spLocks noGrp="1"/>
          </p:cNvSpPr>
          <p:nvPr>
            <p:ph type="sldNum" sz="quarter" idx="3"/>
          </p:nvPr>
        </p:nvSpPr>
        <p:spPr>
          <a:xfrm>
            <a:off x="3977531" y="8841738"/>
            <a:ext cx="3043979" cy="465773"/>
          </a:xfrm>
          <a:prstGeom prst="rect">
            <a:avLst/>
          </a:prstGeom>
        </p:spPr>
        <p:txBody>
          <a:bodyPr vert="horz" lIns="91577" tIns="45789" rIns="91577" bIns="45789" rtlCol="0" anchor="b"/>
          <a:lstStyle>
            <a:lvl1pPr algn="r">
              <a:defRPr sz="1200"/>
            </a:lvl1pPr>
          </a:lstStyle>
          <a:p>
            <a:fld id="{7756EA03-2E87-4956-9722-E32020787454}" type="slidenum">
              <a:rPr lang="en-US" smtClean="0"/>
              <a:t>‹#›</a:t>
            </a:fld>
            <a:endParaRPr lang="en-US"/>
          </a:p>
        </p:txBody>
      </p:sp>
    </p:spTree>
    <p:extLst>
      <p:ext uri="{BB962C8B-B14F-4D97-AF65-F5344CB8AC3E}">
        <p14:creationId xmlns:p14="http://schemas.microsoft.com/office/powerpoint/2010/main" val="16137523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1577" tIns="45789" rIns="91577" bIns="45789" rtlCol="0" anchor="ctr"/>
          <a:lstStyle/>
          <a:p>
            <a:endParaRPr lang="en-US"/>
          </a:p>
        </p:txBody>
      </p:sp>
      <p:sp>
        <p:nvSpPr>
          <p:cNvPr id="5" name="Notes Placeholder 4"/>
          <p:cNvSpPr>
            <a:spLocks noGrp="1"/>
          </p:cNvSpPr>
          <p:nvPr>
            <p:ph type="body" sz="quarter" idx="3"/>
          </p:nvPr>
        </p:nvSpPr>
        <p:spPr>
          <a:xfrm>
            <a:off x="702946" y="4422459"/>
            <a:ext cx="5617208" cy="4188778"/>
          </a:xfrm>
          <a:prstGeom prst="rect">
            <a:avLst/>
          </a:prstGeom>
        </p:spPr>
        <p:txBody>
          <a:bodyPr vert="horz" lIns="91577" tIns="45789" rIns="91577" bIns="457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7" name="Slide Number Placeholder 6"/>
          <p:cNvSpPr>
            <a:spLocks noGrp="1"/>
          </p:cNvSpPr>
          <p:nvPr>
            <p:ph type="sldNum" sz="quarter" idx="5"/>
          </p:nvPr>
        </p:nvSpPr>
        <p:spPr>
          <a:xfrm>
            <a:off x="3977531" y="8841738"/>
            <a:ext cx="3043979" cy="465773"/>
          </a:xfrm>
          <a:prstGeom prst="rect">
            <a:avLst/>
          </a:prstGeom>
        </p:spPr>
        <p:txBody>
          <a:bodyPr vert="horz" lIns="91577" tIns="45789" rIns="91577" bIns="45789" rtlCol="0" anchor="b"/>
          <a:lstStyle>
            <a:lvl1pPr algn="r">
              <a:defRPr sz="1200"/>
            </a:lvl1pPr>
          </a:lstStyle>
          <a:p>
            <a:fld id="{E64E6CAC-5EDA-4332-8FB6-C69239F8B667}" type="slidenum">
              <a:rPr lang="en-US" smtClean="0"/>
              <a:t>‹#›</a:t>
            </a:fld>
            <a:endParaRPr lang="en-US"/>
          </a:p>
        </p:txBody>
      </p:sp>
    </p:spTree>
    <p:extLst>
      <p:ext uri="{BB962C8B-B14F-4D97-AF65-F5344CB8AC3E}">
        <p14:creationId xmlns:p14="http://schemas.microsoft.com/office/powerpoint/2010/main" val="51511308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2</a:t>
            </a:fld>
            <a:endParaRPr lang="en-US"/>
          </a:p>
        </p:txBody>
      </p:sp>
      <p:sp>
        <p:nvSpPr>
          <p:cNvPr id="5" name="Date Placeholder 4">
            <a:extLst>
              <a:ext uri="{FF2B5EF4-FFF2-40B4-BE49-F238E27FC236}">
                <a16:creationId xmlns:a16="http://schemas.microsoft.com/office/drawing/2014/main" id="{236892A7-81BB-4D23-8B56-C93C3B0A4B1D}"/>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8996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11</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267987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12</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00649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778322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59436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27</a:t>
            </a:fld>
            <a:endParaRPr lang="en-US"/>
          </a:p>
        </p:txBody>
      </p:sp>
    </p:spTree>
    <p:extLst>
      <p:ext uri="{BB962C8B-B14F-4D97-AF65-F5344CB8AC3E}">
        <p14:creationId xmlns:p14="http://schemas.microsoft.com/office/powerpoint/2010/main" val="3970540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28</a:t>
            </a:fld>
            <a:endParaRPr lang="en-US"/>
          </a:p>
        </p:txBody>
      </p:sp>
    </p:spTree>
    <p:extLst>
      <p:ext uri="{BB962C8B-B14F-4D97-AF65-F5344CB8AC3E}">
        <p14:creationId xmlns:p14="http://schemas.microsoft.com/office/powerpoint/2010/main" val="2607499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29</a:t>
            </a:fld>
            <a:endParaRPr lang="en-US"/>
          </a:p>
        </p:txBody>
      </p:sp>
    </p:spTree>
    <p:extLst>
      <p:ext uri="{BB962C8B-B14F-4D97-AF65-F5344CB8AC3E}">
        <p14:creationId xmlns:p14="http://schemas.microsoft.com/office/powerpoint/2010/main" val="3792135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30</a:t>
            </a:fld>
            <a:endParaRPr lang="en-US"/>
          </a:p>
        </p:txBody>
      </p:sp>
    </p:spTree>
    <p:extLst>
      <p:ext uri="{BB962C8B-B14F-4D97-AF65-F5344CB8AC3E}">
        <p14:creationId xmlns:p14="http://schemas.microsoft.com/office/powerpoint/2010/main" val="160020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31</a:t>
            </a:fld>
            <a:endParaRPr lang="en-US"/>
          </a:p>
        </p:txBody>
      </p:sp>
    </p:spTree>
    <p:extLst>
      <p:ext uri="{BB962C8B-B14F-4D97-AF65-F5344CB8AC3E}">
        <p14:creationId xmlns:p14="http://schemas.microsoft.com/office/powerpoint/2010/main" val="2815762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32</a:t>
            </a:fld>
            <a:endParaRPr lang="en-US"/>
          </a:p>
        </p:txBody>
      </p:sp>
    </p:spTree>
    <p:extLst>
      <p:ext uri="{BB962C8B-B14F-4D97-AF65-F5344CB8AC3E}">
        <p14:creationId xmlns:p14="http://schemas.microsoft.com/office/powerpoint/2010/main" val="4182483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42272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33</a:t>
            </a:fld>
            <a:endParaRPr lang="en-US"/>
          </a:p>
        </p:txBody>
      </p:sp>
    </p:spTree>
    <p:extLst>
      <p:ext uri="{BB962C8B-B14F-4D97-AF65-F5344CB8AC3E}">
        <p14:creationId xmlns:p14="http://schemas.microsoft.com/office/powerpoint/2010/main" val="196533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34</a:t>
            </a:fld>
            <a:endParaRPr lang="en-US"/>
          </a:p>
        </p:txBody>
      </p:sp>
    </p:spTree>
    <p:extLst>
      <p:ext uri="{BB962C8B-B14F-4D97-AF65-F5344CB8AC3E}">
        <p14:creationId xmlns:p14="http://schemas.microsoft.com/office/powerpoint/2010/main" val="2383742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35</a:t>
            </a:fld>
            <a:endParaRPr lang="en-US"/>
          </a:p>
        </p:txBody>
      </p:sp>
    </p:spTree>
    <p:extLst>
      <p:ext uri="{BB962C8B-B14F-4D97-AF65-F5344CB8AC3E}">
        <p14:creationId xmlns:p14="http://schemas.microsoft.com/office/powerpoint/2010/main" val="1427093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36</a:t>
            </a:fld>
            <a:endParaRPr lang="en-US"/>
          </a:p>
        </p:txBody>
      </p:sp>
    </p:spTree>
    <p:extLst>
      <p:ext uri="{BB962C8B-B14F-4D97-AF65-F5344CB8AC3E}">
        <p14:creationId xmlns:p14="http://schemas.microsoft.com/office/powerpoint/2010/main" val="20740306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37</a:t>
            </a:fld>
            <a:endParaRPr lang="en-US"/>
          </a:p>
        </p:txBody>
      </p:sp>
    </p:spTree>
    <p:extLst>
      <p:ext uri="{BB962C8B-B14F-4D97-AF65-F5344CB8AC3E}">
        <p14:creationId xmlns:p14="http://schemas.microsoft.com/office/powerpoint/2010/main" val="20405256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38</a:t>
            </a:fld>
            <a:endParaRPr lang="en-US"/>
          </a:p>
        </p:txBody>
      </p:sp>
    </p:spTree>
    <p:extLst>
      <p:ext uri="{BB962C8B-B14F-4D97-AF65-F5344CB8AC3E}">
        <p14:creationId xmlns:p14="http://schemas.microsoft.com/office/powerpoint/2010/main" val="33355604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39</a:t>
            </a:fld>
            <a:endParaRPr lang="en-US"/>
          </a:p>
        </p:txBody>
      </p:sp>
    </p:spTree>
    <p:extLst>
      <p:ext uri="{BB962C8B-B14F-4D97-AF65-F5344CB8AC3E}">
        <p14:creationId xmlns:p14="http://schemas.microsoft.com/office/powerpoint/2010/main" val="12688816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40</a:t>
            </a:fld>
            <a:endParaRPr lang="en-US"/>
          </a:p>
        </p:txBody>
      </p:sp>
    </p:spTree>
    <p:extLst>
      <p:ext uri="{BB962C8B-B14F-4D97-AF65-F5344CB8AC3E}">
        <p14:creationId xmlns:p14="http://schemas.microsoft.com/office/powerpoint/2010/main" val="23553004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41</a:t>
            </a:fld>
            <a:endParaRPr lang="en-US"/>
          </a:p>
        </p:txBody>
      </p:sp>
    </p:spTree>
    <p:extLst>
      <p:ext uri="{BB962C8B-B14F-4D97-AF65-F5344CB8AC3E}">
        <p14:creationId xmlns:p14="http://schemas.microsoft.com/office/powerpoint/2010/main" val="3350290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60564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028020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52997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215719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8</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507583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9</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391757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10</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92919841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ctr">
            <a:normAutofit/>
          </a:bodyPr>
          <a:lstStyle>
            <a:lvl1pPr algn="ctr">
              <a:lnSpc>
                <a:spcPct val="140000"/>
              </a:lnSpc>
              <a:spcBef>
                <a:spcPts val="500"/>
              </a:spcBef>
              <a:defRPr sz="3600"/>
            </a:lvl1pPr>
          </a:lstStyle>
          <a:p>
            <a:r>
              <a:rPr lang="en-US" dirty="0"/>
              <a:t>CLICK TO EDIT MASTER TITLE STYLE</a:t>
            </a:r>
          </a:p>
        </p:txBody>
      </p:sp>
      <p:sp>
        <p:nvSpPr>
          <p:cNvPr id="3" name="Subtitle 2"/>
          <p:cNvSpPr>
            <a:spLocks noGrp="1"/>
          </p:cNvSpPr>
          <p:nvPr>
            <p:ph type="subTitle" idx="1"/>
          </p:nvPr>
        </p:nvSpPr>
        <p:spPr>
          <a:xfrm>
            <a:off x="1524000" y="4328718"/>
            <a:ext cx="9144000" cy="929081"/>
          </a:xfrm>
        </p:spPr>
        <p:txBody>
          <a:bodyPr anchor="b">
            <a:normAutofit/>
          </a:bodyPr>
          <a:lstStyle>
            <a:lvl1pPr marL="0" indent="0" algn="r">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ectangle 6">
            <a:extLst>
              <a:ext uri="{FF2B5EF4-FFF2-40B4-BE49-F238E27FC236}">
                <a16:creationId xmlns:a16="http://schemas.microsoft.com/office/drawing/2014/main" id="{ABF5951F-A585-48FF-B21D-52BC31F70872}"/>
              </a:ext>
            </a:extLst>
          </p:cNvPr>
          <p:cNvSpPr/>
          <p:nvPr userDrawn="1"/>
        </p:nvSpPr>
        <p:spPr>
          <a:xfrm>
            <a:off x="0" y="1"/>
            <a:ext cx="12214988" cy="960038"/>
          </a:xfrm>
          <a:prstGeom prst="rect">
            <a:avLst/>
          </a:prstGeom>
          <a:solidFill>
            <a:srgbClr val="3256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91A6871-C27F-48E5-8AA5-194553EE0015}"/>
              </a:ext>
            </a:extLst>
          </p:cNvPr>
          <p:cNvSpPr txBox="1"/>
          <p:nvPr userDrawn="1"/>
        </p:nvSpPr>
        <p:spPr>
          <a:xfrm>
            <a:off x="1631504" y="65244"/>
            <a:ext cx="8784976" cy="430887"/>
          </a:xfrm>
          <a:prstGeom prst="rect">
            <a:avLst/>
          </a:prstGeom>
          <a:noFill/>
        </p:spPr>
        <p:txBody>
          <a:bodyPr wrap="square" rtlCol="0">
            <a:spAutoFit/>
          </a:bodyPr>
          <a:lstStyle/>
          <a:p>
            <a:pPr algn="ctr"/>
            <a:r>
              <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TRƯỜNG ĐẠI HỌC KINH TẾ</a:t>
            </a:r>
            <a:r>
              <a:rPr lang="en-US" sz="2200" b="1" baseline="0" dirty="0">
                <a:solidFill>
                  <a:schemeClr val="bg1"/>
                </a:solidFill>
                <a:latin typeface="Segoe UI" panose="020B0502040204020203" pitchFamily="34" charset="0"/>
                <a:ea typeface="Segoe UI Black" panose="020B0A02040204020203" pitchFamily="34" charset="0"/>
                <a:cs typeface="Segoe UI" panose="020B0502040204020203" pitchFamily="34" charset="0"/>
              </a:rPr>
              <a:t> - KỸ THUẬT CÔNG NGHIỆP</a:t>
            </a:r>
            <a:endPar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76200" y="0"/>
            <a:ext cx="838200" cy="954521"/>
          </a:xfrm>
          <a:prstGeom prst="rect">
            <a:avLst/>
          </a:prstGeom>
        </p:spPr>
      </p:pic>
      <p:sp>
        <p:nvSpPr>
          <p:cNvPr id="11" name="Slide Number Placeholder 6"/>
          <p:cNvSpPr>
            <a:spLocks noGrp="1"/>
          </p:cNvSpPr>
          <p:nvPr>
            <p:ph type="sldNum" sz="quarter" idx="12"/>
          </p:nvPr>
        </p:nvSpPr>
        <p:spPr>
          <a:xfrm>
            <a:off x="9432022" y="6553200"/>
            <a:ext cx="2743200" cy="295753"/>
          </a:xfrm>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78703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86529" y="1825625"/>
            <a:ext cx="5386431" cy="4351338"/>
          </a:xfrm>
        </p:spPr>
        <p:txBody>
          <a:body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82173"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50058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ju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86259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ctr">
            <a:normAutofit/>
          </a:bodyPr>
          <a:lstStyle>
            <a:lvl1pPr algn="just">
              <a:defRPr sz="3600"/>
            </a:lvl1pPr>
          </a:lstStyle>
          <a:p>
            <a:r>
              <a:rPr lang="en-US"/>
              <a:t>Click to edit Master 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1300317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51581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6227" y="629276"/>
            <a:ext cx="11356116" cy="924886"/>
          </a:xfrm>
        </p:spPr>
        <p:txBody>
          <a:bodyPr anchor="ctr">
            <a:normAutofit/>
          </a:bodyPr>
          <a:lstStyle>
            <a:lvl1pPr>
              <a:defRPr sz="2000"/>
            </a:lvl1pPr>
          </a:lstStyle>
          <a:p>
            <a:r>
              <a:rPr lang="en-US" dirty="0"/>
              <a:t>Click to edit Master title style</a:t>
            </a:r>
          </a:p>
        </p:txBody>
      </p:sp>
      <p:sp>
        <p:nvSpPr>
          <p:cNvPr id="3" name="Picture Placeholder 2"/>
          <p:cNvSpPr>
            <a:spLocks noGrp="1"/>
          </p:cNvSpPr>
          <p:nvPr>
            <p:ph type="pic" idx="1"/>
          </p:nvPr>
        </p:nvSpPr>
        <p:spPr>
          <a:xfrm>
            <a:off x="7281643" y="2049462"/>
            <a:ext cx="4350581"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36227" y="2049462"/>
            <a:ext cx="6241410" cy="3811588"/>
          </a:xfrm>
        </p:spPr>
        <p:txBody>
          <a:bodyPr>
            <a:normAutofit/>
          </a:bodyPr>
          <a:lstStyle>
            <a:lvl1pPr marL="285750" indent="-285750">
              <a:buFont typeface="Arial" panose="020B0604020202020204" pitchFamily="34" charset="0"/>
              <a:buChar char="•"/>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7814483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2626" y="708914"/>
            <a:ext cx="11406748" cy="79880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92626" y="1644241"/>
            <a:ext cx="11406748" cy="41877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9432022" y="6530522"/>
            <a:ext cx="2743200" cy="318431"/>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007ACD57-2BBE-45FC-B065-2411E86622FE}" type="slidenum">
              <a:rPr lang="en-US" smtClean="0"/>
              <a:pPr/>
              <a:t>‹#›</a:t>
            </a:fld>
            <a:endParaRPr lang="en-US"/>
          </a:p>
        </p:txBody>
      </p:sp>
      <p:sp>
        <p:nvSpPr>
          <p:cNvPr id="14" name="Rectangle 13">
            <a:extLst>
              <a:ext uri="{FF2B5EF4-FFF2-40B4-BE49-F238E27FC236}">
                <a16:creationId xmlns:a16="http://schemas.microsoft.com/office/drawing/2014/main" id="{5C7FD602-296B-411E-9ED8-8935DFBCD82B}"/>
              </a:ext>
            </a:extLst>
          </p:cNvPr>
          <p:cNvSpPr/>
          <p:nvPr userDrawn="1"/>
        </p:nvSpPr>
        <p:spPr>
          <a:xfrm>
            <a:off x="0" y="6597384"/>
            <a:ext cx="12192000" cy="288000"/>
          </a:xfrm>
          <a:prstGeom prst="rect">
            <a:avLst/>
          </a:prstGeom>
          <a:solidFill>
            <a:srgbClr val="025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44E88F83-9762-4A75-BB32-90A68AB5688E}"/>
              </a:ext>
            </a:extLst>
          </p:cNvPr>
          <p:cNvSpPr/>
          <p:nvPr userDrawn="1"/>
        </p:nvSpPr>
        <p:spPr>
          <a:xfrm>
            <a:off x="-12254" y="6525344"/>
            <a:ext cx="12216507" cy="43200"/>
          </a:xfrm>
          <a:prstGeom prst="rect">
            <a:avLst/>
          </a:prstGeom>
          <a:solidFill>
            <a:srgbClr val="325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pic>
        <p:nvPicPr>
          <p:cNvPr id="7" name="Picture 6"/>
          <p:cNvPicPr>
            <a:picLocks noChangeAspect="1"/>
          </p:cNvPicPr>
          <p:nvPr userDrawn="1"/>
        </p:nvPicPr>
        <p:blipFill>
          <a:blip r:embed="rId8">
            <a:extLst>
              <a:ext uri="{BEBA8EAE-BF5A-486C-A8C5-ECC9F3942E4B}">
                <a14:imgProps xmlns:a14="http://schemas.microsoft.com/office/drawing/2010/main">
                  <a14:imgLayer r:embed="rId9">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10961174" y="231653"/>
            <a:ext cx="838200" cy="954521"/>
          </a:xfrm>
          <a:prstGeom prst="rect">
            <a:avLst/>
          </a:prstGeom>
        </p:spPr>
      </p:pic>
    </p:spTree>
    <p:extLst>
      <p:ext uri="{BB962C8B-B14F-4D97-AF65-F5344CB8AC3E}">
        <p14:creationId xmlns:p14="http://schemas.microsoft.com/office/powerpoint/2010/main" val="270235217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8" r:id="rId6"/>
  </p:sldLayoutIdLst>
  <p:hf hdr="0" ftr="0" dt="0"/>
  <p:txStyles>
    <p:titleStyle>
      <a:lvl1pPr algn="just" defTabSz="914400" rtl="0" eaLnBrk="1" latinLnBrk="0" hangingPunct="1">
        <a:lnSpc>
          <a:spcPct val="120000"/>
        </a:lnSpc>
        <a:spcBef>
          <a:spcPts val="500"/>
        </a:spcBef>
        <a:buNone/>
        <a:defRPr sz="2000" b="1" kern="1200">
          <a:solidFill>
            <a:schemeClr val="tx1"/>
          </a:solidFill>
          <a:latin typeface="Arial" panose="020B0604020202020204" pitchFamily="34" charset="0"/>
          <a:ea typeface="+mj-ea"/>
          <a:cs typeface="Arial" panose="020B0604020202020204" pitchFamily="34" charset="0"/>
        </a:defRPr>
      </a:lvl1pPr>
    </p:titleStyle>
    <p:bodyStyle>
      <a:lvl1pPr marL="268288" indent="-268288" algn="just" defTabSz="914400" rtl="0" eaLnBrk="1" latinLnBrk="0" hangingPunct="1">
        <a:lnSpc>
          <a:spcPct val="120000"/>
        </a:lnSpc>
        <a:spcBef>
          <a:spcPts val="500"/>
        </a:spcBef>
        <a:buClr>
          <a:srgbClr val="0071BC"/>
        </a:buClr>
        <a:buSzPct val="120000"/>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544513" indent="-276225" algn="just" defTabSz="914400" rtl="0" eaLnBrk="1" latinLnBrk="0" hangingPunct="1">
        <a:lnSpc>
          <a:spcPct val="120000"/>
        </a:lnSpc>
        <a:spcBef>
          <a:spcPts val="500"/>
        </a:spcBef>
        <a:buClr>
          <a:srgbClr val="0071BC"/>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814388" indent="-269875" algn="just" defTabSz="914400" rtl="0" eaLnBrk="1" latinLnBrk="0" hangingPunct="1">
        <a:lnSpc>
          <a:spcPct val="120000"/>
        </a:lnSpc>
        <a:spcBef>
          <a:spcPts val="500"/>
        </a:spcBef>
        <a:buClr>
          <a:srgbClr val="0071BC"/>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1393561"/>
            <a:ext cx="10744200" cy="2387600"/>
          </a:xfrm>
        </p:spPr>
        <p:txBody>
          <a:bodyPr>
            <a:normAutofit/>
          </a:bodyPr>
          <a:lstStyle/>
          <a:p>
            <a:r>
              <a:rPr lang="en-US" dirty="0"/>
              <a:t>LAB 6</a:t>
            </a:r>
            <a:br>
              <a:rPr lang="en-US" dirty="0"/>
            </a:br>
            <a:r>
              <a:rPr lang="vi-VN" dirty="0"/>
              <a:t>GIẢI BÀI TẬP </a:t>
            </a:r>
            <a:r>
              <a:rPr lang="en-US" dirty="0"/>
              <a:t>LIST, TUPLE</a:t>
            </a:r>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Lê </a:t>
            </a:r>
            <a:r>
              <a:rPr lang="en-US" dirty="0" err="1"/>
              <a:t>Hằng</a:t>
            </a:r>
            <a:r>
              <a:rPr lang="en-US" dirty="0"/>
              <a:t> Anh</a:t>
            </a:r>
          </a:p>
        </p:txBody>
      </p:sp>
      <p:sp>
        <p:nvSpPr>
          <p:cNvPr id="4" name="Slide Number Placeholder 3"/>
          <p:cNvSpPr>
            <a:spLocks noGrp="1"/>
          </p:cNvSpPr>
          <p:nvPr>
            <p:ph type="sldNum" sz="quarter" idx="12"/>
          </p:nvPr>
        </p:nvSpPr>
        <p:spPr>
          <a:xfrm>
            <a:off x="9448800" y="6530975"/>
            <a:ext cx="2743200" cy="317500"/>
          </a:xfrm>
        </p:spPr>
        <p:txBody>
          <a:bodyPr/>
          <a:lstStyle/>
          <a:p>
            <a:fld id="{007ACD57-2BBE-45FC-B065-2411E86622FE}" type="slidenum">
              <a:rPr lang="en-US" smtClean="0"/>
              <a:pPr/>
              <a:t>1</a:t>
            </a:fld>
            <a:endParaRPr lang="en-US"/>
          </a:p>
        </p:txBody>
      </p:sp>
      <p:sp>
        <p:nvSpPr>
          <p:cNvPr id="5" name="Rectangle 4"/>
          <p:cNvSpPr/>
          <p:nvPr/>
        </p:nvSpPr>
        <p:spPr>
          <a:xfrm>
            <a:off x="4370153" y="476672"/>
            <a:ext cx="3451715" cy="369332"/>
          </a:xfrm>
          <a:prstGeom prst="rect">
            <a:avLst/>
          </a:prstGeom>
        </p:spPr>
        <p:txBody>
          <a:bodyPr wrap="none">
            <a:spAutoFit/>
          </a:bodyPr>
          <a:lstStyle/>
          <a:p>
            <a:pPr algn="ctr"/>
            <a:r>
              <a:rPr lang="en-US" b="1" dirty="0">
                <a:solidFill>
                  <a:schemeClr val="bg1"/>
                </a:solidFill>
              </a:rPr>
              <a:t>TÊN KHOA </a:t>
            </a:r>
            <a:r>
              <a:rPr lang="en-US" b="1" dirty="0" err="1">
                <a:solidFill>
                  <a:schemeClr val="bg1"/>
                </a:solidFill>
              </a:rPr>
              <a:t>KHOA</a:t>
            </a:r>
            <a:r>
              <a:rPr lang="en-US" b="1" dirty="0">
                <a:solidFill>
                  <a:schemeClr val="bg1"/>
                </a:solidFill>
              </a:rPr>
              <a:t> HỌC ỨNG DỤNG</a:t>
            </a:r>
            <a:endParaRPr lang="vi-VN" b="1" dirty="0">
              <a:solidFill>
                <a:schemeClr val="bg1"/>
              </a:solidFill>
            </a:endParaRPr>
          </a:p>
        </p:txBody>
      </p:sp>
    </p:spTree>
    <p:custDataLst>
      <p:tags r:id="rId1"/>
    </p:custDataLst>
    <p:extLst>
      <p:ext uri="{BB962C8B-B14F-4D97-AF65-F5344CB8AC3E}">
        <p14:creationId xmlns:p14="http://schemas.microsoft.com/office/powerpoint/2010/main" val="286442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6.5. </a:t>
            </a:r>
            <a:r>
              <a:rPr lang="en-US" dirty="0" err="1"/>
              <a:t>Cấu</a:t>
            </a:r>
            <a:r>
              <a:rPr lang="en-US" dirty="0"/>
              <a:t> </a:t>
            </a:r>
            <a:r>
              <a:rPr lang="en-US" dirty="0" err="1"/>
              <a:t>trúc</a:t>
            </a:r>
            <a:r>
              <a:rPr lang="en-US" dirty="0"/>
              <a:t> tuple</a:t>
            </a:r>
          </a:p>
        </p:txBody>
      </p:sp>
      <p:sp>
        <p:nvSpPr>
          <p:cNvPr id="3" name="Content Placeholder 2"/>
          <p:cNvSpPr>
            <a:spLocks noGrp="1"/>
          </p:cNvSpPr>
          <p:nvPr>
            <p:ph idx="1"/>
          </p:nvPr>
        </p:nvSpPr>
        <p:spPr/>
        <p:txBody>
          <a:bodyPr>
            <a:normAutofit/>
          </a:bodyPr>
          <a:lstStyle/>
          <a:p>
            <a:r>
              <a:rPr lang="vi-VN" altLang="en-US" dirty="0"/>
              <a:t>Trong Python, một tuple là một cấu trúc dữ liệu </a:t>
            </a:r>
            <a:r>
              <a:rPr lang="vi-VN" altLang="en-US" b="1" dirty="0"/>
              <a:t>không thay đổi</a:t>
            </a:r>
            <a:r>
              <a:rPr lang="vi-VN" altLang="en-US" dirty="0"/>
              <a:t> (immutable) và được sử dụng để lưu trữ một tập hợp các giá trị có thể khác nhau. Tuples được tạo ra bằng cách đặt các giá trị vào trong cặp ngoặc đơn () và phân tách chúng bằng dấu phẩy.</a:t>
            </a:r>
            <a:endParaRPr lang="en-US" altLang="en-US" dirty="0"/>
          </a:p>
          <a:p>
            <a:r>
              <a:rPr lang="vi-VN" altLang="en-US" dirty="0"/>
              <a:t>Xác định độ dài của </a:t>
            </a:r>
            <a:r>
              <a:rPr lang="en-US" altLang="en-US" dirty="0"/>
              <a:t>tuple</a:t>
            </a:r>
            <a:r>
              <a:rPr lang="vi-VN" altLang="en-US" dirty="0"/>
              <a:t>: có thể sử dụng hàm len() để xác định độ dài (số phần tử) của một </a:t>
            </a:r>
            <a:r>
              <a:rPr lang="en-US" altLang="en-US" dirty="0"/>
              <a:t>tuple</a:t>
            </a:r>
            <a:r>
              <a:rPr lang="vi-VN" altLang="en-US" dirty="0"/>
              <a:t>.</a:t>
            </a:r>
          </a:p>
          <a:p>
            <a:pPr marL="0" indent="0">
              <a:buNone/>
            </a:pPr>
            <a:r>
              <a:rPr lang="vi-VN" altLang="en-US" dirty="0"/>
              <a:t>Sử dụng độ dài của một </a:t>
            </a:r>
            <a:r>
              <a:rPr lang="en-US" altLang="en-US" dirty="0"/>
              <a:t>tuple</a:t>
            </a:r>
            <a:r>
              <a:rPr lang="vi-VN" altLang="en-US" dirty="0"/>
              <a:t> trong vòng lặp là sử dụng hàm len() để lấy độ dài của </a:t>
            </a:r>
            <a:r>
              <a:rPr lang="en-US" altLang="en-US" dirty="0"/>
              <a:t>tuple</a:t>
            </a:r>
            <a:r>
              <a:rPr lang="vi-VN" altLang="en-US" dirty="0"/>
              <a:t> và sử dụng giá trị đó trong điều kiện của vòng lặp for. Dưới đây là cấu trúc chung:</a:t>
            </a:r>
          </a:p>
          <a:p>
            <a:pPr marL="0" indent="0">
              <a:buNone/>
            </a:pPr>
            <a:r>
              <a:rPr lang="vi-VN" altLang="en-US" dirty="0"/>
              <a:t>				</a:t>
            </a:r>
            <a:r>
              <a:rPr lang="en-US" altLang="en-US" dirty="0" err="1"/>
              <a:t>my_tuple</a:t>
            </a:r>
            <a:r>
              <a:rPr lang="en-US" altLang="en-US" dirty="0"/>
              <a:t> </a:t>
            </a:r>
            <a:r>
              <a:rPr lang="vi-VN" altLang="en-US" dirty="0"/>
              <a:t>= </a:t>
            </a:r>
            <a:r>
              <a:rPr lang="en-US" altLang="en-US" dirty="0"/>
              <a:t>(</a:t>
            </a:r>
            <a:r>
              <a:rPr lang="vi-VN" altLang="en-US" dirty="0"/>
              <a:t>...</a:t>
            </a:r>
            <a:r>
              <a:rPr lang="en-US" altLang="en-US" dirty="0"/>
              <a:t>)</a:t>
            </a:r>
            <a:r>
              <a:rPr lang="vi-VN" altLang="en-US" dirty="0"/>
              <a:t>  # </a:t>
            </a:r>
            <a:r>
              <a:rPr lang="en-US" altLang="en-US" dirty="0"/>
              <a:t>Tuple</a:t>
            </a:r>
            <a:r>
              <a:rPr lang="vi-VN" altLang="en-US" dirty="0"/>
              <a:t> của bạn</a:t>
            </a:r>
          </a:p>
          <a:p>
            <a:pPr marL="0" indent="0">
              <a:buNone/>
            </a:pPr>
            <a:r>
              <a:rPr lang="vi-VN" altLang="en-US" dirty="0"/>
              <a:t>				for index in range(len(</a:t>
            </a:r>
            <a:r>
              <a:rPr lang="en-US" altLang="en-US" dirty="0" err="1"/>
              <a:t>my_tuple</a:t>
            </a:r>
            <a:r>
              <a:rPr lang="vi-VN" altLang="en-US" dirty="0"/>
              <a:t>)):</a:t>
            </a:r>
          </a:p>
          <a:p>
            <a:pPr marL="0" indent="0">
              <a:buNone/>
            </a:pPr>
            <a:r>
              <a:rPr lang="vi-VN" altLang="en-US" dirty="0"/>
              <a:t>    				      # Thực hiện các câu lệnh với my_</a:t>
            </a:r>
            <a:r>
              <a:rPr lang="en-US" altLang="en-US" dirty="0"/>
              <a:t>tuple</a:t>
            </a:r>
            <a:r>
              <a:rPr lang="vi-VN" altLang="en-US" dirty="0"/>
              <a:t>[index]</a:t>
            </a:r>
          </a:p>
          <a:p>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340241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6.5. </a:t>
            </a:r>
            <a:r>
              <a:rPr lang="en-US" dirty="0" err="1"/>
              <a:t>Cấu</a:t>
            </a:r>
            <a:r>
              <a:rPr lang="en-US" dirty="0"/>
              <a:t> </a:t>
            </a:r>
            <a:r>
              <a:rPr lang="en-US" dirty="0" err="1"/>
              <a:t>trúc</a:t>
            </a:r>
            <a:r>
              <a:rPr lang="en-US" dirty="0"/>
              <a:t> tuple</a:t>
            </a:r>
          </a:p>
        </p:txBody>
      </p:sp>
      <p:sp>
        <p:nvSpPr>
          <p:cNvPr id="3" name="Content Placeholder 2"/>
          <p:cNvSpPr>
            <a:spLocks noGrp="1"/>
          </p:cNvSpPr>
          <p:nvPr>
            <p:ph idx="1"/>
          </p:nvPr>
        </p:nvSpPr>
        <p:spPr>
          <a:xfrm>
            <a:off x="392626" y="1447801"/>
            <a:ext cx="11406748" cy="5257800"/>
          </a:xfrm>
        </p:spPr>
        <p:txBody>
          <a:bodyPr>
            <a:normAutofit/>
          </a:bodyPr>
          <a:lstStyle/>
          <a:p>
            <a:r>
              <a:rPr lang="vi-VN" altLang="en-US" dirty="0"/>
              <a:t>Trong Python, bạn có thể sử dụng hàm enumerate() kết hợp với vòng lặp for để lặp qua một tuple (hoặc bất kỳ iterable nào) và lấy cả chỉ số và giá trị của từng phần tử. Cú pháp sử dụng </a:t>
            </a:r>
            <a:r>
              <a:rPr lang="vi-VN" altLang="en-US" b="1" dirty="0"/>
              <a:t>for index, element in enumerate(my_tuple):</a:t>
            </a:r>
            <a:r>
              <a:rPr lang="vi-VN" altLang="en-US" dirty="0"/>
              <a:t> như sau:</a:t>
            </a:r>
            <a:endParaRPr lang="en-US" altLang="en-US" dirty="0"/>
          </a:p>
          <a:p>
            <a:pPr marL="0" indent="0">
              <a:buNone/>
            </a:pPr>
            <a:r>
              <a:rPr lang="en-GB" altLang="en-US" dirty="0"/>
              <a:t>			</a:t>
            </a:r>
            <a:r>
              <a:rPr lang="en-GB" altLang="en-US" dirty="0" err="1"/>
              <a:t>my_tuple</a:t>
            </a:r>
            <a:r>
              <a:rPr lang="en-GB" altLang="en-US" dirty="0"/>
              <a:t> = (1, 2, 3, 4, 5)</a:t>
            </a:r>
          </a:p>
          <a:p>
            <a:pPr marL="0" indent="0">
              <a:buNone/>
            </a:pPr>
            <a:r>
              <a:rPr lang="en-GB" altLang="en-US" dirty="0"/>
              <a:t>			for index, element in enumerate(</a:t>
            </a:r>
            <a:r>
              <a:rPr lang="en-GB" altLang="en-US" dirty="0" err="1"/>
              <a:t>my_tuple</a:t>
            </a:r>
            <a:r>
              <a:rPr lang="en-GB" altLang="en-US" dirty="0"/>
              <a:t>):</a:t>
            </a:r>
          </a:p>
          <a:p>
            <a:pPr marL="0" indent="0">
              <a:buNone/>
            </a:pPr>
            <a:r>
              <a:rPr lang="en-GB" altLang="en-US" dirty="0"/>
              <a:t>    			       print("Index:", index)</a:t>
            </a:r>
          </a:p>
          <a:p>
            <a:pPr marL="0" indent="0">
              <a:buNone/>
            </a:pPr>
            <a:r>
              <a:rPr lang="en-GB" altLang="en-US" dirty="0"/>
              <a:t>    		                     print("Element:", element)</a:t>
            </a:r>
          </a:p>
          <a:p>
            <a:pPr marL="0" indent="0">
              <a:buNone/>
            </a:pPr>
            <a:r>
              <a:rPr lang="en-GB" altLang="en-US" dirty="0"/>
              <a:t>    	                                   print()</a:t>
            </a:r>
            <a:endParaRPr lang="en-US" altLang="en-US" dirty="0"/>
          </a:p>
          <a:p>
            <a:r>
              <a:rPr lang="vi-VN" altLang="en-US" dirty="0"/>
              <a:t>Trong đó:</a:t>
            </a:r>
          </a:p>
          <a:p>
            <a:pPr marL="0" indent="0">
              <a:buNone/>
            </a:pPr>
            <a:r>
              <a:rPr lang="en-US" altLang="en-US" dirty="0"/>
              <a:t>+ </a:t>
            </a:r>
            <a:r>
              <a:rPr lang="vi-VN" altLang="en-US" dirty="0"/>
              <a:t>my_tuple: Tuple (hoặc iterable) mà bạn muốn lặp qua.</a:t>
            </a:r>
          </a:p>
          <a:p>
            <a:pPr marL="0" indent="0">
              <a:buNone/>
            </a:pPr>
            <a:r>
              <a:rPr lang="en-US" altLang="en-US" dirty="0"/>
              <a:t>+ </a:t>
            </a:r>
            <a:r>
              <a:rPr lang="vi-VN" altLang="en-US" dirty="0"/>
              <a:t>index: Biến sẽ chứa chỉ số của phần tử trong tuple.</a:t>
            </a:r>
          </a:p>
          <a:p>
            <a:pPr marL="0" indent="0">
              <a:buNone/>
            </a:pPr>
            <a:r>
              <a:rPr lang="en-US" altLang="en-US" dirty="0"/>
              <a:t>+ </a:t>
            </a:r>
            <a:r>
              <a:rPr lang="vi-VN" altLang="en-US" dirty="0"/>
              <a:t>element: Biến sẽ chứa giá trị của phần tử tại chỉ số tương ứng.</a:t>
            </a:r>
            <a:endParaRPr lang="en-US" altLang="en-US" dirty="0"/>
          </a:p>
          <a:p>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454664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6.5. </a:t>
            </a:r>
            <a:r>
              <a:rPr lang="en-US" dirty="0" err="1"/>
              <a:t>Cấu</a:t>
            </a:r>
            <a:r>
              <a:rPr lang="en-US" dirty="0"/>
              <a:t> </a:t>
            </a:r>
            <a:r>
              <a:rPr lang="en-US" dirty="0" err="1"/>
              <a:t>trúc</a:t>
            </a:r>
            <a:r>
              <a:rPr lang="en-US" dirty="0"/>
              <a:t> tuple</a:t>
            </a:r>
          </a:p>
        </p:txBody>
      </p:sp>
      <p:sp>
        <p:nvSpPr>
          <p:cNvPr id="3" name="Content Placeholder 2"/>
          <p:cNvSpPr>
            <a:spLocks noGrp="1"/>
          </p:cNvSpPr>
          <p:nvPr>
            <p:ph idx="1"/>
          </p:nvPr>
        </p:nvSpPr>
        <p:spPr>
          <a:xfrm>
            <a:off x="392626" y="1644241"/>
            <a:ext cx="11406748" cy="5061359"/>
          </a:xfrm>
        </p:spPr>
        <p:txBody>
          <a:bodyPr>
            <a:normAutofit/>
          </a:bodyPr>
          <a:lstStyle/>
          <a:p>
            <a:r>
              <a:rPr lang="vi-VN" altLang="en-US" dirty="0"/>
              <a:t> Trong Python, vòng lặp for được sử dụng để lặp qua các phần tử trong một tuple. Vòng lặp for cho phép bạn thực hiện một hành động lặp đi lặp lại cho mỗi phần tử trong tuple cho đến khi lặp qua tất cả các phần tử.</a:t>
            </a:r>
            <a:r>
              <a:rPr lang="en-US" altLang="en-US" dirty="0"/>
              <a:t> </a:t>
            </a:r>
            <a:r>
              <a:rPr lang="vi-VN" altLang="en-US" dirty="0"/>
              <a:t>Cú pháp của vòng lặp for với tuple như sau:</a:t>
            </a:r>
            <a:endParaRPr lang="en-US" altLang="en-US" dirty="0"/>
          </a:p>
          <a:p>
            <a:pPr marL="0" indent="0">
              <a:buNone/>
            </a:pPr>
            <a:r>
              <a:rPr lang="en-GB" altLang="en-US" dirty="0"/>
              <a:t>				for element in </a:t>
            </a:r>
            <a:r>
              <a:rPr lang="en-GB" altLang="en-US" dirty="0" err="1"/>
              <a:t>my_tuple</a:t>
            </a:r>
            <a:r>
              <a:rPr lang="en-GB" altLang="en-US" dirty="0"/>
              <a:t>:</a:t>
            </a:r>
          </a:p>
          <a:p>
            <a:pPr marL="0" indent="0">
              <a:buNone/>
            </a:pPr>
            <a:r>
              <a:rPr lang="en-GB" altLang="en-US" dirty="0"/>
              <a:t>	    			    # </a:t>
            </a:r>
            <a:r>
              <a:rPr lang="en-GB" altLang="en-US" dirty="0" err="1"/>
              <a:t>Thực</a:t>
            </a:r>
            <a:r>
              <a:rPr lang="en-GB" altLang="en-US" dirty="0"/>
              <a:t> </a:t>
            </a:r>
            <a:r>
              <a:rPr lang="en-GB" altLang="en-US" dirty="0" err="1"/>
              <a:t>hiện</a:t>
            </a:r>
            <a:r>
              <a:rPr lang="en-GB" altLang="en-US" dirty="0"/>
              <a:t> </a:t>
            </a:r>
            <a:r>
              <a:rPr lang="en-GB" altLang="en-US" dirty="0" err="1"/>
              <a:t>các</a:t>
            </a:r>
            <a:r>
              <a:rPr lang="en-GB" altLang="en-US" dirty="0"/>
              <a:t> </a:t>
            </a:r>
            <a:r>
              <a:rPr lang="en-GB" altLang="en-US" dirty="0" err="1"/>
              <a:t>hành</a:t>
            </a:r>
            <a:r>
              <a:rPr lang="en-GB" altLang="en-US" dirty="0"/>
              <a:t> </a:t>
            </a:r>
            <a:r>
              <a:rPr lang="en-GB" altLang="en-US" dirty="0" err="1"/>
              <a:t>động</a:t>
            </a:r>
            <a:r>
              <a:rPr lang="en-GB" altLang="en-US" dirty="0"/>
              <a:t> </a:t>
            </a:r>
            <a:r>
              <a:rPr lang="en-GB" altLang="en-US" dirty="0" err="1"/>
              <a:t>với</a:t>
            </a:r>
            <a:r>
              <a:rPr lang="en-GB" altLang="en-US" dirty="0"/>
              <a:t> element</a:t>
            </a:r>
            <a:endParaRPr lang="en-US" altLang="en-US" dirty="0"/>
          </a:p>
          <a:p>
            <a:r>
              <a:rPr lang="vi-VN" altLang="en-US" dirty="0"/>
              <a:t>Trong đó:</a:t>
            </a:r>
          </a:p>
          <a:p>
            <a:pPr marL="0" indent="0">
              <a:buNone/>
            </a:pPr>
            <a:r>
              <a:rPr lang="en-US" altLang="en-US" dirty="0"/>
              <a:t>+ </a:t>
            </a:r>
            <a:r>
              <a:rPr lang="vi-VN" altLang="en-US" dirty="0"/>
              <a:t>element là biến lặp (loop variable) và nó lần lượt nhận giá trị của các phần tử trong tuple khi vòng lặp thực hiện.</a:t>
            </a:r>
          </a:p>
          <a:p>
            <a:pPr marL="0" indent="0">
              <a:buNone/>
            </a:pPr>
            <a:r>
              <a:rPr lang="en-US" altLang="en-US" dirty="0"/>
              <a:t>+ </a:t>
            </a:r>
            <a:r>
              <a:rPr lang="vi-VN" altLang="en-US" dirty="0"/>
              <a:t>my_tuple là tuple mà bạn muốn lặp qua các phần tử của nó.</a:t>
            </a:r>
            <a:endParaRPr lang="en-US" altLang="en-US" dirty="0"/>
          </a:p>
          <a:p>
            <a:r>
              <a:rPr lang="en-US" altLang="en-US" dirty="0" err="1"/>
              <a:t>Ngoài</a:t>
            </a:r>
            <a:r>
              <a:rPr lang="en-US" altLang="en-US" dirty="0"/>
              <a:t> ra, </a:t>
            </a:r>
            <a:r>
              <a:rPr lang="en-US" altLang="en-US" dirty="0" err="1"/>
              <a:t>bạn</a:t>
            </a:r>
            <a:r>
              <a:rPr lang="en-US" altLang="en-US" dirty="0"/>
              <a:t> </a:t>
            </a:r>
            <a:r>
              <a:rPr lang="en-US" altLang="en-US" dirty="0" err="1"/>
              <a:t>cũng</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hàm</a:t>
            </a:r>
            <a:r>
              <a:rPr lang="en-US" altLang="en-US" dirty="0"/>
              <a:t> enumerate() </a:t>
            </a:r>
            <a:r>
              <a:rPr lang="en-US" altLang="en-US" dirty="0" err="1"/>
              <a:t>để</a:t>
            </a:r>
            <a:r>
              <a:rPr lang="en-US" altLang="en-US" dirty="0"/>
              <a:t> </a:t>
            </a:r>
            <a:r>
              <a:rPr lang="en-US" altLang="en-US" dirty="0" err="1"/>
              <a:t>truy</a:t>
            </a:r>
            <a:r>
              <a:rPr lang="en-US" altLang="en-US" dirty="0"/>
              <a:t> </a:t>
            </a:r>
            <a:r>
              <a:rPr lang="en-US" altLang="en-US" dirty="0" err="1"/>
              <a:t>cập</a:t>
            </a:r>
            <a:r>
              <a:rPr lang="en-US" altLang="en-US" dirty="0"/>
              <a:t> </a:t>
            </a:r>
            <a:r>
              <a:rPr lang="en-US" altLang="en-US" dirty="0" err="1"/>
              <a:t>cả</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và</a:t>
            </a:r>
            <a:r>
              <a:rPr lang="en-US" altLang="en-US" dirty="0"/>
              <a:t> </a:t>
            </a:r>
            <a:r>
              <a:rPr lang="en-US" altLang="en-US" dirty="0" err="1"/>
              <a:t>chỉ</a:t>
            </a:r>
            <a:r>
              <a:rPr lang="en-US" altLang="en-US" dirty="0"/>
              <a:t> </a:t>
            </a:r>
            <a:r>
              <a:rPr lang="en-US" altLang="en-US" dirty="0" err="1"/>
              <a:t>số</a:t>
            </a:r>
            <a:r>
              <a:rPr lang="en-US" altLang="en-US" dirty="0"/>
              <a:t> </a:t>
            </a:r>
            <a:r>
              <a:rPr lang="en-US" altLang="en-US" dirty="0" err="1"/>
              <a:t>của</a:t>
            </a:r>
            <a:r>
              <a:rPr lang="en-US" altLang="en-US" dirty="0"/>
              <a:t> </a:t>
            </a:r>
            <a:r>
              <a:rPr lang="en-US" altLang="en-US" dirty="0" err="1"/>
              <a:t>từng</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trong</a:t>
            </a:r>
            <a:r>
              <a:rPr lang="en-US" altLang="en-US" dirty="0"/>
              <a:t> tuple.</a:t>
            </a:r>
          </a:p>
          <a:p>
            <a:endParaRPr lang="en-US" altLang="en-US" dirty="0"/>
          </a:p>
          <a:p>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8601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6.6. </a:t>
            </a:r>
            <a:r>
              <a:rPr lang="en-US" dirty="0" err="1"/>
              <a:t>Các</a:t>
            </a:r>
            <a:r>
              <a:rPr lang="en-US" dirty="0"/>
              <a:t> </a:t>
            </a:r>
            <a:r>
              <a:rPr lang="en-US" dirty="0" err="1"/>
              <a:t>thao</a:t>
            </a:r>
            <a:r>
              <a:rPr lang="en-US" dirty="0"/>
              <a:t> </a:t>
            </a:r>
            <a:r>
              <a:rPr lang="en-US" dirty="0" err="1"/>
              <a:t>tác</a:t>
            </a:r>
            <a:r>
              <a:rPr lang="en-US" dirty="0"/>
              <a:t> </a:t>
            </a:r>
            <a:r>
              <a:rPr lang="en-US" dirty="0" err="1"/>
              <a:t>cơ</a:t>
            </a:r>
            <a:r>
              <a:rPr lang="en-US" dirty="0"/>
              <a:t> </a:t>
            </a:r>
            <a:r>
              <a:rPr lang="en-US" dirty="0" err="1"/>
              <a:t>bản</a:t>
            </a:r>
            <a:r>
              <a:rPr lang="en-US" dirty="0"/>
              <a:t> </a:t>
            </a:r>
            <a:r>
              <a:rPr lang="en-US" dirty="0" err="1"/>
              <a:t>trên</a:t>
            </a:r>
            <a:r>
              <a:rPr lang="en-US" dirty="0"/>
              <a:t> tuple</a:t>
            </a:r>
          </a:p>
        </p:txBody>
      </p:sp>
      <p:sp>
        <p:nvSpPr>
          <p:cNvPr id="3" name="Content Placeholder 2"/>
          <p:cNvSpPr>
            <a:spLocks noGrp="1"/>
          </p:cNvSpPr>
          <p:nvPr>
            <p:ph idx="1"/>
          </p:nvPr>
        </p:nvSpPr>
        <p:spPr>
          <a:xfrm>
            <a:off x="392626" y="1295401"/>
            <a:ext cx="11406748" cy="5029200"/>
          </a:xfrm>
        </p:spPr>
        <p:txBody>
          <a:bodyPr>
            <a:normAutofit/>
          </a:bodyPr>
          <a:lstStyle/>
          <a:p>
            <a:r>
              <a:rPr lang="en-US" altLang="en-US" b="1" dirty="0" err="1"/>
              <a:t>Truy</a:t>
            </a:r>
            <a:r>
              <a:rPr lang="en-US" altLang="en-US" b="1" dirty="0"/>
              <a:t> </a:t>
            </a:r>
            <a:r>
              <a:rPr lang="en-US" altLang="en-US" b="1" dirty="0" err="1"/>
              <a:t>cập</a:t>
            </a:r>
            <a:r>
              <a:rPr lang="en-US" altLang="en-US" b="1" dirty="0"/>
              <a:t> </a:t>
            </a:r>
            <a:r>
              <a:rPr lang="en-US" altLang="en-US" b="1" dirty="0" err="1"/>
              <a:t>các</a:t>
            </a:r>
            <a:r>
              <a:rPr lang="en-US" altLang="en-US" b="1" dirty="0"/>
              <a:t> </a:t>
            </a:r>
            <a:r>
              <a:rPr lang="en-US" altLang="en-US" b="1" dirty="0" err="1"/>
              <a:t>phần</a:t>
            </a:r>
            <a:r>
              <a:rPr lang="en-US" altLang="en-US" b="1" dirty="0"/>
              <a:t> </a:t>
            </a:r>
            <a:r>
              <a:rPr lang="en-US" altLang="en-US" b="1" dirty="0" err="1"/>
              <a:t>tử</a:t>
            </a:r>
            <a:r>
              <a:rPr lang="en-US" altLang="en-US" b="1" dirty="0"/>
              <a:t> </a:t>
            </a:r>
            <a:r>
              <a:rPr lang="en-US" altLang="en-US" b="1" dirty="0" err="1"/>
              <a:t>trong</a:t>
            </a:r>
            <a:r>
              <a:rPr lang="en-US" altLang="en-US" b="1" dirty="0"/>
              <a:t> tuple</a:t>
            </a:r>
          </a:p>
          <a:p>
            <a:pPr marL="0" indent="0">
              <a:buNone/>
            </a:pPr>
            <a:r>
              <a:rPr lang="en-US" altLang="en-US" dirty="0"/>
              <a:t>+ tuple[index]: </a:t>
            </a:r>
            <a:r>
              <a:rPr lang="en-US" altLang="en-US" dirty="0" err="1"/>
              <a:t>Truy</a:t>
            </a:r>
            <a:r>
              <a:rPr lang="en-US" altLang="en-US" dirty="0"/>
              <a:t> </a:t>
            </a:r>
            <a:r>
              <a:rPr lang="en-US" altLang="en-US" dirty="0" err="1"/>
              <a:t>cập</a:t>
            </a:r>
            <a:r>
              <a:rPr lang="en-US" altLang="en-US" dirty="0"/>
              <a:t> </a:t>
            </a:r>
            <a:r>
              <a:rPr lang="en-US" altLang="en-US" dirty="0" err="1"/>
              <a:t>phần</a:t>
            </a:r>
            <a:r>
              <a:rPr lang="en-US" altLang="en-US" dirty="0"/>
              <a:t> </a:t>
            </a:r>
            <a:r>
              <a:rPr lang="en-US" altLang="en-US" dirty="0" err="1"/>
              <a:t>tử</a:t>
            </a:r>
            <a:r>
              <a:rPr lang="en-US" altLang="en-US" dirty="0"/>
              <a:t> ở </a:t>
            </a:r>
            <a:r>
              <a:rPr lang="en-US" altLang="en-US" dirty="0" err="1"/>
              <a:t>vị</a:t>
            </a:r>
            <a:r>
              <a:rPr lang="en-US" altLang="en-US" dirty="0"/>
              <a:t> </a:t>
            </a:r>
            <a:r>
              <a:rPr lang="en-US" altLang="en-US" dirty="0" err="1"/>
              <a:t>trí</a:t>
            </a:r>
            <a:r>
              <a:rPr lang="en-US" altLang="en-US" dirty="0"/>
              <a:t> </a:t>
            </a:r>
            <a:r>
              <a:rPr lang="en-US" altLang="en-US" dirty="0" err="1"/>
              <a:t>có</a:t>
            </a:r>
            <a:r>
              <a:rPr lang="en-US" altLang="en-US" dirty="0"/>
              <a:t> </a:t>
            </a:r>
            <a:r>
              <a:rPr lang="en-US" altLang="en-US" dirty="0" err="1"/>
              <a:t>chỉ</a:t>
            </a:r>
            <a:r>
              <a:rPr lang="en-US" altLang="en-US" dirty="0"/>
              <a:t> </a:t>
            </a:r>
            <a:r>
              <a:rPr lang="en-US" altLang="en-US" dirty="0" err="1"/>
              <a:t>số</a:t>
            </a:r>
            <a:r>
              <a:rPr lang="en-US" altLang="en-US" dirty="0"/>
              <a:t> index.</a:t>
            </a:r>
          </a:p>
          <a:p>
            <a:pPr marL="0" indent="0">
              <a:buNone/>
            </a:pPr>
            <a:r>
              <a:rPr lang="en-US" altLang="en-US" dirty="0"/>
              <a:t>+ </a:t>
            </a:r>
            <a:r>
              <a:rPr lang="en-GB" altLang="en-US" dirty="0"/>
              <a:t>tuple[</a:t>
            </a:r>
            <a:r>
              <a:rPr lang="en-GB" altLang="en-US" dirty="0" err="1"/>
              <a:t>start:end</a:t>
            </a:r>
            <a:r>
              <a:rPr lang="en-GB" altLang="en-US" dirty="0"/>
              <a:t>] </a:t>
            </a:r>
            <a:r>
              <a:rPr lang="en-GB" altLang="en-US" dirty="0" err="1"/>
              <a:t>hoặc</a:t>
            </a:r>
            <a:r>
              <a:rPr lang="en-GB" altLang="en-US" dirty="0"/>
              <a:t> tuple[</a:t>
            </a:r>
            <a:r>
              <a:rPr lang="en-GB" altLang="en-US" dirty="0" err="1"/>
              <a:t>start:end:step</a:t>
            </a:r>
            <a:r>
              <a:rPr lang="en-GB" altLang="en-US" dirty="0"/>
              <a:t>]: </a:t>
            </a:r>
            <a:r>
              <a:rPr lang="en-GB" altLang="en-US" dirty="0" err="1"/>
              <a:t>Cắt</a:t>
            </a:r>
            <a:r>
              <a:rPr lang="en-GB" altLang="en-US" dirty="0"/>
              <a:t> (slicing) tuple. </a:t>
            </a:r>
            <a:r>
              <a:rPr lang="vi-VN" altLang="en-US" dirty="0"/>
              <a:t>Trích xuất một phần của tuple từ vị trí start đến vị trí end-1 với bước step.</a:t>
            </a:r>
            <a:endParaRPr lang="en-US" altLang="en-US" dirty="0"/>
          </a:p>
          <a:p>
            <a:r>
              <a:rPr lang="en-US" altLang="en-US" b="1" dirty="0" err="1"/>
              <a:t>Nối</a:t>
            </a:r>
            <a:r>
              <a:rPr lang="en-US" altLang="en-US" b="1" dirty="0"/>
              <a:t> </a:t>
            </a:r>
            <a:r>
              <a:rPr lang="en-US" altLang="en-US" b="1" dirty="0" err="1"/>
              <a:t>các</a:t>
            </a:r>
            <a:r>
              <a:rPr lang="en-US" altLang="en-US" b="1" dirty="0"/>
              <a:t> tuple</a:t>
            </a:r>
          </a:p>
          <a:p>
            <a:pPr marL="0" indent="0">
              <a:buNone/>
            </a:pPr>
            <a:r>
              <a:rPr lang="en-US" altLang="en-US" dirty="0"/>
              <a:t>+ tuple1 + tuple2 + tuple3 + ...: </a:t>
            </a:r>
            <a:r>
              <a:rPr lang="en-US" altLang="en-US" dirty="0" err="1"/>
              <a:t>Tạo</a:t>
            </a:r>
            <a:r>
              <a:rPr lang="en-US" altLang="en-US" dirty="0"/>
              <a:t> </a:t>
            </a:r>
            <a:r>
              <a:rPr lang="en-US" altLang="en-US" dirty="0" err="1"/>
              <a:t>một</a:t>
            </a:r>
            <a:r>
              <a:rPr lang="en-US" altLang="en-US" dirty="0"/>
              <a:t> tuple </a:t>
            </a:r>
            <a:r>
              <a:rPr lang="en-US" altLang="en-US" dirty="0" err="1"/>
              <a:t>mới</a:t>
            </a:r>
            <a:r>
              <a:rPr lang="en-US" altLang="en-US" dirty="0"/>
              <a:t> </a:t>
            </a:r>
            <a:r>
              <a:rPr lang="en-US" altLang="en-US" dirty="0" err="1"/>
              <a:t>chứa</a:t>
            </a:r>
            <a:r>
              <a:rPr lang="en-US" altLang="en-US" dirty="0"/>
              <a:t> </a:t>
            </a:r>
            <a:r>
              <a:rPr lang="en-US" altLang="en-US" dirty="0" err="1"/>
              <a:t>tất</a:t>
            </a:r>
            <a:r>
              <a:rPr lang="en-US" altLang="en-US" dirty="0"/>
              <a:t> </a:t>
            </a:r>
            <a:r>
              <a:rPr lang="en-US" altLang="en-US" dirty="0" err="1"/>
              <a:t>cả</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từ</a:t>
            </a:r>
            <a:r>
              <a:rPr lang="en-US" altLang="en-US" dirty="0"/>
              <a:t> </a:t>
            </a:r>
            <a:r>
              <a:rPr lang="en-US" altLang="en-US" dirty="0" err="1"/>
              <a:t>các</a:t>
            </a:r>
            <a:r>
              <a:rPr lang="en-US" altLang="en-US" dirty="0"/>
              <a:t> tuple ban </a:t>
            </a:r>
            <a:r>
              <a:rPr lang="en-US" altLang="en-US" dirty="0" err="1"/>
              <a:t>đầu</a:t>
            </a:r>
            <a:r>
              <a:rPr lang="en-US" altLang="en-US" dirty="0"/>
              <a:t>.</a:t>
            </a:r>
          </a:p>
          <a:p>
            <a:r>
              <a:rPr lang="en-GB" altLang="en-US" b="1" dirty="0" err="1"/>
              <a:t>Đếm</a:t>
            </a:r>
            <a:r>
              <a:rPr lang="en-GB" altLang="en-US" b="1" dirty="0"/>
              <a:t> </a:t>
            </a:r>
            <a:r>
              <a:rPr lang="en-GB" altLang="en-US" b="1" dirty="0" err="1"/>
              <a:t>phần</a:t>
            </a:r>
            <a:r>
              <a:rPr lang="en-GB" altLang="en-US" b="1" dirty="0"/>
              <a:t> </a:t>
            </a:r>
            <a:r>
              <a:rPr lang="en-GB" altLang="en-US" b="1" dirty="0" err="1"/>
              <a:t>tử</a:t>
            </a:r>
            <a:r>
              <a:rPr lang="en-GB" altLang="en-US" b="1" dirty="0"/>
              <a:t> </a:t>
            </a:r>
            <a:r>
              <a:rPr lang="en-GB" altLang="en-US" b="1" dirty="0" err="1"/>
              <a:t>trong</a:t>
            </a:r>
            <a:r>
              <a:rPr lang="en-GB" altLang="en-US" b="1" dirty="0"/>
              <a:t> tuple</a:t>
            </a:r>
          </a:p>
          <a:p>
            <a:pPr marL="0" indent="0">
              <a:buNone/>
            </a:pPr>
            <a:r>
              <a:rPr lang="en-GB" altLang="en-US" dirty="0"/>
              <a:t>+ </a:t>
            </a:r>
            <a:r>
              <a:rPr lang="en-GB" altLang="en-US" dirty="0" err="1"/>
              <a:t>Sử</a:t>
            </a:r>
            <a:r>
              <a:rPr lang="en-GB" altLang="en-US" dirty="0"/>
              <a:t> </a:t>
            </a:r>
            <a:r>
              <a:rPr lang="en-GB" altLang="en-US" dirty="0" err="1"/>
              <a:t>dụng</a:t>
            </a:r>
            <a:r>
              <a:rPr lang="en-GB" altLang="en-US" dirty="0"/>
              <a:t> </a:t>
            </a:r>
            <a:r>
              <a:rPr lang="en-GB" altLang="en-US" dirty="0" err="1"/>
              <a:t>len</a:t>
            </a:r>
            <a:r>
              <a:rPr lang="en-GB" altLang="en-US" dirty="0"/>
              <a:t>(</a:t>
            </a:r>
            <a:r>
              <a:rPr lang="en-GB" altLang="en-US" dirty="0" err="1"/>
              <a:t>my_tuple</a:t>
            </a:r>
            <a:r>
              <a:rPr lang="en-GB" altLang="en-US" dirty="0"/>
              <a:t>) </a:t>
            </a:r>
          </a:p>
          <a:p>
            <a:r>
              <a:rPr lang="en-US" altLang="en-US" b="1" dirty="0" err="1"/>
              <a:t>Tìm</a:t>
            </a:r>
            <a:r>
              <a:rPr lang="en-US" altLang="en-US" b="1" dirty="0"/>
              <a:t> </a:t>
            </a:r>
            <a:r>
              <a:rPr lang="en-US" altLang="en-US" b="1" dirty="0" err="1"/>
              <a:t>giá</a:t>
            </a:r>
            <a:r>
              <a:rPr lang="en-US" altLang="en-US" b="1" dirty="0"/>
              <a:t> </a:t>
            </a:r>
            <a:r>
              <a:rPr lang="en-US" altLang="en-US" b="1" dirty="0" err="1"/>
              <a:t>trị</a:t>
            </a:r>
            <a:r>
              <a:rPr lang="en-US" altLang="en-US" b="1" dirty="0"/>
              <a:t> </a:t>
            </a:r>
            <a:r>
              <a:rPr lang="en-US" altLang="en-US" b="1" dirty="0" err="1"/>
              <a:t>lớn</a:t>
            </a:r>
            <a:r>
              <a:rPr lang="en-US" altLang="en-US" b="1" dirty="0"/>
              <a:t> </a:t>
            </a:r>
            <a:r>
              <a:rPr lang="en-US" altLang="en-US" b="1" dirty="0" err="1"/>
              <a:t>nhất</a:t>
            </a:r>
            <a:r>
              <a:rPr lang="en-US" altLang="en-US" b="1" dirty="0"/>
              <a:t> </a:t>
            </a:r>
            <a:r>
              <a:rPr lang="en-US" altLang="en-US" b="1" dirty="0" err="1"/>
              <a:t>và</a:t>
            </a:r>
            <a:r>
              <a:rPr lang="en-US" altLang="en-US" b="1" dirty="0"/>
              <a:t> </a:t>
            </a:r>
            <a:r>
              <a:rPr lang="en-US" altLang="en-US" b="1" dirty="0" err="1"/>
              <a:t>giá</a:t>
            </a:r>
            <a:r>
              <a:rPr lang="en-US" altLang="en-US" b="1" dirty="0"/>
              <a:t> </a:t>
            </a:r>
            <a:r>
              <a:rPr lang="en-US" altLang="en-US" b="1" dirty="0" err="1"/>
              <a:t>trị</a:t>
            </a:r>
            <a:r>
              <a:rPr lang="en-US" altLang="en-US" b="1" dirty="0"/>
              <a:t> </a:t>
            </a:r>
            <a:r>
              <a:rPr lang="en-US" altLang="en-US" b="1" dirty="0" err="1"/>
              <a:t>nhỏ</a:t>
            </a:r>
            <a:r>
              <a:rPr lang="en-US" altLang="en-US" b="1" dirty="0"/>
              <a:t> </a:t>
            </a:r>
            <a:r>
              <a:rPr lang="en-US" altLang="en-US" b="1" dirty="0" err="1"/>
              <a:t>nhất</a:t>
            </a:r>
            <a:endParaRPr lang="en-US" altLang="en-US" b="1" dirty="0"/>
          </a:p>
          <a:p>
            <a:pPr marL="0" indent="0">
              <a:buNone/>
            </a:pP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các</a:t>
            </a:r>
            <a:r>
              <a:rPr lang="en-US" altLang="en-US" dirty="0"/>
              <a:t> </a:t>
            </a:r>
            <a:r>
              <a:rPr lang="en-US" altLang="en-US" dirty="0" err="1"/>
              <a:t>hàm</a:t>
            </a:r>
            <a:r>
              <a:rPr lang="en-US" altLang="en-US" dirty="0"/>
              <a:t> max() </a:t>
            </a:r>
            <a:r>
              <a:rPr lang="en-US" altLang="en-US" dirty="0" err="1"/>
              <a:t>và</a:t>
            </a:r>
            <a:r>
              <a:rPr lang="en-US" altLang="en-US" dirty="0"/>
              <a:t> min()</a:t>
            </a:r>
          </a:p>
          <a:p>
            <a:r>
              <a:rPr lang="en-US" altLang="en-US" b="1" dirty="0" err="1"/>
              <a:t>Kiểm</a:t>
            </a:r>
            <a:r>
              <a:rPr lang="en-US" altLang="en-US" b="1" dirty="0"/>
              <a:t> </a:t>
            </a:r>
            <a:r>
              <a:rPr lang="en-US" altLang="en-US" b="1" dirty="0" err="1"/>
              <a:t>tra</a:t>
            </a:r>
            <a:r>
              <a:rPr lang="en-US" altLang="en-US" b="1" dirty="0"/>
              <a:t> </a:t>
            </a:r>
            <a:r>
              <a:rPr lang="en-US" altLang="en-US" b="1" dirty="0" err="1"/>
              <a:t>sự</a:t>
            </a:r>
            <a:r>
              <a:rPr lang="en-US" altLang="en-US" b="1" dirty="0"/>
              <a:t> </a:t>
            </a:r>
            <a:r>
              <a:rPr lang="en-US" altLang="en-US" b="1" dirty="0" err="1"/>
              <a:t>tồn</a:t>
            </a:r>
            <a:r>
              <a:rPr lang="en-US" altLang="en-US" b="1" dirty="0"/>
              <a:t> </a:t>
            </a:r>
            <a:r>
              <a:rPr lang="en-US" altLang="en-US" b="1" dirty="0" err="1"/>
              <a:t>tại</a:t>
            </a:r>
            <a:r>
              <a:rPr lang="en-US" altLang="en-US" b="1" dirty="0"/>
              <a:t> </a:t>
            </a:r>
            <a:r>
              <a:rPr lang="en-US" altLang="en-US" b="1" dirty="0" err="1"/>
              <a:t>của</a:t>
            </a:r>
            <a:r>
              <a:rPr lang="en-US" altLang="en-US" b="1" dirty="0"/>
              <a:t> </a:t>
            </a:r>
            <a:r>
              <a:rPr lang="en-US" altLang="en-US" b="1" dirty="0" err="1"/>
              <a:t>một</a:t>
            </a:r>
            <a:r>
              <a:rPr lang="en-US" altLang="en-US" b="1" dirty="0"/>
              <a:t> </a:t>
            </a:r>
            <a:r>
              <a:rPr lang="en-US" altLang="en-US" b="1" dirty="0" err="1"/>
              <a:t>phần</a:t>
            </a:r>
            <a:r>
              <a:rPr lang="en-US" altLang="en-US" b="1" dirty="0"/>
              <a:t> </a:t>
            </a:r>
            <a:r>
              <a:rPr lang="en-US" altLang="en-US" b="1" dirty="0" err="1"/>
              <a:t>tử</a:t>
            </a:r>
            <a:r>
              <a:rPr lang="en-US" altLang="en-US" b="1" dirty="0"/>
              <a:t> </a:t>
            </a:r>
            <a:r>
              <a:rPr lang="en-US" altLang="en-US" b="1" dirty="0" err="1"/>
              <a:t>trong</a:t>
            </a:r>
            <a:r>
              <a:rPr lang="en-US" altLang="en-US" b="1" dirty="0"/>
              <a:t> tuple</a:t>
            </a:r>
          </a:p>
          <a:p>
            <a:pPr marL="0" indent="0">
              <a:buNone/>
            </a:pPr>
            <a:r>
              <a:rPr lang="en-US" altLang="en-US" dirty="0"/>
              <a:t>element in tuple: </a:t>
            </a:r>
            <a:r>
              <a:rPr lang="en-US" altLang="en-US" dirty="0" err="1"/>
              <a:t>Kiểm</a:t>
            </a:r>
            <a:r>
              <a:rPr lang="en-US" altLang="en-US" dirty="0"/>
              <a:t> </a:t>
            </a:r>
            <a:r>
              <a:rPr lang="en-US" altLang="en-US" dirty="0" err="1"/>
              <a:t>tra</a:t>
            </a:r>
            <a:r>
              <a:rPr lang="en-US" altLang="en-US" dirty="0"/>
              <a:t> </a:t>
            </a:r>
            <a:r>
              <a:rPr lang="en-US" altLang="en-US" dirty="0" err="1"/>
              <a:t>xem</a:t>
            </a:r>
            <a:r>
              <a:rPr lang="en-US" altLang="en-US" dirty="0"/>
              <a:t> element </a:t>
            </a:r>
            <a:r>
              <a:rPr lang="en-US" altLang="en-US" dirty="0" err="1"/>
              <a:t>có</a:t>
            </a:r>
            <a:r>
              <a:rPr lang="en-US" altLang="en-US" dirty="0"/>
              <a:t> </a:t>
            </a:r>
            <a:r>
              <a:rPr lang="en-US" altLang="en-US" dirty="0" err="1"/>
              <a:t>tồn</a:t>
            </a:r>
            <a:r>
              <a:rPr lang="en-US" altLang="en-US" dirty="0"/>
              <a:t> </a:t>
            </a:r>
            <a:r>
              <a:rPr lang="en-US" altLang="en-US" dirty="0" err="1"/>
              <a:t>tại</a:t>
            </a:r>
            <a:r>
              <a:rPr lang="en-US" altLang="en-US" dirty="0"/>
              <a:t> </a:t>
            </a:r>
            <a:r>
              <a:rPr lang="en-US" altLang="en-US" dirty="0" err="1"/>
              <a:t>trong</a:t>
            </a:r>
            <a:r>
              <a:rPr lang="en-US" altLang="en-US" dirty="0"/>
              <a:t> tuple hay </a:t>
            </a:r>
            <a:r>
              <a:rPr lang="en-US" altLang="en-US" dirty="0" err="1"/>
              <a:t>không</a:t>
            </a:r>
            <a:r>
              <a:rPr lang="en-US" altLang="en-US" dirty="0"/>
              <a:t> (</a:t>
            </a:r>
            <a:r>
              <a:rPr lang="en-US" altLang="en-US" dirty="0" err="1"/>
              <a:t>trả</a:t>
            </a:r>
            <a:r>
              <a:rPr lang="en-US" altLang="en-US" dirty="0"/>
              <a:t> </a:t>
            </a:r>
            <a:r>
              <a:rPr lang="en-US" altLang="en-US" dirty="0" err="1"/>
              <a:t>về</a:t>
            </a:r>
            <a:r>
              <a:rPr lang="en-US" altLang="en-US" dirty="0"/>
              <a:t> True </a:t>
            </a:r>
            <a:r>
              <a:rPr lang="en-US" altLang="en-US" dirty="0" err="1"/>
              <a:t>hoặc</a:t>
            </a:r>
            <a:r>
              <a:rPr lang="en-US" altLang="en-US" dirty="0"/>
              <a:t> False).</a:t>
            </a:r>
          </a:p>
          <a:p>
            <a:endParaRPr lang="en-US" altLang="en-US" dirty="0"/>
          </a:p>
          <a:p>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286310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khác</a:t>
            </a:r>
            <a:r>
              <a:rPr lang="en-US" dirty="0"/>
              <a:t> </a:t>
            </a:r>
            <a:r>
              <a:rPr lang="en-US" dirty="0" err="1"/>
              <a:t>biệt</a:t>
            </a:r>
            <a:r>
              <a:rPr lang="en-US" dirty="0"/>
              <a:t> </a:t>
            </a:r>
            <a:r>
              <a:rPr lang="en-US" dirty="0" err="1"/>
              <a:t>khi</a:t>
            </a:r>
            <a:r>
              <a:rPr lang="en-US" dirty="0"/>
              <a:t> </a:t>
            </a:r>
            <a:r>
              <a:rPr lang="en-US" dirty="0" err="1"/>
              <a:t>sử</a:t>
            </a:r>
            <a:r>
              <a:rPr lang="en-US" dirty="0"/>
              <a:t> </a:t>
            </a:r>
            <a:r>
              <a:rPr lang="en-US" dirty="0" err="1"/>
              <a:t>dụng</a:t>
            </a:r>
            <a:r>
              <a:rPr lang="en-US" dirty="0"/>
              <a:t> </a:t>
            </a:r>
            <a:r>
              <a:rPr lang="en-US" dirty="0" err="1"/>
              <a:t>thao</a:t>
            </a:r>
            <a:r>
              <a:rPr lang="en-US" dirty="0"/>
              <a:t> </a:t>
            </a:r>
            <a:r>
              <a:rPr lang="en-US" dirty="0" err="1"/>
              <a:t>tác</a:t>
            </a:r>
            <a:r>
              <a:rPr lang="en-US" dirty="0"/>
              <a:t> </a:t>
            </a:r>
            <a:r>
              <a:rPr lang="en-US" dirty="0" err="1"/>
              <a:t>của</a:t>
            </a:r>
            <a:r>
              <a:rPr lang="en-US" dirty="0"/>
              <a:t> list </a:t>
            </a:r>
            <a:r>
              <a:rPr lang="en-US" dirty="0" err="1"/>
              <a:t>và</a:t>
            </a:r>
            <a:r>
              <a:rPr lang="en-US" dirty="0"/>
              <a:t> tuple</a:t>
            </a:r>
          </a:p>
        </p:txBody>
      </p:sp>
      <p:sp>
        <p:nvSpPr>
          <p:cNvPr id="3" name="Content Placeholder 2"/>
          <p:cNvSpPr>
            <a:spLocks noGrp="1"/>
          </p:cNvSpPr>
          <p:nvPr>
            <p:ph idx="1"/>
          </p:nvPr>
        </p:nvSpPr>
        <p:spPr>
          <a:xfrm>
            <a:off x="392626" y="1219201"/>
            <a:ext cx="11406748" cy="5105400"/>
          </a:xfrm>
        </p:spPr>
        <p:txBody>
          <a:bodyPr>
            <a:normAutofit/>
          </a:bodyPr>
          <a:lstStyle/>
          <a:p>
            <a:r>
              <a:rPr lang="vi-VN" altLang="en-US" dirty="0"/>
              <a:t>Có một số thao tác trên list mà bạn không thể áp dụng trực tiếp lên tuple vì tuple là một cấu trúc dữ liệu không thay đổi (immutable). Dưới đây là một số thao tác trên list mà không thể áp dụng trực tiếp lên tuple:</a:t>
            </a:r>
          </a:p>
          <a:p>
            <a:pPr marL="0" indent="0">
              <a:buNone/>
            </a:pPr>
            <a:r>
              <a:rPr lang="en-US" altLang="en-US" dirty="0"/>
              <a:t>+ </a:t>
            </a:r>
            <a:r>
              <a:rPr lang="vi-VN" altLang="en-US" b="1" dirty="0"/>
              <a:t>Thêm phần tử vào tuple: </a:t>
            </a:r>
            <a:r>
              <a:rPr lang="vi-VN" altLang="en-US" dirty="0"/>
              <a:t>Vì tuple là không thay đổi, bạn không thể thêm hoặc xóa phần tử khỏi tuple. </a:t>
            </a:r>
          </a:p>
          <a:p>
            <a:pPr marL="0" indent="0">
              <a:buNone/>
            </a:pPr>
            <a:r>
              <a:rPr lang="en-US" altLang="en-US" dirty="0"/>
              <a:t>+ </a:t>
            </a:r>
            <a:r>
              <a:rPr lang="vi-VN" altLang="en-US" b="1" dirty="0"/>
              <a:t>Thay đổi giá trị của phần tử trong tuple: </a:t>
            </a:r>
            <a:r>
              <a:rPr lang="vi-VN" altLang="en-US" dirty="0"/>
              <a:t>Vì tuple là không thay đổi, bạn không thể thay đổi giá trị của các phần tử riêng lẻ trong tuple. </a:t>
            </a:r>
          </a:p>
          <a:p>
            <a:pPr marL="0" indent="0">
              <a:buNone/>
            </a:pPr>
            <a:r>
              <a:rPr lang="en-US" altLang="en-US" dirty="0"/>
              <a:t>+ </a:t>
            </a:r>
            <a:r>
              <a:rPr lang="vi-VN" altLang="en-US" b="1" dirty="0"/>
              <a:t>Sắp xếp các phần tử trong tuple: </a:t>
            </a:r>
            <a:r>
              <a:rPr lang="vi-VN" altLang="en-US" dirty="0"/>
              <a:t>Vì tuple không thể thay đổi, bạn không thể sử dụng phương thức sort() để sắp xếp các phần tử trong tuple..</a:t>
            </a:r>
          </a:p>
          <a:p>
            <a:pPr marL="0" indent="0">
              <a:buNone/>
            </a:pPr>
            <a:r>
              <a:rPr lang="en-US" altLang="en-US" dirty="0"/>
              <a:t>+ </a:t>
            </a:r>
            <a:r>
              <a:rPr lang="vi-VN" altLang="en-US" b="1" dirty="0"/>
              <a:t>Xóa phần tử khỏi tuple: </a:t>
            </a:r>
            <a:r>
              <a:rPr lang="vi-VN" altLang="en-US" dirty="0"/>
              <a:t>Vì tuple là không thay đổi, bạn không thể xóa phần tử khỏi tuple bằng cách sử dụng phương thức remove() hoặc toán tử del. </a:t>
            </a:r>
          </a:p>
          <a:p>
            <a:pPr marL="0" indent="0">
              <a:buNone/>
            </a:pPr>
            <a:r>
              <a:rPr lang="en-US" altLang="en-US" dirty="0"/>
              <a:t>+ </a:t>
            </a:r>
            <a:r>
              <a:rPr lang="vi-VN" altLang="en-US" b="1" dirty="0"/>
              <a:t>Chèn phần tử vào vị trí cụ thể trong tuple:</a:t>
            </a:r>
            <a:r>
              <a:rPr lang="vi-VN" altLang="en-US" dirty="0"/>
              <a:t> Vì tuple là không thay đổi, bạn không thể chèn phần tử vào vị trí cụ thể trong tuple bằng cách sử dụng phương thức insert(). </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14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171534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a:t>
            </a:r>
          </a:p>
          <a:p>
            <a:pPr marL="0" indent="0">
              <a:spcBef>
                <a:spcPts val="725"/>
              </a:spcBef>
              <a:spcAft>
                <a:spcPts val="725"/>
              </a:spcAft>
              <a:buNone/>
            </a:pPr>
            <a:r>
              <a:rPr lang="en-US" altLang="en-US" dirty="0">
                <a:ea typeface="Arial" charset="0"/>
              </a:rPr>
              <a:t>1. </a:t>
            </a:r>
            <a:r>
              <a:rPr lang="en-US" altLang="en-US" dirty="0" err="1">
                <a:ea typeface="Arial" charset="0"/>
              </a:rPr>
              <a:t>Viết</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tạo</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(List) </a:t>
            </a:r>
            <a:r>
              <a:rPr lang="en-US" altLang="en-US" dirty="0" err="1">
                <a:ea typeface="Arial" charset="0"/>
              </a:rPr>
              <a:t>chứa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bình</a:t>
            </a:r>
            <a:r>
              <a:rPr lang="en-US" altLang="en-US" dirty="0">
                <a:ea typeface="Arial" charset="0"/>
              </a:rPr>
              <a:t> </a:t>
            </a:r>
            <a:r>
              <a:rPr lang="en-US" altLang="en-US" dirty="0" err="1">
                <a:ea typeface="Arial" charset="0"/>
              </a:rPr>
              <a:t>phương</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từ</a:t>
            </a:r>
            <a:r>
              <a:rPr lang="en-US" altLang="en-US" dirty="0">
                <a:ea typeface="Arial" charset="0"/>
              </a:rPr>
              <a:t> 1 </a:t>
            </a:r>
            <a:r>
              <a:rPr lang="en-US" altLang="en-US" dirty="0" err="1">
                <a:ea typeface="Arial" charset="0"/>
              </a:rPr>
              <a:t>đến</a:t>
            </a:r>
            <a:r>
              <a:rPr lang="en-US" altLang="en-US" dirty="0">
                <a:ea typeface="Arial" charset="0"/>
              </a:rPr>
              <a:t> 20 (bao </a:t>
            </a:r>
            <a:r>
              <a:rPr lang="en-US" altLang="en-US" dirty="0" err="1">
                <a:ea typeface="Arial" charset="0"/>
              </a:rPr>
              <a:t>gồm</a:t>
            </a:r>
            <a:r>
              <a:rPr lang="en-US" altLang="en-US" dirty="0">
                <a:ea typeface="Arial" charset="0"/>
              </a:rPr>
              <a:t> </a:t>
            </a:r>
            <a:r>
              <a:rPr lang="en-US" altLang="en-US" dirty="0" err="1">
                <a:ea typeface="Arial" charset="0"/>
              </a:rPr>
              <a:t>cả</a:t>
            </a:r>
            <a:r>
              <a:rPr lang="en-US" altLang="en-US" dirty="0">
                <a:ea typeface="Arial" charset="0"/>
              </a:rPr>
              <a:t> 1 </a:t>
            </a:r>
            <a:r>
              <a:rPr lang="en-US" altLang="en-US" dirty="0" err="1">
                <a:ea typeface="Arial" charset="0"/>
              </a:rPr>
              <a:t>và</a:t>
            </a:r>
            <a:r>
              <a:rPr lang="en-US" altLang="en-US" dirty="0">
                <a:ea typeface="Arial" charset="0"/>
              </a:rPr>
              <a:t> 20) </a:t>
            </a:r>
            <a:r>
              <a:rPr lang="en-US" altLang="en-US" dirty="0" err="1">
                <a:ea typeface="Arial" charset="0"/>
              </a:rPr>
              <a:t>và</a:t>
            </a:r>
            <a:r>
              <a:rPr lang="en-US" altLang="en-US" dirty="0">
                <a:ea typeface="Arial" charset="0"/>
              </a:rPr>
              <a:t> in 5 </a:t>
            </a:r>
            <a:r>
              <a:rPr lang="en-US" altLang="en-US" dirty="0" err="1">
                <a:ea typeface="Arial" charset="0"/>
              </a:rPr>
              <a:t>mục</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tiên</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a:t>
            </a:r>
          </a:p>
          <a:p>
            <a:pPr marL="0" indent="0">
              <a:spcBef>
                <a:spcPts val="725"/>
              </a:spcBef>
              <a:spcAft>
                <a:spcPts val="725"/>
              </a:spcAft>
              <a:buNone/>
            </a:pPr>
            <a:r>
              <a:rPr lang="en-US" altLang="en-US" dirty="0">
                <a:ea typeface="Arial" charset="0"/>
              </a:rPr>
              <a:t>2. </a:t>
            </a:r>
            <a:r>
              <a:rPr lang="en-US" altLang="en-US" dirty="0" err="1">
                <a:ea typeface="Arial" charset="0"/>
              </a:rPr>
              <a:t>Viết</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tạo</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(List) </a:t>
            </a:r>
            <a:r>
              <a:rPr lang="en-US" altLang="en-US" dirty="0" err="1">
                <a:ea typeface="Arial" charset="0"/>
              </a:rPr>
              <a:t>chứa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bình</a:t>
            </a:r>
            <a:r>
              <a:rPr lang="en-US" altLang="en-US" dirty="0">
                <a:ea typeface="Arial" charset="0"/>
              </a:rPr>
              <a:t> </a:t>
            </a:r>
            <a:r>
              <a:rPr lang="en-US" altLang="en-US" dirty="0" err="1">
                <a:ea typeface="Arial" charset="0"/>
              </a:rPr>
              <a:t>phương</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từ</a:t>
            </a:r>
            <a:r>
              <a:rPr lang="en-US" altLang="en-US" dirty="0">
                <a:ea typeface="Arial" charset="0"/>
              </a:rPr>
              <a:t> 1 </a:t>
            </a:r>
            <a:r>
              <a:rPr lang="en-US" altLang="en-US" dirty="0" err="1">
                <a:ea typeface="Arial" charset="0"/>
              </a:rPr>
              <a:t>đến</a:t>
            </a:r>
            <a:r>
              <a:rPr lang="en-US" altLang="en-US" dirty="0">
                <a:ea typeface="Arial" charset="0"/>
              </a:rPr>
              <a:t> 20 (bao </a:t>
            </a:r>
            <a:r>
              <a:rPr lang="en-US" altLang="en-US" dirty="0" err="1">
                <a:ea typeface="Arial" charset="0"/>
              </a:rPr>
              <a:t>gồm</a:t>
            </a:r>
            <a:r>
              <a:rPr lang="en-US" altLang="en-US" dirty="0">
                <a:ea typeface="Arial" charset="0"/>
              </a:rPr>
              <a:t> </a:t>
            </a:r>
            <a:r>
              <a:rPr lang="en-US" altLang="en-US" dirty="0" err="1">
                <a:ea typeface="Arial" charset="0"/>
              </a:rPr>
              <a:t>cả</a:t>
            </a:r>
            <a:r>
              <a:rPr lang="en-US" altLang="en-US" dirty="0">
                <a:ea typeface="Arial" charset="0"/>
              </a:rPr>
              <a:t> 1 </a:t>
            </a:r>
            <a:r>
              <a:rPr lang="en-US" altLang="en-US" dirty="0" err="1">
                <a:ea typeface="Arial" charset="0"/>
              </a:rPr>
              <a:t>và</a:t>
            </a:r>
            <a:r>
              <a:rPr lang="en-US" altLang="en-US" dirty="0">
                <a:ea typeface="Arial" charset="0"/>
              </a:rPr>
              <a:t> 20). Sau </a:t>
            </a:r>
            <a:r>
              <a:rPr lang="en-US" altLang="en-US" dirty="0" err="1">
                <a:ea typeface="Arial" charset="0"/>
              </a:rPr>
              <a:t>đó</a:t>
            </a:r>
            <a:r>
              <a:rPr lang="en-US" altLang="en-US" dirty="0">
                <a:ea typeface="Arial" charset="0"/>
              </a:rPr>
              <a:t> in </a:t>
            </a:r>
            <a:r>
              <a:rPr lang="en-US" altLang="en-US" dirty="0" err="1">
                <a:ea typeface="Arial" charset="0"/>
              </a:rPr>
              <a:t>tất</a:t>
            </a:r>
            <a:r>
              <a:rPr lang="en-US" altLang="en-US" dirty="0">
                <a:ea typeface="Arial" charset="0"/>
              </a:rPr>
              <a:t> </a:t>
            </a:r>
            <a:r>
              <a:rPr lang="en-US" altLang="en-US" dirty="0" err="1">
                <a:ea typeface="Arial" charset="0"/>
              </a:rPr>
              <a:t>cả</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của</a:t>
            </a:r>
            <a:r>
              <a:rPr lang="en-US" altLang="en-US" dirty="0">
                <a:ea typeface="Arial" charset="0"/>
              </a:rPr>
              <a:t> list, </a:t>
            </a:r>
            <a:r>
              <a:rPr lang="en-US" altLang="en-US" dirty="0" err="1">
                <a:ea typeface="Arial" charset="0"/>
              </a:rPr>
              <a:t>trừ</a:t>
            </a:r>
            <a:r>
              <a:rPr lang="en-US" altLang="en-US" dirty="0">
                <a:ea typeface="Arial" charset="0"/>
              </a:rPr>
              <a:t> 5 </a:t>
            </a:r>
            <a:r>
              <a:rPr lang="en-US" altLang="en-US" dirty="0" err="1">
                <a:ea typeface="Arial" charset="0"/>
              </a:rPr>
              <a:t>mục</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tiên</a:t>
            </a:r>
            <a:r>
              <a:rPr lang="en-US" altLang="en-US" dirty="0">
                <a:ea typeface="Arial" charset="0"/>
              </a:rPr>
              <a:t>.</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644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a:t>
            </a:r>
          </a:p>
          <a:p>
            <a:pPr marL="0" indent="0">
              <a:spcBef>
                <a:spcPts val="725"/>
              </a:spcBef>
              <a:spcAft>
                <a:spcPts val="725"/>
              </a:spcAft>
              <a:buNone/>
            </a:pPr>
            <a:r>
              <a:rPr lang="vi-VN" altLang="en-US" dirty="0">
                <a:ea typeface="Arial" charset="0"/>
              </a:rPr>
              <a:t>Viết chương trình </a:t>
            </a:r>
            <a:r>
              <a:rPr lang="en-US" altLang="en-US" dirty="0" err="1">
                <a:ea typeface="Arial" charset="0"/>
              </a:rPr>
              <a:t>có</a:t>
            </a:r>
            <a:r>
              <a:rPr lang="en-US" altLang="en-US" dirty="0">
                <a:ea typeface="Arial" charset="0"/>
              </a:rPr>
              <a:t> </a:t>
            </a:r>
            <a:r>
              <a:rPr lang="en-US" altLang="en-US" dirty="0" err="1">
                <a:ea typeface="Arial" charset="0"/>
              </a:rPr>
              <a:t>thể</a:t>
            </a:r>
            <a:r>
              <a:rPr lang="en-US" altLang="en-US" dirty="0">
                <a:ea typeface="Arial" charset="0"/>
              </a:rPr>
              <a:t> </a:t>
            </a:r>
            <a:r>
              <a:rPr lang="en-US" altLang="en-US" dirty="0" err="1">
                <a:ea typeface="Arial" charset="0"/>
              </a:rPr>
              <a:t>lọc</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chẵn</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sử</a:t>
            </a:r>
            <a:r>
              <a:rPr lang="en-US" altLang="en-US" dirty="0">
                <a:ea typeface="Arial" charset="0"/>
              </a:rPr>
              <a:t> </a:t>
            </a:r>
            <a:r>
              <a:rPr lang="en-US" altLang="en-US" dirty="0" err="1">
                <a:ea typeface="Arial" charset="0"/>
              </a:rPr>
              <a:t>dụng</a:t>
            </a:r>
            <a:r>
              <a:rPr lang="en-US" altLang="en-US" dirty="0">
                <a:ea typeface="Arial" charset="0"/>
              </a:rPr>
              <a:t> </a:t>
            </a:r>
            <a:r>
              <a:rPr lang="en-US" altLang="en-US" dirty="0" err="1">
                <a:ea typeface="Arial" charset="0"/>
              </a:rPr>
              <a:t>hàm</a:t>
            </a:r>
            <a:r>
              <a:rPr lang="en-US" altLang="en-US" dirty="0">
                <a:ea typeface="Arial" charset="0"/>
              </a:rPr>
              <a:t> filter.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là</a:t>
            </a:r>
            <a:r>
              <a:rPr lang="en-US" altLang="en-US" dirty="0">
                <a:ea typeface="Arial" charset="0"/>
              </a:rPr>
              <a:t> [1, 2, 3, 4, 5, 6, 7, 8, 9, 10]</a:t>
            </a:r>
          </a:p>
        </p:txBody>
      </p:sp>
      <p:sp>
        <p:nvSpPr>
          <p:cNvPr id="4" name="Slide Number Placeholder 3"/>
          <p:cNvSpPr>
            <a:spLocks noGrp="1"/>
          </p:cNvSpPr>
          <p:nvPr>
            <p:ph type="sldNum" sz="quarter" idx="12"/>
          </p:nvPr>
        </p:nvSpPr>
        <p:spPr/>
        <p:txBody>
          <a:bodyPr/>
          <a:lstStyle/>
          <a:p>
            <a:fld id="{007ACD57-2BBE-45FC-B065-2411E86622FE}" type="slidenum">
              <a:rPr lang="en-US" smtClean="0"/>
              <a:t>16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808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371600"/>
            <a:ext cx="11406748" cy="502919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3:</a:t>
            </a:r>
          </a:p>
          <a:p>
            <a:pPr marL="0" indent="0">
              <a:spcBef>
                <a:spcPts val="725"/>
              </a:spcBef>
              <a:spcAft>
                <a:spcPts val="725"/>
              </a:spcAft>
              <a:buNone/>
            </a:pPr>
            <a:r>
              <a:rPr lang="en-US" altLang="en-US" dirty="0" err="1">
                <a:ea typeface="Arial" charset="0"/>
              </a:rPr>
              <a:t>Tạo</a:t>
            </a:r>
            <a:r>
              <a:rPr lang="en-US" altLang="en-US" dirty="0">
                <a:ea typeface="Arial" charset="0"/>
              </a:rPr>
              <a:t> </a:t>
            </a:r>
            <a:r>
              <a:rPr lang="en-US" altLang="en-US" dirty="0" err="1">
                <a:ea typeface="Arial" charset="0"/>
              </a:rPr>
              <a:t>một</a:t>
            </a:r>
            <a:r>
              <a:rPr lang="en-US" altLang="en-US" dirty="0">
                <a:ea typeface="Arial" charset="0"/>
              </a:rPr>
              <a:t> list </a:t>
            </a:r>
            <a:r>
              <a:rPr lang="en-US" altLang="en-US" dirty="0" err="1">
                <a:ea typeface="Arial" charset="0"/>
              </a:rPr>
              <a:t>có</a:t>
            </a:r>
            <a:r>
              <a:rPr lang="en-US" altLang="en-US" dirty="0">
                <a:ea typeface="Arial" charset="0"/>
              </a:rPr>
              <a:t> 100 </a:t>
            </a:r>
            <a:r>
              <a:rPr lang="en-US" altLang="en-US" dirty="0" err="1">
                <a:ea typeface="Arial" charset="0"/>
              </a:rPr>
              <a:t>số</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nhiên</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tiên</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tổng</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chúng</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đưa</a:t>
            </a:r>
            <a:r>
              <a:rPr lang="en-US" altLang="en-US" dirty="0">
                <a:ea typeface="Arial" charset="0"/>
              </a:rPr>
              <a:t> </a:t>
            </a:r>
            <a:r>
              <a:rPr lang="en-US" altLang="en-US" dirty="0" err="1">
                <a:ea typeface="Arial" charset="0"/>
              </a:rPr>
              <a:t>kết</a:t>
            </a:r>
            <a:r>
              <a:rPr lang="en-US" altLang="en-US" dirty="0">
                <a:ea typeface="Arial" charset="0"/>
              </a:rPr>
              <a:t> </a:t>
            </a:r>
            <a:r>
              <a:rPr lang="en-US" altLang="en-US" dirty="0" err="1">
                <a:ea typeface="Arial" charset="0"/>
              </a:rPr>
              <a:t>quả</a:t>
            </a:r>
            <a:r>
              <a:rPr lang="en-US" altLang="en-US" dirty="0">
                <a:ea typeface="Arial" charset="0"/>
              </a:rPr>
              <a:t>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17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9764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a:t>
            </a:r>
          </a:p>
          <a:p>
            <a:pPr marL="0" indent="0">
              <a:spcBef>
                <a:spcPts val="725"/>
              </a:spcBef>
              <a:spcAft>
                <a:spcPts val="725"/>
              </a:spcAft>
              <a:buNone/>
            </a:pP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nhiên</a:t>
            </a:r>
            <a:r>
              <a:rPr lang="en-US" altLang="en-US" dirty="0">
                <a:ea typeface="Arial" charset="0"/>
              </a:rPr>
              <a:t> n. </a:t>
            </a:r>
            <a:r>
              <a:rPr lang="en-US" altLang="en-US" dirty="0" err="1">
                <a:ea typeface="Arial" charset="0"/>
              </a:rPr>
              <a:t>Tạo</a:t>
            </a:r>
            <a:r>
              <a:rPr lang="en-US" altLang="en-US" dirty="0">
                <a:ea typeface="Arial" charset="0"/>
              </a:rPr>
              <a:t> </a:t>
            </a:r>
            <a:r>
              <a:rPr lang="en-US" altLang="en-US" dirty="0" err="1">
                <a:ea typeface="Arial" charset="0"/>
              </a:rPr>
              <a:t>một</a:t>
            </a:r>
            <a:r>
              <a:rPr lang="en-US" altLang="en-US" dirty="0">
                <a:ea typeface="Arial" charset="0"/>
              </a:rPr>
              <a:t> list </a:t>
            </a:r>
            <a:r>
              <a:rPr lang="en-US" altLang="en-US" dirty="0" err="1">
                <a:ea typeface="Arial" charset="0"/>
              </a:rPr>
              <a:t>có</a:t>
            </a:r>
            <a:r>
              <a:rPr lang="en-US" altLang="en-US" dirty="0">
                <a:ea typeface="Arial" charset="0"/>
              </a:rPr>
              <a:t> n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từ</a:t>
            </a:r>
            <a:r>
              <a:rPr lang="en-US" altLang="en-US" dirty="0">
                <a:ea typeface="Arial" charset="0"/>
              </a:rPr>
              <a:t> 1 </a:t>
            </a:r>
            <a:r>
              <a:rPr lang="en-US" altLang="en-US" dirty="0" err="1">
                <a:ea typeface="Arial" charset="0"/>
              </a:rPr>
              <a:t>đến</a:t>
            </a:r>
            <a:r>
              <a:rPr lang="en-US" altLang="en-US" dirty="0">
                <a:ea typeface="Arial" charset="0"/>
              </a:rPr>
              <a:t> n. </a:t>
            </a:r>
            <a:r>
              <a:rPr lang="en-US" altLang="en-US" dirty="0" err="1">
                <a:ea typeface="Arial" charset="0"/>
              </a:rPr>
              <a:t>Tìm</a:t>
            </a:r>
            <a:r>
              <a:rPr lang="en-US" altLang="en-US" dirty="0">
                <a:ea typeface="Arial" charset="0"/>
              </a:rPr>
              <a:t> </a:t>
            </a:r>
            <a:r>
              <a:rPr lang="en-US" altLang="en-US" dirty="0" err="1">
                <a:ea typeface="Arial" charset="0"/>
              </a:rPr>
              <a:t>và</a:t>
            </a:r>
            <a:r>
              <a:rPr lang="en-US" altLang="en-US" dirty="0">
                <a:ea typeface="Arial" charset="0"/>
              </a:rPr>
              <a:t> in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tố</a:t>
            </a:r>
            <a:r>
              <a:rPr lang="en-US" altLang="en-US" dirty="0">
                <a:ea typeface="Arial" charset="0"/>
              </a:rPr>
              <a:t> </a:t>
            </a:r>
            <a:r>
              <a:rPr lang="en-US" altLang="en-US" dirty="0" err="1">
                <a:ea typeface="Arial" charset="0"/>
              </a:rPr>
              <a:t>thuộc</a:t>
            </a:r>
            <a:r>
              <a:rPr lang="en-US" altLang="en-US" dirty="0">
                <a:ea typeface="Arial" charset="0"/>
              </a:rPr>
              <a:t> </a:t>
            </a:r>
            <a:r>
              <a:rPr lang="en-US" altLang="en-US" dirty="0" err="1">
                <a:ea typeface="Arial" charset="0"/>
              </a:rPr>
              <a:t>dãy</a:t>
            </a:r>
            <a:r>
              <a:rPr lang="en-US" altLang="en-US" dirty="0">
                <a:ea typeface="Arial" charset="0"/>
              </a:rPr>
              <a:t> </a:t>
            </a:r>
            <a:r>
              <a:rPr lang="en-US" altLang="en-US" dirty="0" err="1">
                <a:ea typeface="Arial" charset="0"/>
              </a:rPr>
              <a:t>đã</a:t>
            </a:r>
            <a:r>
              <a:rPr lang="en-US" altLang="en-US" dirty="0">
                <a:ea typeface="Arial" charset="0"/>
              </a:rPr>
              <a:t> </a:t>
            </a:r>
            <a:r>
              <a:rPr lang="en-US" altLang="en-US" dirty="0" err="1">
                <a:ea typeface="Arial" charset="0"/>
              </a:rPr>
              <a:t>cho</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18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0313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họ</a:t>
            </a:r>
            <a:r>
              <a:rPr lang="en-US" altLang="en-US" dirty="0">
                <a:ea typeface="Arial" charset="0"/>
              </a:rPr>
              <a:t> </a:t>
            </a:r>
            <a:r>
              <a:rPr lang="en-US" altLang="en-US" dirty="0" err="1">
                <a:ea typeface="Arial" charset="0"/>
              </a:rPr>
              <a:t>tên</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sinh</a:t>
            </a:r>
            <a:r>
              <a:rPr lang="en-US" altLang="en-US" dirty="0">
                <a:ea typeface="Arial" charset="0"/>
              </a:rPr>
              <a:t> </a:t>
            </a:r>
            <a:r>
              <a:rPr lang="en-US" altLang="en-US" dirty="0" err="1">
                <a:ea typeface="Arial" charset="0"/>
              </a:rPr>
              <a:t>viên</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trả</a:t>
            </a:r>
            <a:r>
              <a:rPr lang="en-US" altLang="en-US" dirty="0">
                <a:ea typeface="Arial" charset="0"/>
              </a:rPr>
              <a:t> </a:t>
            </a:r>
            <a:r>
              <a:rPr lang="en-US" altLang="en-US" dirty="0" err="1">
                <a:ea typeface="Arial" charset="0"/>
              </a:rPr>
              <a:t>về</a:t>
            </a:r>
            <a:r>
              <a:rPr lang="en-US" altLang="en-US" dirty="0">
                <a:ea typeface="Arial" charset="0"/>
              </a:rPr>
              <a:t> (in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tên</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sinh</a:t>
            </a:r>
            <a:r>
              <a:rPr lang="en-US" altLang="en-US" dirty="0">
                <a:ea typeface="Arial" charset="0"/>
              </a:rPr>
              <a:t> </a:t>
            </a:r>
            <a:r>
              <a:rPr lang="en-US" altLang="en-US" dirty="0" err="1">
                <a:ea typeface="Arial" charset="0"/>
              </a:rPr>
              <a:t>viên</a:t>
            </a:r>
            <a:r>
              <a:rPr lang="en-US" altLang="en-US" dirty="0">
                <a:ea typeface="Arial" charset="0"/>
              </a:rPr>
              <a:t> </a:t>
            </a:r>
            <a:r>
              <a:rPr lang="en-US" altLang="en-US" dirty="0" err="1">
                <a:ea typeface="Arial" charset="0"/>
              </a:rPr>
              <a:t>đó</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19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8848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 BÀI HỌC</a:t>
            </a:r>
          </a:p>
        </p:txBody>
      </p:sp>
      <p:sp>
        <p:nvSpPr>
          <p:cNvPr id="3" name="Slide Number Placeholder 2"/>
          <p:cNvSpPr>
            <a:spLocks noGrp="1"/>
          </p:cNvSpPr>
          <p:nvPr>
            <p:ph type="sldNum" sz="quarter" idx="12"/>
          </p:nvPr>
        </p:nvSpPr>
        <p:spPr/>
        <p:txBody>
          <a:bodyPr/>
          <a:lstStyle/>
          <a:p>
            <a:fld id="{007ACD57-2BBE-45FC-B065-2411E86622FE}" type="slidenum">
              <a:rPr lang="en-US" smtClean="0"/>
              <a:pPr/>
              <a:t>2</a:t>
            </a:fld>
            <a:endParaRPr lang="en-US"/>
          </a:p>
        </p:txBody>
      </p:sp>
      <p:grpSp>
        <p:nvGrpSpPr>
          <p:cNvPr id="31" name="Group 30"/>
          <p:cNvGrpSpPr/>
          <p:nvPr/>
        </p:nvGrpSpPr>
        <p:grpSpPr>
          <a:xfrm>
            <a:off x="609600" y="1600791"/>
            <a:ext cx="7815942" cy="3261668"/>
            <a:chOff x="3444880" y="1621464"/>
            <a:chExt cx="7815942" cy="3261668"/>
          </a:xfrm>
        </p:grpSpPr>
        <p:grpSp>
          <p:nvGrpSpPr>
            <p:cNvPr id="19" name="Group 18"/>
            <p:cNvGrpSpPr/>
            <p:nvPr/>
          </p:nvGrpSpPr>
          <p:grpSpPr>
            <a:xfrm>
              <a:off x="3444880" y="1621464"/>
              <a:ext cx="7788286" cy="700087"/>
              <a:chOff x="5715644" y="2356304"/>
              <a:chExt cx="7788286" cy="700087"/>
            </a:xfrm>
          </p:grpSpPr>
          <p:sp>
            <p:nvSpPr>
              <p:cNvPr id="20" name="Oval 19"/>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6.1</a:t>
                </a:r>
              </a:p>
            </p:txBody>
          </p:sp>
          <p:sp>
            <p:nvSpPr>
              <p:cNvPr id="21" name="TextBox 6"/>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Cấu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trúc</a:t>
                </a:r>
                <a:r>
                  <a:rPr lang="en-US" dirty="0">
                    <a:latin typeface="Arial" pitchFamily="34" charset="0"/>
                    <a:ea typeface="Tahoma" pitchFamily="34" charset="0"/>
                    <a:cs typeface="Arial" pitchFamily="34" charset="0"/>
                  </a:rPr>
                  <a:t> List</a:t>
                </a:r>
                <a:endParaRPr lang="vi-VN" dirty="0">
                  <a:latin typeface="Arial" pitchFamily="34" charset="0"/>
                  <a:ea typeface="Tahoma" pitchFamily="34" charset="0"/>
                  <a:cs typeface="Arial" pitchFamily="34" charset="0"/>
                </a:endParaRPr>
              </a:p>
            </p:txBody>
          </p:sp>
        </p:grpSp>
        <p:grpSp>
          <p:nvGrpSpPr>
            <p:cNvPr id="22" name="Group 21"/>
            <p:cNvGrpSpPr/>
            <p:nvPr/>
          </p:nvGrpSpPr>
          <p:grpSpPr>
            <a:xfrm>
              <a:off x="3444880" y="2476939"/>
              <a:ext cx="7815942" cy="701675"/>
              <a:chOff x="5424262" y="3234508"/>
              <a:chExt cx="7815942" cy="701675"/>
            </a:xfrm>
          </p:grpSpPr>
          <p:sp>
            <p:nvSpPr>
              <p:cNvPr id="23" name="TextBox 7"/>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thao</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trên</a:t>
                </a:r>
                <a:r>
                  <a:rPr lang="en-US" dirty="0">
                    <a:latin typeface="Arial" pitchFamily="34" charset="0"/>
                    <a:ea typeface="Tahoma" pitchFamily="34" charset="0"/>
                    <a:cs typeface="Arial" pitchFamily="34" charset="0"/>
                  </a:rPr>
                  <a:t> list</a:t>
                </a:r>
              </a:p>
            </p:txBody>
          </p:sp>
          <p:sp>
            <p:nvSpPr>
              <p:cNvPr id="24" name="Oval 23"/>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6.2</a:t>
                </a:r>
              </a:p>
            </p:txBody>
          </p:sp>
        </p:grpSp>
        <p:grpSp>
          <p:nvGrpSpPr>
            <p:cNvPr id="25" name="Group 24"/>
            <p:cNvGrpSpPr/>
            <p:nvPr/>
          </p:nvGrpSpPr>
          <p:grpSpPr>
            <a:xfrm>
              <a:off x="3444880" y="3344850"/>
              <a:ext cx="5486400" cy="700087"/>
              <a:chOff x="5159829" y="4011422"/>
              <a:chExt cx="5486400" cy="700087"/>
            </a:xfrm>
          </p:grpSpPr>
          <p:sp>
            <p:nvSpPr>
              <p:cNvPr id="26" name="Oval 25"/>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6.3</a:t>
                </a:r>
              </a:p>
            </p:txBody>
          </p:sp>
          <p:sp>
            <p:nvSpPr>
              <p:cNvPr id="27" name="TextBox 6"/>
              <p:cNvSpPr txBox="1">
                <a:spLocks noChangeArrowheads="1"/>
              </p:cNvSpPr>
              <p:nvPr/>
            </p:nvSpPr>
            <p:spPr bwMode="auto">
              <a:xfrm>
                <a:off x="6020898" y="4168784"/>
                <a:ext cx="4625331"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a:latin typeface="Arial" pitchFamily="34" charset="0"/>
                    <a:ea typeface="Tahoma" pitchFamily="34" charset="0"/>
                    <a:cs typeface="Arial" pitchFamily="34" charset="0"/>
                  </a:rPr>
                  <a:t>List comprehension </a:t>
                </a:r>
                <a:r>
                  <a:rPr lang="en-US" dirty="0" err="1">
                    <a:latin typeface="Arial" pitchFamily="34" charset="0"/>
                    <a:ea typeface="Tahoma" pitchFamily="34" charset="0"/>
                    <a:cs typeface="Arial" pitchFamily="34" charset="0"/>
                  </a:rPr>
                  <a:t>trong</a:t>
                </a:r>
                <a:r>
                  <a:rPr lang="en-US" dirty="0">
                    <a:latin typeface="Arial" pitchFamily="34" charset="0"/>
                    <a:ea typeface="Tahoma" pitchFamily="34" charset="0"/>
                    <a:cs typeface="Arial" pitchFamily="34" charset="0"/>
                  </a:rPr>
                  <a:t> Python</a:t>
                </a:r>
              </a:p>
            </p:txBody>
          </p:sp>
        </p:grpSp>
        <p:grpSp>
          <p:nvGrpSpPr>
            <p:cNvPr id="28" name="Group 27"/>
            <p:cNvGrpSpPr/>
            <p:nvPr/>
          </p:nvGrpSpPr>
          <p:grpSpPr>
            <a:xfrm>
              <a:off x="3444880" y="4181457"/>
              <a:ext cx="6553201" cy="701675"/>
              <a:chOff x="4877254" y="4916297"/>
              <a:chExt cx="6553201" cy="701675"/>
            </a:xfrm>
          </p:grpSpPr>
          <p:sp>
            <p:nvSpPr>
              <p:cNvPr id="29" name="TextBox 7"/>
              <p:cNvSpPr txBox="1">
                <a:spLocks noChangeArrowheads="1"/>
              </p:cNvSpPr>
              <p:nvPr/>
            </p:nvSpPr>
            <p:spPr bwMode="auto">
              <a:xfrm>
                <a:off x="5758961" y="5074453"/>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a:latin typeface="Arial" pitchFamily="34" charset="0"/>
                    <a:ea typeface="Tahoma" pitchFamily="34" charset="0"/>
                    <a:cs typeface="Arial" pitchFamily="34" charset="0"/>
                  </a:rPr>
                  <a:t>List </a:t>
                </a:r>
                <a:r>
                  <a:rPr lang="en-US" dirty="0" err="1">
                    <a:latin typeface="Arial" pitchFamily="34" charset="0"/>
                    <a:ea typeface="Tahoma" pitchFamily="34" charset="0"/>
                    <a:cs typeface="Arial" pitchFamily="34" charset="0"/>
                  </a:rPr>
                  <a:t>lồng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nhau</a:t>
                </a:r>
                <a:endParaRPr lang="en-US" dirty="0">
                  <a:latin typeface="Arial" pitchFamily="34" charset="0"/>
                  <a:ea typeface="Tahoma" pitchFamily="34" charset="0"/>
                  <a:cs typeface="Arial" pitchFamily="34" charset="0"/>
                </a:endParaRPr>
              </a:p>
            </p:txBody>
          </p:sp>
          <p:sp>
            <p:nvSpPr>
              <p:cNvPr id="30" name="Oval 29"/>
              <p:cNvSpPr/>
              <p:nvPr/>
            </p:nvSpPr>
            <p:spPr>
              <a:xfrm>
                <a:off x="4877254" y="4916297"/>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6.4</a:t>
                </a:r>
              </a:p>
            </p:txBody>
          </p:sp>
        </p:grpSp>
      </p:grpSp>
      <p:sp>
        <p:nvSpPr>
          <p:cNvPr id="17"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18"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grpSp>
        <p:nvGrpSpPr>
          <p:cNvPr id="32" name="Group 31">
            <a:extLst>
              <a:ext uri="{FF2B5EF4-FFF2-40B4-BE49-F238E27FC236}">
                <a16:creationId xmlns:a16="http://schemas.microsoft.com/office/drawing/2014/main" id="{711B5AD9-0704-42B6-8CD8-5D6F9F9AE0B6}"/>
              </a:ext>
            </a:extLst>
          </p:cNvPr>
          <p:cNvGrpSpPr/>
          <p:nvPr/>
        </p:nvGrpSpPr>
        <p:grpSpPr>
          <a:xfrm>
            <a:off x="5788429" y="1600791"/>
            <a:ext cx="7815942" cy="2423473"/>
            <a:chOff x="3444880" y="1621464"/>
            <a:chExt cx="7815942" cy="2423473"/>
          </a:xfrm>
        </p:grpSpPr>
        <p:grpSp>
          <p:nvGrpSpPr>
            <p:cNvPr id="33" name="Group 32">
              <a:extLst>
                <a:ext uri="{FF2B5EF4-FFF2-40B4-BE49-F238E27FC236}">
                  <a16:creationId xmlns:a16="http://schemas.microsoft.com/office/drawing/2014/main" id="{C3C1B7DE-B498-4422-94A5-D1F4479B023D}"/>
                </a:ext>
              </a:extLst>
            </p:cNvPr>
            <p:cNvGrpSpPr/>
            <p:nvPr/>
          </p:nvGrpSpPr>
          <p:grpSpPr>
            <a:xfrm>
              <a:off x="3444880" y="1621464"/>
              <a:ext cx="7788286" cy="700087"/>
              <a:chOff x="5715644" y="2356304"/>
              <a:chExt cx="7788286" cy="700087"/>
            </a:xfrm>
          </p:grpSpPr>
          <p:sp>
            <p:nvSpPr>
              <p:cNvPr id="43" name="Oval 42">
                <a:extLst>
                  <a:ext uri="{FF2B5EF4-FFF2-40B4-BE49-F238E27FC236}">
                    <a16:creationId xmlns:a16="http://schemas.microsoft.com/office/drawing/2014/main" id="{2C1118A2-63FD-4D9D-8C63-6FF8C5B9D89A}"/>
                  </a:ext>
                </a:extLst>
              </p:cNvPr>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6.5</a:t>
                </a:r>
              </a:p>
            </p:txBody>
          </p:sp>
          <p:sp>
            <p:nvSpPr>
              <p:cNvPr id="44" name="TextBox 6">
                <a:extLst>
                  <a:ext uri="{FF2B5EF4-FFF2-40B4-BE49-F238E27FC236}">
                    <a16:creationId xmlns:a16="http://schemas.microsoft.com/office/drawing/2014/main" id="{B0DF0386-C6A6-4D6A-B878-76EA26EF5C33}"/>
                  </a:ext>
                </a:extLst>
              </p:cNvPr>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Cấu</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trúc</a:t>
                </a:r>
                <a:r>
                  <a:rPr lang="en-US" dirty="0">
                    <a:latin typeface="Arial" pitchFamily="34" charset="0"/>
                    <a:ea typeface="Tahoma" pitchFamily="34" charset="0"/>
                    <a:cs typeface="Arial" pitchFamily="34" charset="0"/>
                  </a:rPr>
                  <a:t> Tuple</a:t>
                </a:r>
                <a:endParaRPr lang="vi-VN" dirty="0">
                  <a:latin typeface="Arial" pitchFamily="34" charset="0"/>
                  <a:ea typeface="Tahoma" pitchFamily="34" charset="0"/>
                  <a:cs typeface="Arial" pitchFamily="34" charset="0"/>
                </a:endParaRPr>
              </a:p>
            </p:txBody>
          </p:sp>
        </p:grpSp>
        <p:grpSp>
          <p:nvGrpSpPr>
            <p:cNvPr id="34" name="Group 33">
              <a:extLst>
                <a:ext uri="{FF2B5EF4-FFF2-40B4-BE49-F238E27FC236}">
                  <a16:creationId xmlns:a16="http://schemas.microsoft.com/office/drawing/2014/main" id="{698A7833-0F22-4815-B4AE-01312EDE39E8}"/>
                </a:ext>
              </a:extLst>
            </p:cNvPr>
            <p:cNvGrpSpPr/>
            <p:nvPr/>
          </p:nvGrpSpPr>
          <p:grpSpPr>
            <a:xfrm>
              <a:off x="3444880" y="2476939"/>
              <a:ext cx="7815942" cy="701675"/>
              <a:chOff x="5424262" y="3234508"/>
              <a:chExt cx="7815942" cy="701675"/>
            </a:xfrm>
          </p:grpSpPr>
          <p:sp>
            <p:nvSpPr>
              <p:cNvPr id="41" name="TextBox 7">
                <a:extLst>
                  <a:ext uri="{FF2B5EF4-FFF2-40B4-BE49-F238E27FC236}">
                    <a16:creationId xmlns:a16="http://schemas.microsoft.com/office/drawing/2014/main" id="{381B1F4B-B264-42B9-8464-3E41A34160FD}"/>
                  </a:ext>
                </a:extLst>
              </p:cNvPr>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thao</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trên</a:t>
                </a:r>
                <a:r>
                  <a:rPr lang="en-US" dirty="0">
                    <a:latin typeface="Arial" pitchFamily="34" charset="0"/>
                    <a:ea typeface="Tahoma" pitchFamily="34" charset="0"/>
                    <a:cs typeface="Arial" pitchFamily="34" charset="0"/>
                  </a:rPr>
                  <a:t> tuple</a:t>
                </a:r>
              </a:p>
            </p:txBody>
          </p:sp>
          <p:sp>
            <p:nvSpPr>
              <p:cNvPr id="42" name="Oval 41">
                <a:extLst>
                  <a:ext uri="{FF2B5EF4-FFF2-40B4-BE49-F238E27FC236}">
                    <a16:creationId xmlns:a16="http://schemas.microsoft.com/office/drawing/2014/main" id="{97C949E2-CAF8-45B9-855D-3FD9CE87A8CB}"/>
                  </a:ext>
                </a:extLst>
              </p:cNvPr>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6.6</a:t>
                </a:r>
              </a:p>
            </p:txBody>
          </p:sp>
        </p:grpSp>
        <p:grpSp>
          <p:nvGrpSpPr>
            <p:cNvPr id="35" name="Group 34">
              <a:extLst>
                <a:ext uri="{FF2B5EF4-FFF2-40B4-BE49-F238E27FC236}">
                  <a16:creationId xmlns:a16="http://schemas.microsoft.com/office/drawing/2014/main" id="{C955BB47-9C76-479E-B3B4-69657CDE3113}"/>
                </a:ext>
              </a:extLst>
            </p:cNvPr>
            <p:cNvGrpSpPr/>
            <p:nvPr/>
          </p:nvGrpSpPr>
          <p:grpSpPr>
            <a:xfrm>
              <a:off x="3444880" y="3344850"/>
              <a:ext cx="5486400" cy="700087"/>
              <a:chOff x="5159829" y="4011422"/>
              <a:chExt cx="5486400" cy="700087"/>
            </a:xfrm>
          </p:grpSpPr>
          <p:sp>
            <p:nvSpPr>
              <p:cNvPr id="39" name="Oval 38">
                <a:extLst>
                  <a:ext uri="{FF2B5EF4-FFF2-40B4-BE49-F238E27FC236}">
                    <a16:creationId xmlns:a16="http://schemas.microsoft.com/office/drawing/2014/main" id="{5E94E21E-7B47-43F3-89F1-F3ACFA97A71A}"/>
                  </a:ext>
                </a:extLst>
              </p:cNvPr>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6.7</a:t>
                </a:r>
              </a:p>
            </p:txBody>
          </p:sp>
          <p:sp>
            <p:nvSpPr>
              <p:cNvPr id="40" name="TextBox 6">
                <a:extLst>
                  <a:ext uri="{FF2B5EF4-FFF2-40B4-BE49-F238E27FC236}">
                    <a16:creationId xmlns:a16="http://schemas.microsoft.com/office/drawing/2014/main" id="{0D5DFA99-E20C-4B22-A0F9-90C7907ADB8A}"/>
                  </a:ext>
                </a:extLst>
              </p:cNvPr>
              <p:cNvSpPr txBox="1">
                <a:spLocks noChangeArrowheads="1"/>
              </p:cNvSpPr>
              <p:nvPr/>
            </p:nvSpPr>
            <p:spPr bwMode="auto">
              <a:xfrm>
                <a:off x="6020898" y="4168784"/>
                <a:ext cx="4625331"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Giải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bài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tập</a:t>
                </a:r>
                <a:endParaRPr lang="en-US" dirty="0">
                  <a:latin typeface="Arial" pitchFamily="34" charset="0"/>
                  <a:ea typeface="Tahoma" pitchFamily="34" charset="0"/>
                  <a:cs typeface="Arial" pitchFamily="34" charset="0"/>
                </a:endParaRPr>
              </a:p>
            </p:txBody>
          </p:sp>
        </p:grpSp>
      </p:grpSp>
    </p:spTree>
    <p:custDataLst>
      <p:tags r:id="rId1"/>
    </p:custDataLst>
    <p:extLst>
      <p:ext uri="{BB962C8B-B14F-4D97-AF65-F5344CB8AC3E}">
        <p14:creationId xmlns:p14="http://schemas.microsoft.com/office/powerpoint/2010/main" val="1093488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trò</a:t>
            </a:r>
            <a:r>
              <a:rPr lang="en-US" altLang="en-US" dirty="0">
                <a:ea typeface="Arial" charset="0"/>
              </a:rPr>
              <a:t> </a:t>
            </a:r>
            <a:r>
              <a:rPr lang="en-US" altLang="en-US" dirty="0" err="1">
                <a:ea typeface="Arial" charset="0"/>
              </a:rPr>
              <a:t>chơi</a:t>
            </a:r>
            <a:r>
              <a:rPr lang="en-US" altLang="en-US" dirty="0">
                <a:ea typeface="Arial" charset="0"/>
              </a:rPr>
              <a:t> ra </a:t>
            </a:r>
            <a:r>
              <a:rPr lang="en-US" altLang="en-US" dirty="0" err="1">
                <a:ea typeface="Arial" charset="0"/>
              </a:rPr>
              <a:t>búa</a:t>
            </a:r>
            <a:r>
              <a:rPr lang="en-US" altLang="en-US" dirty="0">
                <a:ea typeface="Arial" charset="0"/>
              </a:rPr>
              <a:t>, </a:t>
            </a:r>
            <a:r>
              <a:rPr lang="en-US" altLang="en-US" dirty="0" err="1">
                <a:ea typeface="Arial" charset="0"/>
              </a:rPr>
              <a:t>kéo</a:t>
            </a:r>
            <a:r>
              <a:rPr lang="en-US" altLang="en-US" dirty="0">
                <a:ea typeface="Arial" charset="0"/>
              </a:rPr>
              <a:t>, </a:t>
            </a:r>
            <a:r>
              <a:rPr lang="en-US" altLang="en-US" dirty="0" err="1">
                <a:ea typeface="Arial" charset="0"/>
              </a:rPr>
              <a:t>lá</a:t>
            </a:r>
            <a:r>
              <a:rPr lang="en-US" altLang="en-US" dirty="0">
                <a:ea typeface="Arial" charset="0"/>
              </a:rPr>
              <a:t> </a:t>
            </a:r>
            <a:r>
              <a:rPr lang="en-US" altLang="en-US" dirty="0" err="1">
                <a:ea typeface="Arial" charset="0"/>
              </a:rPr>
              <a:t>chơi</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máy</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Người</a:t>
            </a:r>
            <a:r>
              <a:rPr lang="en-US" altLang="en-US" dirty="0">
                <a:ea typeface="Arial" charset="0"/>
              </a:rPr>
              <a:t> </a:t>
            </a:r>
            <a:r>
              <a:rPr lang="en-US" altLang="en-US" dirty="0" err="1">
                <a:ea typeface="Arial" charset="0"/>
              </a:rPr>
              <a:t>chơi</a:t>
            </a:r>
            <a:r>
              <a:rPr lang="en-US" altLang="en-US" dirty="0">
                <a:ea typeface="Arial" charset="0"/>
              </a:rPr>
              <a:t> </a:t>
            </a:r>
            <a:r>
              <a:rPr lang="en-US" altLang="en-US" dirty="0" err="1">
                <a:ea typeface="Arial" charset="0"/>
              </a:rPr>
              <a:t>có</a:t>
            </a:r>
            <a:r>
              <a:rPr lang="en-US" altLang="en-US" dirty="0">
                <a:ea typeface="Arial" charset="0"/>
              </a:rPr>
              <a:t> 5 </a:t>
            </a:r>
            <a:r>
              <a:rPr lang="en-US" altLang="en-US" dirty="0" err="1">
                <a:ea typeface="Arial" charset="0"/>
              </a:rPr>
              <a:t>lượt</a:t>
            </a:r>
            <a:r>
              <a:rPr lang="en-US" altLang="en-US" dirty="0">
                <a:ea typeface="Arial" charset="0"/>
              </a:rPr>
              <a:t> </a:t>
            </a:r>
            <a:r>
              <a:rPr lang="en-US" altLang="en-US" dirty="0" err="1">
                <a:ea typeface="Arial" charset="0"/>
              </a:rPr>
              <a:t>chơi</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máy</a:t>
            </a:r>
            <a:r>
              <a:rPr lang="en-US" altLang="en-US" dirty="0">
                <a:ea typeface="Arial" charset="0"/>
              </a:rPr>
              <a:t> </a:t>
            </a:r>
            <a:r>
              <a:rPr lang="en-US" altLang="en-US" dirty="0" err="1">
                <a:ea typeface="Arial" charset="0"/>
              </a:rPr>
              <a:t>tính</a:t>
            </a:r>
            <a:r>
              <a:rPr lang="en-US" altLang="en-US" dirty="0">
                <a:ea typeface="Arial" charset="0"/>
              </a:rPr>
              <a:t>, </a:t>
            </a:r>
            <a:r>
              <a:rPr lang="en-US" altLang="en-US" dirty="0" err="1">
                <a:ea typeface="Arial" charset="0"/>
              </a:rPr>
              <a:t>sau</a:t>
            </a:r>
            <a:r>
              <a:rPr lang="en-US" altLang="en-US" dirty="0">
                <a:ea typeface="Arial" charset="0"/>
              </a:rPr>
              <a:t> 5 </a:t>
            </a:r>
            <a:r>
              <a:rPr lang="en-US" altLang="en-US" dirty="0" err="1">
                <a:ea typeface="Arial" charset="0"/>
              </a:rPr>
              <a:t>lượt</a:t>
            </a:r>
            <a:r>
              <a:rPr lang="en-US" altLang="en-US" dirty="0">
                <a:ea typeface="Arial" charset="0"/>
              </a:rPr>
              <a:t> </a:t>
            </a:r>
            <a:r>
              <a:rPr lang="en-US" altLang="en-US" dirty="0" err="1">
                <a:ea typeface="Arial" charset="0"/>
              </a:rPr>
              <a:t>chơi</a:t>
            </a:r>
            <a:r>
              <a:rPr lang="en-US" altLang="en-US" dirty="0">
                <a:ea typeface="Arial" charset="0"/>
              </a:rPr>
              <a:t> </a:t>
            </a:r>
            <a:r>
              <a:rPr lang="en-US" altLang="en-US" dirty="0" err="1">
                <a:ea typeface="Arial" charset="0"/>
              </a:rPr>
              <a:t>thì</a:t>
            </a:r>
            <a:r>
              <a:rPr lang="en-US" altLang="en-US" dirty="0">
                <a:ea typeface="Arial" charset="0"/>
              </a:rPr>
              <a:t> </a:t>
            </a:r>
            <a:r>
              <a:rPr lang="en-US" altLang="en-US" dirty="0" err="1">
                <a:ea typeface="Arial" charset="0"/>
              </a:rPr>
              <a:t>thống</a:t>
            </a:r>
            <a:r>
              <a:rPr lang="en-US" altLang="en-US" dirty="0">
                <a:ea typeface="Arial" charset="0"/>
              </a:rPr>
              <a:t> </a:t>
            </a:r>
            <a:r>
              <a:rPr lang="en-US" altLang="en-US" dirty="0" err="1">
                <a:ea typeface="Arial" charset="0"/>
              </a:rPr>
              <a:t>kê</a:t>
            </a:r>
            <a:r>
              <a:rPr lang="en-US" altLang="en-US" dirty="0">
                <a:ea typeface="Arial" charset="0"/>
              </a:rPr>
              <a:t> </a:t>
            </a:r>
            <a:r>
              <a:rPr lang="en-US" altLang="en-US" dirty="0" err="1">
                <a:ea typeface="Arial" charset="0"/>
              </a:rPr>
              <a:t>người</a:t>
            </a:r>
            <a:r>
              <a:rPr lang="en-US" altLang="en-US" dirty="0">
                <a:ea typeface="Arial" charset="0"/>
              </a:rPr>
              <a:t> </a:t>
            </a:r>
            <a:r>
              <a:rPr lang="en-US" altLang="en-US" dirty="0" err="1">
                <a:ea typeface="Arial" charset="0"/>
              </a:rPr>
              <a:t>chơi</a:t>
            </a:r>
            <a:r>
              <a:rPr lang="en-US" altLang="en-US" dirty="0">
                <a:ea typeface="Arial" charset="0"/>
              </a:rPr>
              <a:t> </a:t>
            </a:r>
            <a:r>
              <a:rPr lang="en-US" altLang="en-US" dirty="0" err="1">
                <a:ea typeface="Arial" charset="0"/>
              </a:rPr>
              <a:t>đã</a:t>
            </a:r>
            <a:r>
              <a:rPr lang="en-US" altLang="en-US" dirty="0">
                <a:ea typeface="Arial" charset="0"/>
              </a:rPr>
              <a:t> </a:t>
            </a:r>
            <a:r>
              <a:rPr lang="en-US" altLang="en-US" dirty="0" err="1">
                <a:ea typeface="Arial" charset="0"/>
              </a:rPr>
              <a:t>thắng</a:t>
            </a:r>
            <a:r>
              <a:rPr lang="en-US" altLang="en-US" dirty="0">
                <a:ea typeface="Arial" charset="0"/>
              </a:rPr>
              <a:t>, </a:t>
            </a:r>
            <a:r>
              <a:rPr lang="en-US" altLang="en-US" dirty="0" err="1">
                <a:ea typeface="Arial" charset="0"/>
              </a:rPr>
              <a:t>hòa</a:t>
            </a:r>
            <a:r>
              <a:rPr lang="en-US" altLang="en-US" dirty="0">
                <a:ea typeface="Arial" charset="0"/>
              </a:rPr>
              <a:t>, </a:t>
            </a:r>
            <a:r>
              <a:rPr lang="en-US" altLang="en-US" dirty="0" err="1">
                <a:ea typeface="Arial" charset="0"/>
              </a:rPr>
              <a:t>thua</a:t>
            </a:r>
            <a:r>
              <a:rPr lang="en-US" altLang="en-US" dirty="0">
                <a:ea typeface="Arial" charset="0"/>
              </a:rPr>
              <a:t> bao </a:t>
            </a:r>
            <a:r>
              <a:rPr lang="en-US" altLang="en-US" dirty="0" err="1">
                <a:ea typeface="Arial" charset="0"/>
              </a:rPr>
              <a:t>nhiêu</a:t>
            </a:r>
            <a:r>
              <a:rPr lang="en-US" altLang="en-US" dirty="0">
                <a:ea typeface="Arial" charset="0"/>
              </a:rPr>
              <a:t> </a:t>
            </a:r>
            <a:r>
              <a:rPr lang="en-US" altLang="en-US" dirty="0" err="1">
                <a:ea typeface="Arial" charset="0"/>
              </a:rPr>
              <a:t>lượt</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máy</a:t>
            </a:r>
            <a:r>
              <a:rPr lang="en-US" altLang="en-US" dirty="0">
                <a:ea typeface="Arial" charset="0"/>
              </a:rPr>
              <a:t> </a:t>
            </a:r>
            <a:r>
              <a:rPr lang="en-US" altLang="en-US" dirty="0" err="1">
                <a:ea typeface="Arial" charset="0"/>
              </a:rPr>
              <a:t>tính</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20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5811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7:</a:t>
            </a:r>
          </a:p>
          <a:p>
            <a:pPr marL="0" indent="0">
              <a:spcBef>
                <a:spcPts val="725"/>
              </a:spcBef>
              <a:spcAft>
                <a:spcPts val="725"/>
              </a:spcAft>
              <a:buNone/>
            </a:pPr>
            <a:r>
              <a:rPr lang="vi-VN" altLang="en-US" dirty="0">
                <a:ea typeface="Arial" charset="0"/>
              </a:rPr>
              <a:t>Viết chương trình </a:t>
            </a:r>
            <a:r>
              <a:rPr lang="en-US" altLang="en-US" dirty="0" err="1">
                <a:ea typeface="Arial" charset="0"/>
              </a:rPr>
              <a:t>chuẩn</a:t>
            </a:r>
            <a:r>
              <a:rPr lang="en-US" altLang="en-US" dirty="0">
                <a:ea typeface="Arial" charset="0"/>
              </a:rPr>
              <a:t> </a:t>
            </a:r>
            <a:r>
              <a:rPr lang="en-US" altLang="en-US" dirty="0" err="1">
                <a:ea typeface="Arial" charset="0"/>
              </a:rPr>
              <a:t>hóa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chuẩn</a:t>
            </a:r>
            <a:r>
              <a:rPr lang="en-US" altLang="en-US" dirty="0">
                <a:ea typeface="Arial" charset="0"/>
              </a:rPr>
              <a:t> </a:t>
            </a:r>
            <a:r>
              <a:rPr lang="en-US" altLang="en-US" dirty="0" err="1">
                <a:ea typeface="Arial" charset="0"/>
              </a:rPr>
              <a:t>hóa</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choỗi</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khoảng</a:t>
            </a:r>
            <a:r>
              <a:rPr lang="en-US" altLang="en-US" dirty="0">
                <a:ea typeface="Arial" charset="0"/>
              </a:rPr>
              <a:t> </a:t>
            </a:r>
            <a:r>
              <a:rPr lang="en-US" altLang="en-US" dirty="0" err="1">
                <a:ea typeface="Arial" charset="0"/>
              </a:rPr>
              <a:t>trắng</a:t>
            </a:r>
            <a:r>
              <a:rPr lang="en-US" altLang="en-US" dirty="0">
                <a:ea typeface="Arial" charset="0"/>
              </a:rPr>
              <a:t> (</a:t>
            </a:r>
            <a:r>
              <a:rPr lang="en-US" altLang="en-US" dirty="0" err="1">
                <a:ea typeface="Arial" charset="0"/>
              </a:rPr>
              <a:t>dấu</a:t>
            </a:r>
            <a:r>
              <a:rPr lang="en-US" altLang="en-US" dirty="0">
                <a:ea typeface="Arial" charset="0"/>
              </a:rPr>
              <a:t> </a:t>
            </a:r>
            <a:r>
              <a:rPr lang="en-US" altLang="en-US" dirty="0" err="1">
                <a:ea typeface="Arial" charset="0"/>
              </a:rPr>
              <a:t>cách</a:t>
            </a:r>
            <a:r>
              <a:rPr lang="en-US" altLang="en-US" dirty="0">
                <a:ea typeface="Arial" charset="0"/>
              </a:rPr>
              <a:t>) ở </a:t>
            </a:r>
            <a:r>
              <a:rPr lang="en-US" altLang="en-US" dirty="0" err="1">
                <a:ea typeface="Arial" charset="0"/>
              </a:rPr>
              <a:t>đầu</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cuối</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chuỗi</a:t>
            </a:r>
            <a:r>
              <a:rPr lang="en-US" altLang="en-US" dirty="0">
                <a:ea typeface="Arial" charset="0"/>
              </a:rPr>
              <a:t> </a:t>
            </a:r>
            <a:r>
              <a:rPr lang="en-US" altLang="en-US" dirty="0" err="1">
                <a:ea typeface="Arial" charset="0"/>
              </a:rPr>
              <a:t>chỉ</a:t>
            </a:r>
            <a:r>
              <a:rPr lang="en-US" altLang="en-US" dirty="0">
                <a:ea typeface="Arial" charset="0"/>
              </a:rPr>
              <a:t> </a:t>
            </a:r>
            <a:r>
              <a:rPr lang="en-US" altLang="en-US" dirty="0" err="1">
                <a:ea typeface="Arial" charset="0"/>
              </a:rPr>
              <a:t>cách</a:t>
            </a:r>
            <a:r>
              <a:rPr lang="en-US" altLang="en-US" dirty="0">
                <a:ea typeface="Arial" charset="0"/>
              </a:rPr>
              <a:t> </a:t>
            </a:r>
            <a:r>
              <a:rPr lang="en-US" altLang="en-US" dirty="0" err="1">
                <a:ea typeface="Arial" charset="0"/>
              </a:rPr>
              <a:t>nhau</a:t>
            </a:r>
            <a:r>
              <a:rPr lang="en-US" altLang="en-US" dirty="0">
                <a:ea typeface="Arial" charset="0"/>
              </a:rPr>
              <a:t> </a:t>
            </a:r>
            <a:r>
              <a:rPr lang="en-US" altLang="en-US" dirty="0" err="1">
                <a:ea typeface="Arial" charset="0"/>
              </a:rPr>
              <a:t>đúng</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dấu</a:t>
            </a:r>
            <a:r>
              <a:rPr lang="en-US" altLang="en-US" dirty="0">
                <a:ea typeface="Arial" charset="0"/>
              </a:rPr>
              <a:t> </a:t>
            </a:r>
            <a:r>
              <a:rPr lang="en-US" altLang="en-US" dirty="0" err="1">
                <a:ea typeface="Arial" charset="0"/>
              </a:rPr>
              <a:t>cách</a:t>
            </a:r>
            <a:r>
              <a:rPr lang="en-US" altLang="en-US" dirty="0">
                <a:ea typeface="Arial" charset="0"/>
              </a:rPr>
              <a:t>.</a:t>
            </a:r>
            <a:endParaRPr lang="vi-VN" altLang="en-US" dirty="0">
              <a:ea typeface="Arial" charset="0"/>
            </a:endParaRPr>
          </a:p>
          <a:p>
            <a:pPr marL="0" indent="0">
              <a:spcBef>
                <a:spcPts val="725"/>
              </a:spcBef>
              <a:spcAft>
                <a:spcPts val="725"/>
              </a:spcAft>
              <a:buNone/>
            </a:pPr>
            <a:r>
              <a:rPr lang="vi-VN" altLang="en-US" dirty="0">
                <a:ea typeface="Arial" charset="0"/>
              </a:rPr>
              <a:t> </a:t>
            </a:r>
            <a:endParaRPr lang="en-US" altLang="en-US" dirty="0">
              <a:ea typeface="Arial" charset="0"/>
            </a:endParaRPr>
          </a:p>
          <a:p>
            <a:pPr marL="0" indent="0">
              <a:spcBef>
                <a:spcPts val="725"/>
              </a:spcBef>
              <a:spcAft>
                <a:spcPts val="725"/>
              </a:spcAft>
              <a:buNone/>
            </a:pP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957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6041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tạo</a:t>
            </a:r>
            <a:r>
              <a:rPr lang="en-US" altLang="en-US" dirty="0">
                <a:ea typeface="Arial" charset="0"/>
              </a:rPr>
              <a:t> </a:t>
            </a:r>
            <a:r>
              <a:rPr lang="en-US" altLang="en-US" dirty="0" err="1">
                <a:ea typeface="Arial" charset="0"/>
              </a:rPr>
              <a:t>một</a:t>
            </a:r>
            <a:r>
              <a:rPr lang="en-US" altLang="en-US" dirty="0">
                <a:ea typeface="Arial" charset="0"/>
              </a:rPr>
              <a:t> list </a:t>
            </a:r>
            <a:r>
              <a:rPr lang="en-US" altLang="en-US" dirty="0" err="1">
                <a:ea typeface="Arial" charset="0"/>
              </a:rPr>
              <a:t>với</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nguyên</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việc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liệu</a:t>
            </a:r>
            <a:r>
              <a:rPr lang="en-US" altLang="en-US" dirty="0">
                <a:ea typeface="Arial" charset="0"/>
              </a:rPr>
              <a:t> </a:t>
            </a:r>
            <a:r>
              <a:rPr lang="en-US" altLang="en-US" dirty="0" err="1">
                <a:ea typeface="Arial" charset="0"/>
              </a:rPr>
              <a:t>kết</a:t>
            </a:r>
            <a:r>
              <a:rPr lang="en-US" altLang="en-US" dirty="0">
                <a:ea typeface="Arial" charset="0"/>
              </a:rPr>
              <a:t> </a:t>
            </a:r>
            <a:r>
              <a:rPr lang="en-US" altLang="en-US" dirty="0" err="1">
                <a:ea typeface="Arial" charset="0"/>
              </a:rPr>
              <a:t>thúc</a:t>
            </a:r>
            <a:r>
              <a:rPr lang="en-US" altLang="en-US" dirty="0">
                <a:ea typeface="Arial" charset="0"/>
              </a:rPr>
              <a:t> </a:t>
            </a:r>
            <a:r>
              <a:rPr lang="en-US" altLang="en-US" dirty="0" err="1">
                <a:ea typeface="Arial" charset="0"/>
              </a:rPr>
              <a:t>khi</a:t>
            </a:r>
            <a:r>
              <a:rPr lang="en-US" altLang="en-US" dirty="0">
                <a:ea typeface="Arial" charset="0"/>
              </a:rPr>
              <a:t> </a:t>
            </a:r>
            <a:r>
              <a:rPr lang="en-US" altLang="en-US" dirty="0" err="1">
                <a:ea typeface="Arial" charset="0"/>
              </a:rPr>
              <a:t>gõ</a:t>
            </a:r>
            <a:r>
              <a:rPr lang="en-US" altLang="en-US" dirty="0">
                <a:ea typeface="Arial" charset="0"/>
              </a:rPr>
              <a:t> </a:t>
            </a:r>
            <a:r>
              <a:rPr lang="en-US" altLang="en-US" dirty="0" err="1">
                <a:ea typeface="Arial" charset="0"/>
              </a:rPr>
              <a:t>phím</a:t>
            </a:r>
            <a:r>
              <a:rPr lang="en-US" altLang="en-US" dirty="0">
                <a:ea typeface="Arial" charset="0"/>
              </a:rPr>
              <a:t> “0”. </a:t>
            </a:r>
            <a:r>
              <a:rPr lang="en-US" altLang="en-US" dirty="0" err="1">
                <a:ea typeface="Arial" charset="0"/>
              </a:rPr>
              <a:t>Thực</a:t>
            </a:r>
            <a:r>
              <a:rPr lang="en-US" altLang="en-US" dirty="0">
                <a:ea typeface="Arial" charset="0"/>
              </a:rPr>
              <a:t> </a:t>
            </a:r>
            <a:r>
              <a:rPr lang="en-US" altLang="en-US" dirty="0" err="1">
                <a:ea typeface="Arial" charset="0"/>
              </a:rPr>
              <a:t>hiện</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công</a:t>
            </a:r>
            <a:r>
              <a:rPr lang="en-US" altLang="en-US" dirty="0">
                <a:ea typeface="Arial" charset="0"/>
              </a:rPr>
              <a:t> </a:t>
            </a:r>
            <a:r>
              <a:rPr lang="en-US" altLang="en-US" dirty="0" err="1">
                <a:ea typeface="Arial" charset="0"/>
              </a:rPr>
              <a:t>việc</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đây</a:t>
            </a:r>
            <a:r>
              <a:rPr lang="en-US" altLang="en-US" dirty="0">
                <a:ea typeface="Arial" charset="0"/>
              </a:rPr>
              <a:t>:</a:t>
            </a:r>
          </a:p>
          <a:p>
            <a:pPr marL="0" indent="0">
              <a:spcBef>
                <a:spcPts val="725"/>
              </a:spcBef>
              <a:spcAft>
                <a:spcPts val="725"/>
              </a:spcAft>
              <a:buNone/>
            </a:pPr>
            <a:r>
              <a:rPr lang="en-US" altLang="en-US" dirty="0">
                <a:ea typeface="Arial" charset="0"/>
              </a:rPr>
              <a:t>a) </a:t>
            </a:r>
            <a:r>
              <a:rPr lang="en-US" altLang="en-US" dirty="0" err="1">
                <a:ea typeface="Arial" charset="0"/>
              </a:rPr>
              <a:t>Tìm</a:t>
            </a:r>
            <a:r>
              <a:rPr lang="en-US" altLang="en-US" dirty="0">
                <a:ea typeface="Arial" charset="0"/>
              </a:rPr>
              <a:t> </a:t>
            </a:r>
            <a:r>
              <a:rPr lang="en-US" altLang="en-US" dirty="0" err="1">
                <a:ea typeface="Arial" charset="0"/>
              </a:rPr>
              <a:t>kiếm</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x </a:t>
            </a:r>
            <a:r>
              <a:rPr lang="en-US" altLang="en-US" dirty="0" err="1">
                <a:ea typeface="Arial" charset="0"/>
              </a:rPr>
              <a:t>trong</a:t>
            </a:r>
            <a:r>
              <a:rPr lang="en-US" altLang="en-US" dirty="0">
                <a:ea typeface="Arial" charset="0"/>
              </a:rPr>
              <a:t> list </a:t>
            </a:r>
            <a:r>
              <a:rPr lang="en-US" altLang="en-US" dirty="0" err="1">
                <a:ea typeface="Arial" charset="0"/>
              </a:rPr>
              <a:t>với</a:t>
            </a:r>
            <a:r>
              <a:rPr lang="en-US" altLang="en-US" dirty="0">
                <a:ea typeface="Arial" charset="0"/>
              </a:rPr>
              <a:t> x </a:t>
            </a:r>
            <a:r>
              <a:rPr lang="en-US" altLang="en-US" dirty="0" err="1">
                <a:ea typeface="Arial" charset="0"/>
              </a:rPr>
              <a:t>được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nếu</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hãy</a:t>
            </a:r>
            <a:r>
              <a:rPr lang="en-US" altLang="en-US" dirty="0">
                <a:ea typeface="Arial" charset="0"/>
              </a:rPr>
              <a:t> in ra </a:t>
            </a:r>
            <a:r>
              <a:rPr lang="en-US" altLang="en-US" dirty="0" err="1">
                <a:ea typeface="Arial" charset="0"/>
              </a:rPr>
              <a:t>vị</a:t>
            </a:r>
            <a:r>
              <a:rPr lang="en-US" altLang="en-US" dirty="0">
                <a:ea typeface="Arial" charset="0"/>
              </a:rPr>
              <a:t> </a:t>
            </a:r>
            <a:r>
              <a:rPr lang="en-US" altLang="en-US" dirty="0" err="1">
                <a:ea typeface="Arial" charset="0"/>
              </a:rPr>
              <a:t>trí</a:t>
            </a:r>
            <a:r>
              <a:rPr lang="en-US" altLang="en-US" dirty="0">
                <a:ea typeface="Arial" charset="0"/>
              </a:rPr>
              <a:t> </a:t>
            </a:r>
            <a:r>
              <a:rPr lang="en-US" altLang="en-US" dirty="0" err="1">
                <a:ea typeface="Arial" charset="0"/>
              </a:rPr>
              <a:t>xác</a:t>
            </a:r>
            <a:r>
              <a:rPr lang="en-US" altLang="en-US" dirty="0">
                <a:ea typeface="Arial" charset="0"/>
              </a:rPr>
              <a:t> </a:t>
            </a:r>
            <a:r>
              <a:rPr lang="en-US" altLang="en-US" dirty="0" err="1">
                <a:ea typeface="Arial" charset="0"/>
              </a:rPr>
              <a:t>định</a:t>
            </a:r>
            <a:r>
              <a:rPr lang="en-US" altLang="en-US" dirty="0">
                <a:ea typeface="Arial" charset="0"/>
              </a:rPr>
              <a:t> </a:t>
            </a:r>
            <a:r>
              <a:rPr lang="en-US" altLang="en-US" dirty="0" err="1">
                <a:ea typeface="Arial" charset="0"/>
              </a:rPr>
              <a:t>của</a:t>
            </a:r>
            <a:r>
              <a:rPr lang="en-US" altLang="en-US" dirty="0">
                <a:ea typeface="Arial" charset="0"/>
              </a:rPr>
              <a:t> x </a:t>
            </a:r>
            <a:r>
              <a:rPr lang="en-US" altLang="en-US" dirty="0" err="1">
                <a:ea typeface="Arial" charset="0"/>
              </a:rPr>
              <a:t>trong</a:t>
            </a:r>
            <a:r>
              <a:rPr lang="en-US" altLang="en-US" dirty="0">
                <a:ea typeface="Arial" charset="0"/>
              </a:rPr>
              <a:t> list</a:t>
            </a:r>
          </a:p>
          <a:p>
            <a:pPr marL="0" indent="0">
              <a:spcBef>
                <a:spcPts val="725"/>
              </a:spcBef>
              <a:spcAft>
                <a:spcPts val="725"/>
              </a:spcAft>
              <a:buNone/>
            </a:pPr>
            <a:r>
              <a:rPr lang="en-US" altLang="en-US" dirty="0">
                <a:ea typeface="Arial" charset="0"/>
              </a:rPr>
              <a:t>b) </a:t>
            </a:r>
            <a:r>
              <a:rPr lang="en-US" altLang="en-US" dirty="0" err="1">
                <a:ea typeface="Arial" charset="0"/>
              </a:rPr>
              <a:t>Chỉnh</a:t>
            </a:r>
            <a:r>
              <a:rPr lang="en-US" altLang="en-US" dirty="0">
                <a:ea typeface="Arial" charset="0"/>
              </a:rPr>
              <a:t> </a:t>
            </a:r>
            <a:r>
              <a:rPr lang="en-US" altLang="en-US" dirty="0" err="1">
                <a:ea typeface="Arial" charset="0"/>
              </a:rPr>
              <a:t>sửa</a:t>
            </a:r>
            <a:r>
              <a:rPr lang="en-US" altLang="en-US" dirty="0">
                <a:ea typeface="Arial" charset="0"/>
              </a:rPr>
              <a:t> </a:t>
            </a:r>
            <a:r>
              <a:rPr lang="en-US" altLang="en-US" dirty="0" err="1">
                <a:ea typeface="Arial" charset="0"/>
              </a:rPr>
              <a:t>lại</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x </a:t>
            </a:r>
            <a:r>
              <a:rPr lang="en-US" altLang="en-US" dirty="0" err="1">
                <a:ea typeface="Arial" charset="0"/>
              </a:rPr>
              <a:t>được</a:t>
            </a:r>
            <a:r>
              <a:rPr lang="en-US" altLang="en-US" dirty="0">
                <a:ea typeface="Arial" charset="0"/>
              </a:rPr>
              <a:t> </a:t>
            </a:r>
            <a:r>
              <a:rPr lang="en-US" altLang="en-US" dirty="0" err="1">
                <a:ea typeface="Arial" charset="0"/>
              </a:rPr>
              <a:t>tìm</a:t>
            </a:r>
            <a:r>
              <a:rPr lang="en-US" altLang="en-US" dirty="0">
                <a:ea typeface="Arial" charset="0"/>
              </a:rPr>
              <a:t> </a:t>
            </a:r>
            <a:r>
              <a:rPr lang="en-US" altLang="en-US" dirty="0" err="1">
                <a:ea typeface="Arial" charset="0"/>
              </a:rPr>
              <a:t>thấy</a:t>
            </a:r>
            <a:r>
              <a:rPr lang="en-US" altLang="en-US" dirty="0">
                <a:ea typeface="Arial" charset="0"/>
              </a:rPr>
              <a:t> ở </a:t>
            </a:r>
            <a:r>
              <a:rPr lang="en-US" altLang="en-US" dirty="0" err="1">
                <a:ea typeface="Arial" charset="0"/>
              </a:rPr>
              <a:t>câu</a:t>
            </a:r>
            <a:r>
              <a:rPr lang="en-US" altLang="en-US" dirty="0">
                <a:ea typeface="Arial" charset="0"/>
              </a:rPr>
              <a:t> a, in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khi</a:t>
            </a:r>
            <a:r>
              <a:rPr lang="en-US" altLang="en-US" dirty="0">
                <a:ea typeface="Arial" charset="0"/>
              </a:rPr>
              <a:t> </a:t>
            </a:r>
            <a:r>
              <a:rPr lang="en-US" altLang="en-US" dirty="0" err="1">
                <a:ea typeface="Arial" charset="0"/>
              </a:rPr>
              <a:t>chỉnh</a:t>
            </a:r>
            <a:r>
              <a:rPr lang="en-US" altLang="en-US" dirty="0">
                <a:ea typeface="Arial" charset="0"/>
              </a:rPr>
              <a:t> </a:t>
            </a:r>
            <a:r>
              <a:rPr lang="en-US" altLang="en-US" dirty="0" err="1">
                <a:ea typeface="Arial" charset="0"/>
              </a:rPr>
              <a:t>sửa</a:t>
            </a:r>
            <a:r>
              <a:rPr lang="en-US" altLang="en-US" dirty="0">
                <a:ea typeface="Arial" charset="0"/>
              </a:rPr>
              <a:t> ra </a:t>
            </a:r>
            <a:r>
              <a:rPr lang="en-US" altLang="en-US" dirty="0" err="1">
                <a:ea typeface="Arial" charset="0"/>
              </a:rPr>
              <a:t>màn</a:t>
            </a:r>
            <a:r>
              <a:rPr lang="en-US" altLang="en-US" dirty="0">
                <a:ea typeface="Arial" charset="0"/>
              </a:rPr>
              <a:t> </a:t>
            </a:r>
            <a:r>
              <a:rPr lang="en-US" altLang="en-US" dirty="0" err="1">
                <a:ea typeface="Arial" charset="0"/>
              </a:rPr>
              <a:t>hình</a:t>
            </a:r>
            <a:endParaRPr lang="en-US" altLang="en-US" dirty="0">
              <a:ea typeface="Arial" charset="0"/>
            </a:endParaRPr>
          </a:p>
          <a:p>
            <a:pPr marL="0" indent="0">
              <a:spcBef>
                <a:spcPts val="725"/>
              </a:spcBef>
              <a:spcAft>
                <a:spcPts val="725"/>
              </a:spcAft>
              <a:buNone/>
            </a:pPr>
            <a:r>
              <a:rPr lang="en-US" altLang="en-US" dirty="0">
                <a:ea typeface="Arial" charset="0"/>
              </a:rPr>
              <a:t>c) </a:t>
            </a:r>
            <a:r>
              <a:rPr lang="en-US" altLang="en-US" dirty="0" err="1">
                <a:ea typeface="Arial" charset="0"/>
              </a:rPr>
              <a:t>Thêm</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là</a:t>
            </a:r>
            <a:r>
              <a:rPr lang="en-US" altLang="en-US" dirty="0">
                <a:ea typeface="Arial" charset="0"/>
              </a:rPr>
              <a:t> y </a:t>
            </a:r>
            <a:r>
              <a:rPr lang="en-US" altLang="en-US" dirty="0" err="1">
                <a:ea typeface="Arial" charset="0"/>
              </a:rPr>
              <a:t>với</a:t>
            </a:r>
            <a:r>
              <a:rPr lang="en-US" altLang="en-US" dirty="0">
                <a:ea typeface="Arial" charset="0"/>
              </a:rPr>
              <a:t> y </a:t>
            </a:r>
            <a:r>
              <a:rPr lang="en-US" altLang="en-US" dirty="0" err="1">
                <a:ea typeface="Arial" charset="0"/>
              </a:rPr>
              <a:t>được</a:t>
            </a:r>
            <a:r>
              <a:rPr lang="en-US" altLang="en-US" dirty="0">
                <a:ea typeface="Arial" charset="0"/>
              </a:rPr>
              <a:t> </a:t>
            </a:r>
            <a:r>
              <a:rPr lang="en-US" altLang="en-US" dirty="0" err="1">
                <a:ea typeface="Arial" charset="0"/>
              </a:rPr>
              <a:t>nhập</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en-US" altLang="en-US" dirty="0">
                <a:ea typeface="Arial" charset="0"/>
              </a:rPr>
              <a:t> (</a:t>
            </a:r>
            <a:r>
              <a:rPr lang="en-US" altLang="en-US" dirty="0" err="1">
                <a:ea typeface="Arial" charset="0"/>
              </a:rPr>
              <a:t>vị</a:t>
            </a:r>
            <a:r>
              <a:rPr lang="en-US" altLang="en-US" dirty="0">
                <a:ea typeface="Arial" charset="0"/>
              </a:rPr>
              <a:t> </a:t>
            </a:r>
            <a:r>
              <a:rPr lang="en-US" altLang="en-US" dirty="0" err="1">
                <a:ea typeface="Arial" charset="0"/>
              </a:rPr>
              <a:t>trí</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cuối</a:t>
            </a:r>
            <a:r>
              <a:rPr lang="en-US" altLang="en-US" dirty="0">
                <a:ea typeface="Arial" charset="0"/>
              </a:rPr>
              <a:t>, </a:t>
            </a:r>
            <a:r>
              <a:rPr lang="en-US" altLang="en-US" dirty="0" err="1">
                <a:ea typeface="Arial" charset="0"/>
              </a:rPr>
              <a:t>giữa</a:t>
            </a:r>
            <a:r>
              <a:rPr lang="en-US" altLang="en-US" dirty="0">
                <a:ea typeface="Arial" charset="0"/>
              </a:rPr>
              <a:t> list)</a:t>
            </a:r>
          </a:p>
          <a:p>
            <a:pPr marL="0" indent="0">
              <a:spcBef>
                <a:spcPts val="725"/>
              </a:spcBef>
              <a:spcAft>
                <a:spcPts val="725"/>
              </a:spcAft>
              <a:buNone/>
            </a:pPr>
            <a:r>
              <a:rPr lang="en-US" altLang="en-US" dirty="0">
                <a:ea typeface="Arial" charset="0"/>
              </a:rPr>
              <a:t>d) </a:t>
            </a:r>
            <a:r>
              <a:rPr lang="en-US" altLang="en-US" dirty="0" err="1">
                <a:ea typeface="Arial" charset="0"/>
              </a:rPr>
              <a:t>Không</a:t>
            </a:r>
            <a:r>
              <a:rPr lang="en-US" altLang="en-US" dirty="0">
                <a:ea typeface="Arial" charset="0"/>
              </a:rPr>
              <a:t> </a:t>
            </a:r>
            <a:r>
              <a:rPr lang="en-US" altLang="en-US" dirty="0" err="1">
                <a:ea typeface="Arial" charset="0"/>
              </a:rPr>
              <a:t>sử</a:t>
            </a:r>
            <a:r>
              <a:rPr lang="en-US" altLang="en-US" dirty="0">
                <a:ea typeface="Arial" charset="0"/>
              </a:rPr>
              <a:t> </a:t>
            </a:r>
            <a:r>
              <a:rPr lang="en-US" altLang="en-US" dirty="0" err="1">
                <a:ea typeface="Arial" charset="0"/>
              </a:rPr>
              <a:t>dụng</a:t>
            </a:r>
            <a:r>
              <a:rPr lang="en-US" altLang="en-US" dirty="0">
                <a:ea typeface="Arial" charset="0"/>
              </a:rPr>
              <a:t> </a:t>
            </a:r>
            <a:r>
              <a:rPr lang="en-US" altLang="en-US" dirty="0" err="1">
                <a:ea typeface="Arial" charset="0"/>
              </a:rPr>
              <a:t>hàm</a:t>
            </a:r>
            <a:r>
              <a:rPr lang="en-US" altLang="en-US" dirty="0">
                <a:ea typeface="Arial" charset="0"/>
              </a:rPr>
              <a:t> sort(), </a:t>
            </a:r>
            <a:r>
              <a:rPr lang="en-US" altLang="en-US" dirty="0" err="1">
                <a:ea typeface="Arial" charset="0"/>
              </a:rPr>
              <a:t>sắp</a:t>
            </a:r>
            <a:r>
              <a:rPr lang="en-US" altLang="en-US" dirty="0">
                <a:ea typeface="Arial" charset="0"/>
              </a:rPr>
              <a:t> </a:t>
            </a:r>
            <a:r>
              <a:rPr lang="en-US" altLang="en-US" dirty="0" err="1">
                <a:ea typeface="Arial" charset="0"/>
              </a:rPr>
              <a:t>xếp</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trong</a:t>
            </a:r>
            <a:r>
              <a:rPr lang="en-US" altLang="en-US" dirty="0">
                <a:ea typeface="Arial" charset="0"/>
              </a:rPr>
              <a:t> list </a:t>
            </a:r>
            <a:r>
              <a:rPr lang="en-US" altLang="en-US" dirty="0" err="1">
                <a:ea typeface="Arial" charset="0"/>
              </a:rPr>
              <a:t>theo</a:t>
            </a:r>
            <a:r>
              <a:rPr lang="en-US" altLang="en-US" dirty="0">
                <a:ea typeface="Arial" charset="0"/>
              </a:rPr>
              <a:t> </a:t>
            </a:r>
            <a:r>
              <a:rPr lang="en-US" altLang="en-US" dirty="0" err="1">
                <a:ea typeface="Arial" charset="0"/>
              </a:rPr>
              <a:t>giá</a:t>
            </a:r>
            <a:r>
              <a:rPr lang="en-US" altLang="en-US" dirty="0">
                <a:ea typeface="Arial" charset="0"/>
              </a:rPr>
              <a:t> </a:t>
            </a:r>
            <a:r>
              <a:rPr lang="en-US" altLang="en-US" dirty="0" err="1">
                <a:ea typeface="Arial" charset="0"/>
              </a:rPr>
              <a:t>trị</a:t>
            </a:r>
            <a:r>
              <a:rPr lang="en-US" altLang="en-US" dirty="0">
                <a:ea typeface="Arial" charset="0"/>
              </a:rPr>
              <a:t> </a:t>
            </a:r>
            <a:r>
              <a:rPr lang="en-US" altLang="en-US" dirty="0" err="1">
                <a:ea typeface="Arial" charset="0"/>
              </a:rPr>
              <a:t>giảm</a:t>
            </a:r>
            <a:r>
              <a:rPr lang="en-US" altLang="en-US" dirty="0">
                <a:ea typeface="Arial" charset="0"/>
              </a:rPr>
              <a:t> </a:t>
            </a:r>
            <a:r>
              <a:rPr lang="en-US" altLang="en-US" dirty="0" err="1">
                <a:ea typeface="Arial" charset="0"/>
              </a:rPr>
              <a:t>dần</a:t>
            </a:r>
            <a:r>
              <a:rPr lang="en-US" altLang="en-US" dirty="0">
                <a:ea typeface="Arial" charset="0"/>
              </a:rPr>
              <a:t>. In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trước</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khi</a:t>
            </a:r>
            <a:r>
              <a:rPr lang="en-US" altLang="en-US" dirty="0">
                <a:ea typeface="Arial" charset="0"/>
              </a:rPr>
              <a:t> </a:t>
            </a:r>
            <a:r>
              <a:rPr lang="en-US" altLang="en-US" dirty="0" err="1">
                <a:ea typeface="Arial" charset="0"/>
              </a:rPr>
              <a:t>sắp</a:t>
            </a:r>
            <a:r>
              <a:rPr lang="en-US" altLang="en-US" dirty="0">
                <a:ea typeface="Arial" charset="0"/>
              </a:rPr>
              <a:t> </a:t>
            </a:r>
            <a:r>
              <a:rPr lang="en-US" altLang="en-US" dirty="0" err="1">
                <a:ea typeface="Arial" charset="0"/>
              </a:rPr>
              <a:t>xếp</a:t>
            </a:r>
            <a:endParaRPr lang="en-US" altLang="en-US" dirty="0">
              <a:ea typeface="Arial" charset="0"/>
            </a:endParaRPr>
          </a:p>
          <a:p>
            <a:pPr marL="0" indent="0">
              <a:spcBef>
                <a:spcPts val="725"/>
              </a:spcBef>
              <a:spcAft>
                <a:spcPts val="725"/>
              </a:spcAft>
              <a:buNone/>
            </a:pPr>
            <a:r>
              <a:rPr lang="en-US" altLang="en-US" dirty="0">
                <a:ea typeface="Arial" charset="0"/>
              </a:rPr>
              <a:t>e) </a:t>
            </a:r>
            <a:r>
              <a:rPr lang="en-US" altLang="en-US" dirty="0" err="1">
                <a:ea typeface="Arial" charset="0"/>
              </a:rPr>
              <a:t>Xóa</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bất</a:t>
            </a:r>
            <a:r>
              <a:rPr lang="en-US" altLang="en-US" dirty="0">
                <a:ea typeface="Arial" charset="0"/>
              </a:rPr>
              <a:t> </a:t>
            </a:r>
            <a:r>
              <a:rPr lang="en-US" altLang="en-US" dirty="0" err="1">
                <a:ea typeface="Arial" charset="0"/>
              </a:rPr>
              <a:t>kỳ</a:t>
            </a:r>
            <a:r>
              <a:rPr lang="en-US" altLang="en-US" dirty="0">
                <a:ea typeface="Arial" charset="0"/>
              </a:rPr>
              <a:t> </a:t>
            </a:r>
            <a:r>
              <a:rPr lang="en-US" altLang="en-US" dirty="0" err="1">
                <a:ea typeface="Arial" charset="0"/>
              </a:rPr>
              <a:t>trong</a:t>
            </a:r>
            <a:r>
              <a:rPr lang="en-US" altLang="en-US" dirty="0">
                <a:ea typeface="Arial" charset="0"/>
              </a:rPr>
              <a:t> list. In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trước</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khi</a:t>
            </a:r>
            <a:r>
              <a:rPr lang="en-US" altLang="en-US" dirty="0">
                <a:ea typeface="Arial" charset="0"/>
              </a:rPr>
              <a:t> </a:t>
            </a:r>
            <a:r>
              <a:rPr lang="en-US" altLang="en-US" dirty="0" err="1">
                <a:ea typeface="Arial" charset="0"/>
              </a:rPr>
              <a:t>loại</a:t>
            </a:r>
            <a:r>
              <a:rPr lang="en-US" altLang="en-US" dirty="0">
                <a:ea typeface="Arial" charset="0"/>
              </a:rPr>
              <a:t> </a:t>
            </a:r>
            <a:r>
              <a:rPr lang="en-US" altLang="en-US" dirty="0" err="1">
                <a:ea typeface="Arial" charset="0"/>
              </a:rPr>
              <a:t>bỏ</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4718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644241"/>
            <a:ext cx="11406748" cy="47565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en-US" altLang="en-US" dirty="0">
                <a:ea typeface="Arial" charset="0"/>
              </a:rPr>
              <a:t>Cho </a:t>
            </a:r>
            <a:r>
              <a:rPr lang="en-US" altLang="en-US" dirty="0" err="1">
                <a:ea typeface="Arial" charset="0"/>
              </a:rPr>
              <a:t>trước</a:t>
            </a:r>
            <a:r>
              <a:rPr lang="en-US" altLang="en-US" dirty="0">
                <a:ea typeface="Arial" charset="0"/>
              </a:rPr>
              <a:t> </a:t>
            </a:r>
            <a:r>
              <a:rPr lang="en-US" altLang="en-US" dirty="0" err="1">
                <a:ea typeface="Arial" charset="0"/>
              </a:rPr>
              <a:t>mọt</a:t>
            </a:r>
            <a:r>
              <a:rPr lang="en-US" altLang="en-US" dirty="0">
                <a:ea typeface="Arial" charset="0"/>
              </a:rPr>
              <a:t> tuple </a:t>
            </a:r>
            <a:r>
              <a:rPr lang="en-US" altLang="en-US" dirty="0" err="1">
                <a:ea typeface="Arial" charset="0"/>
              </a:rPr>
              <a:t>chứa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nhiên</a:t>
            </a:r>
            <a:r>
              <a:rPr lang="en-US" altLang="en-US" dirty="0">
                <a:ea typeface="Arial" charset="0"/>
              </a:rPr>
              <a:t> </a:t>
            </a:r>
            <a:r>
              <a:rPr lang="en-US" altLang="en-US" dirty="0" err="1">
                <a:ea typeface="Arial" charset="0"/>
              </a:rPr>
              <a:t>sau</a:t>
            </a:r>
            <a:r>
              <a:rPr lang="en-US" altLang="en-US" dirty="0">
                <a:ea typeface="Arial" charset="0"/>
              </a:rPr>
              <a:t> (1,2,3,4,5,6,7,8,9,10,11). </a:t>
            </a: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lưu</a:t>
            </a:r>
            <a:r>
              <a:rPr lang="en-US" altLang="en-US" dirty="0">
                <a:ea typeface="Arial" charset="0"/>
              </a:rPr>
              <a:t> </a:t>
            </a:r>
            <a:r>
              <a:rPr lang="en-US" altLang="en-US" dirty="0" err="1">
                <a:ea typeface="Arial" charset="0"/>
              </a:rPr>
              <a:t>nửa</a:t>
            </a:r>
            <a:r>
              <a:rPr lang="en-US" altLang="en-US" dirty="0">
                <a:ea typeface="Arial" charset="0"/>
              </a:rPr>
              <a:t> </a:t>
            </a:r>
            <a:r>
              <a:rPr lang="en-US" altLang="en-US" dirty="0" err="1">
                <a:ea typeface="Arial" charset="0"/>
              </a:rPr>
              <a:t>đầu</a:t>
            </a:r>
            <a:r>
              <a:rPr lang="en-US" altLang="en-US" dirty="0">
                <a:ea typeface="Arial" charset="0"/>
              </a:rPr>
              <a:t> </a:t>
            </a:r>
            <a:r>
              <a:rPr lang="en-US" altLang="en-US" dirty="0" err="1">
                <a:ea typeface="Arial" charset="0"/>
              </a:rPr>
              <a:t>và</a:t>
            </a:r>
            <a:r>
              <a:rPr lang="en-US" altLang="en-US" dirty="0">
                <a:ea typeface="Arial" charset="0"/>
              </a:rPr>
              <a:t> </a:t>
            </a:r>
            <a:r>
              <a:rPr lang="en-US" altLang="en-US" dirty="0" err="1">
                <a:ea typeface="Arial" charset="0"/>
              </a:rPr>
              <a:t>nửa</a:t>
            </a:r>
            <a:r>
              <a:rPr lang="en-US" altLang="en-US" dirty="0">
                <a:ea typeface="Arial" charset="0"/>
              </a:rPr>
              <a:t> </a:t>
            </a:r>
            <a:r>
              <a:rPr lang="en-US" altLang="en-US" dirty="0" err="1">
                <a:ea typeface="Arial" charset="0"/>
              </a:rPr>
              <a:t>cuối</a:t>
            </a:r>
            <a:r>
              <a:rPr lang="en-US" altLang="en-US" dirty="0">
                <a:ea typeface="Arial" charset="0"/>
              </a:rPr>
              <a:t> </a:t>
            </a:r>
            <a:r>
              <a:rPr lang="en-US" altLang="en-US" dirty="0" err="1">
                <a:ea typeface="Arial" charset="0"/>
              </a:rPr>
              <a:t>của</a:t>
            </a:r>
            <a:r>
              <a:rPr lang="en-US" altLang="en-US" dirty="0">
                <a:ea typeface="Arial" charset="0"/>
              </a:rPr>
              <a:t> tuple </a:t>
            </a:r>
            <a:r>
              <a:rPr lang="en-US" altLang="en-US" dirty="0" err="1">
                <a:ea typeface="Arial" charset="0"/>
              </a:rPr>
              <a:t>trên</a:t>
            </a:r>
            <a:r>
              <a:rPr lang="en-US" altLang="en-US" dirty="0">
                <a:ea typeface="Arial" charset="0"/>
              </a:rPr>
              <a:t> </a:t>
            </a:r>
            <a:r>
              <a:rPr lang="en-US" altLang="en-US" dirty="0" err="1">
                <a:ea typeface="Arial" charset="0"/>
              </a:rPr>
              <a:t>vào</a:t>
            </a:r>
            <a:r>
              <a:rPr lang="en-US" altLang="en-US" dirty="0">
                <a:ea typeface="Arial" charset="0"/>
              </a:rPr>
              <a:t> </a:t>
            </a:r>
            <a:r>
              <a:rPr lang="en-US" altLang="en-US" dirty="0" err="1">
                <a:ea typeface="Arial" charset="0"/>
              </a:rPr>
              <a:t>các</a:t>
            </a:r>
            <a:r>
              <a:rPr lang="en-US" altLang="en-US" dirty="0">
                <a:ea typeface="Arial" charset="0"/>
              </a:rPr>
              <a:t> tuple tp1 </a:t>
            </a:r>
            <a:r>
              <a:rPr lang="en-US" altLang="en-US" dirty="0" err="1">
                <a:ea typeface="Arial" charset="0"/>
              </a:rPr>
              <a:t>và</a:t>
            </a:r>
            <a:r>
              <a:rPr lang="en-US" altLang="en-US" dirty="0">
                <a:ea typeface="Arial" charset="0"/>
              </a:rPr>
              <a:t> tp2. In </a:t>
            </a:r>
            <a:r>
              <a:rPr lang="en-US" altLang="en-US" dirty="0" err="1">
                <a:ea typeface="Arial" charset="0"/>
              </a:rPr>
              <a:t>kết</a:t>
            </a:r>
            <a:r>
              <a:rPr lang="en-US" altLang="en-US" dirty="0">
                <a:ea typeface="Arial" charset="0"/>
              </a:rPr>
              <a:t> </a:t>
            </a:r>
            <a:r>
              <a:rPr lang="en-US" altLang="en-US" dirty="0" err="1">
                <a:ea typeface="Arial" charset="0"/>
              </a:rPr>
              <a:t>quả</a:t>
            </a:r>
            <a:r>
              <a:rPr lang="en-US" altLang="en-US" dirty="0">
                <a:ea typeface="Arial" charset="0"/>
              </a:rPr>
              <a:t> ra </a:t>
            </a:r>
            <a:r>
              <a:rPr lang="en-US" altLang="en-US" dirty="0" err="1">
                <a:ea typeface="Arial" charset="0"/>
              </a:rPr>
              <a:t>màn</a:t>
            </a:r>
            <a:r>
              <a:rPr lang="en-US" altLang="en-US" dirty="0">
                <a:ea typeface="Arial" charset="0"/>
              </a:rPr>
              <a:t> </a:t>
            </a:r>
            <a:r>
              <a:rPr lang="en-US" altLang="en-US" dirty="0" err="1">
                <a:ea typeface="Arial" charset="0"/>
              </a:rPr>
              <a:t>hình</a:t>
            </a:r>
            <a:r>
              <a:rPr lang="en-US" altLang="en-US" dirty="0">
                <a:ea typeface="Arial" charset="0"/>
              </a:rPr>
              <a:t>.</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365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 </a:t>
            </a:r>
          </a:p>
          <a:p>
            <a:pPr marL="0" indent="0">
              <a:spcBef>
                <a:spcPts val="725"/>
              </a:spcBef>
              <a:spcAft>
                <a:spcPts val="725"/>
              </a:spcAft>
              <a:buNone/>
            </a:pPr>
            <a:r>
              <a:rPr lang="vi-VN" altLang="en-US" dirty="0">
                <a:ea typeface="Arial" charset="0"/>
              </a:rPr>
              <a:t>Viết chương trình </a:t>
            </a:r>
            <a:r>
              <a:rPr lang="en-US" altLang="en-US" dirty="0" err="1">
                <a:ea typeface="Arial" charset="0"/>
              </a:rPr>
              <a:t>tạo</a:t>
            </a:r>
            <a:r>
              <a:rPr lang="en-US" altLang="en-US" dirty="0">
                <a:ea typeface="Arial" charset="0"/>
              </a:rPr>
              <a:t> </a:t>
            </a:r>
            <a:r>
              <a:rPr lang="en-US" altLang="en-US" dirty="0" err="1">
                <a:ea typeface="Arial" charset="0"/>
              </a:rPr>
              <a:t>một</a:t>
            </a:r>
            <a:r>
              <a:rPr lang="en-US" altLang="en-US" dirty="0">
                <a:ea typeface="Arial" charset="0"/>
              </a:rPr>
              <a:t> tuple </a:t>
            </a:r>
            <a:r>
              <a:rPr lang="en-US" altLang="en-US" dirty="0" err="1">
                <a:ea typeface="Arial" charset="0"/>
              </a:rPr>
              <a:t>chứa</a:t>
            </a:r>
            <a:r>
              <a:rPr lang="en-US" altLang="en-US" dirty="0">
                <a:ea typeface="Arial" charset="0"/>
              </a:rPr>
              <a:t> </a:t>
            </a:r>
            <a:r>
              <a:rPr lang="en-US" altLang="en-US" dirty="0" err="1">
                <a:ea typeface="Arial" charset="0"/>
              </a:rPr>
              <a:t>toàn</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số</a:t>
            </a:r>
            <a:r>
              <a:rPr lang="en-US" altLang="en-US" dirty="0">
                <a:ea typeface="Arial" charset="0"/>
              </a:rPr>
              <a:t> </a:t>
            </a:r>
            <a:r>
              <a:rPr lang="en-US" altLang="en-US" dirty="0" err="1">
                <a:ea typeface="Arial" charset="0"/>
              </a:rPr>
              <a:t>lẻ</a:t>
            </a:r>
            <a:r>
              <a:rPr lang="en-US" altLang="en-US" dirty="0">
                <a:ea typeface="Arial" charset="0"/>
              </a:rPr>
              <a:t> </a:t>
            </a:r>
            <a:r>
              <a:rPr lang="en-US" altLang="en-US" dirty="0" err="1">
                <a:ea typeface="Arial" charset="0"/>
              </a:rPr>
              <a:t>được</a:t>
            </a:r>
            <a:r>
              <a:rPr lang="en-US" altLang="en-US" dirty="0">
                <a:ea typeface="Arial" charset="0"/>
              </a:rPr>
              <a:t> </a:t>
            </a:r>
            <a:r>
              <a:rPr lang="en-US" altLang="en-US" dirty="0" err="1">
                <a:ea typeface="Arial" charset="0"/>
              </a:rPr>
              <a:t>lọc</a:t>
            </a:r>
            <a:r>
              <a:rPr lang="en-US" altLang="en-US" dirty="0">
                <a:ea typeface="Arial" charset="0"/>
              </a:rPr>
              <a:t> ra </a:t>
            </a:r>
            <a:r>
              <a:rPr lang="en-US" altLang="en-US" dirty="0" err="1">
                <a:ea typeface="Arial" charset="0"/>
              </a:rPr>
              <a:t>từ</a:t>
            </a:r>
            <a:r>
              <a:rPr lang="en-US" altLang="en-US" dirty="0">
                <a:ea typeface="Arial" charset="0"/>
              </a:rPr>
              <a:t> tuple </a:t>
            </a:r>
            <a:r>
              <a:rPr lang="en-US" altLang="en-US" dirty="0" err="1">
                <a:ea typeface="Arial" charset="0"/>
              </a:rPr>
              <a:t>cho</a:t>
            </a:r>
            <a:r>
              <a:rPr lang="en-US" altLang="en-US" dirty="0">
                <a:ea typeface="Arial" charset="0"/>
              </a:rPr>
              <a:t> </a:t>
            </a:r>
            <a:r>
              <a:rPr lang="en-US" altLang="en-US" dirty="0" err="1">
                <a:ea typeface="Arial" charset="0"/>
              </a:rPr>
              <a:t>trước</a:t>
            </a:r>
            <a:r>
              <a:rPr lang="en-US" altLang="en-US" dirty="0">
                <a:ea typeface="Arial" charset="0"/>
              </a:rPr>
              <a:t> </a:t>
            </a:r>
          </a:p>
          <a:p>
            <a:pPr marL="0" indent="0">
              <a:spcBef>
                <a:spcPts val="725"/>
              </a:spcBef>
              <a:spcAft>
                <a:spcPts val="725"/>
              </a:spcAft>
              <a:buNone/>
            </a:pPr>
            <a:r>
              <a:rPr lang="en-US" altLang="en-US" dirty="0" err="1">
                <a:ea typeface="Arial" charset="0"/>
              </a:rPr>
              <a:t>tp</a:t>
            </a:r>
            <a:r>
              <a:rPr lang="en-US" altLang="en-US" dirty="0">
                <a:ea typeface="Arial" charset="0"/>
              </a:rPr>
              <a:t> = (1,2,3,4,5,6,7,8,9,10,11,12,13,14,15) </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6679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11: </a:t>
            </a:r>
          </a:p>
          <a:p>
            <a:pPr marL="0" indent="0">
              <a:spcBef>
                <a:spcPts val="725"/>
              </a:spcBef>
              <a:spcAft>
                <a:spcPts val="725"/>
              </a:spcAft>
              <a:buNone/>
            </a:pPr>
            <a:r>
              <a:rPr lang="en-US" altLang="en-US" dirty="0" err="1">
                <a:ea typeface="Arial" charset="0"/>
              </a:rPr>
              <a:t>Giả</a:t>
            </a:r>
            <a:r>
              <a:rPr lang="en-US" altLang="en-US" dirty="0">
                <a:ea typeface="Arial" charset="0"/>
              </a:rPr>
              <a:t> </a:t>
            </a:r>
            <a:r>
              <a:rPr lang="en-US" altLang="en-US" dirty="0" err="1">
                <a:ea typeface="Arial" charset="0"/>
              </a:rPr>
              <a:t>sử</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hai</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kiểm</a:t>
            </a:r>
            <a:r>
              <a:rPr lang="en-US" altLang="en-US" dirty="0">
                <a:ea typeface="Arial" charset="0"/>
              </a:rPr>
              <a:t> </a:t>
            </a:r>
            <a:r>
              <a:rPr lang="en-US" altLang="en-US" dirty="0" err="1">
                <a:ea typeface="Arial" charset="0"/>
              </a:rPr>
              <a:t>tra</a:t>
            </a:r>
            <a:r>
              <a:rPr lang="en-US" altLang="en-US" dirty="0">
                <a:ea typeface="Arial" charset="0"/>
              </a:rPr>
              <a:t> (</a:t>
            </a:r>
            <a:r>
              <a:rPr lang="en-US" altLang="en-US" dirty="0" err="1">
                <a:ea typeface="Arial" charset="0"/>
              </a:rPr>
              <a:t>test_list</a:t>
            </a:r>
            <a:r>
              <a:rPr lang="en-US" altLang="en-US" dirty="0">
                <a:ea typeface="Arial" charset="0"/>
              </a:rPr>
              <a:t>) </a:t>
            </a:r>
            <a:r>
              <a:rPr lang="en-US" altLang="en-US" dirty="0" err="1">
                <a:ea typeface="Arial" charset="0"/>
              </a:rPr>
              <a:t>chứa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phần</a:t>
            </a:r>
            <a:r>
              <a:rPr lang="en-US" altLang="en-US" dirty="0">
                <a:ea typeface="Arial" charset="0"/>
              </a:rPr>
              <a:t> </a:t>
            </a:r>
            <a:r>
              <a:rPr lang="en-US" altLang="en-US" dirty="0" err="1">
                <a:ea typeface="Arial" charset="0"/>
              </a:rPr>
              <a:t>tử</a:t>
            </a:r>
            <a:r>
              <a:rPr lang="en-US" altLang="en-US" dirty="0">
                <a:ea typeface="Arial" charset="0"/>
              </a:rPr>
              <a:t> </a:t>
            </a:r>
            <a:r>
              <a:rPr lang="en-US" altLang="en-US" dirty="0" err="1">
                <a:ea typeface="Arial" charset="0"/>
              </a:rPr>
              <a:t>là</a:t>
            </a:r>
            <a:r>
              <a:rPr lang="en-US" altLang="en-US" dirty="0">
                <a:ea typeface="Arial" charset="0"/>
              </a:rPr>
              <a:t> tuple </a:t>
            </a:r>
            <a:r>
              <a:rPr lang="en-US" altLang="en-US" dirty="0" err="1">
                <a:ea typeface="Arial" charset="0"/>
              </a:rPr>
              <a:t>và</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các</a:t>
            </a:r>
            <a:r>
              <a:rPr lang="en-US" altLang="en-US" dirty="0">
                <a:ea typeface="Arial" charset="0"/>
              </a:rPr>
              <a:t> tuple </a:t>
            </a:r>
            <a:r>
              <a:rPr lang="en-US" altLang="en-US" dirty="0" err="1">
                <a:ea typeface="Arial" charset="0"/>
              </a:rPr>
              <a:t>tìm</a:t>
            </a:r>
            <a:r>
              <a:rPr lang="en-US" altLang="en-US" dirty="0">
                <a:ea typeface="Arial" charset="0"/>
              </a:rPr>
              <a:t> </a:t>
            </a:r>
            <a:r>
              <a:rPr lang="en-US" altLang="en-US" dirty="0" err="1">
                <a:ea typeface="Arial" charset="0"/>
              </a:rPr>
              <a:t>kiếm</a:t>
            </a:r>
            <a:r>
              <a:rPr lang="en-US" altLang="en-US" dirty="0">
                <a:ea typeface="Arial" charset="0"/>
              </a:rPr>
              <a:t> (</a:t>
            </a:r>
            <a:r>
              <a:rPr lang="en-US" altLang="en-US" dirty="0" err="1">
                <a:ea typeface="Arial" charset="0"/>
              </a:rPr>
              <a:t>search_tup</a:t>
            </a:r>
            <a:r>
              <a:rPr lang="en-US" altLang="en-US" dirty="0">
                <a:ea typeface="Arial" charset="0"/>
              </a:rPr>
              <a:t>), </a:t>
            </a:r>
            <a:r>
              <a:rPr lang="en-US" altLang="en-US" dirty="0" err="1">
                <a:ea typeface="Arial" charset="0"/>
              </a:rPr>
              <a:t>mỗi</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có</a:t>
            </a:r>
            <a:r>
              <a:rPr lang="en-US" altLang="en-US" dirty="0">
                <a:ea typeface="Arial" charset="0"/>
              </a:rPr>
              <a:t> </a:t>
            </a:r>
            <a:r>
              <a:rPr lang="en-US" altLang="en-US" dirty="0" err="1">
                <a:ea typeface="Arial" charset="0"/>
              </a:rPr>
              <a:t>nội</a:t>
            </a:r>
            <a:r>
              <a:rPr lang="en-US" altLang="en-US" dirty="0">
                <a:ea typeface="Arial" charset="0"/>
              </a:rPr>
              <a:t> dung </a:t>
            </a:r>
            <a:r>
              <a:rPr lang="en-US" altLang="en-US" dirty="0" err="1">
                <a:ea typeface="Arial" charset="0"/>
              </a:rPr>
              <a:t>như</a:t>
            </a:r>
            <a:r>
              <a:rPr lang="en-US" altLang="en-US" dirty="0">
                <a:ea typeface="Arial" charset="0"/>
              </a:rPr>
              <a:t> </a:t>
            </a:r>
            <a:r>
              <a:rPr lang="en-US" altLang="en-US" dirty="0" err="1">
                <a:ea typeface="Arial" charset="0"/>
              </a:rPr>
              <a:t>sau</a:t>
            </a:r>
            <a:r>
              <a:rPr lang="en-US" altLang="en-US" dirty="0">
                <a:ea typeface="Arial" charset="0"/>
              </a:rPr>
              <a:t>:</a:t>
            </a:r>
          </a:p>
          <a:p>
            <a:pPr marL="0" indent="0">
              <a:spcBef>
                <a:spcPts val="725"/>
              </a:spcBef>
              <a:spcAft>
                <a:spcPts val="725"/>
              </a:spcAft>
              <a:buNone/>
            </a:pPr>
            <a:r>
              <a:rPr lang="en-US" altLang="en-US" dirty="0" err="1">
                <a:ea typeface="Arial" charset="0"/>
              </a:rPr>
              <a:t>Test_list</a:t>
            </a:r>
            <a:r>
              <a:rPr lang="en-US" altLang="en-US" dirty="0">
                <a:ea typeface="Arial" charset="0"/>
              </a:rPr>
              <a:t> = [(4,5), (7,6), (1,0), (3,4)]</a:t>
            </a:r>
          </a:p>
          <a:p>
            <a:pPr marL="0" indent="0">
              <a:spcBef>
                <a:spcPts val="725"/>
              </a:spcBef>
              <a:spcAft>
                <a:spcPts val="725"/>
              </a:spcAft>
              <a:buNone/>
            </a:pPr>
            <a:r>
              <a:rPr lang="en-US" altLang="en-US" dirty="0" err="1">
                <a:ea typeface="Arial" charset="0"/>
              </a:rPr>
              <a:t>Search_tup</a:t>
            </a:r>
            <a:r>
              <a:rPr lang="en-US" altLang="en-US" dirty="0">
                <a:ea typeface="Arial" charset="0"/>
              </a:rPr>
              <a:t> = [(3,4), (8,9), (7,6), (1,2)]</a:t>
            </a:r>
          </a:p>
          <a:p>
            <a:pPr marL="0" indent="0">
              <a:spcBef>
                <a:spcPts val="725"/>
              </a:spcBef>
              <a:spcAft>
                <a:spcPts val="725"/>
              </a:spcAft>
              <a:buNone/>
            </a:pPr>
            <a:r>
              <a:rPr lang="en-US" altLang="en-US" dirty="0" err="1">
                <a:ea typeface="Arial" charset="0"/>
              </a:rPr>
              <a:t>Viết</a:t>
            </a:r>
            <a:r>
              <a:rPr lang="en-US" altLang="en-US" dirty="0">
                <a:ea typeface="Arial" charset="0"/>
              </a:rPr>
              <a:t> </a:t>
            </a:r>
            <a:r>
              <a:rPr lang="en-US" altLang="en-US" dirty="0" err="1">
                <a:ea typeface="Arial" charset="0"/>
              </a:rPr>
              <a:t>chương</a:t>
            </a:r>
            <a:r>
              <a:rPr lang="en-US" altLang="en-US" dirty="0">
                <a:ea typeface="Arial" charset="0"/>
              </a:rPr>
              <a:t> </a:t>
            </a:r>
            <a:r>
              <a:rPr lang="en-US" altLang="en-US" dirty="0" err="1">
                <a:ea typeface="Arial" charset="0"/>
              </a:rPr>
              <a:t>trình</a:t>
            </a:r>
            <a:r>
              <a:rPr lang="en-US" altLang="en-US" dirty="0">
                <a:ea typeface="Arial" charset="0"/>
              </a:rPr>
              <a:t> </a:t>
            </a:r>
            <a:r>
              <a:rPr lang="en-US" altLang="en-US" dirty="0" err="1">
                <a:ea typeface="Arial" charset="0"/>
              </a:rPr>
              <a:t>tìm</a:t>
            </a:r>
            <a:r>
              <a:rPr lang="en-US" altLang="en-US" dirty="0">
                <a:ea typeface="Arial" charset="0"/>
              </a:rPr>
              <a:t> </a:t>
            </a:r>
            <a:r>
              <a:rPr lang="en-US" altLang="en-US" dirty="0" err="1">
                <a:ea typeface="Arial" charset="0"/>
              </a:rPr>
              <a:t>chỉ</a:t>
            </a:r>
            <a:r>
              <a:rPr lang="en-US" altLang="en-US" dirty="0">
                <a:ea typeface="Arial" charset="0"/>
              </a:rPr>
              <a:t> </a:t>
            </a:r>
            <a:r>
              <a:rPr lang="en-US" altLang="en-US" dirty="0" err="1">
                <a:ea typeface="Arial" charset="0"/>
              </a:rPr>
              <a:t>mục</a:t>
            </a:r>
            <a:r>
              <a:rPr lang="en-US" altLang="en-US" dirty="0">
                <a:ea typeface="Arial" charset="0"/>
              </a:rPr>
              <a:t> </a:t>
            </a:r>
            <a:r>
              <a:rPr lang="en-US" altLang="en-US" dirty="0" err="1">
                <a:ea typeface="Arial" charset="0"/>
              </a:rPr>
              <a:t>của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cặp</a:t>
            </a:r>
            <a:r>
              <a:rPr lang="en-US" altLang="en-US" dirty="0">
                <a:ea typeface="Arial" charset="0"/>
              </a:rPr>
              <a:t> tuple </a:t>
            </a:r>
            <a:r>
              <a:rPr lang="en-US" altLang="en-US" dirty="0" err="1">
                <a:ea typeface="Arial" charset="0"/>
              </a:rPr>
              <a:t>trong</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tìm</a:t>
            </a:r>
            <a:r>
              <a:rPr lang="en-US" altLang="en-US" dirty="0">
                <a:ea typeface="Arial" charset="0"/>
              </a:rPr>
              <a:t> </a:t>
            </a:r>
            <a:r>
              <a:rPr lang="en-US" altLang="en-US" dirty="0" err="1">
                <a:ea typeface="Arial" charset="0"/>
              </a:rPr>
              <a:t>kiếm</a:t>
            </a:r>
            <a:r>
              <a:rPr lang="en-US" altLang="en-US" dirty="0">
                <a:ea typeface="Arial" charset="0"/>
              </a:rPr>
              <a:t> </a:t>
            </a:r>
            <a:r>
              <a:rPr lang="en-US" altLang="en-US" dirty="0" err="1">
                <a:ea typeface="Arial" charset="0"/>
              </a:rPr>
              <a:t>xuất</a:t>
            </a:r>
            <a:r>
              <a:rPr lang="en-US" altLang="en-US" dirty="0">
                <a:ea typeface="Arial" charset="0"/>
              </a:rPr>
              <a:t> </a:t>
            </a:r>
            <a:r>
              <a:rPr lang="en-US" altLang="en-US" dirty="0" err="1">
                <a:ea typeface="Arial" charset="0"/>
              </a:rPr>
              <a:t>hiện</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kiểm</a:t>
            </a:r>
            <a:r>
              <a:rPr lang="en-US" altLang="en-US" dirty="0">
                <a:ea typeface="Arial" charset="0"/>
              </a:rPr>
              <a:t> </a:t>
            </a:r>
            <a:r>
              <a:rPr lang="en-US" altLang="en-US" dirty="0" err="1">
                <a:ea typeface="Arial" charset="0"/>
              </a:rPr>
              <a:t>tra</a:t>
            </a:r>
            <a:r>
              <a:rPr lang="en-US" altLang="en-US" dirty="0">
                <a:ea typeface="Arial" charset="0"/>
              </a:rPr>
              <a:t>.</a:t>
            </a:r>
            <a:endParaRPr lang="vi-VN"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92907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 </a:t>
            </a:r>
          </a:p>
          <a:p>
            <a:pPr marL="0" indent="0">
              <a:buNone/>
            </a:pPr>
            <a:r>
              <a:rPr lang="vi-VN" dirty="0"/>
              <a:t>Cho danh sách a</a:t>
            </a:r>
            <a:r>
              <a:rPr lang="en-US" dirty="0"/>
              <a:t> </a:t>
            </a:r>
            <a:r>
              <a:rPr lang="vi-VN" dirty="0"/>
              <a:t>=</a:t>
            </a:r>
            <a:r>
              <a:rPr lang="en-US" dirty="0"/>
              <a:t> [</a:t>
            </a:r>
            <a:r>
              <a:rPr lang="vi-VN" dirty="0"/>
              <a:t>2, -4, 1, 9, -3, 6, 3, -2, 6, 8</a:t>
            </a:r>
            <a:r>
              <a:rPr lang="en-US" dirty="0"/>
              <a:t>]</a:t>
            </a:r>
            <a:r>
              <a:rPr lang="vi-VN" dirty="0"/>
              <a:t> gồm n=10 phần tử.</a:t>
            </a:r>
          </a:p>
          <a:p>
            <a:pPr marL="0" indent="0">
              <a:buNone/>
            </a:pPr>
            <a:r>
              <a:rPr lang="vi-VN" dirty="0"/>
              <a:t>Yêu cầu:</a:t>
            </a:r>
          </a:p>
          <a:p>
            <a:pPr marL="0" indent="0">
              <a:buNone/>
            </a:pPr>
            <a:r>
              <a:rPr lang="en-US" dirty="0"/>
              <a:t>+</a:t>
            </a:r>
            <a:r>
              <a:rPr lang="vi-VN" dirty="0"/>
              <a:t> Viết chương trình Python tính tổng các phần tử của danh sách.</a:t>
            </a:r>
          </a:p>
          <a:p>
            <a:pPr marL="0" indent="0">
              <a:buNone/>
            </a:pPr>
            <a:r>
              <a:rPr lang="en-US" dirty="0"/>
              <a:t>+</a:t>
            </a:r>
            <a:r>
              <a:rPr lang="vi-VN" dirty="0"/>
              <a:t> Viết chương trình Python đếm số lượng các số hạng dương và tổng của</a:t>
            </a:r>
            <a:r>
              <a:rPr lang="en-US" dirty="0"/>
              <a:t> </a:t>
            </a:r>
            <a:r>
              <a:rPr lang="en-US" dirty="0" err="1"/>
              <a:t>các</a:t>
            </a:r>
            <a:r>
              <a:rPr lang="en-US" dirty="0"/>
              <a:t> </a:t>
            </a:r>
            <a:r>
              <a:rPr lang="en-US" dirty="0" err="1"/>
              <a:t>số</a:t>
            </a:r>
            <a:r>
              <a:rPr lang="en-US" dirty="0"/>
              <a:t> </a:t>
            </a:r>
            <a:r>
              <a:rPr lang="vi-VN" dirty="0"/>
              <a:t>hạng dương.</a:t>
            </a:r>
          </a:p>
          <a:p>
            <a:pPr marL="0" indent="0">
              <a:buNone/>
            </a:pPr>
            <a:r>
              <a:rPr lang="en-US" dirty="0"/>
              <a:t>+</a:t>
            </a:r>
            <a:r>
              <a:rPr lang="vi-VN" dirty="0"/>
              <a:t> Tìm vị trí của phần tử âm đầu tiên trong danh sách.</a:t>
            </a:r>
          </a:p>
          <a:p>
            <a:pPr marL="0" indent="0">
              <a:buNone/>
            </a:pPr>
            <a:r>
              <a:rPr lang="en-US" dirty="0"/>
              <a:t>+</a:t>
            </a:r>
            <a:r>
              <a:rPr lang="vi-VN" dirty="0"/>
              <a:t> Tìm vị trí của phần tử dương cuối cùng trong danh sách.</a:t>
            </a:r>
          </a:p>
          <a:p>
            <a:pPr marL="0" indent="0">
              <a:buNone/>
            </a:pPr>
            <a:r>
              <a:rPr lang="en-US" dirty="0"/>
              <a:t>+</a:t>
            </a:r>
            <a:r>
              <a:rPr lang="vi-VN" dirty="0"/>
              <a:t> Tìm phần tử lớn nhất của danh sách và vị trí phần tử lớn nhất cuối cùng</a:t>
            </a: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26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802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 </a:t>
            </a:r>
          </a:p>
          <a:p>
            <a:pPr marL="0" indent="0">
              <a:spcBef>
                <a:spcPts val="725"/>
              </a:spcBef>
              <a:spcAft>
                <a:spcPts val="725"/>
              </a:spcAft>
              <a:buNone/>
            </a:pPr>
            <a:r>
              <a:rPr lang="vi-VN" altLang="en-US" dirty="0">
                <a:ea typeface="Arial" charset="0"/>
              </a:rPr>
              <a:t>Viết chương trình nhập vào một danh sách các phần tử là số tự nhiên với số phần tử bằng n</a:t>
            </a:r>
            <a:r>
              <a:rPr lang="en-US" altLang="en-US" dirty="0">
                <a:ea typeface="Arial" charset="0"/>
              </a:rPr>
              <a:t> </a:t>
            </a:r>
            <a:r>
              <a:rPr lang="vi-VN" altLang="en-US" dirty="0">
                <a:ea typeface="Arial" charset="0"/>
              </a:rPr>
              <a:t>(n nhập từ bàn phím)</a:t>
            </a:r>
            <a:r>
              <a:rPr lang="en-US" altLang="en-US" dirty="0">
                <a:ea typeface="Arial" charset="0"/>
              </a:rPr>
              <a:t>. </a:t>
            </a:r>
            <a:r>
              <a:rPr lang="vi-VN" altLang="en-US" dirty="0">
                <a:ea typeface="Arial" charset="0"/>
              </a:rPr>
              <a:t>Thực hiện các yêu cầu sau.</a:t>
            </a:r>
          </a:p>
          <a:p>
            <a:pPr marL="0" indent="0">
              <a:spcBef>
                <a:spcPts val="725"/>
              </a:spcBef>
              <a:spcAft>
                <a:spcPts val="725"/>
              </a:spcAft>
              <a:buNone/>
            </a:pPr>
            <a:r>
              <a:rPr lang="en-US" altLang="en-US" dirty="0">
                <a:ea typeface="Arial" charset="0"/>
              </a:rPr>
              <a:t>+</a:t>
            </a:r>
            <a:r>
              <a:rPr lang="vi-VN" altLang="en-US" dirty="0">
                <a:ea typeface="Arial" charset="0"/>
              </a:rPr>
              <a:t> Viết chương trình Python tìm phần tử lớn thứ hai của danh sách và vị trí của phần tử đạt giá trị lớn thứ hai.</a:t>
            </a:r>
          </a:p>
          <a:p>
            <a:pPr marL="0" indent="0">
              <a:spcBef>
                <a:spcPts val="725"/>
              </a:spcBef>
              <a:spcAft>
                <a:spcPts val="725"/>
              </a:spcAft>
              <a:buNone/>
            </a:pPr>
            <a:r>
              <a:rPr lang="en-US" altLang="en-US" dirty="0">
                <a:ea typeface="Arial" charset="0"/>
              </a:rPr>
              <a:t>+</a:t>
            </a:r>
            <a:r>
              <a:rPr lang="vi-VN" altLang="en-US" dirty="0">
                <a:ea typeface="Arial" charset="0"/>
              </a:rPr>
              <a:t> Tính số lượng các số dương liên tiếp nhiều nhất.</a:t>
            </a:r>
          </a:p>
          <a:p>
            <a:pPr marL="0" indent="0">
              <a:spcBef>
                <a:spcPts val="725"/>
              </a:spcBef>
              <a:spcAft>
                <a:spcPts val="725"/>
              </a:spcAft>
              <a:buNone/>
            </a:pPr>
            <a:r>
              <a:rPr lang="en-US" altLang="en-US" dirty="0">
                <a:ea typeface="Arial" charset="0"/>
              </a:rPr>
              <a:t>+</a:t>
            </a:r>
            <a:r>
              <a:rPr lang="vi-VN" altLang="en-US" dirty="0">
                <a:ea typeface="Arial" charset="0"/>
              </a:rPr>
              <a:t> Tính số lượng các số dương liên tiếp có tổng lớn nhất.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3016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3: </a:t>
            </a:r>
          </a:p>
          <a:p>
            <a:pPr marL="0" indent="0">
              <a:spcBef>
                <a:spcPts val="725"/>
              </a:spcBef>
              <a:spcAft>
                <a:spcPts val="725"/>
              </a:spcAft>
              <a:buNone/>
            </a:pPr>
            <a:r>
              <a:rPr lang="vi-VN" altLang="en-US" dirty="0">
                <a:ea typeface="Arial" charset="0"/>
              </a:rPr>
              <a:t>Viết chương trình nhập vào một danh sách các phần tử là số tự nhiên cho đến khi nhập vào số 0.</a:t>
            </a:r>
            <a:r>
              <a:rPr lang="en-US" altLang="en-US" dirty="0">
                <a:ea typeface="Arial" charset="0"/>
              </a:rPr>
              <a:t> </a:t>
            </a:r>
            <a:r>
              <a:rPr lang="vi-VN" altLang="en-US" dirty="0">
                <a:ea typeface="Arial" charset="0"/>
              </a:rPr>
              <a:t>Thực hiện các yêu cầu sau.</a:t>
            </a:r>
          </a:p>
          <a:p>
            <a:pPr marL="0" indent="0">
              <a:spcBef>
                <a:spcPts val="725"/>
              </a:spcBef>
              <a:spcAft>
                <a:spcPts val="725"/>
              </a:spcAft>
              <a:buNone/>
            </a:pPr>
            <a:r>
              <a:rPr lang="en-US" altLang="en-US" dirty="0">
                <a:ea typeface="Arial" charset="0"/>
              </a:rPr>
              <a:t>+</a:t>
            </a:r>
            <a:r>
              <a:rPr lang="vi-VN" altLang="en-US" dirty="0">
                <a:ea typeface="Arial" charset="0"/>
              </a:rPr>
              <a:t> Viết chương trình chuyển các phần tử dương của danh sách lên đầu danh sách và in danh sách ra màn hình.</a:t>
            </a:r>
          </a:p>
          <a:p>
            <a:pPr marL="0" indent="0">
              <a:spcBef>
                <a:spcPts val="725"/>
              </a:spcBef>
              <a:spcAft>
                <a:spcPts val="725"/>
              </a:spcAft>
              <a:buNone/>
            </a:pPr>
            <a:r>
              <a:rPr lang="en-US" altLang="en-US" dirty="0">
                <a:ea typeface="Arial" charset="0"/>
              </a:rPr>
              <a:t>+ </a:t>
            </a:r>
            <a:r>
              <a:rPr lang="vi-VN" altLang="en-US" dirty="0">
                <a:ea typeface="Arial" charset="0"/>
              </a:rPr>
              <a:t>Chèn một số m (m nhập vào từ bàn phím) vào đầu danh sách, cuối danh sách và vị trí thứ 5 của danh sách.</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6000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 </a:t>
            </a:r>
          </a:p>
          <a:p>
            <a:pPr marL="0" indent="0">
              <a:spcBef>
                <a:spcPts val="725"/>
              </a:spcBef>
              <a:spcAft>
                <a:spcPts val="725"/>
              </a:spcAft>
              <a:buNone/>
            </a:pPr>
            <a:r>
              <a:rPr lang="vi-VN" altLang="en-US" dirty="0">
                <a:ea typeface="Arial" charset="0"/>
              </a:rPr>
              <a:t>Viết chương trình nhập vào một danh sách (list) các phần tử là số tự nhiên cho đến khi nhập vào số 0.</a:t>
            </a:r>
            <a:r>
              <a:rPr lang="en-US" altLang="en-US" dirty="0">
                <a:ea typeface="Arial" charset="0"/>
              </a:rPr>
              <a:t> </a:t>
            </a:r>
            <a:r>
              <a:rPr lang="vi-VN" altLang="en-US" dirty="0">
                <a:ea typeface="Arial" charset="0"/>
              </a:rPr>
              <a:t>Thực hiện các yêu cầu sau.</a:t>
            </a:r>
          </a:p>
          <a:p>
            <a:pPr marL="0" indent="0">
              <a:spcBef>
                <a:spcPts val="725"/>
              </a:spcBef>
              <a:spcAft>
                <a:spcPts val="725"/>
              </a:spcAft>
              <a:buNone/>
            </a:pPr>
            <a:r>
              <a:rPr lang="en-US" altLang="en-US" dirty="0">
                <a:ea typeface="Arial" charset="0"/>
              </a:rPr>
              <a:t>+</a:t>
            </a:r>
            <a:r>
              <a:rPr lang="vi-VN" altLang="en-US" dirty="0">
                <a:ea typeface="Arial" charset="0"/>
              </a:rPr>
              <a:t> Chèn danh sách [1,2,3] vào vị trí đầu, cuối và thứ 5 của danh sách.</a:t>
            </a:r>
          </a:p>
          <a:p>
            <a:pPr marL="0" indent="0">
              <a:spcBef>
                <a:spcPts val="725"/>
              </a:spcBef>
              <a:spcAft>
                <a:spcPts val="725"/>
              </a:spcAft>
              <a:buNone/>
            </a:pPr>
            <a:r>
              <a:rPr lang="en-US" altLang="en-US" dirty="0">
                <a:ea typeface="Arial" charset="0"/>
              </a:rPr>
              <a:t>+</a:t>
            </a:r>
            <a:r>
              <a:rPr lang="vi-VN" altLang="en-US" dirty="0">
                <a:ea typeface="Arial" charset="0"/>
              </a:rPr>
              <a:t> Xóa phần tử thứ k (k nhập từ bàn phím) trong danh sách.</a:t>
            </a:r>
          </a:p>
          <a:p>
            <a:pPr marL="0" indent="0">
              <a:spcBef>
                <a:spcPts val="725"/>
              </a:spcBef>
              <a:spcAft>
                <a:spcPts val="725"/>
              </a:spcAft>
              <a:buNone/>
            </a:pPr>
            <a:r>
              <a:rPr lang="en-US" altLang="en-US" dirty="0">
                <a:ea typeface="Arial" charset="0"/>
              </a:rPr>
              <a:t>+</a:t>
            </a:r>
            <a:r>
              <a:rPr lang="vi-VN" altLang="en-US" dirty="0">
                <a:ea typeface="Arial" charset="0"/>
              </a:rPr>
              <a:t> Sắp xếp danh sách theo thứ tự tăng dần, giảm dần.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425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 </a:t>
            </a:r>
            <a:r>
              <a:rPr lang="en-US" dirty="0" err="1"/>
              <a:t>Cấu</a:t>
            </a:r>
            <a:r>
              <a:rPr lang="en-US" dirty="0"/>
              <a:t> </a:t>
            </a:r>
            <a:r>
              <a:rPr lang="en-US" dirty="0" err="1"/>
              <a:t>trúc</a:t>
            </a:r>
            <a:r>
              <a:rPr lang="en-US" dirty="0"/>
              <a:t> list</a:t>
            </a:r>
          </a:p>
        </p:txBody>
      </p:sp>
      <p:sp>
        <p:nvSpPr>
          <p:cNvPr id="3" name="Content Placeholder 2"/>
          <p:cNvSpPr>
            <a:spLocks noGrp="1"/>
          </p:cNvSpPr>
          <p:nvPr>
            <p:ph idx="1"/>
          </p:nvPr>
        </p:nvSpPr>
        <p:spPr>
          <a:xfrm>
            <a:off x="392626" y="1644241"/>
            <a:ext cx="11406748" cy="4756559"/>
          </a:xfrm>
        </p:spPr>
        <p:txBody>
          <a:bodyPr>
            <a:normAutofit/>
          </a:bodyPr>
          <a:lstStyle/>
          <a:p>
            <a:r>
              <a:rPr lang="en-US" altLang="en-US" dirty="0"/>
              <a:t>T</a:t>
            </a:r>
            <a:r>
              <a:rPr lang="vi-VN" altLang="en-US" dirty="0"/>
              <a:t>rong Python, một list (danh sách) là một loại đối tượng dữ liệu được sử dụng để chứa nhiều giá trị khác nhau trong một cấu trúc dữ liệu có thứ tự. List là một dạng </a:t>
            </a:r>
            <a:r>
              <a:rPr lang="vi-VN" altLang="en-US" b="1" dirty="0"/>
              <a:t>dữ liệu có thể thay đổi </a:t>
            </a:r>
            <a:r>
              <a:rPr lang="vi-VN" altLang="en-US" dirty="0"/>
              <a:t>(mutable), cho phép thêm, xóa, hoặc thay đổi các phần tử bên trong nó.</a:t>
            </a:r>
            <a:endParaRPr lang="en-US" altLang="en-US" dirty="0"/>
          </a:p>
          <a:p>
            <a:r>
              <a:rPr lang="vi-VN" altLang="en-US" dirty="0"/>
              <a:t>Khởi tạo một list:</a:t>
            </a:r>
            <a:r>
              <a:rPr lang="en-US" altLang="en-US" dirty="0"/>
              <a:t> </a:t>
            </a:r>
            <a:r>
              <a:rPr lang="en-US" altLang="en-US" dirty="0" err="1"/>
              <a:t>Khởi</a:t>
            </a:r>
            <a:r>
              <a:rPr lang="en-US" altLang="en-US" dirty="0"/>
              <a:t> </a:t>
            </a:r>
            <a:r>
              <a:rPr lang="en-US" altLang="en-US" dirty="0" err="1"/>
              <a:t>tạo</a:t>
            </a:r>
            <a:r>
              <a:rPr lang="en-US" altLang="en-US" dirty="0"/>
              <a:t> </a:t>
            </a:r>
            <a:r>
              <a:rPr lang="en-US" altLang="en-US" dirty="0" err="1"/>
              <a:t>một</a:t>
            </a:r>
            <a:r>
              <a:rPr lang="en-US" altLang="en-US" dirty="0"/>
              <a:t> list </a:t>
            </a:r>
            <a:r>
              <a:rPr lang="en-US" altLang="en-US" dirty="0" err="1"/>
              <a:t>bằng</a:t>
            </a:r>
            <a:r>
              <a:rPr lang="en-US" altLang="en-US" dirty="0"/>
              <a:t> </a:t>
            </a:r>
            <a:r>
              <a:rPr lang="en-US" altLang="en-US" dirty="0" err="1"/>
              <a:t>cách</a:t>
            </a:r>
            <a:r>
              <a:rPr lang="en-US" altLang="en-US" dirty="0"/>
              <a:t> </a:t>
            </a:r>
            <a:r>
              <a:rPr lang="en-US" altLang="en-US" dirty="0" err="1"/>
              <a:t>đặt</a:t>
            </a:r>
            <a:r>
              <a:rPr lang="en-US" altLang="en-US" dirty="0"/>
              <a:t> </a:t>
            </a:r>
            <a:r>
              <a:rPr lang="en-US" altLang="en-US" dirty="0" err="1"/>
              <a:t>các</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vào</a:t>
            </a:r>
            <a:r>
              <a:rPr lang="en-US" altLang="en-US" dirty="0"/>
              <a:t> </a:t>
            </a:r>
            <a:r>
              <a:rPr lang="en-US" altLang="en-US" dirty="0" err="1"/>
              <a:t>dấu</a:t>
            </a:r>
            <a:r>
              <a:rPr lang="en-US" altLang="en-US" dirty="0"/>
              <a:t> </a:t>
            </a:r>
            <a:r>
              <a:rPr lang="en-US" altLang="en-US" dirty="0" err="1"/>
              <a:t>ngoặc</a:t>
            </a:r>
            <a:r>
              <a:rPr lang="en-US" altLang="en-US" dirty="0"/>
              <a:t> </a:t>
            </a:r>
            <a:r>
              <a:rPr lang="en-US" altLang="en-US" dirty="0" err="1"/>
              <a:t>vuông</a:t>
            </a:r>
            <a:r>
              <a:rPr lang="en-US" altLang="en-US" dirty="0"/>
              <a:t> [], </a:t>
            </a:r>
            <a:r>
              <a:rPr lang="en-US" altLang="en-US" dirty="0" err="1"/>
              <a:t>và</a:t>
            </a:r>
            <a:r>
              <a:rPr lang="en-US" altLang="en-US" dirty="0"/>
              <a:t> </a:t>
            </a:r>
            <a:r>
              <a:rPr lang="en-US" altLang="en-US" dirty="0" err="1"/>
              <a:t>phân</a:t>
            </a:r>
            <a:r>
              <a:rPr lang="en-US" altLang="en-US" dirty="0"/>
              <a:t> </a:t>
            </a:r>
            <a:r>
              <a:rPr lang="en-US" altLang="en-US" dirty="0" err="1"/>
              <a:t>tách</a:t>
            </a:r>
            <a:r>
              <a:rPr lang="en-US" altLang="en-US" dirty="0"/>
              <a:t> </a:t>
            </a:r>
            <a:r>
              <a:rPr lang="en-US" altLang="en-US" dirty="0" err="1"/>
              <a:t>chúng</a:t>
            </a:r>
            <a:r>
              <a:rPr lang="en-US" altLang="en-US" dirty="0"/>
              <a:t> </a:t>
            </a:r>
            <a:r>
              <a:rPr lang="en-US" altLang="en-US" dirty="0" err="1"/>
              <a:t>bằng</a:t>
            </a:r>
            <a:r>
              <a:rPr lang="en-US" altLang="en-US" dirty="0"/>
              <a:t> </a:t>
            </a:r>
            <a:r>
              <a:rPr lang="en-US" altLang="en-US" dirty="0" err="1"/>
              <a:t>dấu</a:t>
            </a:r>
            <a:r>
              <a:rPr lang="en-US" altLang="en-US" dirty="0"/>
              <a:t> </a:t>
            </a:r>
            <a:r>
              <a:rPr lang="en-US" altLang="en-US" dirty="0" err="1"/>
              <a:t>phẩy</a:t>
            </a:r>
            <a:r>
              <a:rPr lang="en-US" altLang="en-US" dirty="0"/>
              <a:t>. </a:t>
            </a:r>
          </a:p>
          <a:p>
            <a:r>
              <a:rPr lang="vi-VN" altLang="en-US" dirty="0"/>
              <a:t>Trong Python, có thể tạo một list chứa các list khác. Được gọi là "list của list" hoặc "nested list" (list lồng nhau)</a:t>
            </a:r>
            <a:r>
              <a:rPr lang="en-US" altLang="en-US" dirty="0"/>
              <a:t>. </a:t>
            </a:r>
            <a:r>
              <a:rPr lang="vi-VN" altLang="en-US" dirty="0"/>
              <a:t>Cú pháp để tạo một list của list như sau:</a:t>
            </a:r>
            <a:endParaRPr lang="en-US" altLang="en-US" dirty="0"/>
          </a:p>
          <a:p>
            <a:pPr marL="0" indent="0" algn="ctr">
              <a:buNone/>
            </a:pPr>
            <a:r>
              <a:rPr lang="en-GB" altLang="en-US" dirty="0"/>
              <a:t>Matrix = [[value1, value2, ...], [value3, value4, ...], ...]</a:t>
            </a:r>
          </a:p>
          <a:p>
            <a:pPr marL="0" indent="0">
              <a:buNone/>
            </a:pPr>
            <a:r>
              <a:rPr lang="vi-VN" altLang="en-US" dirty="0"/>
              <a:t>Trong đó, value1, value2, value3, value4, ... là các giá trị bạn muốn lưu trữ trong từng list con.</a:t>
            </a:r>
            <a:endParaRPr lang="en-US" altLang="en-US" dirty="0"/>
          </a:p>
          <a:p>
            <a:pPr marL="0" indent="0">
              <a:buNone/>
            </a:pPr>
            <a:r>
              <a:rPr lang="en-US" altLang="en-US" dirty="0" err="1"/>
              <a:t>Có</a:t>
            </a:r>
            <a:r>
              <a:rPr lang="en-US" altLang="en-US" dirty="0"/>
              <a:t> </a:t>
            </a:r>
            <a:r>
              <a:rPr lang="en-US" altLang="en-US" dirty="0" err="1"/>
              <a:t>thể</a:t>
            </a:r>
            <a:r>
              <a:rPr lang="en-US" altLang="en-US" dirty="0"/>
              <a:t> </a:t>
            </a:r>
            <a:r>
              <a:rPr lang="en-US" altLang="en-US" dirty="0" err="1"/>
              <a:t>truy</a:t>
            </a:r>
            <a:r>
              <a:rPr lang="en-US" altLang="en-US" dirty="0"/>
              <a:t> </a:t>
            </a:r>
            <a:r>
              <a:rPr lang="en-US" altLang="en-US" dirty="0" err="1"/>
              <a:t>cập</a:t>
            </a:r>
            <a:r>
              <a:rPr lang="en-US" altLang="en-US" dirty="0"/>
              <a:t> </a:t>
            </a:r>
            <a:r>
              <a:rPr lang="en-US" altLang="en-US" dirty="0" err="1"/>
              <a:t>vào</a:t>
            </a:r>
            <a:r>
              <a:rPr lang="en-US" altLang="en-US" dirty="0"/>
              <a:t> </a:t>
            </a:r>
            <a:r>
              <a:rPr lang="en-US" altLang="en-US" dirty="0" err="1"/>
              <a:t>các</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trong</a:t>
            </a:r>
            <a:r>
              <a:rPr lang="en-US" altLang="en-US" dirty="0"/>
              <a:t> list </a:t>
            </a:r>
            <a:r>
              <a:rPr lang="en-US" altLang="en-US" dirty="0" err="1"/>
              <a:t>của</a:t>
            </a:r>
            <a:r>
              <a:rPr lang="en-US" altLang="en-US" dirty="0"/>
              <a:t> list </a:t>
            </a:r>
            <a:r>
              <a:rPr lang="en-US" altLang="en-US" dirty="0" err="1"/>
              <a:t>bằng</a:t>
            </a:r>
            <a:r>
              <a:rPr lang="en-US" altLang="en-US" dirty="0"/>
              <a:t> </a:t>
            </a:r>
            <a:r>
              <a:rPr lang="en-US" altLang="en-US" dirty="0" err="1"/>
              <a:t>cách</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các</a:t>
            </a:r>
            <a:r>
              <a:rPr lang="en-US" altLang="en-US" dirty="0"/>
              <a:t> </a:t>
            </a:r>
            <a:r>
              <a:rPr lang="en-US" altLang="en-US" dirty="0" err="1"/>
              <a:t>chỉ</a:t>
            </a:r>
            <a:r>
              <a:rPr lang="en-US" altLang="en-US" dirty="0"/>
              <a:t> </a:t>
            </a:r>
            <a:r>
              <a:rPr lang="en-US" altLang="en-US" dirty="0" err="1"/>
              <a:t>số</a:t>
            </a:r>
            <a:r>
              <a:rPr lang="en-US" altLang="en-US" dirty="0"/>
              <a:t>:</a:t>
            </a:r>
          </a:p>
          <a:p>
            <a:pPr marL="0" indent="0">
              <a:buNone/>
            </a:pPr>
            <a:r>
              <a:rPr lang="en-US" altLang="en-US" dirty="0" err="1"/>
              <a:t>Ví</a:t>
            </a:r>
            <a:r>
              <a:rPr lang="en-US" altLang="en-US" dirty="0"/>
              <a:t> </a:t>
            </a:r>
            <a:r>
              <a:rPr lang="en-US" altLang="en-US" dirty="0" err="1"/>
              <a:t>dụ</a:t>
            </a:r>
            <a:r>
              <a:rPr lang="en-US" altLang="en-US" dirty="0"/>
              <a:t>: matrix[0] </a:t>
            </a:r>
            <a:r>
              <a:rPr lang="en-US" altLang="en-US" dirty="0" err="1"/>
              <a:t>trả</a:t>
            </a:r>
            <a:r>
              <a:rPr lang="en-US" altLang="en-US" dirty="0"/>
              <a:t> </a:t>
            </a:r>
            <a:r>
              <a:rPr lang="en-US" altLang="en-US" dirty="0" err="1"/>
              <a:t>về</a:t>
            </a:r>
            <a:r>
              <a:rPr lang="en-US" altLang="en-US" dirty="0"/>
              <a:t> list con </a:t>
            </a:r>
            <a:r>
              <a:rPr lang="en-US" altLang="en-US" dirty="0" err="1"/>
              <a:t>đầu</a:t>
            </a:r>
            <a:r>
              <a:rPr lang="en-US" altLang="en-US" dirty="0"/>
              <a:t> </a:t>
            </a:r>
            <a:r>
              <a:rPr lang="en-US" altLang="en-US" dirty="0" err="1"/>
              <a:t>tiên</a:t>
            </a:r>
            <a:r>
              <a:rPr lang="en-US" altLang="en-US" dirty="0"/>
              <a:t> </a:t>
            </a:r>
            <a:r>
              <a:rPr lang="en-US" altLang="en-US" dirty="0" err="1"/>
              <a:t>trong</a:t>
            </a:r>
            <a:r>
              <a:rPr lang="en-US" altLang="en-US" dirty="0"/>
              <a:t> matrix, </a:t>
            </a:r>
            <a:r>
              <a:rPr lang="en-US" altLang="en-US" dirty="0" err="1"/>
              <a:t>và</a:t>
            </a:r>
            <a:r>
              <a:rPr lang="en-US" altLang="en-US" dirty="0"/>
              <a:t> matrix[1][2] </a:t>
            </a:r>
            <a:r>
              <a:rPr lang="en-US" altLang="en-US" dirty="0" err="1"/>
              <a:t>truy</a:t>
            </a:r>
            <a:r>
              <a:rPr lang="en-US" altLang="en-US" dirty="0"/>
              <a:t> </a:t>
            </a:r>
            <a:r>
              <a:rPr lang="en-US" altLang="en-US" dirty="0" err="1"/>
              <a:t>cập</a:t>
            </a:r>
            <a:r>
              <a:rPr lang="en-US" altLang="en-US" dirty="0"/>
              <a:t> </a:t>
            </a:r>
            <a:r>
              <a:rPr lang="en-US" altLang="en-US" dirty="0" err="1"/>
              <a:t>vào</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thứ</a:t>
            </a:r>
            <a:r>
              <a:rPr lang="en-US" altLang="en-US" dirty="0"/>
              <a:t> </a:t>
            </a:r>
            <a:r>
              <a:rPr lang="en-US" altLang="en-US" dirty="0" err="1"/>
              <a:t>ba</a:t>
            </a:r>
            <a:r>
              <a:rPr lang="en-US" altLang="en-US" dirty="0"/>
              <a:t> </a:t>
            </a:r>
            <a:r>
              <a:rPr lang="en-US" altLang="en-US" dirty="0" err="1"/>
              <a:t>của</a:t>
            </a:r>
            <a:r>
              <a:rPr lang="en-US" altLang="en-US" dirty="0"/>
              <a:t> list con </a:t>
            </a:r>
            <a:r>
              <a:rPr lang="en-US" altLang="en-US" dirty="0" err="1"/>
              <a:t>thứ</a:t>
            </a:r>
            <a:r>
              <a:rPr lang="en-US" altLang="en-US" dirty="0"/>
              <a:t> </a:t>
            </a:r>
            <a:r>
              <a:rPr lang="en-US" altLang="en-US" dirty="0" err="1"/>
              <a:t>hai</a:t>
            </a:r>
            <a:r>
              <a:rPr lang="en-US" altLang="en-US" dirty="0"/>
              <a:t> </a:t>
            </a:r>
            <a:r>
              <a:rPr lang="en-US" altLang="en-US" dirty="0" err="1"/>
              <a:t>trong</a:t>
            </a:r>
            <a:r>
              <a:rPr lang="en-US" altLang="en-US" dirty="0"/>
              <a:t> matrix.</a:t>
            </a:r>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90735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 </a:t>
            </a:r>
          </a:p>
          <a:p>
            <a:pPr marL="0" indent="0">
              <a:spcBef>
                <a:spcPts val="725"/>
              </a:spcBef>
              <a:spcAft>
                <a:spcPts val="725"/>
              </a:spcAft>
              <a:buNone/>
            </a:pPr>
            <a:r>
              <a:rPr lang="en-US" altLang="en-US" dirty="0">
                <a:ea typeface="Arial" charset="0"/>
              </a:rPr>
              <a:t>1. </a:t>
            </a:r>
            <a:r>
              <a:rPr lang="vi-VN" altLang="en-US" dirty="0">
                <a:ea typeface="Arial" charset="0"/>
              </a:rPr>
              <a:t>Viết chương trình sinh một dãy list A gồm 1000 số tự nhiên, nằm ngẫu nhiên trong khoảng [1,99999]</a:t>
            </a:r>
            <a:endParaRPr lang="en-US" altLang="en-US" dirty="0">
              <a:ea typeface="Arial" charset="0"/>
            </a:endParaRPr>
          </a:p>
          <a:p>
            <a:pPr marL="0" indent="0">
              <a:spcBef>
                <a:spcPts val="725"/>
              </a:spcBef>
              <a:spcAft>
                <a:spcPts val="725"/>
              </a:spcAft>
              <a:buNone/>
            </a:pPr>
            <a:r>
              <a:rPr lang="en-US" altLang="en-US" dirty="0">
                <a:ea typeface="Arial" charset="0"/>
              </a:rPr>
              <a:t>2. </a:t>
            </a:r>
            <a:r>
              <a:rPr lang="vi-VN" altLang="en-US" dirty="0">
                <a:ea typeface="Arial" charset="0"/>
              </a:rPr>
              <a:t>Viết chương trình sinh một dãy list A gồm 1000 số tự nhiên, nằm ngẫu nhiên trong khoảng [1,99999]. Sau đó sắp xếp lại theo thứ tự tăng dần theo 2 cách. Sử dụng hàm sorted</a:t>
            </a:r>
            <a:r>
              <a:rPr lang="en-US" altLang="en-US" dirty="0">
                <a:ea typeface="Arial" charset="0"/>
              </a:rPr>
              <a:t>()</a:t>
            </a:r>
            <a:r>
              <a:rPr lang="vi-VN" altLang="en-US" dirty="0">
                <a:ea typeface="Arial" charset="0"/>
              </a:rPr>
              <a:t> và không sử dụng hàm sorted</a:t>
            </a:r>
            <a:r>
              <a:rPr lang="en-US" altLang="en-US" dirty="0">
                <a:ea typeface="Arial" charset="0"/>
              </a:rPr>
              <a:t>(</a:t>
            </a:r>
            <a:r>
              <a:rPr lang="vi-VN" altLang="en-US" dirty="0">
                <a:ea typeface="Arial" charset="0"/>
              </a:rPr>
              <a: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964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6: </a:t>
            </a:r>
          </a:p>
          <a:p>
            <a:pPr marL="0" indent="0">
              <a:spcBef>
                <a:spcPts val="725"/>
              </a:spcBef>
              <a:spcAft>
                <a:spcPts val="725"/>
              </a:spcAft>
              <a:buNone/>
            </a:pPr>
            <a:r>
              <a:rPr lang="vi-VN" altLang="en-US" dirty="0">
                <a:ea typeface="Arial" charset="0"/>
              </a:rPr>
              <a:t>Giả sử có một danh sách như sau:</a:t>
            </a:r>
            <a:endParaRPr lang="en-US" altLang="en-US" dirty="0">
              <a:ea typeface="Arial" charset="0"/>
            </a:endParaRPr>
          </a:p>
          <a:p>
            <a:pPr marL="0" indent="0">
              <a:spcBef>
                <a:spcPts val="725"/>
              </a:spcBef>
              <a:spcAft>
                <a:spcPts val="725"/>
              </a:spcAft>
              <a:buNone/>
            </a:pPr>
            <a:r>
              <a:rPr lang="vi-VN" altLang="en-US" dirty="0">
                <a:ea typeface="Arial" charset="0"/>
              </a:rPr>
              <a:t>List _= [["'mon", 73], ["tue", 89], ["wed", 95], ["thu", 103], ["fri", 115], ["sat", 128], ["sun", 120]]</a:t>
            </a:r>
            <a:endParaRPr lang="en-US" altLang="en-US" dirty="0">
              <a:ea typeface="Arial" charset="0"/>
            </a:endParaRPr>
          </a:p>
          <a:p>
            <a:pPr marL="0" indent="0">
              <a:spcBef>
                <a:spcPts val="725"/>
              </a:spcBef>
              <a:spcAft>
                <a:spcPts val="725"/>
              </a:spcAft>
              <a:buNone/>
            </a:pPr>
            <a:r>
              <a:rPr lang="vi-VN" altLang="en-US" dirty="0">
                <a:ea typeface="Arial" charset="0"/>
              </a:rPr>
              <a:t>Yêu cầu: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Tạo danh sách List_ và in các phần tử của List_ ra màn hình</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Chọn ra phần từ thứ hai, thuộc vị trí thứ 3 của sublist.</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Ki</a:t>
            </a:r>
            <a:r>
              <a:rPr lang="en-US" altLang="en-US" dirty="0">
                <a:ea typeface="Arial" charset="0"/>
              </a:rPr>
              <a:t>ể</a:t>
            </a:r>
            <a:r>
              <a:rPr lang="vi-VN" altLang="en-US" dirty="0">
                <a:ea typeface="Arial" charset="0"/>
              </a:rPr>
              <a:t>m tra độ dài của list test và thêm một sublist ngẫu nhiên.</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Thực hiện tính toán tổng sale value trong các ngày thứ hai, thứ ba, thứ bảy và chủ nhật.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328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7: </a:t>
            </a:r>
          </a:p>
          <a:p>
            <a:pPr marL="0" indent="0">
              <a:spcBef>
                <a:spcPts val="725"/>
              </a:spcBef>
              <a:spcAft>
                <a:spcPts val="725"/>
              </a:spcAft>
              <a:buNone/>
            </a:pPr>
            <a:r>
              <a:rPr lang="vi-VN" altLang="en-US" dirty="0">
                <a:ea typeface="Arial" charset="0"/>
              </a:rPr>
              <a:t>Với n được nhập vào từ bàn phím. Hãy viết chương trình sử dụng list comprehension để in dãy Fibonacci dưới dạng tách biệt bằng dấu ",“</a:t>
            </a:r>
            <a:endParaRPr lang="en-US" altLang="en-US" dirty="0">
              <a:ea typeface="Arial" charset="0"/>
            </a:endParaRPr>
          </a:p>
          <a:p>
            <a:pPr marL="0" indent="0">
              <a:spcBef>
                <a:spcPts val="725"/>
              </a:spcBef>
              <a:spcAft>
                <a:spcPts val="725"/>
              </a:spcAft>
              <a:buNone/>
            </a:pPr>
            <a:r>
              <a:rPr lang="vi-VN" altLang="en-US" dirty="0">
                <a:ea typeface="Arial" charset="0"/>
              </a:rPr>
              <a:t>Ví dụ: Nếu n được nhập là 7 thì chương trình sẽ in ra: 0, 1, 1, 2, 3, 5, 8, 13.</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4683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vi-VN" altLang="en-US" dirty="0">
                <a:ea typeface="Arial" charset="0"/>
              </a:rPr>
              <a:t>Viết chương trình sử dụng lệnh assert để xác minh rằng tất cả các số trong một list được nhập vào là chẵn.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704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vi-VN" altLang="en-US" dirty="0">
                <a:ea typeface="Arial" charset="0"/>
              </a:rPr>
              <a:t>Viết chương trình sử dụng module random và list comprehension để xuất một số ngẫu nhi</a:t>
            </a:r>
            <a:r>
              <a:rPr lang="en-US" altLang="en-US" dirty="0">
                <a:ea typeface="Arial" charset="0"/>
              </a:rPr>
              <a:t>ê</a:t>
            </a:r>
            <a:r>
              <a:rPr lang="vi-VN" altLang="en-US" dirty="0">
                <a:ea typeface="Arial" charset="0"/>
              </a:rPr>
              <a:t>n, chia hết cho 5 và 7, từ 0 đến 200 (gồm cả 0 và 200)</a:t>
            </a:r>
            <a:r>
              <a:rPr lang="en-US" altLang="en-US" dirty="0">
                <a:ea typeface="Arial" charset="0"/>
              </a:rPr>
              <a:t>.</a:t>
            </a:r>
          </a:p>
        </p:txBody>
      </p:sp>
      <p:sp>
        <p:nvSpPr>
          <p:cNvPr id="4" name="Slide Number Placeholder 3"/>
          <p:cNvSpPr>
            <a:spLocks noGrp="1"/>
          </p:cNvSpPr>
          <p:nvPr>
            <p:ph type="sldNum" sz="quarter" idx="12"/>
          </p:nvPr>
        </p:nvSpPr>
        <p:spPr/>
        <p:txBody>
          <a:bodyPr/>
          <a:lstStyle/>
          <a:p>
            <a:fld id="{007ACD57-2BBE-45FC-B065-2411E86622FE}" type="slidenum">
              <a:rPr lang="en-US" smtClean="0"/>
              <a:t>34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36750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a:t>
            </a:r>
          </a:p>
          <a:p>
            <a:pPr marL="0" indent="0">
              <a:spcBef>
                <a:spcPts val="725"/>
              </a:spcBef>
              <a:spcAft>
                <a:spcPts val="725"/>
              </a:spcAft>
              <a:buNone/>
            </a:pPr>
            <a:r>
              <a:rPr lang="vi-VN" altLang="en-US" dirty="0">
                <a:ea typeface="Arial" charset="0"/>
              </a:rPr>
              <a:t>Viêt chương trình tạo một danh sách A có n phần tử là số nguyên được nhập từ bàn phím. Sử dụng List Comprehension thực hiện các yêu cầu sau:</a:t>
            </a:r>
            <a:endParaRPr lang="en-US" altLang="en-US" dirty="0">
              <a:ea typeface="Arial" charset="0"/>
            </a:endParaRPr>
          </a:p>
          <a:p>
            <a:pPr marL="0" indent="0">
              <a:spcBef>
                <a:spcPts val="725"/>
              </a:spcBef>
              <a:spcAft>
                <a:spcPts val="725"/>
              </a:spcAft>
              <a:buNone/>
            </a:pPr>
            <a:r>
              <a:rPr lang="vi-VN" altLang="en-US" dirty="0">
                <a:ea typeface="Arial" charset="0"/>
              </a:rPr>
              <a:t>a</a:t>
            </a:r>
            <a:r>
              <a:rPr lang="en-US" altLang="en-US" dirty="0">
                <a:ea typeface="Arial" charset="0"/>
              </a:rPr>
              <a:t>) </a:t>
            </a:r>
            <a:r>
              <a:rPr lang="vi-VN" altLang="en-US" dirty="0">
                <a:ea typeface="Arial" charset="0"/>
              </a:rPr>
              <a:t>Tạo ra một danh sách B chứa các phần tử chia hết cho 3 nhưng không chia hết cho 5 từ danh sách ban đầu. In kết quả ra màn hình.</a:t>
            </a:r>
            <a:endParaRPr lang="en-US" altLang="en-US" dirty="0">
              <a:ea typeface="Arial" charset="0"/>
            </a:endParaRP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Tạo một danh sách C với các phần tử là bình phương của danh sách A.</a:t>
            </a:r>
            <a:endParaRPr lang="en-US" altLang="en-US" dirty="0">
              <a:ea typeface="Arial" charset="0"/>
            </a:endParaRPr>
          </a:p>
          <a:p>
            <a:pPr marL="0" indent="0">
              <a:spcBef>
                <a:spcPts val="725"/>
              </a:spcBef>
              <a:spcAft>
                <a:spcPts val="725"/>
              </a:spcAft>
              <a:buNone/>
            </a:pPr>
            <a:r>
              <a:rPr lang="en-US" altLang="en-US" dirty="0">
                <a:ea typeface="Arial" charset="0"/>
              </a:rPr>
              <a:t>c)</a:t>
            </a:r>
            <a:r>
              <a:rPr lang="vi-VN" altLang="en-US" dirty="0">
                <a:ea typeface="Arial" charset="0"/>
              </a:rPr>
              <a:t> Tạo ra danh sách D gồm các phần tử lấy ngẫu nhiên từ danh sách A mà chia hết cho 3.</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503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11:</a:t>
            </a:r>
          </a:p>
          <a:p>
            <a:pPr marL="0" indent="0">
              <a:spcBef>
                <a:spcPts val="725"/>
              </a:spcBef>
              <a:spcAft>
                <a:spcPts val="725"/>
              </a:spcAft>
              <a:buNone/>
            </a:pPr>
            <a:r>
              <a:rPr lang="vi-VN" altLang="en-US" dirty="0">
                <a:ea typeface="Arial" charset="0"/>
              </a:rPr>
              <a:t>Giá sử là dữ liệu được người dùng nhập vào từ giao diện điều khiển. Viết chương trình tính số tiền thực của một tài khoản ngân hàng dựa trên nhật ký giao dịch được nhập vào từ giao diện điều khiến.</a:t>
            </a:r>
            <a:r>
              <a:rPr lang="en-US" altLang="en-US" dirty="0">
                <a:ea typeface="Arial" charset="0"/>
              </a:rPr>
              <a:t> </a:t>
            </a:r>
            <a:r>
              <a:rPr lang="vi-VN" altLang="en-US" dirty="0">
                <a:ea typeface="Arial" charset="0"/>
              </a:rPr>
              <a:t>Định dạng nhật ký được hiển thị như sau:</a:t>
            </a:r>
            <a:endParaRPr lang="en-US" altLang="en-US" dirty="0">
              <a:ea typeface="Arial" charset="0"/>
            </a:endParaRPr>
          </a:p>
          <a:p>
            <a:pPr marL="0" indent="0">
              <a:spcBef>
                <a:spcPts val="725"/>
              </a:spcBef>
              <a:spcAft>
                <a:spcPts val="725"/>
              </a:spcAft>
              <a:buNone/>
            </a:pPr>
            <a:r>
              <a:rPr lang="vi-VN" altLang="en-US" dirty="0">
                <a:ea typeface="Arial" charset="0"/>
              </a:rPr>
              <a:t>D 100</a:t>
            </a:r>
            <a:r>
              <a:rPr lang="en-US" altLang="en-US" dirty="0">
                <a:ea typeface="Arial" charset="0"/>
              </a:rPr>
              <a:t>    </a:t>
            </a:r>
            <a:r>
              <a:rPr lang="vi-VN" altLang="en-US" dirty="0">
                <a:ea typeface="Arial" charset="0"/>
              </a:rPr>
              <a:t>W 200</a:t>
            </a:r>
            <a:r>
              <a:rPr lang="en-US" altLang="en-US" dirty="0">
                <a:ea typeface="Arial" charset="0"/>
              </a:rPr>
              <a:t> </a:t>
            </a:r>
            <a:r>
              <a:rPr lang="vi-VN" altLang="en-US" dirty="0">
                <a:ea typeface="Arial" charset="0"/>
              </a:rPr>
              <a:t>(D là tiền gửi, W là tiền rút ra)</a:t>
            </a:r>
            <a:endParaRPr lang="en-US" altLang="en-US" dirty="0">
              <a:ea typeface="Arial" charset="0"/>
            </a:endParaRPr>
          </a:p>
          <a:p>
            <a:pPr marL="0" indent="0">
              <a:spcBef>
                <a:spcPts val="725"/>
              </a:spcBef>
              <a:spcAft>
                <a:spcPts val="725"/>
              </a:spcAft>
              <a:buNone/>
            </a:pPr>
            <a:r>
              <a:rPr lang="vi-VN" altLang="en-US" dirty="0">
                <a:ea typeface="Arial" charset="0"/>
              </a:rPr>
              <a:t>Giả sử đầu vào được cung cấp là:</a:t>
            </a:r>
            <a:endParaRPr lang="en-US" altLang="en-US" dirty="0">
              <a:ea typeface="Arial" charset="0"/>
            </a:endParaRPr>
          </a:p>
          <a:p>
            <a:pPr marL="0" indent="0">
              <a:spcBef>
                <a:spcPts val="725"/>
              </a:spcBef>
              <a:spcAft>
                <a:spcPts val="725"/>
              </a:spcAft>
              <a:buNone/>
            </a:pPr>
            <a:r>
              <a:rPr lang="vi-VN" altLang="en-US" dirty="0">
                <a:ea typeface="Arial" charset="0"/>
              </a:rPr>
              <a:t>D 300</a:t>
            </a:r>
            <a:r>
              <a:rPr lang="en-US" altLang="en-US" dirty="0">
                <a:ea typeface="Arial" charset="0"/>
              </a:rPr>
              <a:t>           </a:t>
            </a:r>
            <a:r>
              <a:rPr lang="vi-VN" altLang="en-US" dirty="0">
                <a:ea typeface="Arial" charset="0"/>
              </a:rPr>
              <a:t>W 200</a:t>
            </a:r>
            <a:r>
              <a:rPr lang="en-US" altLang="en-US" dirty="0">
                <a:ea typeface="Arial" charset="0"/>
              </a:rPr>
              <a:t>            </a:t>
            </a:r>
            <a:r>
              <a:rPr lang="vi-VN" altLang="en-US" dirty="0">
                <a:ea typeface="Arial" charset="0"/>
              </a:rPr>
              <a:t>D 100</a:t>
            </a:r>
            <a:endParaRPr lang="en-US" altLang="en-US" dirty="0">
              <a:ea typeface="Arial" charset="0"/>
            </a:endParaRPr>
          </a:p>
          <a:p>
            <a:pPr marL="0" indent="0">
              <a:spcBef>
                <a:spcPts val="725"/>
              </a:spcBef>
              <a:spcAft>
                <a:spcPts val="725"/>
              </a:spcAft>
              <a:buNone/>
            </a:pPr>
            <a:r>
              <a:rPr lang="vi-VN" altLang="en-US" dirty="0">
                <a:ea typeface="Arial" charset="0"/>
              </a:rPr>
              <a:t>Thì đầu ra sẽ là:</a:t>
            </a:r>
            <a:r>
              <a:rPr lang="en-US" altLang="en-US" dirty="0">
                <a:ea typeface="Arial" charset="0"/>
              </a:rPr>
              <a:t> </a:t>
            </a:r>
            <a:r>
              <a:rPr lang="vi-VN" altLang="en-US" dirty="0">
                <a:ea typeface="Arial" charset="0"/>
              </a:rPr>
              <a:t>500</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311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12:</a:t>
            </a:r>
          </a:p>
          <a:p>
            <a:pPr marL="0" indent="0">
              <a:spcBef>
                <a:spcPts val="725"/>
              </a:spcBef>
              <a:spcAft>
                <a:spcPts val="725"/>
              </a:spcAft>
              <a:buNone/>
            </a:pPr>
            <a:r>
              <a:rPr lang="vi-VN" altLang="en-US" dirty="0">
                <a:ea typeface="Arial" charset="0"/>
              </a:rPr>
              <a:t>Viết một chương trình để tạo tất cả các câu có chủ ngữ nằm trong ["'Anh", "Em"], động từ n</a:t>
            </a:r>
            <a:r>
              <a:rPr lang="en-US" altLang="en-US" dirty="0">
                <a:ea typeface="Arial" charset="0"/>
              </a:rPr>
              <a:t>ằ</a:t>
            </a:r>
            <a:r>
              <a:rPr lang="vi-VN" altLang="en-US" dirty="0">
                <a:ea typeface="Arial" charset="0"/>
              </a:rPr>
              <a:t>m trong ("'Chơi", "Yêu"] và tân ngữ là ["Bóng đá", "Bóng rồ"].</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47767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886281"/>
          </a:xfrm>
        </p:spPr>
        <p:txBody>
          <a:bodyPr>
            <a:normAutofit lnSpcReduction="10000"/>
          </a:bodyPr>
          <a:lstStyle/>
          <a:p>
            <a:pPr marL="0" indent="0">
              <a:spcBef>
                <a:spcPts val="725"/>
              </a:spcBef>
              <a:spcAft>
                <a:spcPts val="725"/>
              </a:spcAft>
              <a:buNone/>
            </a:pPr>
            <a:r>
              <a:rPr lang="en-US" altLang="en-US" b="1" dirty="0" err="1">
                <a:ea typeface="Arial" charset="0"/>
              </a:rPr>
              <a:t>Bài</a:t>
            </a:r>
            <a:r>
              <a:rPr lang="en-US" altLang="en-US" b="1" dirty="0">
                <a:ea typeface="Arial" charset="0"/>
              </a:rPr>
              <a:t> 13:</a:t>
            </a:r>
          </a:p>
          <a:p>
            <a:pPr marL="0" indent="0">
              <a:spcBef>
                <a:spcPts val="725"/>
              </a:spcBef>
              <a:spcAft>
                <a:spcPts val="725"/>
              </a:spcAft>
              <a:buNone/>
            </a:pPr>
            <a:r>
              <a:rPr lang="vi-VN" altLang="en-US" dirty="0">
                <a:ea typeface="Arial" charset="0"/>
              </a:rPr>
              <a:t>Một website yêu cầu người dùng nhập tên người dùng và mật khẩu để đăng ký. Viết chương trình để kiểm tra tính hợp lệ của mật khẩu mà người dùng nhập vào. Các tiêu chí kiểm tra mật khẩu bao gồm thỏa mãn đầy đủ các yêu cầu sau:</a:t>
            </a: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Ít nhất 1 chữ cái nằm trong [a-z].</a:t>
            </a:r>
            <a:r>
              <a:rPr lang="en-US" altLang="en-US" dirty="0">
                <a:ea typeface="Arial" charset="0"/>
              </a:rPr>
              <a:t>                              </a:t>
            </a:r>
            <a:r>
              <a:rPr lang="vi-VN" altLang="en-US" dirty="0">
                <a:ea typeface="Arial" charset="0"/>
              </a:rPr>
              <a:t>b</a:t>
            </a:r>
            <a:r>
              <a:rPr lang="en-US" altLang="en-US" dirty="0">
                <a:ea typeface="Arial" charset="0"/>
              </a:rPr>
              <a:t>)</a:t>
            </a:r>
            <a:r>
              <a:rPr lang="vi-VN" altLang="en-US" dirty="0">
                <a:ea typeface="Arial" charset="0"/>
              </a:rPr>
              <a:t> Ít nhất 1 số nằm trong [0-9].</a:t>
            </a: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Ít nhất 1 kí tự nằm trong [A-Z].</a:t>
            </a:r>
            <a:r>
              <a:rPr lang="en-US" altLang="en-US" dirty="0">
                <a:ea typeface="Arial" charset="0"/>
              </a:rPr>
              <a:t>                                  </a:t>
            </a:r>
            <a:r>
              <a:rPr lang="vi-VN" altLang="en-US" dirty="0">
                <a:ea typeface="Arial" charset="0"/>
              </a:rPr>
              <a:t>d</a:t>
            </a:r>
            <a:r>
              <a:rPr lang="en-US" altLang="en-US" dirty="0">
                <a:ea typeface="Arial" charset="0"/>
              </a:rPr>
              <a:t>)</a:t>
            </a:r>
            <a:r>
              <a:rPr lang="vi-VN" altLang="en-US" dirty="0">
                <a:ea typeface="Arial" charset="0"/>
              </a:rPr>
              <a:t> Ít nhất 1 ký tự nằm trong [S# @].</a:t>
            </a:r>
          </a:p>
          <a:p>
            <a:pPr marL="0" indent="0">
              <a:spcBef>
                <a:spcPts val="725"/>
              </a:spcBef>
              <a:spcAft>
                <a:spcPts val="725"/>
              </a:spcAft>
              <a:buNone/>
            </a:pPr>
            <a:r>
              <a:rPr lang="vi-VN" altLang="en-US" dirty="0">
                <a:ea typeface="Arial" charset="0"/>
              </a:rPr>
              <a:t>e</a:t>
            </a:r>
            <a:r>
              <a:rPr lang="en-US" altLang="en-US" dirty="0">
                <a:ea typeface="Arial" charset="0"/>
              </a:rPr>
              <a:t>)</a:t>
            </a:r>
            <a:r>
              <a:rPr lang="vi-VN" altLang="en-US" dirty="0">
                <a:ea typeface="Arial" charset="0"/>
              </a:rPr>
              <a:t> Độ dài mật khẩu tối thiểu: 6 ký tự.</a:t>
            </a:r>
            <a:r>
              <a:rPr lang="en-US" altLang="en-US" dirty="0">
                <a:ea typeface="Arial" charset="0"/>
              </a:rPr>
              <a:t>                            </a:t>
            </a:r>
            <a:r>
              <a:rPr lang="vi-VN" altLang="en-US" dirty="0">
                <a:ea typeface="Arial" charset="0"/>
              </a:rPr>
              <a:t>f</a:t>
            </a:r>
            <a:r>
              <a:rPr lang="en-US" altLang="en-US" dirty="0">
                <a:ea typeface="Arial" charset="0"/>
              </a:rPr>
              <a:t>)</a:t>
            </a:r>
            <a:r>
              <a:rPr lang="vi-VN" altLang="en-US" dirty="0">
                <a:ea typeface="Arial" charset="0"/>
              </a:rPr>
              <a:t> Độ dài mật khẩu tối đa: 12 ký tự.</a:t>
            </a:r>
            <a:endParaRPr lang="en-US" altLang="en-US" dirty="0">
              <a:ea typeface="Arial" charset="0"/>
            </a:endParaRPr>
          </a:p>
          <a:p>
            <a:pPr marL="0" indent="0">
              <a:spcBef>
                <a:spcPts val="725"/>
              </a:spcBef>
              <a:spcAft>
                <a:spcPts val="725"/>
              </a:spcAft>
              <a:buNone/>
            </a:pPr>
            <a:r>
              <a:rPr lang="vi-VN" altLang="en-US" dirty="0">
                <a:ea typeface="Arial" charset="0"/>
              </a:rPr>
              <a:t>Chương trình phải chấp nhận một chuỗi mật khẩu phân tách nhau bởi dấu phẩy và kiểm</a:t>
            </a:r>
            <a:r>
              <a:rPr lang="en-US" altLang="en-US" dirty="0">
                <a:ea typeface="Arial" charset="0"/>
              </a:rPr>
              <a:t> </a:t>
            </a:r>
            <a:r>
              <a:rPr lang="vi-VN" altLang="en-US" dirty="0">
                <a:ea typeface="Arial" charset="0"/>
              </a:rPr>
              <a:t>tra xem chúng có đáp ứng những tiêu chí trên hay không. Mật khẩu hợp lệ sẽ được in,</a:t>
            </a:r>
            <a:r>
              <a:rPr lang="en-US" altLang="en-US" dirty="0">
                <a:ea typeface="Arial" charset="0"/>
              </a:rPr>
              <a:t> </a:t>
            </a:r>
            <a:r>
              <a:rPr lang="vi-VN" altLang="en-US" dirty="0">
                <a:ea typeface="Arial" charset="0"/>
              </a:rPr>
              <a:t>mỗi mật khẩu cách nhau bởi dấu phẩy.</a:t>
            </a:r>
          </a:p>
          <a:p>
            <a:pPr marL="0" indent="0">
              <a:spcBef>
                <a:spcPts val="725"/>
              </a:spcBef>
              <a:spcAft>
                <a:spcPts val="725"/>
              </a:spcAft>
              <a:buNone/>
            </a:pPr>
            <a:r>
              <a:rPr lang="vi-VN" altLang="en-US" dirty="0">
                <a:ea typeface="Arial" charset="0"/>
              </a:rPr>
              <a:t>Ví dụ nếu mật khẩu nhập vào chương trình là:</a:t>
            </a:r>
          </a:p>
          <a:p>
            <a:pPr marL="0" indent="0" algn="ctr">
              <a:spcBef>
                <a:spcPts val="725"/>
              </a:spcBef>
              <a:spcAft>
                <a:spcPts val="725"/>
              </a:spcAft>
              <a:buNone/>
            </a:pPr>
            <a:r>
              <a:rPr lang="vi-VN" altLang="en-US" dirty="0">
                <a:ea typeface="Arial" charset="0"/>
              </a:rPr>
              <a:t>ABd1234@1, a FI#,2w3E*, 2We3345 thì đầu ra sẽ là: ABd1234@1.</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1626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886281"/>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14:</a:t>
            </a:r>
          </a:p>
          <a:p>
            <a:pPr marL="0" indent="0">
              <a:spcBef>
                <a:spcPts val="725"/>
              </a:spcBef>
              <a:spcAft>
                <a:spcPts val="725"/>
              </a:spcAft>
              <a:buNone/>
            </a:pPr>
            <a:r>
              <a:rPr lang="vi-VN" altLang="en-US" dirty="0">
                <a:ea typeface="Arial" charset="0"/>
              </a:rPr>
              <a:t>Viết chương trình sắp xếp tuple (name, age, score) theo thứ tự tăng dần, name là string, age và height là number. Tuple được nhập vào bởi người dùng. Tiêu chí sắp xếp là: </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Sắp xếp theo name sau đó sắp xếp theo age, sau đó sắp xếp theo score. </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Ưu tiên là tên &gt; tuổi &gt; điểm.</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39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5408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 </a:t>
            </a:r>
            <a:r>
              <a:rPr lang="en-US" dirty="0" err="1"/>
              <a:t>Cấu</a:t>
            </a:r>
            <a:r>
              <a:rPr lang="en-US" dirty="0"/>
              <a:t> </a:t>
            </a:r>
            <a:r>
              <a:rPr lang="en-US" dirty="0" err="1"/>
              <a:t>trúc</a:t>
            </a:r>
            <a:r>
              <a:rPr lang="en-US" dirty="0"/>
              <a:t> list</a:t>
            </a:r>
          </a:p>
        </p:txBody>
      </p:sp>
      <p:sp>
        <p:nvSpPr>
          <p:cNvPr id="3" name="Content Placeholder 2"/>
          <p:cNvSpPr>
            <a:spLocks noGrp="1"/>
          </p:cNvSpPr>
          <p:nvPr>
            <p:ph idx="1"/>
          </p:nvPr>
        </p:nvSpPr>
        <p:spPr>
          <a:xfrm>
            <a:off x="392626" y="1219201"/>
            <a:ext cx="11406748" cy="5181600"/>
          </a:xfrm>
        </p:spPr>
        <p:txBody>
          <a:bodyPr>
            <a:normAutofit/>
          </a:bodyPr>
          <a:lstStyle/>
          <a:p>
            <a:r>
              <a:rPr lang="en-US" altLang="en-US" dirty="0" err="1"/>
              <a:t>Xác</a:t>
            </a:r>
            <a:r>
              <a:rPr lang="en-US" altLang="en-US" dirty="0"/>
              <a:t> </a:t>
            </a:r>
            <a:r>
              <a:rPr lang="en-US" altLang="en-US" dirty="0" err="1"/>
              <a:t>định</a:t>
            </a:r>
            <a:r>
              <a:rPr lang="en-US" altLang="en-US" dirty="0"/>
              <a:t> </a:t>
            </a:r>
            <a:r>
              <a:rPr lang="en-US" altLang="en-US" dirty="0" err="1"/>
              <a:t>độ</a:t>
            </a:r>
            <a:r>
              <a:rPr lang="en-US" altLang="en-US" dirty="0"/>
              <a:t> </a:t>
            </a:r>
            <a:r>
              <a:rPr lang="en-US" altLang="en-US" dirty="0" err="1"/>
              <a:t>dài</a:t>
            </a:r>
            <a:r>
              <a:rPr lang="en-US" altLang="en-US" dirty="0"/>
              <a:t> </a:t>
            </a:r>
            <a:r>
              <a:rPr lang="en-US" altLang="en-US" dirty="0" err="1"/>
              <a:t>của</a:t>
            </a:r>
            <a:r>
              <a:rPr lang="en-US" altLang="en-US" dirty="0"/>
              <a:t> list: </a:t>
            </a:r>
            <a:r>
              <a:rPr lang="en-US" altLang="en-US" dirty="0" err="1"/>
              <a:t>có</a:t>
            </a:r>
            <a:r>
              <a:rPr lang="en-US" altLang="en-US" dirty="0"/>
              <a:t> </a:t>
            </a:r>
            <a:r>
              <a:rPr lang="en-US" altLang="en-US" dirty="0" err="1"/>
              <a:t>thể</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hàm</a:t>
            </a:r>
            <a:r>
              <a:rPr lang="en-US" altLang="en-US" dirty="0"/>
              <a:t> </a:t>
            </a:r>
            <a:r>
              <a:rPr lang="en-US" altLang="en-US" dirty="0" err="1"/>
              <a:t>len</a:t>
            </a:r>
            <a:r>
              <a:rPr lang="en-US" altLang="en-US" dirty="0"/>
              <a:t>() </a:t>
            </a:r>
            <a:r>
              <a:rPr lang="en-US" altLang="en-US" dirty="0" err="1"/>
              <a:t>để</a:t>
            </a:r>
            <a:r>
              <a:rPr lang="en-US" altLang="en-US" dirty="0"/>
              <a:t> </a:t>
            </a:r>
            <a:r>
              <a:rPr lang="en-US" altLang="en-US" dirty="0" err="1"/>
              <a:t>xác</a:t>
            </a:r>
            <a:r>
              <a:rPr lang="en-US" altLang="en-US" dirty="0"/>
              <a:t> </a:t>
            </a:r>
            <a:r>
              <a:rPr lang="en-US" altLang="en-US" dirty="0" err="1"/>
              <a:t>định</a:t>
            </a:r>
            <a:r>
              <a:rPr lang="en-US" altLang="en-US" dirty="0"/>
              <a:t> </a:t>
            </a:r>
            <a:r>
              <a:rPr lang="en-US" altLang="en-US" dirty="0" err="1"/>
              <a:t>độ</a:t>
            </a:r>
            <a:r>
              <a:rPr lang="en-US" altLang="en-US" dirty="0"/>
              <a:t> </a:t>
            </a:r>
            <a:r>
              <a:rPr lang="en-US" altLang="en-US" dirty="0" err="1"/>
              <a:t>dài</a:t>
            </a:r>
            <a:r>
              <a:rPr lang="en-US" altLang="en-US" dirty="0"/>
              <a:t> (</a:t>
            </a:r>
            <a:r>
              <a:rPr lang="en-US" altLang="en-US" dirty="0" err="1"/>
              <a:t>số</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của</a:t>
            </a:r>
            <a:r>
              <a:rPr lang="en-US" altLang="en-US" dirty="0"/>
              <a:t> </a:t>
            </a:r>
            <a:r>
              <a:rPr lang="en-US" altLang="en-US" dirty="0" err="1"/>
              <a:t>một</a:t>
            </a:r>
            <a:r>
              <a:rPr lang="en-US" altLang="en-US" dirty="0"/>
              <a:t> list.</a:t>
            </a:r>
          </a:p>
          <a:p>
            <a:pPr marL="0" indent="0">
              <a:buNone/>
            </a:pPr>
            <a:r>
              <a:rPr lang="en-US" altLang="en-US" dirty="0" err="1"/>
              <a:t>Sử</a:t>
            </a:r>
            <a:r>
              <a:rPr lang="en-US" altLang="en-US" dirty="0"/>
              <a:t> </a:t>
            </a:r>
            <a:r>
              <a:rPr lang="vi-VN" altLang="en-US" dirty="0"/>
              <a:t>dụng độ dài của một list trong vòng lặp là sử dụng hàm len() để lấy độ dài của list và sử dụng giá trị đó trong điều kiện của vòng lặp for. Dưới đây là cấu trúc chung:</a:t>
            </a:r>
            <a:endParaRPr lang="en-US" altLang="en-US" dirty="0"/>
          </a:p>
          <a:p>
            <a:pPr marL="0" indent="0">
              <a:buNone/>
            </a:pPr>
            <a:r>
              <a:rPr lang="en-US" altLang="en-US" dirty="0"/>
              <a:t>				</a:t>
            </a:r>
            <a:r>
              <a:rPr lang="en-US" altLang="en-US" dirty="0" err="1"/>
              <a:t>my_list</a:t>
            </a:r>
            <a:r>
              <a:rPr lang="en-US" altLang="en-US" dirty="0"/>
              <a:t> = [...]  # List </a:t>
            </a:r>
            <a:r>
              <a:rPr lang="en-US" altLang="en-US" dirty="0" err="1"/>
              <a:t>của</a:t>
            </a:r>
            <a:r>
              <a:rPr lang="en-US" altLang="en-US" dirty="0"/>
              <a:t> </a:t>
            </a:r>
            <a:r>
              <a:rPr lang="en-US" altLang="en-US" dirty="0" err="1"/>
              <a:t>bạn</a:t>
            </a:r>
            <a:endParaRPr lang="en-US" altLang="en-US" dirty="0"/>
          </a:p>
          <a:p>
            <a:pPr marL="0" indent="0">
              <a:buNone/>
            </a:pPr>
            <a:r>
              <a:rPr lang="en-US" altLang="en-US" dirty="0"/>
              <a:t>				for index in range(</a:t>
            </a:r>
            <a:r>
              <a:rPr lang="en-US" altLang="en-US" dirty="0" err="1"/>
              <a:t>len</a:t>
            </a:r>
            <a:r>
              <a:rPr lang="en-US" altLang="en-US" dirty="0"/>
              <a:t>(</a:t>
            </a:r>
            <a:r>
              <a:rPr lang="en-US" altLang="en-US" dirty="0" err="1"/>
              <a:t>my_list</a:t>
            </a:r>
            <a:r>
              <a:rPr lang="en-US" altLang="en-US" dirty="0"/>
              <a:t>)):</a:t>
            </a:r>
          </a:p>
          <a:p>
            <a:pPr marL="0" indent="0">
              <a:buNone/>
            </a:pPr>
            <a:r>
              <a:rPr lang="en-US" altLang="en-US" dirty="0"/>
              <a:t>    				      # </a:t>
            </a:r>
            <a:r>
              <a:rPr lang="en-US" altLang="en-US" dirty="0" err="1"/>
              <a:t>Thực</a:t>
            </a:r>
            <a:r>
              <a:rPr lang="en-US" altLang="en-US" dirty="0"/>
              <a:t> </a:t>
            </a:r>
            <a:r>
              <a:rPr lang="en-US" altLang="en-US" dirty="0" err="1"/>
              <a:t>hiện</a:t>
            </a:r>
            <a:r>
              <a:rPr lang="en-US" altLang="en-US" dirty="0"/>
              <a:t> </a:t>
            </a:r>
            <a:r>
              <a:rPr lang="en-US" altLang="en-US" dirty="0" err="1"/>
              <a:t>các</a:t>
            </a:r>
            <a:r>
              <a:rPr lang="en-US" altLang="en-US" dirty="0"/>
              <a:t> </a:t>
            </a:r>
            <a:r>
              <a:rPr lang="en-US" altLang="en-US" dirty="0" err="1"/>
              <a:t>câu</a:t>
            </a:r>
            <a:r>
              <a:rPr lang="en-US" altLang="en-US" dirty="0"/>
              <a:t> </a:t>
            </a:r>
            <a:r>
              <a:rPr lang="en-US" altLang="en-US" dirty="0" err="1"/>
              <a:t>lệnh</a:t>
            </a:r>
            <a:r>
              <a:rPr lang="en-US" altLang="en-US" dirty="0"/>
              <a:t> </a:t>
            </a:r>
            <a:r>
              <a:rPr lang="en-US" altLang="en-US" dirty="0" err="1"/>
              <a:t>với</a:t>
            </a:r>
            <a:r>
              <a:rPr lang="en-US" altLang="en-US" dirty="0"/>
              <a:t> </a:t>
            </a:r>
            <a:r>
              <a:rPr lang="en-US" altLang="en-US" dirty="0" err="1"/>
              <a:t>my_list</a:t>
            </a:r>
            <a:r>
              <a:rPr lang="en-US" altLang="en-US" dirty="0"/>
              <a:t>[index]</a:t>
            </a:r>
          </a:p>
          <a:p>
            <a:pPr marL="0" indent="0">
              <a:buNone/>
            </a:pPr>
            <a:r>
              <a:rPr lang="vi-VN" altLang="en-US" dirty="0"/>
              <a:t>Trong đó:</a:t>
            </a:r>
          </a:p>
          <a:p>
            <a:pPr marL="0" indent="0">
              <a:buNone/>
            </a:pPr>
            <a:r>
              <a:rPr lang="en-US" altLang="en-US" dirty="0"/>
              <a:t>+ </a:t>
            </a:r>
            <a:r>
              <a:rPr lang="vi-VN" altLang="en-US" dirty="0"/>
              <a:t>my_list là tên của list mà bạn muốn lặp qua.</a:t>
            </a:r>
          </a:p>
          <a:p>
            <a:pPr marL="0" indent="0">
              <a:buNone/>
            </a:pPr>
            <a:r>
              <a:rPr lang="en-US" altLang="en-US" dirty="0"/>
              <a:t>+ </a:t>
            </a:r>
            <a:r>
              <a:rPr lang="vi-VN" altLang="en-US" dirty="0"/>
              <a:t>len(my_list) trả về độ dài của list.</a:t>
            </a:r>
          </a:p>
          <a:p>
            <a:pPr marL="0" indent="0">
              <a:buNone/>
            </a:pPr>
            <a:r>
              <a:rPr lang="en-US" altLang="en-US" dirty="0"/>
              <a:t>+ </a:t>
            </a:r>
            <a:r>
              <a:rPr lang="vi-VN" altLang="en-US" dirty="0"/>
              <a:t>range(len(my_list)) tạo ra một dãy số từ 0 đến độ dài của list trừ đi 1.</a:t>
            </a:r>
          </a:p>
          <a:p>
            <a:pPr marL="0" indent="0">
              <a:buNone/>
            </a:pPr>
            <a:r>
              <a:rPr lang="en-US" altLang="en-US" dirty="0"/>
              <a:t>+ </a:t>
            </a:r>
            <a:r>
              <a:rPr lang="vi-VN" altLang="en-US" dirty="0"/>
              <a:t>index là biến được sử dụng để đại diện cho các chỉ số của list khi lặp qua.</a:t>
            </a:r>
            <a:endParaRPr lang="en-US" altLang="en-US" dirty="0"/>
          </a:p>
          <a:p>
            <a:pPr marL="0" indent="0">
              <a:buNone/>
            </a:pPr>
            <a:endParaRPr lang="en-US" altLang="en-US" dirty="0"/>
          </a:p>
          <a:p>
            <a:endParaRPr lang="en-US"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2966715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886281"/>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15:</a:t>
            </a:r>
          </a:p>
          <a:p>
            <a:pPr marL="0" indent="0">
              <a:spcBef>
                <a:spcPts val="725"/>
              </a:spcBef>
              <a:spcAft>
                <a:spcPts val="725"/>
              </a:spcAft>
              <a:buNone/>
            </a:pPr>
            <a:r>
              <a:rPr lang="vi-VN" altLang="en-US" dirty="0">
                <a:ea typeface="Arial" charset="0"/>
              </a:rPr>
              <a:t>Viết một chương trình có 2 chữ số, X, Y nhận giá trị từ đầu vào và tạo ra một mảng 2 chiều. Giá trị phần tử trong hàng thứ i và cột thứ j của mảng phải là i*j.</a:t>
            </a:r>
          </a:p>
          <a:p>
            <a:pPr marL="0" indent="0">
              <a:spcBef>
                <a:spcPts val="725"/>
              </a:spcBef>
              <a:spcAft>
                <a:spcPts val="725"/>
              </a:spcAft>
              <a:buNone/>
            </a:pPr>
            <a:r>
              <a:rPr lang="vi-VN" altLang="en-US" dirty="0">
                <a:ea typeface="Arial" charset="0"/>
              </a:rPr>
              <a:t>Lưu ý: i=0,1,.., X-1; j-0,1,.., Y-1.</a:t>
            </a:r>
          </a:p>
          <a:p>
            <a:pPr marL="0" indent="0">
              <a:spcBef>
                <a:spcPts val="725"/>
              </a:spcBef>
              <a:spcAft>
                <a:spcPts val="725"/>
              </a:spcAft>
              <a:buNone/>
            </a:pPr>
            <a:r>
              <a:rPr lang="vi-VN" altLang="en-US" dirty="0">
                <a:ea typeface="Arial" charset="0"/>
              </a:rPr>
              <a:t>Ví dụ:</a:t>
            </a:r>
          </a:p>
          <a:p>
            <a:pPr marL="0" indent="0">
              <a:spcBef>
                <a:spcPts val="725"/>
              </a:spcBef>
              <a:spcAft>
                <a:spcPts val="725"/>
              </a:spcAft>
              <a:buNone/>
            </a:pPr>
            <a:r>
              <a:rPr lang="en-US" altLang="en-US" dirty="0">
                <a:ea typeface="Arial" charset="0"/>
              </a:rPr>
              <a:t>G</a:t>
            </a:r>
            <a:r>
              <a:rPr lang="vi-VN" altLang="en-US" dirty="0">
                <a:ea typeface="Arial" charset="0"/>
              </a:rPr>
              <a:t>iá trị X, Y nhập vào là 3, 5 thì đầu ra là: 110, 0, 0, 0, 01, [0, 1, 2, 3, 41, [</a:t>
            </a:r>
            <a:r>
              <a:rPr lang="en-US" altLang="en-US" dirty="0">
                <a:ea typeface="Arial" charset="0"/>
              </a:rPr>
              <a:t>0</a:t>
            </a:r>
            <a:r>
              <a:rPr lang="vi-VN" altLang="en-US" dirty="0">
                <a:ea typeface="Arial" charset="0"/>
              </a:rPr>
              <a:t>, 2, 4, 6, 8]].</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40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51690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886281"/>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16:</a:t>
            </a:r>
          </a:p>
          <a:p>
            <a:pPr marL="0" indent="0">
              <a:spcBef>
                <a:spcPts val="725"/>
              </a:spcBef>
              <a:spcAft>
                <a:spcPts val="725"/>
              </a:spcAft>
              <a:buNone/>
            </a:pPr>
            <a:r>
              <a:rPr lang="en-US" altLang="en-US" dirty="0">
                <a:ea typeface="Arial" charset="0"/>
              </a:rPr>
              <a:t>1. </a:t>
            </a:r>
            <a:r>
              <a:rPr lang="vi-VN" altLang="en-US" dirty="0">
                <a:ea typeface="Arial" charset="0"/>
              </a:rPr>
              <a:t>Viết chương trình sinh dãy (list)</a:t>
            </a:r>
            <a:r>
              <a:rPr lang="en-US" altLang="en-US" dirty="0">
                <a:ea typeface="Arial" charset="0"/>
              </a:rPr>
              <a:t> </a:t>
            </a:r>
            <a:r>
              <a:rPr lang="vi-VN" altLang="en-US" dirty="0">
                <a:ea typeface="Arial" charset="0"/>
              </a:rPr>
              <a:t>A là biểu diễn của ma trận đơn vị. Chương trình nhập số n từ bàn phím và sinh ra ma trận đơn vị bậc n, sau đó hiện kết quả trên màn hình.</a:t>
            </a:r>
            <a:endParaRPr lang="en-US" altLang="en-US" dirty="0">
              <a:ea typeface="Arial" charset="0"/>
            </a:endParaRPr>
          </a:p>
          <a:p>
            <a:pPr marL="0" indent="0">
              <a:spcBef>
                <a:spcPts val="725"/>
              </a:spcBef>
              <a:spcAft>
                <a:spcPts val="725"/>
              </a:spcAft>
              <a:buNone/>
            </a:pPr>
            <a:r>
              <a:rPr lang="en-US" altLang="en-US" dirty="0">
                <a:ea typeface="Arial" charset="0"/>
              </a:rPr>
              <a:t>2. </a:t>
            </a:r>
            <a:r>
              <a:rPr lang="vi-VN" altLang="en-US" dirty="0">
                <a:ea typeface="Arial" charset="0"/>
              </a:rPr>
              <a:t>Ma trận mxn (m hàng, n cột) có thể được mô tả bởi danh sách như sau:</a:t>
            </a:r>
          </a:p>
          <a:p>
            <a:pPr marL="0" indent="0">
              <a:spcBef>
                <a:spcPts val="725"/>
              </a:spcBef>
              <a:spcAft>
                <a:spcPts val="725"/>
              </a:spcAft>
              <a:buNone/>
            </a:pPr>
            <a:r>
              <a:rPr lang="vi-VN" altLang="en-US" dirty="0">
                <a:ea typeface="Arial" charset="0"/>
              </a:rPr>
              <a:t>A=|[all, al2, ...aln], [a21, a22,...,a2n], ...,[am1, am2, ..., amn]].</a:t>
            </a:r>
          </a:p>
          <a:p>
            <a:pPr marL="0" indent="0">
              <a:spcBef>
                <a:spcPts val="725"/>
              </a:spcBef>
              <a:spcAft>
                <a:spcPts val="725"/>
              </a:spcAft>
              <a:buNone/>
            </a:pPr>
            <a:r>
              <a:rPr lang="vi-VN" altLang="en-US" dirty="0">
                <a:ea typeface="Arial" charset="0"/>
              </a:rPr>
              <a:t>Thực hiện các công việc sau:</a:t>
            </a: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Viết chương trình nhập vào ma trận A với các phần tử aij là các số tự nhiên được nhập từ bàn phím.</a:t>
            </a:r>
          </a:p>
          <a:p>
            <a:pPr marL="0" indent="0">
              <a:spcBef>
                <a:spcPts val="725"/>
              </a:spcBef>
              <a:spcAft>
                <a:spcPts val="725"/>
              </a:spcAft>
              <a:buNone/>
            </a:pPr>
            <a:r>
              <a:rPr lang="vi-VN" altLang="en-US" dirty="0">
                <a:ea typeface="Arial" charset="0"/>
              </a:rPr>
              <a:t>b</a:t>
            </a:r>
            <a:r>
              <a:rPr lang="en-US" altLang="en-US">
                <a:ea typeface="Arial" charset="0"/>
              </a:rPr>
              <a:t>)</a:t>
            </a:r>
            <a:r>
              <a:rPr lang="vi-VN" altLang="en-US">
                <a:ea typeface="Arial" charset="0"/>
              </a:rPr>
              <a:t> </a:t>
            </a:r>
            <a:r>
              <a:rPr lang="vi-VN" altLang="en-US" dirty="0">
                <a:ea typeface="Arial" charset="0"/>
              </a:rPr>
              <a:t>Tính tổng các phần tử của Ma trận A.</a:t>
            </a: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41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60204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600" b="1" dirty="0"/>
              <a:t>CHÚC CÁC BẠN HỌC TỐT !</a:t>
            </a:r>
          </a:p>
        </p:txBody>
      </p:sp>
      <p:sp>
        <p:nvSpPr>
          <p:cNvPr id="4" name="Slide Number Placeholder 3"/>
          <p:cNvSpPr>
            <a:spLocks noGrp="1"/>
          </p:cNvSpPr>
          <p:nvPr>
            <p:ph type="sldNum" sz="quarter" idx="12"/>
          </p:nvPr>
        </p:nvSpPr>
        <p:spPr/>
        <p:txBody>
          <a:bodyPr/>
          <a:lstStyle/>
          <a:p>
            <a:fld id="{007ACD57-2BBE-45FC-B065-2411E86622FE}" type="slidenum">
              <a:rPr lang="en-US" smtClean="0"/>
              <a:t>42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7615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 </a:t>
            </a:r>
            <a:r>
              <a:rPr lang="en-US" dirty="0" err="1"/>
              <a:t>Cấu</a:t>
            </a:r>
            <a:r>
              <a:rPr lang="en-US" dirty="0"/>
              <a:t> </a:t>
            </a:r>
            <a:r>
              <a:rPr lang="en-US" dirty="0" err="1"/>
              <a:t>trúc</a:t>
            </a:r>
            <a:r>
              <a:rPr lang="en-US" dirty="0"/>
              <a:t> list</a:t>
            </a:r>
          </a:p>
        </p:txBody>
      </p:sp>
      <p:sp>
        <p:nvSpPr>
          <p:cNvPr id="3" name="Content Placeholder 2"/>
          <p:cNvSpPr>
            <a:spLocks noGrp="1"/>
          </p:cNvSpPr>
          <p:nvPr>
            <p:ph idx="1"/>
          </p:nvPr>
        </p:nvSpPr>
        <p:spPr>
          <a:xfrm>
            <a:off x="392626" y="1219201"/>
            <a:ext cx="11406748" cy="5181600"/>
          </a:xfrm>
        </p:spPr>
        <p:txBody>
          <a:bodyPr>
            <a:normAutofit/>
          </a:bodyPr>
          <a:lstStyle/>
          <a:p>
            <a:r>
              <a:rPr lang="en-US" altLang="en-US" dirty="0" err="1"/>
              <a:t>Sử</a:t>
            </a:r>
            <a:r>
              <a:rPr lang="en-US" altLang="en-US" dirty="0"/>
              <a:t> </a:t>
            </a:r>
            <a:r>
              <a:rPr lang="en-US" altLang="en-US" dirty="0" err="1"/>
              <a:t>dụng</a:t>
            </a:r>
            <a:r>
              <a:rPr lang="en-US" altLang="en-US" dirty="0"/>
              <a:t> list </a:t>
            </a:r>
            <a:r>
              <a:rPr lang="en-US" altLang="en-US" dirty="0" err="1"/>
              <a:t>trong</a:t>
            </a:r>
            <a:r>
              <a:rPr lang="en-US" altLang="en-US" dirty="0"/>
              <a:t> </a:t>
            </a:r>
            <a:r>
              <a:rPr lang="en-US" altLang="en-US" dirty="0" err="1"/>
              <a:t>vòng</a:t>
            </a:r>
            <a:r>
              <a:rPr lang="en-US" altLang="en-US" dirty="0"/>
              <a:t> </a:t>
            </a:r>
            <a:r>
              <a:rPr lang="en-US" altLang="en-US" dirty="0" err="1"/>
              <a:t>lặp</a:t>
            </a:r>
            <a:r>
              <a:rPr lang="en-US" altLang="en-US" dirty="0"/>
              <a:t> for:</a:t>
            </a:r>
          </a:p>
          <a:p>
            <a:pPr marL="0" indent="0">
              <a:buNone/>
            </a:pPr>
            <a:r>
              <a:rPr lang="vi-VN" altLang="en-US" dirty="0"/>
              <a:t>Vòng lặp for cho phép bạn lặp qua từng phần tử trong list một cách tuần tự và thực hiện các hành động cụ thể với từng phần tử đó.</a:t>
            </a:r>
            <a:r>
              <a:rPr lang="en-US" altLang="en-US" dirty="0"/>
              <a:t> </a:t>
            </a:r>
            <a:r>
              <a:rPr lang="vi-VN" altLang="en-US" dirty="0"/>
              <a:t>Cú pháp của vòng lặp for để lặp qua các phần tử trong list như sau:</a:t>
            </a:r>
            <a:endParaRPr lang="en-US" altLang="en-US" dirty="0"/>
          </a:p>
          <a:p>
            <a:pPr marL="0" indent="0">
              <a:buNone/>
            </a:pPr>
            <a:r>
              <a:rPr lang="en-US" altLang="en-US" dirty="0"/>
              <a:t>			for item in </a:t>
            </a:r>
            <a:r>
              <a:rPr lang="en-US" altLang="en-US" dirty="0" err="1"/>
              <a:t>my_list</a:t>
            </a:r>
            <a:r>
              <a:rPr lang="en-US" altLang="en-US" dirty="0"/>
              <a:t>:</a:t>
            </a:r>
          </a:p>
          <a:p>
            <a:pPr marL="0" indent="0">
              <a:buNone/>
            </a:pPr>
            <a:r>
              <a:rPr lang="en-US" altLang="en-US" dirty="0"/>
              <a:t>   			    # </a:t>
            </a:r>
            <a:r>
              <a:rPr lang="en-US" altLang="en-US" dirty="0" err="1"/>
              <a:t>Các</a:t>
            </a:r>
            <a:r>
              <a:rPr lang="en-US" altLang="en-US" dirty="0"/>
              <a:t> </a:t>
            </a:r>
            <a:r>
              <a:rPr lang="en-US" altLang="en-US" dirty="0" err="1"/>
              <a:t>câu</a:t>
            </a:r>
            <a:r>
              <a:rPr lang="en-US" altLang="en-US" dirty="0"/>
              <a:t> </a:t>
            </a:r>
            <a:r>
              <a:rPr lang="en-US" altLang="en-US" dirty="0" err="1"/>
              <a:t>lệnh</a:t>
            </a:r>
            <a:r>
              <a:rPr lang="en-US" altLang="en-US" dirty="0"/>
              <a:t> </a:t>
            </a:r>
            <a:r>
              <a:rPr lang="en-US" altLang="en-US" dirty="0" err="1"/>
              <a:t>thực</a:t>
            </a:r>
            <a:r>
              <a:rPr lang="en-US" altLang="en-US" dirty="0"/>
              <a:t> </a:t>
            </a:r>
            <a:r>
              <a:rPr lang="en-US" altLang="en-US" dirty="0" err="1"/>
              <a:t>hiện</a:t>
            </a:r>
            <a:r>
              <a:rPr lang="en-US" altLang="en-US" dirty="0"/>
              <a:t> </a:t>
            </a:r>
            <a:r>
              <a:rPr lang="en-US" altLang="en-US" dirty="0" err="1"/>
              <a:t>với</a:t>
            </a:r>
            <a:r>
              <a:rPr lang="en-US" altLang="en-US" dirty="0"/>
              <a:t> </a:t>
            </a:r>
            <a:r>
              <a:rPr lang="en-US" altLang="en-US" dirty="0" err="1"/>
              <a:t>phần</a:t>
            </a:r>
            <a:r>
              <a:rPr lang="en-US" altLang="en-US" dirty="0"/>
              <a:t> </a:t>
            </a:r>
            <a:r>
              <a:rPr lang="en-US" altLang="en-US" dirty="0" err="1"/>
              <a:t>tử</a:t>
            </a:r>
            <a:r>
              <a:rPr lang="en-US" altLang="en-US" dirty="0"/>
              <a:t> item </a:t>
            </a:r>
            <a:r>
              <a:rPr lang="en-US" altLang="en-US" dirty="0" err="1"/>
              <a:t>trong</a:t>
            </a:r>
            <a:r>
              <a:rPr lang="en-US" altLang="en-US" dirty="0"/>
              <a:t> list</a:t>
            </a:r>
          </a:p>
          <a:p>
            <a:pPr marL="0" indent="0">
              <a:buNone/>
            </a:pPr>
            <a:r>
              <a:rPr lang="en-US" altLang="en-US" dirty="0"/>
              <a:t>    			    # ...</a:t>
            </a:r>
          </a:p>
          <a:p>
            <a:pPr marL="0" indent="0">
              <a:buNone/>
            </a:pPr>
            <a:r>
              <a:rPr lang="vi-VN" altLang="en-US" dirty="0"/>
              <a:t>Trong đó:</a:t>
            </a:r>
          </a:p>
          <a:p>
            <a:pPr marL="0" indent="0">
              <a:buNone/>
            </a:pPr>
            <a:r>
              <a:rPr lang="en-US" altLang="en-US" dirty="0"/>
              <a:t>+ </a:t>
            </a:r>
            <a:r>
              <a:rPr lang="vi-VN" altLang="en-US" dirty="0"/>
              <a:t>item là biến được sử dụng để đại diện cho từng phần tử trong list khi lặp qua.</a:t>
            </a:r>
          </a:p>
          <a:p>
            <a:pPr marL="0" indent="0">
              <a:buNone/>
            </a:pPr>
            <a:r>
              <a:rPr lang="en-US" altLang="en-US" dirty="0"/>
              <a:t>+ </a:t>
            </a:r>
            <a:r>
              <a:rPr lang="vi-VN" altLang="en-US" dirty="0"/>
              <a:t>my_list là tên của list mà bạn muốn lặp qua.</a:t>
            </a:r>
            <a:endParaRPr lang="en-US" altLang="en-US" dirty="0"/>
          </a:p>
          <a:p>
            <a:endParaRPr lang="en-US" altLang="en-US" dirty="0"/>
          </a:p>
          <a:p>
            <a:endParaRPr lang="en-US"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586508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6.2. </a:t>
            </a:r>
            <a:r>
              <a:rPr lang="en-US" dirty="0" err="1"/>
              <a:t>Các</a:t>
            </a:r>
            <a:r>
              <a:rPr lang="en-US" dirty="0"/>
              <a:t> </a:t>
            </a:r>
            <a:r>
              <a:rPr lang="en-US" dirty="0" err="1"/>
              <a:t>thao</a:t>
            </a:r>
            <a:r>
              <a:rPr lang="en-US" dirty="0"/>
              <a:t> </a:t>
            </a:r>
            <a:r>
              <a:rPr lang="en-US" dirty="0" err="1"/>
              <a:t>tác</a:t>
            </a:r>
            <a:r>
              <a:rPr lang="en-US" dirty="0"/>
              <a:t> </a:t>
            </a:r>
            <a:r>
              <a:rPr lang="en-US" dirty="0" err="1"/>
              <a:t>trên</a:t>
            </a:r>
            <a:r>
              <a:rPr lang="en-US" dirty="0"/>
              <a:t> list</a:t>
            </a:r>
          </a:p>
        </p:txBody>
      </p:sp>
      <p:sp>
        <p:nvSpPr>
          <p:cNvPr id="3" name="Content Placeholder 2"/>
          <p:cNvSpPr>
            <a:spLocks noGrp="1"/>
          </p:cNvSpPr>
          <p:nvPr>
            <p:ph idx="1"/>
          </p:nvPr>
        </p:nvSpPr>
        <p:spPr>
          <a:xfrm>
            <a:off x="392626" y="1644241"/>
            <a:ext cx="11406748" cy="4604159"/>
          </a:xfrm>
        </p:spPr>
        <p:txBody>
          <a:bodyPr>
            <a:normAutofit/>
          </a:bodyPr>
          <a:lstStyle/>
          <a:p>
            <a:r>
              <a:rPr lang="vi-VN" altLang="en-US" b="1" dirty="0"/>
              <a:t>Thêm phần tử vào list:</a:t>
            </a:r>
          </a:p>
          <a:p>
            <a:pPr marL="0" indent="0">
              <a:buNone/>
            </a:pPr>
            <a:r>
              <a:rPr lang="en-US" altLang="en-US" dirty="0"/>
              <a:t>list.</a:t>
            </a:r>
            <a:r>
              <a:rPr lang="vi-VN" altLang="en-US" dirty="0"/>
              <a:t>append(element): Thêm phần tử element vào cuối list.</a:t>
            </a:r>
          </a:p>
          <a:p>
            <a:pPr marL="0" indent="0">
              <a:buNone/>
            </a:pPr>
            <a:r>
              <a:rPr lang="en-US" altLang="en-US" dirty="0"/>
              <a:t>list.</a:t>
            </a:r>
            <a:r>
              <a:rPr lang="vi-VN" altLang="en-US" dirty="0"/>
              <a:t>insert(index, element): Thêm phần tử element vào vị trí có chỉ số index.</a:t>
            </a:r>
            <a:endParaRPr lang="en-US" altLang="en-US" dirty="0"/>
          </a:p>
          <a:p>
            <a:r>
              <a:rPr lang="vi-VN" altLang="en-US" b="1" dirty="0"/>
              <a:t>Xóa phần tử khỏi list:</a:t>
            </a:r>
          </a:p>
          <a:p>
            <a:pPr marL="0" indent="0">
              <a:buNone/>
            </a:pPr>
            <a:r>
              <a:rPr lang="en-US" altLang="en-US" dirty="0"/>
              <a:t>list.</a:t>
            </a:r>
            <a:r>
              <a:rPr lang="vi-VN" altLang="en-US" dirty="0"/>
              <a:t>remove(element): Xóa phần tử đầu tiên có giá trị là element khỏi list.</a:t>
            </a:r>
          </a:p>
          <a:p>
            <a:pPr marL="0" indent="0">
              <a:buNone/>
            </a:pPr>
            <a:r>
              <a:rPr lang="en-US" altLang="en-US" dirty="0"/>
              <a:t>list.</a:t>
            </a:r>
            <a:r>
              <a:rPr lang="vi-VN" altLang="en-US" dirty="0"/>
              <a:t>pop(index): Xóa phần tử ở vị trí có chỉ số index khỏi list và trả về giá trị của phần tử bị xóa.</a:t>
            </a:r>
          </a:p>
          <a:p>
            <a:pPr marL="0" indent="0">
              <a:buNone/>
            </a:pPr>
            <a:r>
              <a:rPr lang="vi-VN" altLang="en-US" dirty="0"/>
              <a:t>del list[index]: Xóa phần tử ở vị trí có chỉ số index khỏi list.</a:t>
            </a:r>
          </a:p>
          <a:p>
            <a:pPr marL="0" indent="0">
              <a:buNone/>
            </a:pPr>
            <a:r>
              <a:rPr lang="vi-VN" altLang="en-US" dirty="0"/>
              <a:t>clear(): Xóa tất cả các phần tử trong list, làm list trở thành rỗng.</a:t>
            </a:r>
            <a:endParaRPr lang="en-US" altLang="en-US" dirty="0"/>
          </a:p>
          <a:p>
            <a:r>
              <a:rPr lang="en-US" altLang="en-US" b="1" dirty="0" err="1"/>
              <a:t>Tìm</a:t>
            </a:r>
            <a:r>
              <a:rPr lang="en-US" altLang="en-US" b="1" dirty="0"/>
              <a:t> </a:t>
            </a:r>
            <a:r>
              <a:rPr lang="en-US" altLang="en-US" b="1" dirty="0" err="1"/>
              <a:t>phần</a:t>
            </a:r>
            <a:r>
              <a:rPr lang="en-US" altLang="en-US" b="1" dirty="0"/>
              <a:t> </a:t>
            </a:r>
            <a:r>
              <a:rPr lang="en-US" altLang="en-US" b="1" dirty="0" err="1"/>
              <a:t>tử</a:t>
            </a:r>
            <a:r>
              <a:rPr lang="en-US" altLang="en-US" b="1" dirty="0"/>
              <a:t> </a:t>
            </a:r>
            <a:r>
              <a:rPr lang="en-US" altLang="en-US" b="1" dirty="0" err="1"/>
              <a:t>lớn</a:t>
            </a:r>
            <a:r>
              <a:rPr lang="en-US" altLang="en-US" b="1" dirty="0"/>
              <a:t> </a:t>
            </a:r>
            <a:r>
              <a:rPr lang="en-US" altLang="en-US" b="1" dirty="0" err="1"/>
              <a:t>nhất</a:t>
            </a:r>
            <a:r>
              <a:rPr lang="en-US" altLang="en-US" b="1" dirty="0"/>
              <a:t> </a:t>
            </a:r>
            <a:r>
              <a:rPr lang="en-US" altLang="en-US" b="1" dirty="0" err="1"/>
              <a:t>và</a:t>
            </a:r>
            <a:r>
              <a:rPr lang="en-US" altLang="en-US" b="1" dirty="0"/>
              <a:t> </a:t>
            </a:r>
            <a:r>
              <a:rPr lang="en-US" altLang="en-US" b="1" dirty="0" err="1"/>
              <a:t>nhỏ</a:t>
            </a:r>
            <a:r>
              <a:rPr lang="en-US" altLang="en-US" b="1" dirty="0"/>
              <a:t> </a:t>
            </a:r>
            <a:r>
              <a:rPr lang="en-US" altLang="en-US" b="1" dirty="0" err="1"/>
              <a:t>nhất</a:t>
            </a:r>
            <a:r>
              <a:rPr lang="en-US" altLang="en-US" b="1" dirty="0"/>
              <a:t> </a:t>
            </a:r>
            <a:r>
              <a:rPr lang="en-US" altLang="en-US" b="1" dirty="0" err="1"/>
              <a:t>trong</a:t>
            </a:r>
            <a:r>
              <a:rPr lang="en-US" altLang="en-US" b="1" dirty="0"/>
              <a:t> list</a:t>
            </a:r>
          </a:p>
          <a:p>
            <a:pPr marL="0" indent="0">
              <a:buNone/>
            </a:pPr>
            <a:r>
              <a:rPr lang="en-US" altLang="en-US" dirty="0"/>
              <a:t>min(list): </a:t>
            </a:r>
            <a:r>
              <a:rPr lang="en-US" altLang="en-US" dirty="0" err="1"/>
              <a:t>Tìm</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nhỏ</a:t>
            </a:r>
            <a:r>
              <a:rPr lang="en-US" altLang="en-US" dirty="0"/>
              <a:t> </a:t>
            </a:r>
            <a:r>
              <a:rPr lang="en-US" altLang="en-US" dirty="0" err="1"/>
              <a:t>nhất</a:t>
            </a:r>
            <a:r>
              <a:rPr lang="en-US" altLang="en-US" dirty="0"/>
              <a:t> </a:t>
            </a:r>
            <a:r>
              <a:rPr lang="en-US" altLang="en-US" dirty="0" err="1"/>
              <a:t>trong</a:t>
            </a:r>
            <a:r>
              <a:rPr lang="en-US" altLang="en-US" dirty="0"/>
              <a:t> list</a:t>
            </a:r>
          </a:p>
          <a:p>
            <a:pPr marL="0" indent="0">
              <a:buNone/>
            </a:pPr>
            <a:r>
              <a:rPr lang="en-US" altLang="en-US" dirty="0"/>
              <a:t>max(list): </a:t>
            </a:r>
            <a:r>
              <a:rPr lang="en-US" altLang="en-US" dirty="0" err="1"/>
              <a:t>Tìm</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lớn</a:t>
            </a:r>
            <a:r>
              <a:rPr lang="en-US" altLang="en-US" dirty="0"/>
              <a:t> </a:t>
            </a:r>
            <a:r>
              <a:rPr lang="en-US" altLang="en-US" dirty="0" err="1"/>
              <a:t>nhất</a:t>
            </a:r>
            <a:r>
              <a:rPr lang="en-US" altLang="en-US" dirty="0"/>
              <a:t> </a:t>
            </a:r>
            <a:r>
              <a:rPr lang="en-US" altLang="en-US" dirty="0" err="1"/>
              <a:t>trong</a:t>
            </a:r>
            <a:r>
              <a:rPr lang="en-US" altLang="en-US" dirty="0"/>
              <a:t> list</a:t>
            </a:r>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566687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6.2. </a:t>
            </a:r>
            <a:r>
              <a:rPr lang="en-US" dirty="0" err="1"/>
              <a:t>Các</a:t>
            </a:r>
            <a:r>
              <a:rPr lang="en-US" dirty="0"/>
              <a:t> </a:t>
            </a:r>
            <a:r>
              <a:rPr lang="en-US" dirty="0" err="1"/>
              <a:t>thao</a:t>
            </a:r>
            <a:r>
              <a:rPr lang="en-US" dirty="0"/>
              <a:t> </a:t>
            </a:r>
            <a:r>
              <a:rPr lang="en-US" dirty="0" err="1"/>
              <a:t>tác</a:t>
            </a:r>
            <a:r>
              <a:rPr lang="en-US" dirty="0"/>
              <a:t> </a:t>
            </a:r>
            <a:r>
              <a:rPr lang="en-US" dirty="0" err="1"/>
              <a:t>trên</a:t>
            </a:r>
            <a:r>
              <a:rPr lang="en-US" dirty="0"/>
              <a:t> list</a:t>
            </a:r>
          </a:p>
        </p:txBody>
      </p:sp>
      <p:sp>
        <p:nvSpPr>
          <p:cNvPr id="3" name="Content Placeholder 2"/>
          <p:cNvSpPr>
            <a:spLocks noGrp="1"/>
          </p:cNvSpPr>
          <p:nvPr>
            <p:ph idx="1"/>
          </p:nvPr>
        </p:nvSpPr>
        <p:spPr>
          <a:xfrm>
            <a:off x="392626" y="1295400"/>
            <a:ext cx="11406748" cy="5410199"/>
          </a:xfrm>
        </p:spPr>
        <p:txBody>
          <a:bodyPr>
            <a:normAutofit/>
          </a:bodyPr>
          <a:lstStyle/>
          <a:p>
            <a:r>
              <a:rPr lang="vi-VN" altLang="en-US" b="1" dirty="0"/>
              <a:t>Truy cập và cập nhật phần tử:</a:t>
            </a:r>
          </a:p>
          <a:p>
            <a:pPr marL="0" indent="0">
              <a:buNone/>
            </a:pPr>
            <a:r>
              <a:rPr lang="vi-VN" altLang="en-US" dirty="0"/>
              <a:t>list[index]: Truy cập phần tử ở vị trí có chỉ số index.</a:t>
            </a:r>
          </a:p>
          <a:p>
            <a:pPr marL="0" indent="0">
              <a:buNone/>
            </a:pPr>
            <a:r>
              <a:rPr lang="vi-VN" altLang="en-US" dirty="0"/>
              <a:t>list[start:end]: Trích xuất một phần của list từ vị trí start đến vị trí end-1.</a:t>
            </a:r>
          </a:p>
          <a:p>
            <a:pPr marL="0" indent="0">
              <a:buNone/>
            </a:pPr>
            <a:r>
              <a:rPr lang="vi-VN" altLang="en-US" dirty="0"/>
              <a:t>list[start:end:step]: Trích xuất một phần của list từ vị trí start đến vị trí end-1 với bước step.</a:t>
            </a:r>
          </a:p>
          <a:p>
            <a:pPr marL="0" indent="0">
              <a:buNone/>
            </a:pPr>
            <a:r>
              <a:rPr lang="vi-VN" altLang="en-US" dirty="0"/>
              <a:t>list[index] = new_value: Thay đổi giá trị của phần tử ở vị trí có chỉ số index.</a:t>
            </a:r>
            <a:endParaRPr lang="en-US" altLang="en-US" dirty="0"/>
          </a:p>
          <a:p>
            <a:r>
              <a:rPr lang="vi-VN" altLang="en-US" b="1" dirty="0"/>
              <a:t>Sắp xếp list:</a:t>
            </a:r>
          </a:p>
          <a:p>
            <a:pPr marL="0" indent="0">
              <a:buNone/>
            </a:pPr>
            <a:r>
              <a:rPr lang="en-US" altLang="en-US" dirty="0"/>
              <a:t>list.</a:t>
            </a:r>
            <a:r>
              <a:rPr lang="vi-VN" altLang="en-US" dirty="0"/>
              <a:t>sort(): Sắp xếp các phần tử trong list theo thứ tự tăng dần.</a:t>
            </a:r>
          </a:p>
          <a:p>
            <a:pPr marL="0" indent="0">
              <a:buNone/>
            </a:pPr>
            <a:r>
              <a:rPr lang="en-US" altLang="en-US" dirty="0"/>
              <a:t>list.</a:t>
            </a:r>
            <a:r>
              <a:rPr lang="vi-VN" altLang="en-US" dirty="0"/>
              <a:t>sort(reverse=True): Sắp xếp các phần tử trong list theo thứ tự giảm dần.</a:t>
            </a:r>
          </a:p>
          <a:p>
            <a:pPr marL="0" indent="0">
              <a:buNone/>
            </a:pPr>
            <a:r>
              <a:rPr lang="vi-VN" altLang="en-US" dirty="0"/>
              <a:t>sorted(list): Trả về một list mới chứa các phần tử trong list đã được sắp xếp, không thay đổi list ban đầu.</a:t>
            </a:r>
            <a:endParaRPr lang="en-US" altLang="en-US" dirty="0"/>
          </a:p>
          <a:p>
            <a:r>
              <a:rPr lang="vi-VN" altLang="en-US" b="1" dirty="0"/>
              <a:t>Sao chép list:</a:t>
            </a:r>
            <a:endParaRPr lang="en-US" altLang="en-US" b="1" dirty="0"/>
          </a:p>
          <a:p>
            <a:pPr marL="0" indent="0">
              <a:buNone/>
            </a:pPr>
            <a:r>
              <a:rPr lang="vi-VN" altLang="en-US" dirty="0"/>
              <a:t>list.copy(): Sao chép một list mới từ list ban đầu.</a:t>
            </a:r>
            <a:endParaRPr lang="en-US" altLang="en-US" b="1" dirty="0"/>
          </a:p>
          <a:p>
            <a:r>
              <a:rPr lang="vi-VN" altLang="en-US" b="1" dirty="0"/>
              <a:t>Kiểm tra sự tồn tại và độ dài của list:</a:t>
            </a:r>
          </a:p>
          <a:p>
            <a:pPr marL="0" indent="0">
              <a:buNone/>
            </a:pPr>
            <a:r>
              <a:rPr lang="vi-VN" altLang="en-US" dirty="0"/>
              <a:t>element in list: Kiểm tra xem element có tồn tại trong list hay không (trả về True hoặc False).</a:t>
            </a:r>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530613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6.3. </a:t>
            </a:r>
            <a:r>
              <a:rPr lang="en-GB" b="1" i="0" dirty="0">
                <a:solidFill>
                  <a:srgbClr val="0D0D0D"/>
                </a:solidFill>
                <a:effectLst/>
              </a:rPr>
              <a:t>List comprehension </a:t>
            </a:r>
            <a:r>
              <a:rPr lang="en-GB" b="1" i="0" dirty="0" err="1">
                <a:solidFill>
                  <a:srgbClr val="0D0D0D"/>
                </a:solidFill>
                <a:effectLst/>
              </a:rPr>
              <a:t>trong</a:t>
            </a:r>
            <a:r>
              <a:rPr lang="en-GB" b="1" i="0" dirty="0">
                <a:solidFill>
                  <a:srgbClr val="0D0D0D"/>
                </a:solidFill>
                <a:effectLst/>
              </a:rPr>
              <a:t> Python</a:t>
            </a:r>
            <a:endParaRPr lang="en-US" dirty="0"/>
          </a:p>
        </p:txBody>
      </p:sp>
      <p:sp>
        <p:nvSpPr>
          <p:cNvPr id="3" name="Content Placeholder 2"/>
          <p:cNvSpPr>
            <a:spLocks noGrp="1"/>
          </p:cNvSpPr>
          <p:nvPr>
            <p:ph idx="1"/>
          </p:nvPr>
        </p:nvSpPr>
        <p:spPr>
          <a:xfrm>
            <a:off x="392626" y="1295400"/>
            <a:ext cx="11406748" cy="5410199"/>
          </a:xfrm>
        </p:spPr>
        <p:txBody>
          <a:bodyPr>
            <a:normAutofit/>
          </a:bodyPr>
          <a:lstStyle/>
          <a:p>
            <a:r>
              <a:rPr lang="vi-VN" altLang="en-US" dirty="0"/>
              <a:t>List comprehension là một cú pháp trong Python cho phép tạo danh sách mới bằng cách áp dụng biểu thức lên các phần tử của một iterable. Nó cung cấp một cách ngắn gọn và mạnh mẽ để thực hiện các thao tác biến đổi và lọc dữ liệu trên danh sách.</a:t>
            </a:r>
            <a:endParaRPr lang="en-US" altLang="en-US" dirty="0"/>
          </a:p>
          <a:p>
            <a:r>
              <a:rPr lang="vi-VN" altLang="en-US" dirty="0"/>
              <a:t>Cấu trúc </a:t>
            </a:r>
            <a:r>
              <a:rPr lang="en-US" altLang="en-US" dirty="0" err="1"/>
              <a:t>của</a:t>
            </a:r>
            <a:r>
              <a:rPr lang="en-US" altLang="en-US" dirty="0"/>
              <a:t> </a:t>
            </a:r>
            <a:r>
              <a:rPr lang="vi-VN" altLang="en-US" dirty="0"/>
              <a:t>list comprehension như sau:</a:t>
            </a:r>
            <a:endParaRPr lang="en-US" altLang="en-US" dirty="0"/>
          </a:p>
          <a:p>
            <a:pPr marL="0" indent="0" algn="ctr">
              <a:buNone/>
            </a:pPr>
            <a:r>
              <a:rPr lang="en-GB" altLang="en-US" dirty="0"/>
              <a:t>[expression for item in </a:t>
            </a:r>
            <a:r>
              <a:rPr lang="en-GB" altLang="en-US" dirty="0" err="1"/>
              <a:t>iterable</a:t>
            </a:r>
            <a:r>
              <a:rPr lang="en-GB" altLang="en-US" dirty="0"/>
              <a:t> if condition]</a:t>
            </a:r>
            <a:endParaRPr lang="en-US" altLang="en-US" dirty="0"/>
          </a:p>
          <a:p>
            <a:r>
              <a:rPr lang="vi-VN" altLang="en-US" dirty="0"/>
              <a:t>Trong đó:</a:t>
            </a:r>
          </a:p>
          <a:p>
            <a:pPr marL="0" indent="0">
              <a:buNone/>
            </a:pPr>
            <a:r>
              <a:rPr lang="vi-VN" altLang="en-US" dirty="0"/>
              <a:t>expression là biểu thức được áp dụng lên mỗi phần tử trong iterable để tạo giá trị cho danh sách mới.</a:t>
            </a:r>
          </a:p>
          <a:p>
            <a:pPr marL="0" indent="0">
              <a:buNone/>
            </a:pPr>
            <a:r>
              <a:rPr lang="vi-VN" altLang="en-US" dirty="0"/>
              <a:t>item là biến lặp, đại diện cho từng phần tử trong iterable.</a:t>
            </a:r>
          </a:p>
          <a:p>
            <a:pPr marL="0" indent="0">
              <a:buNone/>
            </a:pPr>
            <a:r>
              <a:rPr lang="vi-VN" altLang="en-US" dirty="0"/>
              <a:t>iterable là một đối tượng có thể lặp lại như danh sách, tuple, chuỗi hoặc iterator.</a:t>
            </a:r>
          </a:p>
          <a:p>
            <a:pPr marL="0" indent="0">
              <a:buNone/>
            </a:pPr>
            <a:r>
              <a:rPr lang="vi-VN" altLang="en-US" dirty="0"/>
              <a:t>if condition là một điều kiện tùy chọn để lọc các phần tử từ iterable. Chỉ những phần tử thỏa mãn điều kiện này mới được thêm vào danh sách mới.</a:t>
            </a:r>
          </a:p>
        </p:txBody>
      </p:sp>
      <p:sp>
        <p:nvSpPr>
          <p:cNvPr id="9" name="Slide Number Placeholder 8"/>
          <p:cNvSpPr>
            <a:spLocks noGrp="1"/>
          </p:cNvSpPr>
          <p:nvPr>
            <p:ph type="sldNum" sz="quarter" idx="12"/>
          </p:nvPr>
        </p:nvSpPr>
        <p:spPr/>
        <p:txBody>
          <a:bodyPr/>
          <a:lstStyle/>
          <a:p>
            <a:fld id="{007ACD57-2BBE-45FC-B065-2411E86622FE}" type="slidenum">
              <a:rPr lang="en-US" smtClean="0"/>
              <a:pPr/>
              <a:t>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77463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6.4. </a:t>
            </a:r>
            <a:r>
              <a:rPr lang="en-GB" b="1" i="0" dirty="0">
                <a:solidFill>
                  <a:srgbClr val="0D0D0D"/>
                </a:solidFill>
                <a:effectLst/>
              </a:rPr>
              <a:t>List </a:t>
            </a:r>
            <a:r>
              <a:rPr lang="en-GB" b="1" i="0" dirty="0" err="1">
                <a:solidFill>
                  <a:srgbClr val="0D0D0D"/>
                </a:solidFill>
                <a:effectLst/>
              </a:rPr>
              <a:t>lồng</a:t>
            </a:r>
            <a:r>
              <a:rPr lang="en-GB" b="1" i="0" dirty="0">
                <a:solidFill>
                  <a:srgbClr val="0D0D0D"/>
                </a:solidFill>
                <a:effectLst/>
              </a:rPr>
              <a:t> </a:t>
            </a:r>
            <a:r>
              <a:rPr lang="en-GB" b="1" i="0" dirty="0" err="1">
                <a:solidFill>
                  <a:srgbClr val="0D0D0D"/>
                </a:solidFill>
                <a:effectLst/>
              </a:rPr>
              <a:t>nhau</a:t>
            </a:r>
            <a:endParaRPr lang="en-US" dirty="0"/>
          </a:p>
        </p:txBody>
      </p:sp>
      <p:sp>
        <p:nvSpPr>
          <p:cNvPr id="3" name="Content Placeholder 2"/>
          <p:cNvSpPr>
            <a:spLocks noGrp="1"/>
          </p:cNvSpPr>
          <p:nvPr>
            <p:ph idx="1"/>
          </p:nvPr>
        </p:nvSpPr>
        <p:spPr>
          <a:xfrm>
            <a:off x="392626" y="1295400"/>
            <a:ext cx="11406748" cy="5410199"/>
          </a:xfrm>
        </p:spPr>
        <p:txBody>
          <a:bodyPr>
            <a:normAutofit/>
          </a:bodyPr>
          <a:lstStyle/>
          <a:p>
            <a:r>
              <a:rPr lang="vi-VN" altLang="en-US" dirty="0"/>
              <a:t>Thực hiện tạo các ma trận trong Python</a:t>
            </a:r>
            <a:endParaRPr lang="en-US" altLang="en-US" dirty="0"/>
          </a:p>
          <a:p>
            <a:pPr marL="0" indent="0">
              <a:buNone/>
            </a:pPr>
            <a:r>
              <a:rPr lang="vi-VN" altLang="en-US" dirty="0"/>
              <a:t>Chúng ta có thể tạo ma trận m x n bằng cách tạo một tập hợp các phần tử (giả sử là m) trước và sau đó làm cho mỗi phần tử được liên kết với một danh sách khác gồm n phần tử</a:t>
            </a:r>
            <a:endParaRPr lang="en-US" altLang="en-US" dirty="0"/>
          </a:p>
          <a:p>
            <a:r>
              <a:rPr lang="vi-VN" altLang="en-US" dirty="0"/>
              <a:t>Truy cập vào các phần tử trong ma trận</a:t>
            </a:r>
          </a:p>
          <a:p>
            <a:pPr marL="0" indent="0">
              <a:buNone/>
            </a:pPr>
            <a:r>
              <a:rPr lang="vi-VN" altLang="en-US" dirty="0"/>
              <a:t>Để truy cập các phần tử của ma trận, chúng ta sẽ sử dụng chỉ số biểu diễn số hàng và cột, như sau: val[row_no][col_no].</a:t>
            </a:r>
            <a:endParaRPr lang="en-US" altLang="en-US" dirty="0"/>
          </a:p>
          <a:p>
            <a:r>
              <a:rPr lang="en-US" altLang="en-US" dirty="0" err="1"/>
              <a:t>Một</a:t>
            </a:r>
            <a:r>
              <a:rPr lang="en-US" altLang="en-US" dirty="0"/>
              <a:t> </a:t>
            </a:r>
            <a:r>
              <a:rPr lang="en-US" altLang="en-US" dirty="0" err="1"/>
              <a:t>số</a:t>
            </a:r>
            <a:r>
              <a:rPr lang="en-US" altLang="en-US" dirty="0"/>
              <a:t> </a:t>
            </a:r>
            <a:r>
              <a:rPr lang="en-US" altLang="en-US" dirty="0" err="1"/>
              <a:t>phép</a:t>
            </a:r>
            <a:r>
              <a:rPr lang="en-US" altLang="en-US" dirty="0"/>
              <a:t> </a:t>
            </a:r>
            <a:r>
              <a:rPr lang="en-US" altLang="en-US" dirty="0" err="1"/>
              <a:t>toán</a:t>
            </a:r>
            <a:r>
              <a:rPr lang="en-US" altLang="en-US" dirty="0"/>
              <a:t> </a:t>
            </a:r>
            <a:r>
              <a:rPr lang="en-US" altLang="en-US" dirty="0" err="1"/>
              <a:t>với</a:t>
            </a:r>
            <a:r>
              <a:rPr lang="en-US" altLang="en-US" dirty="0"/>
              <a:t> ma </a:t>
            </a:r>
            <a:r>
              <a:rPr lang="en-US" altLang="en-US" dirty="0" err="1"/>
              <a:t>trận</a:t>
            </a:r>
            <a:r>
              <a:rPr lang="en-US" altLang="en-US" dirty="0"/>
              <a:t>:</a:t>
            </a:r>
          </a:p>
          <a:p>
            <a:pPr marL="0" indent="0">
              <a:buNone/>
            </a:pPr>
            <a:r>
              <a:rPr lang="en-US" altLang="en-US" dirty="0" err="1"/>
              <a:t>Cộng</a:t>
            </a:r>
            <a:r>
              <a:rPr lang="en-US" altLang="en-US" dirty="0"/>
              <a:t> </a:t>
            </a:r>
            <a:r>
              <a:rPr lang="en-US" altLang="en-US" dirty="0" err="1"/>
              <a:t>hai</a:t>
            </a:r>
            <a:r>
              <a:rPr lang="en-US" altLang="en-US" dirty="0"/>
              <a:t> ma </a:t>
            </a:r>
            <a:r>
              <a:rPr lang="en-US" altLang="en-US" dirty="0" err="1"/>
              <a:t>trận</a:t>
            </a:r>
            <a:endParaRPr lang="en-US" altLang="en-US" dirty="0"/>
          </a:p>
          <a:p>
            <a:pPr marL="0" indent="0">
              <a:buNone/>
            </a:pPr>
            <a:r>
              <a:rPr lang="en-US" altLang="en-US" dirty="0" err="1"/>
              <a:t>Nhân</a:t>
            </a:r>
            <a:r>
              <a:rPr lang="en-US" altLang="en-US" dirty="0"/>
              <a:t> </a:t>
            </a:r>
            <a:r>
              <a:rPr lang="en-US" altLang="en-US" dirty="0" err="1"/>
              <a:t>hai</a:t>
            </a:r>
            <a:r>
              <a:rPr lang="en-US" altLang="en-US" dirty="0"/>
              <a:t> ma </a:t>
            </a:r>
            <a:r>
              <a:rPr lang="en-US" altLang="en-US" dirty="0" err="1"/>
              <a:t>trận</a:t>
            </a:r>
            <a:endParaRPr lang="en-US" altLang="en-US" dirty="0"/>
          </a:p>
          <a:p>
            <a:pPr marL="0" indent="0">
              <a:buNone/>
            </a:pPr>
            <a:r>
              <a:rPr lang="en-US" altLang="en-US" dirty="0" err="1"/>
              <a:t>Tính</a:t>
            </a:r>
            <a:r>
              <a:rPr lang="en-US" altLang="en-US" dirty="0"/>
              <a:t> ma </a:t>
            </a:r>
            <a:r>
              <a:rPr lang="en-US" altLang="en-US" dirty="0" err="1"/>
              <a:t>trận</a:t>
            </a:r>
            <a:r>
              <a:rPr lang="en-US" altLang="en-US" dirty="0"/>
              <a:t> </a:t>
            </a:r>
            <a:r>
              <a:rPr lang="en-US" altLang="en-US" dirty="0" err="1"/>
              <a:t>chuyển</a:t>
            </a:r>
            <a:r>
              <a:rPr lang="en-US" altLang="en-US" dirty="0"/>
              <a:t> </a:t>
            </a:r>
            <a:r>
              <a:rPr lang="en-US" altLang="en-US" dirty="0" err="1"/>
              <a:t>vị</a:t>
            </a:r>
            <a:endParaRPr lang="en-US" altLang="en-US" dirty="0"/>
          </a:p>
          <a:p>
            <a:pPr marL="0" indent="0">
              <a:buNone/>
            </a:pPr>
            <a:endParaRPr lang="en-US"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5625815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20386fb9-0767-4217-8e8f-d0989ea777b6"/>
  <p:tag name="ARTICULATE_PRESENTATION_ID" val="12290"/>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4851666-f:\05.loannp\11.tmh\04_eco101_ktvm\02.baigiang\version2.3\02. file bien tap\01. slide\eco101_bai1_v2.3014112210.pptx"/>
  <p:tag name="ARTICULATE_PRESENTER_VERSION" val="7"/>
  <p:tag name="ARTICULATE_USED_PAGE_ORIENTATION" val="1"/>
  <p:tag name="ARTICULATE_USED_PAGE_SIZE" val="1"/>
  <p:tag name="ARTICULATE_SLIDE_COUNT" val="3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UDIO_ID" val="256"/>
  <p:tag name="ARTICULATE_TITLE_TAG" val="BÀI 1: TỔNG QUAN VỀ KINH TẾ HỌC VÀ KINH TẾ HỌC VI MÔ"/>
  <p:tag name="ARTICULATE_NAV_LEVEL" val="1"/>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1"/>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UDIO_ID" val="261"/>
  <p:tag name="TIMELINE" val="7.40/10.50/14.50/18.40"/>
  <p:tag name="ARTICULATE_NAV_LEVEL" val="2"/>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heme/theme1.xml><?xml version="1.0" encoding="utf-8"?>
<a:theme xmlns:a="http://schemas.openxmlformats.org/drawingml/2006/main" name="TIM_TempBaiGiangFTU-TOPICA_v1.101811122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SM120_ENG101_Unit1A_v1.0021109215" id="{92853FAB-F8CB-4048-A631-0F76FDAE3620}" vid="{04B768C3-89AB-4D41-B456-0C8BCBA2AE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ONS_Template bai giang_v1.0021110209</Template>
  <TotalTime>5096</TotalTime>
  <Words>4960</Words>
  <Application>Microsoft Office PowerPoint</Application>
  <PresentationFormat>Widescreen</PresentationFormat>
  <Paragraphs>428</Paragraphs>
  <Slides>42</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Segoe UI</vt:lpstr>
      <vt:lpstr>Wingdings</vt:lpstr>
      <vt:lpstr>TIM_TempBaiGiangFTU-TOPICA_v1.1018111222</vt:lpstr>
      <vt:lpstr>LAB 6 GIẢI BÀI TẬP LIST, TUPLE</vt:lpstr>
      <vt:lpstr>NỘI DUNG BÀI HỌC</vt:lpstr>
      <vt:lpstr>6.1. Cấu trúc list</vt:lpstr>
      <vt:lpstr>6.1. Cấu trúc list</vt:lpstr>
      <vt:lpstr>6.1. Cấu trúc list</vt:lpstr>
      <vt:lpstr>6.2. Các thao tác trên list</vt:lpstr>
      <vt:lpstr>6.2. Các thao tác trên list</vt:lpstr>
      <vt:lpstr>6.3. List comprehension trong Python</vt:lpstr>
      <vt:lpstr>6.4. List lồng nhau</vt:lpstr>
      <vt:lpstr>6.5. Cấu trúc tuple</vt:lpstr>
      <vt:lpstr>6.5. Cấu trúc tuple</vt:lpstr>
      <vt:lpstr>6.5. Cấu trúc tuple</vt:lpstr>
      <vt:lpstr>6.6. Các thao tác cơ bản trên tuple</vt:lpstr>
      <vt:lpstr>Một số khác biệt khi sử dụng thao tác của list và tuple</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ONS_Template_BaiGiangRutGon_v1.0_20220615</dc:title>
  <dc:subject/>
  <dc:creator>Huong Tong</dc:creator>
  <cp:keywords>ONS_Template_BaiGiangRutGon_v1.0_20220615</cp:keywords>
  <dc:description/>
  <cp:lastModifiedBy>Hang Anh Le</cp:lastModifiedBy>
  <cp:revision>276</cp:revision>
  <cp:lastPrinted>2018-08-05T10:54:54Z</cp:lastPrinted>
  <dcterms:created xsi:type="dcterms:W3CDTF">2014-12-02T02:09:01Z</dcterms:created>
  <dcterms:modified xsi:type="dcterms:W3CDTF">2024-04-11T18:15:04Z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B21CC638-124E-44B6-83A9-45DFCB28D51C</vt:lpwstr>
  </property>
  <property fmtid="{D5CDD505-2E9C-101B-9397-08002B2CF9AE}" pid="3" name="ArticulatePath">
    <vt:lpwstr>ECO101_Bai1_v2.3014112210</vt:lpwstr>
  </property>
  <property fmtid="{D5CDD505-2E9C-101B-9397-08002B2CF9AE}" pid="4" name="ArticulateUseProject">
    <vt:lpwstr>1</vt:lpwstr>
  </property>
  <property fmtid="{D5CDD505-2E9C-101B-9397-08002B2CF9AE}" pid="5" name="ArticulateProjectVersion">
    <vt:lpwstr>7</vt:lpwstr>
  </property>
  <property fmtid="{D5CDD505-2E9C-101B-9397-08002B2CF9AE}" pid="6" name="ArticulateProjectFull">
    <vt:lpwstr>F:\05.Loannp\11.TMH\04_ECO101_KTVM\02.Baigiang\Version2.3\02. File bien tap\01. Slide\ECO101_Bai1_v2.3014112210.ppta</vt:lpwstr>
  </property>
</Properties>
</file>