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0"/>
  </p:notesMasterIdLst>
  <p:handoutMasterIdLst>
    <p:handoutMasterId r:id="rId31"/>
  </p:handoutMasterIdLst>
  <p:sldIdLst>
    <p:sldId id="256" r:id="rId2"/>
    <p:sldId id="261" r:id="rId3"/>
    <p:sldId id="314" r:id="rId4"/>
    <p:sldId id="355" r:id="rId5"/>
    <p:sldId id="319" r:id="rId6"/>
    <p:sldId id="356" r:id="rId7"/>
    <p:sldId id="353" r:id="rId8"/>
    <p:sldId id="358" r:id="rId9"/>
    <p:sldId id="359" r:id="rId10"/>
    <p:sldId id="316" r:id="rId11"/>
    <p:sldId id="303" r:id="rId12"/>
    <p:sldId id="330" r:id="rId13"/>
    <p:sldId id="350" r:id="rId14"/>
    <p:sldId id="331" r:id="rId15"/>
    <p:sldId id="332" r:id="rId16"/>
    <p:sldId id="333" r:id="rId17"/>
    <p:sldId id="334" r:id="rId18"/>
    <p:sldId id="335" r:id="rId19"/>
    <p:sldId id="336" r:id="rId20"/>
    <p:sldId id="337" r:id="rId21"/>
    <p:sldId id="315" r:id="rId22"/>
    <p:sldId id="338" r:id="rId23"/>
    <p:sldId id="339" r:id="rId24"/>
    <p:sldId id="340" r:id="rId25"/>
    <p:sldId id="341" r:id="rId26"/>
    <p:sldId id="342" r:id="rId27"/>
    <p:sldId id="343" r:id="rId28"/>
    <p:sldId id="313" r:id="rId29"/>
  </p:sldIdLst>
  <p:sldSz cx="12192000" cy="6858000"/>
  <p:notesSz cx="7023100" cy="93091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256A4"/>
    <a:srgbClr val="025B79"/>
    <a:srgbClr val="00AEEF"/>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6484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7928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7773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627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4</a:t>
            </a:r>
            <a:br>
              <a:rPr lang="en-US" dirty="0"/>
            </a:br>
            <a:r>
              <a:rPr lang="vi-VN" dirty="0"/>
              <a:t>GIẢI BÀI TẬP VỚI CẤU TRÚC </a:t>
            </a:r>
            <a:r>
              <a:rPr lang="en-US" dirty="0"/>
              <a:t>LẶP </a:t>
            </a:r>
            <a:r>
              <a:rPr lang="vi-VN" dirty="0"/>
              <a:t>– </a:t>
            </a:r>
            <a:br>
              <a:rPr lang="en-US" dirty="0"/>
            </a:br>
            <a:r>
              <a:rPr lang="vi-VN" dirty="0"/>
              <a:t>CÂU LỆNH </a:t>
            </a:r>
            <a:r>
              <a:rPr lang="en-US" dirty="0"/>
              <a:t>WHILE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886281"/>
          </a:xfrm>
        </p:spPr>
        <p:txBody>
          <a:bodyPr>
            <a:normAutofit/>
          </a:bodyPr>
          <a:lstStyle/>
          <a:p>
            <a:r>
              <a:rPr lang="vi-VN" altLang="en-US" b="1" dirty="0"/>
              <a:t>Lỗi vòng lặp vô hạn (Infinite loop): </a:t>
            </a:r>
            <a:r>
              <a:rPr lang="vi-VN" altLang="en-US" dirty="0"/>
              <a:t>Đây là trường hợp khi điều kiện của vòng lặp luôn đúng và không bao giờ trở thành sai, dẫn đến vòng lặp chạy mãi mãi mà không kết thúc. Đây thường là lỗi logic và có thể xảy ra khi </a:t>
            </a:r>
            <a:r>
              <a:rPr lang="en-US" altLang="en-US" dirty="0"/>
              <a:t>ta</a:t>
            </a:r>
            <a:r>
              <a:rPr lang="vi-VN" altLang="en-US" dirty="0"/>
              <a:t> không cập nhật hoặc thay đổi điều kiện vòng lặp trong quá trình thực thi. </a:t>
            </a:r>
            <a:endParaRPr lang="en-US" altLang="en-US" dirty="0"/>
          </a:p>
          <a:p>
            <a:r>
              <a:rPr lang="en-US" altLang="en-US" b="1" dirty="0" err="1"/>
              <a:t>Lỗi</a:t>
            </a:r>
            <a:r>
              <a:rPr lang="en-US" altLang="en-US" b="1" dirty="0"/>
              <a:t> </a:t>
            </a:r>
            <a:r>
              <a:rPr lang="en-US" altLang="en-US" b="1" dirty="0" err="1"/>
              <a:t>không</a:t>
            </a:r>
            <a:r>
              <a:rPr lang="en-US" altLang="en-US" b="1" dirty="0"/>
              <a:t> </a:t>
            </a:r>
            <a:r>
              <a:rPr lang="en-US" altLang="en-US" b="1" dirty="0" err="1"/>
              <a:t>cập</a:t>
            </a:r>
            <a:r>
              <a:rPr lang="en-US" altLang="en-US" b="1" dirty="0"/>
              <a:t> </a:t>
            </a:r>
            <a:r>
              <a:rPr lang="en-US" altLang="en-US" b="1" dirty="0" err="1"/>
              <a:t>nhật</a:t>
            </a:r>
            <a:r>
              <a:rPr lang="en-US" altLang="en-US" b="1" dirty="0"/>
              <a:t> </a:t>
            </a:r>
            <a:r>
              <a:rPr lang="en-US" altLang="en-US" b="1" dirty="0" err="1"/>
              <a:t>biến</a:t>
            </a:r>
            <a:r>
              <a:rPr lang="en-US" altLang="en-US" b="1" dirty="0"/>
              <a:t> </a:t>
            </a:r>
            <a:r>
              <a:rPr lang="en-US" altLang="en-US" b="1" dirty="0" err="1"/>
              <a:t>điều</a:t>
            </a:r>
            <a:r>
              <a:rPr lang="en-US" altLang="en-US" b="1" dirty="0"/>
              <a:t> </a:t>
            </a:r>
            <a:r>
              <a:rPr lang="en-US" altLang="en-US" b="1" dirty="0" err="1"/>
              <a:t>kiện</a:t>
            </a:r>
            <a:r>
              <a:rPr lang="en-US" altLang="en-US" b="1" dirty="0"/>
              <a:t>: </a:t>
            </a:r>
            <a:r>
              <a:rPr lang="vi-VN" altLang="en-US" dirty="0"/>
              <a:t>Điều kiện của vòng lặp while thường dựa trên giá trị của một biến. Nếu bạn không cập nhật giá trị của biến trong vòng lặp, điều kiện có thể không bao giờ trở thành sai và dẫn đến vòng lặp vô hạn.</a:t>
            </a:r>
            <a:endParaRPr lang="en-US" altLang="en-US" dirty="0"/>
          </a:p>
          <a:p>
            <a:r>
              <a:rPr lang="vi-VN" altLang="en-US" b="1" dirty="0"/>
              <a:t>Lỗi không khởi tạo biến điều kiện: </a:t>
            </a:r>
            <a:r>
              <a:rPr lang="vi-VN" altLang="en-US" dirty="0"/>
              <a:t>Trước khi sử dụng một biến trong điều kiện của vòng lặp while, hãy đảm bảo rằng bạn đã khởi tạo giá trị ban đầu cho biến. Nếu không, việc sử dụng biến chưa được khởi tạo có thể gây ra lỗi hoặc dẫn đến vòng lặp không hoạt động như mong đợi.</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a:ea typeface="Arial" charset="0"/>
              </a:rPr>
              <a:t>Viết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để</a:t>
            </a:r>
            <a:r>
              <a:rPr lang="en-US" altLang="en-US" dirty="0">
                <a:ea typeface="Arial" charset="0"/>
              </a:rPr>
              <a:t> in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10</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lớn</a:t>
            </a:r>
            <a:r>
              <a:rPr lang="en-US" altLang="en-US" dirty="0">
                <a:ea typeface="Arial" charset="0"/>
              </a:rPr>
              <a:t> </a:t>
            </a:r>
            <a:r>
              <a:rPr lang="en-US" altLang="en-US" dirty="0" err="1">
                <a:ea typeface="Arial" charset="0"/>
              </a:rPr>
              <a:t>nhất</a:t>
            </a:r>
            <a:r>
              <a:rPr lang="en-US" altLang="en-US" dirty="0">
                <a:ea typeface="Arial" charset="0"/>
              </a:rPr>
              <a:t> (UCLN) </a:t>
            </a:r>
            <a:r>
              <a:rPr lang="en-US" altLang="en-US" dirty="0" err="1">
                <a:ea typeface="Arial" charset="0"/>
              </a:rPr>
              <a:t>của</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m </a:t>
            </a:r>
            <a:r>
              <a:rPr lang="en-US" altLang="en-US" dirty="0" err="1">
                <a:ea typeface="Arial" charset="0"/>
              </a:rPr>
              <a:t>và</a:t>
            </a:r>
            <a:r>
              <a:rPr lang="en-US" altLang="en-US" dirty="0">
                <a:ea typeface="Arial" charset="0"/>
              </a:rPr>
              <a:t> n</a:t>
            </a:r>
          </a:p>
          <a:p>
            <a:pPr marL="0" indent="0">
              <a:spcBef>
                <a:spcPts val="725"/>
              </a:spcBef>
              <a:spcAft>
                <a:spcPts val="725"/>
              </a:spcAft>
              <a:buNone/>
            </a:pPr>
            <a:r>
              <a:rPr lang="en-US" altLang="en-US" dirty="0" err="1">
                <a:ea typeface="Arial" charset="0"/>
              </a:rPr>
              <a:t>Áp</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Euclide</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lấy</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lớn</a:t>
            </a:r>
            <a:r>
              <a:rPr lang="en-US" altLang="en-US" dirty="0">
                <a:ea typeface="Arial" charset="0"/>
              </a:rPr>
              <a:t> </a:t>
            </a:r>
            <a:r>
              <a:rPr lang="en-US" altLang="en-US" dirty="0" err="1">
                <a:ea typeface="Arial" charset="0"/>
              </a:rPr>
              <a:t>trừ</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nhỏ</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nào</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a:t>
            </a:r>
            <a:r>
              <a:rPr lang="en-US" altLang="en-US" dirty="0">
                <a:ea typeface="Arial" charset="0"/>
              </a:rPr>
              <a:t> UCLN</a:t>
            </a:r>
          </a:p>
          <a:p>
            <a:pPr marL="0" indent="0">
              <a:spcBef>
                <a:spcPts val="725"/>
              </a:spcBef>
              <a:spcAft>
                <a:spcPts val="725"/>
              </a:spcAft>
              <a:buNone/>
            </a:pPr>
            <a:r>
              <a:rPr lang="en-US" altLang="en-US" dirty="0" err="1">
                <a:ea typeface="Arial" charset="0"/>
              </a:rPr>
              <a:t>Trong</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ta </a:t>
            </a:r>
            <a:r>
              <a:rPr lang="en-US" altLang="en-US" dirty="0" err="1">
                <a:ea typeface="Arial" charset="0"/>
              </a:rPr>
              <a:t>quy</a:t>
            </a:r>
            <a:r>
              <a:rPr lang="en-US" altLang="en-US" dirty="0">
                <a:ea typeface="Arial" charset="0"/>
              </a:rPr>
              <a:t> </a:t>
            </a:r>
            <a:r>
              <a:rPr lang="en-US" altLang="en-US" dirty="0" err="1">
                <a:ea typeface="Arial" charset="0"/>
              </a:rPr>
              <a:t>ước</a:t>
            </a:r>
            <a:r>
              <a:rPr lang="en-US" altLang="en-US" dirty="0">
                <a:ea typeface="Arial" charset="0"/>
              </a:rPr>
              <a:t> m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lớn</a:t>
            </a:r>
            <a:r>
              <a:rPr lang="en-US" altLang="en-US" dirty="0">
                <a:ea typeface="Arial" charset="0"/>
              </a:rPr>
              <a:t> </a:t>
            </a:r>
            <a:r>
              <a:rPr lang="en-US" altLang="en-US" dirty="0" err="1">
                <a:ea typeface="Arial" charset="0"/>
              </a:rPr>
              <a:t>và</a:t>
            </a:r>
            <a:r>
              <a:rPr lang="en-US" altLang="en-US" dirty="0">
                <a:ea typeface="Arial" charset="0"/>
              </a:rPr>
              <a:t> n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nhỏ</a:t>
            </a:r>
            <a:r>
              <a:rPr lang="en-US" altLang="en-US" dirty="0">
                <a:ea typeface="Arial" charset="0"/>
              </a:rPr>
              <a:t>. </a:t>
            </a:r>
            <a:r>
              <a:rPr lang="en-US" altLang="en-US" dirty="0" err="1">
                <a:ea typeface="Arial" charset="0"/>
              </a:rPr>
              <a:t>Thêm</a:t>
            </a:r>
            <a:r>
              <a:rPr lang="en-US" altLang="en-US" dirty="0">
                <a:ea typeface="Arial" charset="0"/>
              </a:rPr>
              <a:t> </a:t>
            </a:r>
            <a:r>
              <a:rPr lang="en-US" altLang="en-US" dirty="0" err="1">
                <a:ea typeface="Arial" charset="0"/>
              </a:rPr>
              <a:t>biến</a:t>
            </a:r>
            <a:r>
              <a:rPr lang="en-US" altLang="en-US" dirty="0">
                <a:ea typeface="Arial" charset="0"/>
              </a:rPr>
              <a:t> </a:t>
            </a:r>
            <a:r>
              <a:rPr lang="en-US" altLang="en-US" dirty="0" err="1">
                <a:ea typeface="Arial" charset="0"/>
              </a:rPr>
              <a:t>phụ</a:t>
            </a:r>
            <a:r>
              <a:rPr lang="en-US" altLang="en-US" dirty="0">
                <a:ea typeface="Arial" charset="0"/>
              </a:rPr>
              <a:t> r </a:t>
            </a:r>
            <a:r>
              <a:rPr lang="en-US" altLang="en-US" dirty="0" err="1">
                <a:ea typeface="Arial" charset="0"/>
              </a:rPr>
              <a:t>để</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của</a:t>
            </a:r>
            <a:r>
              <a:rPr lang="en-US" altLang="en-US" dirty="0">
                <a:ea typeface="Arial" charset="0"/>
              </a:rPr>
              <a:t> 2 </a:t>
            </a:r>
            <a:r>
              <a:rPr lang="en-US" altLang="en-US" dirty="0" err="1">
                <a:ea typeface="Arial" charset="0"/>
              </a:rPr>
              <a:t>số</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đặt</a:t>
            </a:r>
            <a:r>
              <a:rPr lang="en-US" altLang="en-US" dirty="0">
                <a:ea typeface="Arial" charset="0"/>
              </a:rPr>
              <a:t> </a:t>
            </a:r>
            <a:r>
              <a:rPr lang="en-US" altLang="en-US" dirty="0" err="1">
                <a:ea typeface="Arial" charset="0"/>
              </a:rPr>
              <a:t>lại</a:t>
            </a:r>
            <a:r>
              <a:rPr lang="en-US" altLang="en-US" dirty="0">
                <a:ea typeface="Arial" charset="0"/>
              </a:rPr>
              <a:t> m </a:t>
            </a:r>
            <a:r>
              <a:rPr lang="en-US" altLang="en-US" dirty="0" err="1">
                <a:ea typeface="Arial" charset="0"/>
              </a:rPr>
              <a:t>hoặc</a:t>
            </a:r>
            <a:r>
              <a:rPr lang="en-US" altLang="en-US" dirty="0">
                <a:ea typeface="Arial" charset="0"/>
              </a:rPr>
              <a:t> n </a:t>
            </a:r>
            <a:r>
              <a:rPr lang="en-US" altLang="en-US" dirty="0" err="1">
                <a:ea typeface="Arial" charset="0"/>
              </a:rPr>
              <a:t>bằng</a:t>
            </a:r>
            <a:r>
              <a:rPr lang="en-US" altLang="en-US" dirty="0">
                <a:ea typeface="Arial" charset="0"/>
              </a:rPr>
              <a:t> r </a:t>
            </a:r>
            <a:r>
              <a:rPr lang="en-US" altLang="en-US" dirty="0" err="1">
                <a:ea typeface="Arial" charset="0"/>
              </a:rPr>
              <a:t>sao</a:t>
            </a:r>
            <a:r>
              <a:rPr lang="en-US" altLang="en-US" dirty="0">
                <a:ea typeface="Arial" charset="0"/>
              </a:rPr>
              <a:t> </a:t>
            </a:r>
            <a:r>
              <a:rPr lang="en-US" altLang="en-US" dirty="0" err="1">
                <a:ea typeface="Arial" charset="0"/>
              </a:rPr>
              <a:t>cho</a:t>
            </a:r>
            <a:r>
              <a:rPr lang="en-US" altLang="en-US" dirty="0">
                <a:ea typeface="Arial" charset="0"/>
              </a:rPr>
              <a:t> m &gt; n </a:t>
            </a:r>
            <a:r>
              <a:rPr lang="en-US" altLang="en-US" dirty="0" err="1">
                <a:ea typeface="Arial" charset="0"/>
              </a:rPr>
              <a:t>và</a:t>
            </a:r>
            <a:r>
              <a:rPr lang="en-US" altLang="en-US" dirty="0">
                <a:ea typeface="Arial" charset="0"/>
              </a:rPr>
              <a:t> </a:t>
            </a:r>
            <a:r>
              <a:rPr lang="en-US" altLang="en-US" dirty="0" err="1">
                <a:ea typeface="Arial" charset="0"/>
              </a:rPr>
              <a:t>lặp</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Vòng</a:t>
            </a:r>
            <a:r>
              <a:rPr lang="en-US" altLang="en-US" dirty="0">
                <a:ea typeface="Arial" charset="0"/>
              </a:rPr>
              <a:t> </a:t>
            </a:r>
            <a:r>
              <a:rPr lang="en-US" altLang="en-US" dirty="0" err="1">
                <a:ea typeface="Arial" charset="0"/>
              </a:rPr>
              <a:t>lặp</a:t>
            </a:r>
            <a:r>
              <a:rPr lang="en-US" altLang="en-US" dirty="0">
                <a:ea typeface="Arial" charset="0"/>
              </a:rPr>
              <a:t> </a:t>
            </a:r>
            <a:r>
              <a:rPr lang="en-US" altLang="en-US" dirty="0" err="1">
                <a:ea typeface="Arial" charset="0"/>
              </a:rPr>
              <a:t>dừng</a:t>
            </a:r>
            <a:r>
              <a:rPr lang="en-US" altLang="en-US" dirty="0">
                <a:ea typeface="Arial" charset="0"/>
              </a:rPr>
              <a:t> </a:t>
            </a:r>
            <a:r>
              <a:rPr lang="en-US" altLang="en-US" dirty="0" err="1">
                <a:ea typeface="Arial" charset="0"/>
              </a:rPr>
              <a:t>khi</a:t>
            </a:r>
            <a:r>
              <a:rPr lang="en-US" altLang="en-US" dirty="0">
                <a:ea typeface="Arial" charset="0"/>
              </a:rPr>
              <a:t> m = n</a:t>
            </a: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nhân</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pháp</a:t>
            </a:r>
            <a:r>
              <a:rPr lang="en-US" altLang="en-US" dirty="0">
                <a:ea typeface="Arial" charset="0"/>
              </a:rPr>
              <a:t> </a:t>
            </a:r>
            <a:r>
              <a:rPr lang="en-US" altLang="en-US" dirty="0" err="1">
                <a:ea typeface="Arial" charset="0"/>
              </a:rPr>
              <a:t>Ấn</a:t>
            </a:r>
            <a:r>
              <a:rPr lang="en-US" altLang="en-US" dirty="0">
                <a:ea typeface="Arial" charset="0"/>
              </a:rPr>
              <a:t> </a:t>
            </a:r>
            <a:r>
              <a:rPr lang="en-US" altLang="en-US" dirty="0" err="1">
                <a:ea typeface="Arial" charset="0"/>
              </a:rPr>
              <a:t>Độ</a:t>
            </a:r>
            <a:endParaRPr lang="en-US" altLang="en-US" dirty="0">
              <a:ea typeface="Arial" charset="0"/>
            </a:endParaRPr>
          </a:p>
          <a:p>
            <a:pPr marL="0" indent="0">
              <a:spcBef>
                <a:spcPts val="725"/>
              </a:spcBef>
              <a:spcAft>
                <a:spcPts val="725"/>
              </a:spcAft>
              <a:buNone/>
            </a:pPr>
            <a:r>
              <a:rPr lang="en-US" altLang="en-US" dirty="0" err="1">
                <a:ea typeface="Arial" charset="0"/>
              </a:rPr>
              <a:t>Nguyên</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Ấn</a:t>
            </a:r>
            <a:r>
              <a:rPr lang="en-US" altLang="en-US" dirty="0">
                <a:ea typeface="Arial" charset="0"/>
              </a:rPr>
              <a:t> </a:t>
            </a:r>
            <a:r>
              <a:rPr lang="en-US" altLang="en-US" dirty="0" err="1">
                <a:ea typeface="Arial" charset="0"/>
              </a:rPr>
              <a:t>độ</a:t>
            </a:r>
            <a:r>
              <a:rPr lang="en-US" altLang="en-US" dirty="0">
                <a:ea typeface="Arial" charset="0"/>
              </a:rPr>
              <a:t>:</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6A09F31-94D8-4727-8775-A5720EE9A44F}"/>
              </a:ext>
            </a:extLst>
          </p:cNvPr>
          <p:cNvPicPr>
            <a:picLocks noChangeAspect="1"/>
          </p:cNvPicPr>
          <p:nvPr/>
        </p:nvPicPr>
        <p:blipFill>
          <a:blip r:embed="rId2"/>
          <a:stretch>
            <a:fillRect/>
          </a:stretch>
        </p:blipFill>
        <p:spPr>
          <a:xfrm>
            <a:off x="2198317" y="3124200"/>
            <a:ext cx="7248945" cy="1401119"/>
          </a:xfrm>
          <a:prstGeom prst="rect">
            <a:avLst/>
          </a:prstGeom>
        </p:spPr>
      </p:pic>
    </p:spTree>
    <p:extLst>
      <p:ext uri="{BB962C8B-B14F-4D97-AF65-F5344CB8AC3E}">
        <p14:creationId xmlns:p14="http://schemas.microsoft.com/office/powerpoint/2010/main" val="411976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n </a:t>
            </a:r>
            <a:r>
              <a:rPr lang="en-US" altLang="en-US" dirty="0" err="1">
                <a:ea typeface="Arial" charset="0"/>
              </a:rPr>
              <a:t>số</a:t>
            </a:r>
            <a:r>
              <a:rPr lang="en-US" altLang="en-US" dirty="0">
                <a:ea typeface="Arial" charset="0"/>
              </a:rPr>
              <a:t> </a:t>
            </a:r>
            <a:r>
              <a:rPr lang="en-US" altLang="en-US" dirty="0" err="1">
                <a:ea typeface="Arial" charset="0"/>
              </a:rPr>
              <a:t>dương</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âm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dưới</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đảo</a:t>
            </a:r>
            <a:r>
              <a:rPr lang="en-US" altLang="en-US" dirty="0">
                <a:ea typeface="Arial" charset="0"/>
              </a:rPr>
              <a:t> </a:t>
            </a:r>
            <a:r>
              <a:rPr lang="en-US" altLang="en-US" dirty="0" err="1">
                <a:ea typeface="Arial" charset="0"/>
              </a:rPr>
              <a:t>ngược</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n </a:t>
            </a:r>
            <a:r>
              <a:rPr lang="en-US" altLang="en-US" dirty="0" err="1">
                <a:ea typeface="Arial" charset="0"/>
              </a:rPr>
              <a:t>có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hiển</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một</a:t>
            </a:r>
            <a:r>
              <a:rPr lang="en-US" altLang="en-US" dirty="0">
                <a:ea typeface="Arial" charset="0"/>
              </a:rPr>
              <a:t> menu </a:t>
            </a:r>
            <a:r>
              <a:rPr lang="en-US" altLang="en-US" dirty="0" err="1">
                <a:ea typeface="Arial" charset="0"/>
              </a:rPr>
              <a:t>các</a:t>
            </a:r>
            <a:r>
              <a:rPr lang="en-US" altLang="en-US" dirty="0">
                <a:ea typeface="Arial" charset="0"/>
              </a:rPr>
              <a:t> </a:t>
            </a:r>
            <a:r>
              <a:rPr lang="en-US" altLang="en-US" dirty="0" err="1">
                <a:ea typeface="Arial" charset="0"/>
              </a:rPr>
              <a:t>chức</a:t>
            </a:r>
            <a:r>
              <a:rPr lang="en-US" altLang="en-US" dirty="0">
                <a:ea typeface="Arial" charset="0"/>
              </a:rPr>
              <a:t> </a:t>
            </a:r>
            <a:r>
              <a:rPr lang="en-US" altLang="en-US" dirty="0" err="1">
                <a:ea typeface="Arial" charset="0"/>
              </a:rPr>
              <a:t>năng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cộng</a:t>
            </a:r>
            <a:r>
              <a:rPr lang="en-US" altLang="en-US" dirty="0">
                <a:ea typeface="Arial" charset="0"/>
              </a:rPr>
              <a:t>, </a:t>
            </a:r>
            <a:r>
              <a:rPr lang="en-US" altLang="en-US" dirty="0" err="1">
                <a:ea typeface="Arial" charset="0"/>
              </a:rPr>
              <a:t>trừ</a:t>
            </a:r>
            <a:r>
              <a:rPr lang="en-US" altLang="en-US" dirty="0">
                <a:ea typeface="Arial" charset="0"/>
              </a:rPr>
              <a:t>, </a:t>
            </a:r>
            <a:r>
              <a:rPr lang="en-US" altLang="en-US" dirty="0" err="1">
                <a:ea typeface="Arial" charset="0"/>
              </a:rPr>
              <a:t>nhân</a:t>
            </a:r>
            <a:r>
              <a:rPr lang="en-US" altLang="en-US" dirty="0">
                <a:ea typeface="Arial" charset="0"/>
              </a:rPr>
              <a:t>, chia) </a:t>
            </a:r>
            <a:r>
              <a:rPr lang="en-US" altLang="en-US" dirty="0" err="1">
                <a:ea typeface="Arial" charset="0"/>
              </a:rPr>
              <a:t>cho</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dùng</a:t>
            </a:r>
            <a:r>
              <a:rPr lang="en-US" altLang="en-US" dirty="0">
                <a:ea typeface="Arial" charset="0"/>
              </a:rPr>
              <a:t> </a:t>
            </a:r>
            <a:r>
              <a:rPr lang="en-US" altLang="en-US" dirty="0" err="1">
                <a:ea typeface="Arial" charset="0"/>
              </a:rPr>
              <a:t>chọn</a:t>
            </a:r>
            <a:r>
              <a:rPr lang="en-US" altLang="en-US" dirty="0">
                <a:ea typeface="Arial" charset="0"/>
              </a:rPr>
              <a:t>, </a:t>
            </a:r>
            <a:r>
              <a:rPr lang="en-US" altLang="en-US" dirty="0" err="1">
                <a:ea typeface="Arial" charset="0"/>
              </a:rPr>
              <a:t>bấm</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để</a:t>
            </a:r>
            <a:r>
              <a:rPr lang="en-US" altLang="en-US" dirty="0">
                <a:ea typeface="Arial" charset="0"/>
              </a:rPr>
              <a:t> </a:t>
            </a:r>
            <a:r>
              <a:rPr lang="en-US" altLang="en-US" dirty="0" err="1">
                <a:ea typeface="Arial" charset="0"/>
              </a:rPr>
              <a:t>thoát</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1000</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ID </a:t>
            </a:r>
            <a:r>
              <a:rPr lang="en-US" altLang="en-US" dirty="0" err="1">
                <a:ea typeface="Arial" charset="0"/>
              </a:rPr>
              <a:t>và</a:t>
            </a:r>
            <a:r>
              <a:rPr lang="en-US" altLang="en-US" dirty="0">
                <a:ea typeface="Arial" charset="0"/>
              </a:rPr>
              <a:t> password</a:t>
            </a:r>
          </a:p>
          <a:p>
            <a:pPr marL="0" indent="0">
              <a:spcBef>
                <a:spcPts val="725"/>
              </a:spcBef>
              <a:spcAft>
                <a:spcPts val="725"/>
              </a:spcAft>
              <a:buNone/>
            </a:pP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lặp</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ID </a:t>
            </a:r>
            <a:r>
              <a:rPr lang="en-US" altLang="en-US" dirty="0" err="1">
                <a:ea typeface="Arial" charset="0"/>
              </a:rPr>
              <a:t>và</a:t>
            </a:r>
            <a:r>
              <a:rPr lang="en-US" altLang="en-US" dirty="0">
                <a:ea typeface="Arial" charset="0"/>
              </a:rPr>
              <a:t> password </a:t>
            </a:r>
            <a:r>
              <a:rPr lang="en-US" altLang="en-US" dirty="0" err="1">
                <a:ea typeface="Arial" charset="0"/>
              </a:rPr>
              <a:t>cho</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khi</a:t>
            </a:r>
            <a:r>
              <a:rPr lang="en-US" altLang="en-US" dirty="0">
                <a:ea typeface="Arial" charset="0"/>
              </a:rPr>
              <a:t> user </a:t>
            </a:r>
            <a:r>
              <a:rPr lang="en-US" altLang="en-US" dirty="0" err="1">
                <a:ea typeface="Arial" charset="0"/>
              </a:rPr>
              <a:t>nhập</a:t>
            </a:r>
            <a:r>
              <a:rPr lang="en-US" altLang="en-US" dirty="0">
                <a:ea typeface="Arial" charset="0"/>
              </a:rPr>
              <a:t> </a:t>
            </a:r>
            <a:r>
              <a:rPr lang="en-US" altLang="en-US" dirty="0" err="1">
                <a:ea typeface="Arial" charset="0"/>
              </a:rPr>
              <a:t>đúng</a:t>
            </a:r>
            <a:r>
              <a:rPr lang="en-US" altLang="en-US" dirty="0">
                <a:ea typeface="Arial" charset="0"/>
              </a:rPr>
              <a:t>. Thao </a:t>
            </a:r>
            <a:r>
              <a:rPr lang="en-US" altLang="en-US" dirty="0" err="1">
                <a:ea typeface="Arial" charset="0"/>
              </a:rPr>
              <a:t>tác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ít</a:t>
            </a:r>
            <a:r>
              <a:rPr lang="en-US" altLang="en-US" dirty="0">
                <a:ea typeface="Arial" charset="0"/>
              </a:rPr>
              <a:t> </a:t>
            </a:r>
            <a:r>
              <a:rPr lang="en-US" altLang="en-US" dirty="0" err="1">
                <a:ea typeface="Arial" charset="0"/>
              </a:rPr>
              <a:t>nhất</a:t>
            </a:r>
            <a:r>
              <a:rPr lang="en-US" altLang="en-US" dirty="0">
                <a:ea typeface="Arial" charset="0"/>
              </a:rPr>
              <a:t> 1 </a:t>
            </a:r>
            <a:r>
              <a:rPr lang="en-US" altLang="en-US" dirty="0" err="1">
                <a:ea typeface="Arial" charset="0"/>
              </a:rPr>
              <a:t>lần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Cú</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pháp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r>
                  <a:rPr lang="en-US" dirty="0">
                    <a:latin typeface="Arial" pitchFamily="34" charset="0"/>
                    <a:ea typeface="Tahoma" pitchFamily="34" charset="0"/>
                    <a:cs typeface="Arial" pitchFamily="34" charset="0"/>
                  </a:rPr>
                  <a:t> while</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else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while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break, continue, pass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thường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gặp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khi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r>
                  <a:rPr lang="en-US" dirty="0">
                    <a:latin typeface="Arial" pitchFamily="34" charset="0"/>
                    <a:ea typeface="Tahoma" pitchFamily="34" charset="0"/>
                    <a:cs typeface="Arial" pitchFamily="34" charset="0"/>
                  </a:rPr>
                  <a:t> while</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n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dương</a:t>
            </a:r>
            <a:r>
              <a:rPr lang="en-US" altLang="en-US" dirty="0">
                <a:ea typeface="Arial" charset="0"/>
              </a:rPr>
              <a:t>. </a:t>
            </a:r>
            <a:r>
              <a:rPr lang="en-US" altLang="en-US" dirty="0" err="1">
                <a:ea typeface="Arial" charset="0"/>
              </a:rPr>
              <a:t>Nếu</a:t>
            </a:r>
            <a:r>
              <a:rPr lang="en-US" altLang="en-US" dirty="0">
                <a:ea typeface="Arial" charset="0"/>
              </a:rPr>
              <a:t> n &lt;= 0 </a:t>
            </a:r>
            <a:r>
              <a:rPr lang="en-US" altLang="en-US" dirty="0" err="1">
                <a:ea typeface="Arial" charset="0"/>
              </a:rPr>
              <a:t>thì</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while):</a:t>
            </a:r>
          </a:p>
          <a:p>
            <a:pPr marL="0" indent="0">
              <a:spcBef>
                <a:spcPts val="725"/>
              </a:spcBef>
              <a:spcAft>
                <a:spcPts val="725"/>
              </a:spcAft>
              <a:buNone/>
            </a:pPr>
            <a:r>
              <a:rPr lang="en-US" altLang="en-US" dirty="0">
                <a:ea typeface="Arial" charset="0"/>
              </a:rPr>
              <a:t>a) S1 = 1^2 + 2^2 + …. + n^2                                   b) S2 = 1^3 + 3^3 + … + (2n + 1)^3</a:t>
            </a:r>
          </a:p>
          <a:p>
            <a:pPr marL="0" indent="0">
              <a:spcBef>
                <a:spcPts val="725"/>
              </a:spcBef>
              <a:spcAft>
                <a:spcPts val="725"/>
              </a:spcAft>
              <a:buNone/>
            </a:pPr>
            <a:r>
              <a:rPr lang="en-US" altLang="en-US" dirty="0">
                <a:ea typeface="Arial" charset="0"/>
              </a:rPr>
              <a:t>c) S3 = 2^4 + 4^4 + … + (2n)^4                                d) </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e)                                                                               f) </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425B554-A631-4527-B6F7-D0BF713EF72D}"/>
              </a:ext>
            </a:extLst>
          </p:cNvPr>
          <p:cNvGraphicFramePr>
            <a:graphicFrameLocks noChangeAspect="1"/>
          </p:cNvGraphicFramePr>
          <p:nvPr>
            <p:extLst>
              <p:ext uri="{D42A27DB-BD31-4B8C-83A1-F6EECF244321}">
                <p14:modId xmlns:p14="http://schemas.microsoft.com/office/powerpoint/2010/main" val="520045238"/>
              </p:ext>
            </p:extLst>
          </p:nvPr>
        </p:nvGraphicFramePr>
        <p:xfrm>
          <a:off x="6025342" y="3276600"/>
          <a:ext cx="3938587" cy="846137"/>
        </p:xfrm>
        <a:graphic>
          <a:graphicData uri="http://schemas.openxmlformats.org/presentationml/2006/ole">
            <mc:AlternateContent xmlns:mc="http://schemas.openxmlformats.org/markup-compatibility/2006">
              <mc:Choice xmlns:v="urn:schemas-microsoft-com:vml" Requires="v">
                <p:oleObj spid="_x0000_s6176" name="Equation" r:id="rId3" imgW="2425680" imgH="520560" progId="Equation.DSMT4">
                  <p:embed/>
                </p:oleObj>
              </mc:Choice>
              <mc:Fallback>
                <p:oleObj name="Equation" r:id="rId3" imgW="2425680" imgH="520560" progId="Equation.DSMT4">
                  <p:embed/>
                  <p:pic>
                    <p:nvPicPr>
                      <p:cNvPr id="0" name=""/>
                      <p:cNvPicPr/>
                      <p:nvPr/>
                    </p:nvPicPr>
                    <p:blipFill>
                      <a:blip r:embed="rId4"/>
                      <a:stretch>
                        <a:fillRect/>
                      </a:stretch>
                    </p:blipFill>
                    <p:spPr>
                      <a:xfrm>
                        <a:off x="6025342" y="3276600"/>
                        <a:ext cx="3938587" cy="846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69A8E5B-E1B1-47E9-A171-B3154DBC4719}"/>
              </a:ext>
            </a:extLst>
          </p:cNvPr>
          <p:cNvGraphicFramePr>
            <a:graphicFrameLocks noChangeAspect="1"/>
          </p:cNvGraphicFramePr>
          <p:nvPr>
            <p:extLst>
              <p:ext uri="{D42A27DB-BD31-4B8C-83A1-F6EECF244321}">
                <p14:modId xmlns:p14="http://schemas.microsoft.com/office/powerpoint/2010/main" val="1790099441"/>
              </p:ext>
            </p:extLst>
          </p:nvPr>
        </p:nvGraphicFramePr>
        <p:xfrm>
          <a:off x="762000" y="4362023"/>
          <a:ext cx="3603625" cy="814388"/>
        </p:xfrm>
        <a:graphic>
          <a:graphicData uri="http://schemas.openxmlformats.org/presentationml/2006/ole">
            <mc:AlternateContent xmlns:mc="http://schemas.openxmlformats.org/markup-compatibility/2006">
              <mc:Choice xmlns:v="urn:schemas-microsoft-com:vml" Requires="v">
                <p:oleObj spid="_x0000_s6177" name="Equation" r:id="rId5" imgW="2247840" imgH="507960" progId="Equation.DSMT4">
                  <p:embed/>
                </p:oleObj>
              </mc:Choice>
              <mc:Fallback>
                <p:oleObj name="Equation" r:id="rId5" imgW="2247840" imgH="507960" progId="Equation.DSMT4">
                  <p:embed/>
                  <p:pic>
                    <p:nvPicPr>
                      <p:cNvPr id="0" name=""/>
                      <p:cNvPicPr/>
                      <p:nvPr/>
                    </p:nvPicPr>
                    <p:blipFill>
                      <a:blip r:embed="rId6"/>
                      <a:stretch>
                        <a:fillRect/>
                      </a:stretch>
                    </p:blipFill>
                    <p:spPr>
                      <a:xfrm>
                        <a:off x="762000" y="4362023"/>
                        <a:ext cx="3603625" cy="81438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F1D4800-5931-42F7-8CCE-5A24608ECC83}"/>
              </a:ext>
            </a:extLst>
          </p:cNvPr>
          <p:cNvGraphicFramePr>
            <a:graphicFrameLocks noChangeAspect="1"/>
          </p:cNvGraphicFramePr>
          <p:nvPr>
            <p:extLst>
              <p:ext uri="{D42A27DB-BD31-4B8C-83A1-F6EECF244321}">
                <p14:modId xmlns:p14="http://schemas.microsoft.com/office/powerpoint/2010/main" val="26522795"/>
              </p:ext>
            </p:extLst>
          </p:nvPr>
        </p:nvGraphicFramePr>
        <p:xfrm>
          <a:off x="6019800" y="4364182"/>
          <a:ext cx="4082520" cy="812229"/>
        </p:xfrm>
        <a:graphic>
          <a:graphicData uri="http://schemas.openxmlformats.org/presentationml/2006/ole">
            <mc:AlternateContent xmlns:mc="http://schemas.openxmlformats.org/markup-compatibility/2006">
              <mc:Choice xmlns:v="urn:schemas-microsoft-com:vml" Requires="v">
                <p:oleObj spid="_x0000_s6178" name="Equation" r:id="rId7" imgW="2425680" imgH="482400" progId="Equation.DSMT4">
                  <p:embed/>
                </p:oleObj>
              </mc:Choice>
              <mc:Fallback>
                <p:oleObj name="Equation" r:id="rId7" imgW="2425680" imgH="482400" progId="Equation.DSMT4">
                  <p:embed/>
                  <p:pic>
                    <p:nvPicPr>
                      <p:cNvPr id="0" name=""/>
                      <p:cNvPicPr/>
                      <p:nvPr/>
                    </p:nvPicPr>
                    <p:blipFill>
                      <a:blip r:embed="rId8"/>
                      <a:stretch>
                        <a:fillRect/>
                      </a:stretch>
                    </p:blipFill>
                    <p:spPr>
                      <a:xfrm>
                        <a:off x="6019800" y="4364182"/>
                        <a:ext cx="4082520" cy="812229"/>
                      </a:xfrm>
                      <a:prstGeom prst="rect">
                        <a:avLst/>
                      </a:prstGeom>
                    </p:spPr>
                  </p:pic>
                </p:oleObj>
              </mc:Fallback>
            </mc:AlternateContent>
          </a:graphicData>
        </a:graphic>
      </p:graphicFrame>
    </p:spTree>
    <p:extLst>
      <p:ext uri="{BB962C8B-B14F-4D97-AF65-F5344CB8AC3E}">
        <p14:creationId xmlns:p14="http://schemas.microsoft.com/office/powerpoint/2010/main" val="395780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mẫu</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mẫu</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thì</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số</a:t>
            </a:r>
            <a:r>
              <a:rPr lang="en-US" dirty="0"/>
              <a:t> </a:t>
            </a:r>
            <a:r>
              <a:rPr lang="en-US" dirty="0" err="1"/>
              <a:t>bất</a:t>
            </a:r>
            <a:r>
              <a:rPr lang="en-US" dirty="0"/>
              <a:t> </a:t>
            </a:r>
            <a:r>
              <a:rPr lang="en-US" dirty="0" err="1"/>
              <a:t>kỳ</a:t>
            </a:r>
            <a:r>
              <a:rPr lang="en-US" dirty="0"/>
              <a:t> </a:t>
            </a:r>
            <a:r>
              <a:rPr lang="en-US" dirty="0" err="1"/>
              <a:t>đến</a:t>
            </a:r>
            <a:r>
              <a:rPr lang="en-US" dirty="0"/>
              <a:t> </a:t>
            </a:r>
            <a:r>
              <a:rPr lang="en-US" dirty="0" err="1"/>
              <a:t>khi</a:t>
            </a:r>
            <a:r>
              <a:rPr lang="en-US" dirty="0"/>
              <a:t> </a:t>
            </a:r>
            <a:r>
              <a:rPr lang="en-US" dirty="0" err="1"/>
              <a:t>nhập</a:t>
            </a:r>
            <a:r>
              <a:rPr lang="en-US" dirty="0"/>
              <a:t> </a:t>
            </a:r>
            <a:r>
              <a:rPr lang="en-US" dirty="0" err="1"/>
              <a:t>số</a:t>
            </a:r>
            <a:r>
              <a:rPr lang="en-US" dirty="0"/>
              <a:t> </a:t>
            </a:r>
            <a:r>
              <a:rPr lang="en-US" dirty="0" err="1"/>
              <a:t>âm</a:t>
            </a:r>
            <a:r>
              <a:rPr lang="en-US" dirty="0"/>
              <a:t> </a:t>
            </a:r>
            <a:r>
              <a:rPr lang="en-US" dirty="0" err="1"/>
              <a:t>thì</a:t>
            </a:r>
            <a:r>
              <a:rPr lang="en-US" dirty="0"/>
              <a:t> </a:t>
            </a:r>
            <a:r>
              <a:rPr lang="en-US" dirty="0" err="1"/>
              <a:t>dừng</a:t>
            </a:r>
            <a:r>
              <a:rPr lang="en-US" dirty="0"/>
              <a:t> </a:t>
            </a:r>
            <a:r>
              <a:rPr lang="en-US" dirty="0" err="1"/>
              <a:t>lại</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một</a:t>
            </a:r>
            <a:r>
              <a:rPr lang="en-US" dirty="0"/>
              <a:t> </a:t>
            </a:r>
            <a:r>
              <a:rPr lang="en-US" dirty="0" err="1"/>
              <a:t>số</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và</a:t>
            </a:r>
            <a:r>
              <a:rPr lang="en-US" dirty="0"/>
              <a:t> in ra </a:t>
            </a:r>
            <a:r>
              <a:rPr lang="en-US" dirty="0" err="1"/>
              <a:t>màn</a:t>
            </a:r>
            <a:r>
              <a:rPr lang="en-US" dirty="0"/>
              <a:t> </a:t>
            </a:r>
            <a:r>
              <a:rPr lang="en-US" dirty="0" err="1"/>
              <a:t>hình</a:t>
            </a:r>
            <a:r>
              <a:rPr lang="en-US" dirty="0"/>
              <a:t> </a:t>
            </a:r>
            <a:r>
              <a:rPr lang="en-US" dirty="0" err="1"/>
              <a:t>bằng</a:t>
            </a:r>
            <a:r>
              <a:rPr lang="en-US" dirty="0"/>
              <a:t> </a:t>
            </a:r>
            <a:r>
              <a:rPr lang="en-US" dirty="0" err="1"/>
              <a:t>chữ</a:t>
            </a:r>
            <a:endParaRPr lang="en-US" dirty="0"/>
          </a:p>
          <a:p>
            <a:pPr marL="0" indent="0">
              <a:buNone/>
            </a:pPr>
            <a:r>
              <a:rPr lang="en-US" dirty="0" err="1"/>
              <a:t>Ví</a:t>
            </a:r>
            <a:r>
              <a:rPr lang="en-US" dirty="0"/>
              <a:t> </a:t>
            </a:r>
            <a:r>
              <a:rPr lang="en-US" dirty="0" err="1"/>
              <a:t>dụ</a:t>
            </a:r>
            <a:r>
              <a:rPr lang="en-US" dirty="0"/>
              <a:t>: 1234, </a:t>
            </a:r>
            <a:r>
              <a:rPr lang="en-US" dirty="0" err="1"/>
              <a:t>kết</a:t>
            </a:r>
            <a:r>
              <a:rPr lang="en-US" dirty="0"/>
              <a:t> </a:t>
            </a:r>
            <a:r>
              <a:rPr lang="en-US" dirty="0" err="1"/>
              <a:t>quả</a:t>
            </a:r>
            <a:r>
              <a:rPr lang="en-US" dirty="0"/>
              <a:t> in ra </a:t>
            </a:r>
            <a:r>
              <a:rPr lang="en-US" dirty="0" err="1"/>
              <a:t>màn</a:t>
            </a:r>
            <a:r>
              <a:rPr lang="en-US" dirty="0"/>
              <a:t> </a:t>
            </a:r>
            <a:r>
              <a:rPr lang="en-US" dirty="0" err="1"/>
              <a:t>hình</a:t>
            </a:r>
            <a:r>
              <a:rPr lang="en-US" dirty="0"/>
              <a:t> </a:t>
            </a:r>
            <a:r>
              <a:rPr lang="en-US" dirty="0" err="1"/>
              <a:t>là</a:t>
            </a:r>
            <a:r>
              <a:rPr lang="en-US" dirty="0"/>
              <a:t> </a:t>
            </a:r>
            <a:r>
              <a:rPr lang="en-US" dirty="0" err="1"/>
              <a:t>một</a:t>
            </a:r>
            <a:r>
              <a:rPr lang="en-US" dirty="0"/>
              <a:t> </a:t>
            </a:r>
            <a:r>
              <a:rPr lang="en-US" dirty="0" err="1"/>
              <a:t>hai</a:t>
            </a:r>
            <a:r>
              <a:rPr lang="en-US" dirty="0"/>
              <a:t> </a:t>
            </a:r>
            <a:r>
              <a:rPr lang="en-US" dirty="0" err="1"/>
              <a:t>ba</a:t>
            </a:r>
            <a:r>
              <a:rPr lang="en-US" dirty="0"/>
              <a:t> </a:t>
            </a:r>
            <a:r>
              <a:rPr lang="en-US" dirty="0" err="1"/>
              <a:t>bốn</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bội</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nhỏ</a:t>
            </a:r>
            <a:r>
              <a:rPr lang="en-US" altLang="en-US" dirty="0">
                <a:ea typeface="Arial" charset="0"/>
              </a:rPr>
              <a:t> </a:t>
            </a:r>
            <a:r>
              <a:rPr lang="en-US" altLang="en-US" dirty="0" err="1">
                <a:ea typeface="Arial" charset="0"/>
              </a:rPr>
              <a:t>nhất</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p>
          <a:p>
            <a:pPr marL="0" indent="0">
              <a:spcBef>
                <a:spcPts val="725"/>
              </a:spcBef>
              <a:spcAft>
                <a:spcPts val="725"/>
              </a:spcAft>
              <a:buNone/>
            </a:pPr>
            <a:r>
              <a:rPr lang="en-US" altLang="en-US" dirty="0" err="1">
                <a:ea typeface="Arial" charset="0"/>
              </a:rPr>
              <a:t>Tìm</a:t>
            </a:r>
            <a:r>
              <a:rPr lang="en-US" altLang="en-US" dirty="0">
                <a:ea typeface="Arial" charset="0"/>
              </a:rPr>
              <a:t> BCNN </a:t>
            </a:r>
            <a:r>
              <a:rPr lang="en-US" altLang="en-US" dirty="0" err="1">
                <a:ea typeface="Arial" charset="0"/>
              </a:rPr>
              <a:t>thông</a:t>
            </a:r>
            <a:r>
              <a:rPr lang="en-US" altLang="en-US" dirty="0">
                <a:ea typeface="Arial" charset="0"/>
              </a:rPr>
              <a:t> qua </a:t>
            </a:r>
            <a:r>
              <a:rPr lang="en-US" altLang="en-US" dirty="0" err="1">
                <a:ea typeface="Arial" charset="0"/>
              </a:rPr>
              <a:t>giải</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Euclide</a:t>
            </a:r>
            <a:r>
              <a:rPr lang="en-US" altLang="en-US"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Tính </a:t>
            </a:r>
            <a:r>
              <a:rPr lang="en-US" altLang="en-US" dirty="0">
                <a:ea typeface="Arial" charset="0"/>
              </a:rPr>
              <a:t>UCLN </a:t>
            </a:r>
            <a:r>
              <a:rPr lang="vi-VN" altLang="en-US" dirty="0">
                <a:ea typeface="Arial" charset="0"/>
              </a:rPr>
              <a:t>của a và b bằng cách sử dụng giải thuật Euclid</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Sau khi tìm được </a:t>
            </a:r>
            <a:r>
              <a:rPr lang="en-US" altLang="en-US" dirty="0">
                <a:ea typeface="Arial" charset="0"/>
              </a:rPr>
              <a:t>UCLN</a:t>
            </a:r>
            <a:r>
              <a:rPr lang="vi-VN" altLang="en-US" dirty="0">
                <a:ea typeface="Arial" charset="0"/>
              </a:rPr>
              <a:t>(a, b), ta có thể tính BCNN của a và b bằng công thức:</a:t>
            </a:r>
            <a:r>
              <a:rPr lang="en-US" altLang="en-US" dirty="0">
                <a:ea typeface="Arial" charset="0"/>
              </a:rPr>
              <a:t> </a:t>
            </a:r>
          </a:p>
          <a:p>
            <a:pPr marL="0" indent="0" algn="ctr">
              <a:spcBef>
                <a:spcPts val="725"/>
              </a:spcBef>
              <a:spcAft>
                <a:spcPts val="725"/>
              </a:spcAft>
              <a:buNone/>
            </a:pPr>
            <a:r>
              <a:rPr lang="vi-VN" altLang="en-US" dirty="0">
                <a:ea typeface="Arial" charset="0"/>
              </a:rPr>
              <a:t>BCNN(a, b) = (a * b) / UCLN(a, b)</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rồi</a:t>
            </a:r>
            <a:r>
              <a:rPr lang="en-US" altLang="en-US" dirty="0">
                <a:ea typeface="Arial" charset="0"/>
              </a:rPr>
              <a:t> </a:t>
            </a:r>
            <a:r>
              <a:rPr lang="en-US" altLang="en-US" dirty="0" err="1">
                <a:ea typeface="Arial" charset="0"/>
              </a:rPr>
              <a:t>hiển</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gọi</a:t>
            </a:r>
            <a:r>
              <a:rPr lang="en-US" altLang="en-US" dirty="0">
                <a:ea typeface="Arial" charset="0"/>
              </a:rPr>
              <a:t> </a:t>
            </a:r>
            <a:r>
              <a:rPr lang="en-US" altLang="en-US" dirty="0" err="1">
                <a:ea typeface="Arial" charset="0"/>
              </a:rPr>
              <a:t>đồ</a:t>
            </a:r>
            <a:r>
              <a:rPr lang="en-US" altLang="en-US" dirty="0">
                <a:ea typeface="Arial" charset="0"/>
              </a:rPr>
              <a:t> </a:t>
            </a:r>
            <a:r>
              <a:rPr lang="en-US" altLang="en-US" dirty="0" err="1">
                <a:ea typeface="Arial" charset="0"/>
              </a:rPr>
              <a:t>uống</a:t>
            </a:r>
            <a:r>
              <a:rPr lang="en-US" altLang="en-US" dirty="0">
                <a:ea typeface="Arial" charset="0"/>
              </a:rPr>
              <a:t>. </a:t>
            </a: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menu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ta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uống</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1. Cafe</a:t>
            </a:r>
          </a:p>
          <a:p>
            <a:pPr marL="0" indent="0">
              <a:spcBef>
                <a:spcPts val="725"/>
              </a:spcBef>
              <a:spcAft>
                <a:spcPts val="725"/>
              </a:spcAft>
              <a:buNone/>
            </a:pPr>
            <a:r>
              <a:rPr lang="en-US" altLang="en-US" dirty="0">
                <a:ea typeface="Arial" charset="0"/>
              </a:rPr>
              <a:t>2. Cam </a:t>
            </a:r>
            <a:r>
              <a:rPr lang="en-US" altLang="en-US" dirty="0" err="1">
                <a:ea typeface="Arial" charset="0"/>
              </a:rPr>
              <a:t>vắt</a:t>
            </a:r>
            <a:endParaRPr lang="en-US" altLang="en-US" dirty="0">
              <a:ea typeface="Arial" charset="0"/>
            </a:endParaRPr>
          </a:p>
          <a:p>
            <a:pPr marL="0" indent="0">
              <a:spcBef>
                <a:spcPts val="725"/>
              </a:spcBef>
              <a:spcAft>
                <a:spcPts val="725"/>
              </a:spcAft>
              <a:buNone/>
            </a:pPr>
            <a:r>
              <a:rPr lang="en-US" altLang="en-US" dirty="0">
                <a:ea typeface="Arial" charset="0"/>
              </a:rPr>
              <a:t>3. </a:t>
            </a:r>
            <a:r>
              <a:rPr lang="en-US" altLang="en-US" dirty="0" err="1">
                <a:ea typeface="Arial" charset="0"/>
              </a:rPr>
              <a:t>Nước</a:t>
            </a:r>
            <a:r>
              <a:rPr lang="en-US" altLang="en-US" dirty="0">
                <a:ea typeface="Arial" charset="0"/>
              </a:rPr>
              <a:t> </a:t>
            </a:r>
            <a:r>
              <a:rPr lang="en-US" altLang="en-US" dirty="0" err="1">
                <a:ea typeface="Arial" charset="0"/>
              </a:rPr>
              <a:t>ép</a:t>
            </a:r>
            <a:r>
              <a:rPr lang="en-US" altLang="en-US" dirty="0">
                <a:ea typeface="Arial" charset="0"/>
              </a:rPr>
              <a:t> </a:t>
            </a:r>
            <a:r>
              <a:rPr lang="en-US" altLang="en-US" dirty="0" err="1">
                <a:ea typeface="Arial" charset="0"/>
              </a:rPr>
              <a:t>cà</a:t>
            </a:r>
            <a:r>
              <a:rPr lang="en-US" altLang="en-US" dirty="0">
                <a:ea typeface="Arial" charset="0"/>
              </a:rPr>
              <a:t> </a:t>
            </a:r>
            <a:r>
              <a:rPr lang="en-US" altLang="en-US" dirty="0" err="1">
                <a:ea typeface="Arial" charset="0"/>
              </a:rPr>
              <a:t>rốt</a:t>
            </a:r>
            <a:r>
              <a:rPr lang="en-US" altLang="en-US" dirty="0">
                <a:ea typeface="Arial" charset="0"/>
              </a:rPr>
              <a:t> </a:t>
            </a:r>
          </a:p>
          <a:p>
            <a:pPr marL="0" indent="0">
              <a:spcBef>
                <a:spcPts val="725"/>
              </a:spcBef>
              <a:spcAft>
                <a:spcPts val="725"/>
              </a:spcAft>
              <a:buNone/>
            </a:pPr>
            <a:r>
              <a:rPr lang="en-US" altLang="en-US" dirty="0">
                <a:ea typeface="Arial" charset="0"/>
              </a:rPr>
              <a:t>4. </a:t>
            </a:r>
            <a:r>
              <a:rPr lang="en-US" altLang="en-US" dirty="0" err="1">
                <a:ea typeface="Arial" charset="0"/>
              </a:rPr>
              <a:t>Nước</a:t>
            </a:r>
            <a:r>
              <a:rPr lang="en-US" altLang="en-US" dirty="0">
                <a:ea typeface="Arial" charset="0"/>
              </a:rPr>
              <a:t> </a:t>
            </a:r>
            <a:r>
              <a:rPr lang="en-US" altLang="en-US" dirty="0" err="1">
                <a:ea typeface="Arial" charset="0"/>
              </a:rPr>
              <a:t>lọc</a:t>
            </a:r>
            <a:endParaRPr lang="en-US" altLang="en-US" dirty="0">
              <a:ea typeface="Arial" charset="0"/>
            </a:endParaRPr>
          </a:p>
          <a:p>
            <a:pPr marL="0" indent="0">
              <a:spcBef>
                <a:spcPts val="725"/>
              </a:spcBef>
              <a:spcAft>
                <a:spcPts val="725"/>
              </a:spcAft>
              <a:buNone/>
            </a:pPr>
            <a:r>
              <a:rPr lang="en-US" altLang="en-US" dirty="0">
                <a:ea typeface="Arial" charset="0"/>
              </a:rPr>
              <a:t>5. </a:t>
            </a:r>
            <a:r>
              <a:rPr lang="en-US" altLang="en-US" dirty="0" err="1">
                <a:ea typeface="Arial" charset="0"/>
              </a:rPr>
              <a:t>Nước</a:t>
            </a:r>
            <a:r>
              <a:rPr lang="en-US" altLang="en-US" dirty="0">
                <a:ea typeface="Arial" charset="0"/>
              </a:rPr>
              <a:t> </a:t>
            </a:r>
            <a:r>
              <a:rPr lang="en-US" altLang="en-US" dirty="0" err="1">
                <a:ea typeface="Arial" charset="0"/>
              </a:rPr>
              <a:t>dừa</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dirty="0" err="1"/>
              <a:t>Cú</a:t>
            </a:r>
            <a:r>
              <a:rPr lang="en-US" dirty="0"/>
              <a:t> </a:t>
            </a:r>
            <a:r>
              <a:rPr lang="en-US" dirty="0" err="1"/>
              <a:t>pháp</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Trong Python, vòng lặp while được sử dụng để lặp lại một khối mã cho đến khi một điều kiện cụ thể không còn đúng nữa. Cú pháp chung của vòng lặp while như sau:</a:t>
            </a:r>
            <a:endParaRPr lang="en-US" altLang="en-US" dirty="0"/>
          </a:p>
          <a:p>
            <a:pPr marL="0" indent="0">
              <a:buNone/>
            </a:pPr>
            <a:r>
              <a:rPr lang="en-US" altLang="en-US" dirty="0"/>
              <a:t>				</a:t>
            </a:r>
            <a:r>
              <a:rPr lang="vi-VN" altLang="en-US" dirty="0"/>
              <a:t>while </a:t>
            </a:r>
            <a:r>
              <a:rPr lang="vi-VN" altLang="en-US" b="1" dirty="0"/>
              <a:t>điều_kiện</a:t>
            </a:r>
            <a:r>
              <a:rPr lang="vi-VN" altLang="en-US" dirty="0"/>
              <a:t>:</a:t>
            </a:r>
          </a:p>
          <a:p>
            <a:pPr marL="0" indent="0" algn="ctr">
              <a:buNone/>
            </a:pPr>
            <a:r>
              <a:rPr lang="en-US" altLang="en-US" dirty="0"/>
              <a:t>	</a:t>
            </a:r>
            <a:r>
              <a:rPr lang="vi-VN" altLang="en-US" dirty="0"/>
              <a:t> # Các </a:t>
            </a:r>
            <a:r>
              <a:rPr lang="vi-VN" altLang="en-US" b="1" dirty="0"/>
              <a:t>câu lệnh</a:t>
            </a:r>
            <a:r>
              <a:rPr lang="vi-VN" altLang="en-US" dirty="0"/>
              <a:t> được thực thi trong vòng lặp</a:t>
            </a:r>
            <a:endParaRPr lang="en-US" altLang="en-US" dirty="0"/>
          </a:p>
          <a:p>
            <a:r>
              <a:rPr lang="vi-VN" altLang="en-US" dirty="0"/>
              <a:t>Trong đó:</a:t>
            </a:r>
          </a:p>
          <a:p>
            <a:pPr marL="0" indent="0">
              <a:buNone/>
            </a:pPr>
            <a:r>
              <a:rPr lang="en-US" altLang="en-US" dirty="0"/>
              <a:t>+ </a:t>
            </a:r>
            <a:r>
              <a:rPr lang="vi-VN" altLang="en-US" b="1" dirty="0"/>
              <a:t>điều_kiện </a:t>
            </a:r>
            <a:r>
              <a:rPr lang="vi-VN" altLang="en-US" dirty="0"/>
              <a:t>là một biểu thức logic (boolean expression) được đánh giá trước mỗi lần lặp. Nếu giá trị của điều_kiện là True, các câu lệnh bên trong vòng lặp sẽ được thực thi. Nếu giá trị của điều_kiện là False, vòng lặp sẽ kết thúc và quá trình thực thi sẽ tiếp tục từ câu lệnh ngay sau vòng lặp.</a:t>
            </a:r>
          </a:p>
          <a:p>
            <a:pPr marL="0" indent="0">
              <a:buNone/>
            </a:pPr>
            <a:r>
              <a:rPr lang="en-US" altLang="en-US" dirty="0"/>
              <a:t>+ </a:t>
            </a:r>
            <a:r>
              <a:rPr lang="vi-VN" altLang="en-US" b="1" dirty="0"/>
              <a:t>câu_lệnh </a:t>
            </a:r>
            <a:r>
              <a:rPr lang="vi-VN" altLang="en-US" dirty="0"/>
              <a:t>là một hoặc nhiều câu lệnh được thực thi trong vòng lặp. Các câu lệnh này thường được thụt lề (indentation) bên trong để chỉ ra rằng chúng là một phần của vòng lặp.</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dirty="0" err="1"/>
              <a:t>Cú</a:t>
            </a:r>
            <a:r>
              <a:rPr lang="en-US" dirty="0"/>
              <a:t> </a:t>
            </a:r>
            <a:r>
              <a:rPr lang="en-US" dirty="0" err="1"/>
              <a:t>pháp</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err="1"/>
              <a:t>Cách</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vòng</a:t>
            </a:r>
            <a:r>
              <a:rPr lang="en-US" altLang="en-US" dirty="0"/>
              <a:t> </a:t>
            </a:r>
            <a:r>
              <a:rPr lang="en-US" altLang="en-US" dirty="0" err="1"/>
              <a:t>lặp</a:t>
            </a:r>
            <a:r>
              <a:rPr lang="en-US" altLang="en-US" dirty="0"/>
              <a:t> while:</a:t>
            </a:r>
          </a:p>
          <a:p>
            <a:pPr marL="0" indent="0">
              <a:buNone/>
            </a:pPr>
            <a:r>
              <a:rPr lang="en-US" altLang="en-US" dirty="0"/>
              <a:t>+ </a:t>
            </a:r>
            <a:r>
              <a:rPr lang="en-US" altLang="en-US" dirty="0" err="1"/>
              <a:t>Bước</a:t>
            </a:r>
            <a:r>
              <a:rPr lang="en-US" altLang="en-US" dirty="0"/>
              <a:t> 1: </a:t>
            </a:r>
            <a:r>
              <a:rPr lang="vi-VN" altLang="en-US" dirty="0"/>
              <a:t>Khi vòng lặp while được thực hiện, trước khi mỗi lần lặp, điều kiện sẽ được kiểm tra. </a:t>
            </a:r>
            <a:endParaRPr lang="en-US" altLang="en-US" dirty="0"/>
          </a:p>
          <a:p>
            <a:pPr marL="0" indent="0">
              <a:buNone/>
            </a:pPr>
            <a:r>
              <a:rPr lang="en-US" altLang="en-US" dirty="0"/>
              <a:t>+ </a:t>
            </a:r>
            <a:r>
              <a:rPr lang="en-US" altLang="en-US" dirty="0" err="1"/>
              <a:t>Bước</a:t>
            </a:r>
            <a:r>
              <a:rPr lang="en-US" altLang="en-US" dirty="0"/>
              <a:t> 2: </a:t>
            </a:r>
            <a:r>
              <a:rPr lang="vi-VN" altLang="en-US" dirty="0"/>
              <a:t>Nếu điều kiện đúng (True), các câu lệnh bên trong vòng lặp sẽ được thực thi. Sau đó, điều kiện lại được kiểm tra một lần nữa và quá trình này tiếp tục cho đến khi điều kiện trở thành sai (False). </a:t>
            </a:r>
            <a:endParaRPr lang="en-US" altLang="en-US" dirty="0"/>
          </a:p>
          <a:p>
            <a:pPr marL="0" indent="0">
              <a:buNone/>
            </a:pPr>
            <a:r>
              <a:rPr lang="en-US" altLang="en-US" dirty="0"/>
              <a:t>+ </a:t>
            </a:r>
            <a:r>
              <a:rPr lang="en-US" altLang="en-US" dirty="0" err="1"/>
              <a:t>Bước</a:t>
            </a:r>
            <a:r>
              <a:rPr lang="en-US" altLang="en-US" dirty="0"/>
              <a:t> 3: </a:t>
            </a:r>
            <a:r>
              <a:rPr lang="vi-VN" altLang="en-US" dirty="0"/>
              <a:t>Khi điều kiện trở thành sai, vòng lặp while kết thúc và quá trình thực thi sẽ tiếp tục từ câu lệnh ngay sau vòng lặp.</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7193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dirty="0" err="1"/>
              <a:t>Dùng</a:t>
            </a:r>
            <a:r>
              <a:rPr lang="en-US" dirty="0"/>
              <a:t> else </a:t>
            </a:r>
            <a:r>
              <a:rPr lang="en-US" dirty="0" err="1"/>
              <a:t>trong</a:t>
            </a:r>
            <a:r>
              <a:rPr lang="en-US" dirty="0"/>
              <a:t> while</a:t>
            </a:r>
          </a:p>
        </p:txBody>
      </p:sp>
      <p:sp>
        <p:nvSpPr>
          <p:cNvPr id="3" name="Content Placeholder 2"/>
          <p:cNvSpPr>
            <a:spLocks noGrp="1"/>
          </p:cNvSpPr>
          <p:nvPr>
            <p:ph idx="1"/>
          </p:nvPr>
        </p:nvSpPr>
        <p:spPr>
          <a:xfrm>
            <a:off x="392626" y="1644241"/>
            <a:ext cx="11406748" cy="5137559"/>
          </a:xfrm>
        </p:spPr>
        <p:txBody>
          <a:bodyPr>
            <a:normAutofit/>
          </a:bodyPr>
          <a:lstStyle/>
          <a:p>
            <a:r>
              <a:rPr lang="vi-VN" altLang="en-US" dirty="0"/>
              <a:t> Trong Python, có thể sử dụng câu lệnh else trong vòng lặp while để thực hiện một khối mã khi điều kiện của vòng lặp trở thành sai (False). Cú pháp chung là:</a:t>
            </a:r>
            <a:endParaRPr lang="en-US" altLang="en-US" dirty="0"/>
          </a:p>
          <a:p>
            <a:pPr marL="0" indent="0">
              <a:buNone/>
            </a:pPr>
            <a:r>
              <a:rPr lang="en-US" altLang="en-US" dirty="0"/>
              <a:t>			</a:t>
            </a:r>
            <a:r>
              <a:rPr lang="vi-VN" altLang="en-US" dirty="0"/>
              <a:t>while điều_kiện:</a:t>
            </a:r>
          </a:p>
          <a:p>
            <a:pPr marL="0" indent="0">
              <a:buNone/>
            </a:pPr>
            <a:r>
              <a:rPr lang="vi-VN" altLang="en-US" dirty="0"/>
              <a:t>   </a:t>
            </a:r>
            <a:r>
              <a:rPr lang="en-US" altLang="en-US" dirty="0"/>
              <a:t>			   </a:t>
            </a:r>
            <a:r>
              <a:rPr lang="vi-VN" altLang="en-US" dirty="0"/>
              <a:t> # Các câu lệnh được thực thi trong vòng lặp</a:t>
            </a:r>
          </a:p>
          <a:p>
            <a:pPr marL="0" indent="0">
              <a:buNone/>
            </a:pPr>
            <a:r>
              <a:rPr lang="en-US" altLang="en-US" dirty="0"/>
              <a:t>			</a:t>
            </a:r>
            <a:r>
              <a:rPr lang="vi-VN" altLang="en-US" dirty="0"/>
              <a:t>else:</a:t>
            </a:r>
          </a:p>
          <a:p>
            <a:pPr marL="0" indent="0">
              <a:buNone/>
            </a:pPr>
            <a:r>
              <a:rPr lang="vi-VN" altLang="en-US" dirty="0"/>
              <a:t>    </a:t>
            </a:r>
            <a:r>
              <a:rPr lang="en-US" altLang="en-US" dirty="0"/>
              <a:t>			   </a:t>
            </a:r>
            <a:r>
              <a:rPr lang="vi-VN" altLang="en-US" dirty="0"/>
              <a:t># Các câu lệnh được thực thi sau khi vòng lặp kết thúc</a:t>
            </a:r>
            <a:endParaRPr lang="en-US" altLang="en-US" dirty="0"/>
          </a:p>
          <a:p>
            <a:r>
              <a:rPr lang="vi-VN" altLang="en-US" dirty="0"/>
              <a:t>Khối mã trong phần else sẽ chỉ được thực thi khi điều kiện của vòng lặp trở thành sai và vòng lặp kết thúc tự nhiên, tức là không có lệnh break nào được thực hiện trong vòng lặp.</a:t>
            </a:r>
            <a:endParaRPr lang="en-US" altLang="en-US" dirty="0"/>
          </a:p>
          <a:p>
            <a:r>
              <a:rPr lang="en-US" altLang="en-US" dirty="0"/>
              <a:t>!!! </a:t>
            </a:r>
            <a:r>
              <a:rPr lang="en-US" altLang="en-US" dirty="0" err="1"/>
              <a:t>Chú</a:t>
            </a:r>
            <a:r>
              <a:rPr lang="en-US" altLang="en-US" dirty="0"/>
              <a:t> ý: </a:t>
            </a:r>
          </a:p>
          <a:p>
            <a:pPr marL="0" indent="0">
              <a:buNone/>
            </a:pPr>
            <a:r>
              <a:rPr lang="en-US" altLang="en-US" dirty="0"/>
              <a:t>+ P</a:t>
            </a:r>
            <a:r>
              <a:rPr lang="vi-VN" altLang="en-US" dirty="0"/>
              <a:t>hần else trong vòng lặp while không phải là một điều kiện thay thế cho vòng lặp. Nó chỉ chạy khi vòng lặp kết thúc mà không có lệnh break nào được thực hiện trong vòng lặp.</a:t>
            </a:r>
            <a:endParaRPr lang="en-US" altLang="en-US" dirty="0"/>
          </a:p>
          <a:p>
            <a:pPr marL="0" indent="0">
              <a:buNone/>
            </a:pPr>
            <a:r>
              <a:rPr lang="en-US" altLang="en-US" dirty="0"/>
              <a:t>+ T</a:t>
            </a:r>
            <a:r>
              <a:rPr lang="vi-VN" altLang="en-US" dirty="0"/>
              <a:t>rong vòng lặp for, không có cú pháp else như vòng lặp while, nhưng </a:t>
            </a:r>
            <a:r>
              <a:rPr lang="en-US" altLang="en-US" dirty="0"/>
              <a:t>ta</a:t>
            </a:r>
            <a:r>
              <a:rPr lang="vi-VN" altLang="en-US" dirty="0"/>
              <a:t> có thể sử dụng cấu trúc else sau vòng lặp for bằng cách sử dụng biến hoặc cờ để kiểm tra điều kiện sau khi vòng lặp kết thúc.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dirty="0" err="1"/>
              <a:t>Dùng</a:t>
            </a:r>
            <a:r>
              <a:rPr lang="en-US" dirty="0"/>
              <a:t> else </a:t>
            </a:r>
            <a:r>
              <a:rPr lang="en-US" dirty="0" err="1"/>
              <a:t>trong</a:t>
            </a:r>
            <a:r>
              <a:rPr lang="en-US" dirty="0"/>
              <a:t> while</a:t>
            </a:r>
          </a:p>
        </p:txBody>
      </p:sp>
      <p:sp>
        <p:nvSpPr>
          <p:cNvPr id="3" name="Content Placeholder 2"/>
          <p:cNvSpPr>
            <a:spLocks noGrp="1"/>
          </p:cNvSpPr>
          <p:nvPr>
            <p:ph idx="1"/>
          </p:nvPr>
        </p:nvSpPr>
        <p:spPr/>
        <p:txBody>
          <a:bodyPr>
            <a:normAutofit/>
          </a:bodyPr>
          <a:lstStyle/>
          <a:p>
            <a:r>
              <a:rPr lang="vi-VN" altLang="en-US" dirty="0"/>
              <a:t> Cách hoạt động của phần else trong vòng lặp while như sau:</a:t>
            </a:r>
            <a:endParaRPr lang="en-US" altLang="en-US" dirty="0"/>
          </a:p>
          <a:p>
            <a:pPr marL="0" indent="0">
              <a:buNone/>
            </a:pPr>
            <a:r>
              <a:rPr lang="en-US" altLang="en-US" dirty="0"/>
              <a:t>+ </a:t>
            </a:r>
            <a:r>
              <a:rPr lang="en-US" altLang="en-US" dirty="0" err="1"/>
              <a:t>Bước</a:t>
            </a:r>
            <a:r>
              <a:rPr lang="en-US" altLang="en-US" dirty="0"/>
              <a:t> 1: </a:t>
            </a:r>
            <a:r>
              <a:rPr lang="vi-VN" altLang="en-US" dirty="0"/>
              <a:t>điều kiện của vòng lặp while được kiểm tra. Nếu điều kiện là đúng (True), các câu lệnh bên trong vòng lặp được thực thi. Nếu điều kiện là sai (False), quá trình thực thi vòng lặp sẽ dừng và chương trình sẽ tiếp tục từ câu lệnh ngay sau vòng lặp.</a:t>
            </a:r>
          </a:p>
          <a:p>
            <a:pPr marL="0" indent="0">
              <a:buNone/>
            </a:pPr>
            <a:r>
              <a:rPr lang="en-US" altLang="en-US" dirty="0"/>
              <a:t>+ </a:t>
            </a:r>
            <a:r>
              <a:rPr lang="en-US" altLang="en-US" dirty="0" err="1"/>
              <a:t>Bước</a:t>
            </a:r>
            <a:r>
              <a:rPr lang="en-US" altLang="en-US" dirty="0"/>
              <a:t> 2: </a:t>
            </a:r>
            <a:r>
              <a:rPr lang="vi-VN" altLang="en-US" dirty="0"/>
              <a:t>Nếu vòng lặp kết thúc mà không có lệnh break nào được thực hiện, phần mã trong phần else sẽ được thực thi. Điều này có nghĩa là điều kiện của vòng lặp đã trở thành sai (False) và vòng lặp kết thúc tự nhiên.</a:t>
            </a:r>
          </a:p>
          <a:p>
            <a:pPr marL="0" indent="0">
              <a:buNone/>
            </a:pPr>
            <a:r>
              <a:rPr lang="en-US" altLang="en-US" dirty="0"/>
              <a:t>+ </a:t>
            </a:r>
            <a:r>
              <a:rPr lang="en-US" altLang="en-US" dirty="0" err="1"/>
              <a:t>Bước</a:t>
            </a:r>
            <a:r>
              <a:rPr lang="en-US" altLang="en-US" dirty="0"/>
              <a:t> 3: </a:t>
            </a:r>
            <a:r>
              <a:rPr lang="vi-VN" altLang="en-US" dirty="0"/>
              <a:t>Sau khi phần mã trong phần else được thực thi, chương trình tiếp tục từ câu lệnh ngay sau vòng lặp.</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6473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Break</a:t>
            </a:r>
          </a:p>
          <a:p>
            <a:pPr marL="0" indent="0">
              <a:buNone/>
            </a:pPr>
            <a:r>
              <a:rPr lang="en-US" altLang="en-US" dirty="0"/>
              <a:t>+ </a:t>
            </a:r>
            <a:r>
              <a:rPr lang="vi-VN" altLang="en-US" dirty="0"/>
              <a:t>Trong Python, break là một câu lệnh trong vòng lặp </a:t>
            </a:r>
            <a:r>
              <a:rPr lang="vi-VN" altLang="en-US" b="1" dirty="0"/>
              <a:t>(for, while) </a:t>
            </a:r>
            <a:r>
              <a:rPr lang="vi-VN" altLang="en-US" dirty="0"/>
              <a:t>được sử dụng để thoát khỏi vòng lặp ngay lập tức và tiếp tục thực hiện các câu lệnh sau vòng lặp.</a:t>
            </a:r>
          </a:p>
          <a:p>
            <a:pPr marL="0" indent="0">
              <a:buNone/>
            </a:pPr>
            <a:r>
              <a:rPr lang="en-US" altLang="en-US" dirty="0"/>
              <a:t>+ </a:t>
            </a:r>
            <a:r>
              <a:rPr lang="vi-VN" altLang="en-US" dirty="0"/>
              <a:t>Khi câu lệnh break được gọi trong một vòng lặp, quá trình thực hiện vòng lặp sẽ dừng lại </a:t>
            </a:r>
            <a:r>
              <a:rPr lang="vi-VN" altLang="en-US" b="1" dirty="0"/>
              <a:t>ngay lập tức </a:t>
            </a:r>
            <a:r>
              <a:rPr lang="vi-VN" altLang="en-US" dirty="0"/>
              <a:t>và chương trình sẽ tiếp tục thực thi các câu lệnh sau vòng lặp, bỏ qua phần còn lại của vòng lặp.</a:t>
            </a:r>
            <a:r>
              <a:rPr lang="en-US" altLang="en-US" dirty="0"/>
              <a:t> </a:t>
            </a:r>
            <a:r>
              <a:rPr lang="vi-VN" altLang="en-US" dirty="0"/>
              <a:t>Các câu lệnh sau câu lệnh break sẽ được thực thi.</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1782287773"/>
              </p:ext>
            </p:extLst>
          </p:nvPr>
        </p:nvGraphicFramePr>
        <p:xfrm>
          <a:off x="457200" y="3984420"/>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3708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break</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GB" b="0" dirty="0">
                          <a:solidFill>
                            <a:schemeClr val="tx1"/>
                          </a:solidFill>
                          <a:latin typeface="Arial" panose="020B0604020202020204" pitchFamily="34" charset="0"/>
                          <a:cs typeface="Arial" panose="020B0604020202020204" pitchFamily="34" charset="0"/>
                        </a:rPr>
                        <a:t>while condition:</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break</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328631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Continue</a:t>
            </a:r>
          </a:p>
          <a:p>
            <a:pPr marL="0" indent="0">
              <a:buNone/>
            </a:pPr>
            <a:r>
              <a:rPr lang="en-US" altLang="en-US" dirty="0"/>
              <a:t>+ </a:t>
            </a:r>
            <a:r>
              <a:rPr lang="vi-VN" altLang="en-US" dirty="0"/>
              <a:t>Trong Python, continue là một câu lệnh trong vòng lặp </a:t>
            </a:r>
            <a:r>
              <a:rPr lang="vi-VN" altLang="en-US" b="1" dirty="0"/>
              <a:t>(for, while) </a:t>
            </a:r>
            <a:r>
              <a:rPr lang="vi-VN" altLang="en-US" dirty="0"/>
              <a:t>được sử dụng để bỏ qua các câu lệnh ở phần còn lại của vòng lặp và tiếp tục với lần lặp tiếp theo.</a:t>
            </a:r>
          </a:p>
          <a:p>
            <a:pPr marL="0" indent="0">
              <a:buNone/>
            </a:pPr>
            <a:r>
              <a:rPr lang="en-US" altLang="en-US" dirty="0"/>
              <a:t>+ </a:t>
            </a:r>
            <a:r>
              <a:rPr lang="vi-VN" altLang="en-US" dirty="0"/>
              <a:t>Khi câu lệnh continue được gọi trong một vòng lặp, nó sẽ </a:t>
            </a:r>
            <a:r>
              <a:rPr lang="vi-VN" altLang="en-US" b="1" dirty="0"/>
              <a:t>bỏ qua </a:t>
            </a:r>
            <a:r>
              <a:rPr lang="vi-VN" altLang="en-US" dirty="0"/>
              <a:t>phần mã bên dưới câu lệnh continue và chuyển đến lần lặp tiếp theo của vòng lặp, bỏ qua các câu lệnh phía sau nó trong lần lặp hiện tại.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4139466921"/>
              </p:ext>
            </p:extLst>
          </p:nvPr>
        </p:nvGraphicFramePr>
        <p:xfrm>
          <a:off x="457200" y="3827482"/>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1659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continue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GB" b="0" dirty="0">
                          <a:solidFill>
                            <a:schemeClr val="tx1"/>
                          </a:solidFill>
                          <a:latin typeface="Arial" panose="020B0604020202020204" pitchFamily="34" charset="0"/>
                          <a:cs typeface="Arial" panose="020B0604020202020204" pitchFamily="34" charset="0"/>
                        </a:rPr>
                        <a:t>while condition:</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continue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231880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Pass</a:t>
            </a:r>
          </a:p>
          <a:p>
            <a:pPr marL="0" indent="0">
              <a:buNone/>
            </a:pPr>
            <a:r>
              <a:rPr lang="en-US" altLang="en-US" dirty="0"/>
              <a:t>+ </a:t>
            </a:r>
            <a:r>
              <a:rPr lang="vi-VN" altLang="en-US" dirty="0"/>
              <a:t>Trong Python, câu lệnh pass được sử dụng khi </a:t>
            </a:r>
            <a:r>
              <a:rPr lang="en-US" altLang="en-US" dirty="0"/>
              <a:t>ta</a:t>
            </a:r>
            <a:r>
              <a:rPr lang="vi-VN" altLang="en-US" dirty="0"/>
              <a:t> cần có một câu lệnh hoặc một khối mã để duy trì cú pháp chính xác, nhưng không cần thực hiện bất kỳ hành động nào. Câu lệnh pass không làm bất kỳ công việc nào và chỉ đơn giản là một câu lệnh trống.</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2219584943"/>
              </p:ext>
            </p:extLst>
          </p:nvPr>
        </p:nvGraphicFramePr>
        <p:xfrm>
          <a:off x="457200" y="3443472"/>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1659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pass</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pass</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US" b="0" dirty="0">
                          <a:solidFill>
                            <a:schemeClr val="tx1"/>
                          </a:solidFill>
                          <a:latin typeface="Arial" panose="020B0604020202020204" pitchFamily="34" charset="0"/>
                          <a:cs typeface="Arial" panose="020B0604020202020204" pitchFamily="34" charset="0"/>
                        </a:rPr>
                        <a:t>while condition:</a:t>
                      </a:r>
                    </a:p>
                    <a:p>
                      <a:r>
                        <a:rPr lang="en-US" b="0" dirty="0">
                          <a:solidFill>
                            <a:schemeClr val="tx1"/>
                          </a:solidFill>
                          <a:latin typeface="Arial" panose="020B0604020202020204" pitchFamily="34" charset="0"/>
                          <a:cs typeface="Arial" panose="020B0604020202020204" pitchFamily="34" charset="0"/>
                        </a:rPr>
                        <a:t>    pass</a:t>
                      </a:r>
                    </a:p>
                    <a:p>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Các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câu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lệnh</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khác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trong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vòng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lặp</a:t>
                      </a:r>
                      <a:endParaRPr lang="en-US" b="0" dirty="0">
                        <a:solidFill>
                          <a:schemeClr val="tx1"/>
                        </a:solidFill>
                        <a:latin typeface="Arial" panose="020B0604020202020204" pitchFamily="34" charset="0"/>
                        <a:cs typeface="Arial" panose="020B0604020202020204" pitchFamily="34" charset="0"/>
                      </a:endParaRPr>
                    </a:p>
                    <a:p>
                      <a:r>
                        <a:rPr lang="en-US" b="0" dirty="0">
                          <a:solidFill>
                            <a:schemeClr val="tx1"/>
                          </a:solidFill>
                          <a:latin typeface="Arial" panose="020B0604020202020204" pitchFamily="34" charset="0"/>
                          <a:cs typeface="Arial" panose="020B0604020202020204" pitchFamily="34" charset="0"/>
                        </a:rPr>
                        <a:t>else:</a:t>
                      </a:r>
                    </a:p>
                    <a:p>
                      <a:r>
                        <a:rPr lang="en-US" b="0" dirty="0">
                          <a:solidFill>
                            <a:schemeClr val="tx1"/>
                          </a:solidFill>
                          <a:latin typeface="Arial" panose="020B0604020202020204" pitchFamily="34" charset="0"/>
                          <a:cs typeface="Arial" panose="020B0604020202020204" pitchFamily="34" charset="0"/>
                        </a:rPr>
                        <a:t>    pass</a:t>
                      </a:r>
                    </a:p>
                    <a:p>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Các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câu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lệnh</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sau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vòng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lặp</a:t>
                      </a:r>
                      <a:endParaRPr lang="en-US"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3785678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5240</TotalTime>
  <Words>2430</Words>
  <Application>Microsoft Office PowerPoint</Application>
  <PresentationFormat>Widescreen</PresentationFormat>
  <Paragraphs>266</Paragraphs>
  <Slides>28</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Wingdings</vt:lpstr>
      <vt:lpstr>TIM_TempBaiGiangFTU-TOPICA_v1.1018111222</vt:lpstr>
      <vt:lpstr>Equation</vt:lpstr>
      <vt:lpstr>LAB 4 GIẢI BÀI TẬP VỚI CẤU TRÚC LẶP –  CÂU LỆNH WHILE</vt:lpstr>
      <vt:lpstr>NỘI DUNG BÀI HỌC</vt:lpstr>
      <vt:lpstr>4.1. Cú pháp vòng lặp while</vt:lpstr>
      <vt:lpstr>4.1. Cú pháp vòng lặp while</vt:lpstr>
      <vt:lpstr>4.2. Dùng else trong while</vt:lpstr>
      <vt:lpstr>4.2. Dùng else trong while</vt:lpstr>
      <vt:lpstr>4.3. Sử dụng break, continue, pass với vòng lặp</vt:lpstr>
      <vt:lpstr>4.3. Sử dụng break, continue, pass với vòng lặp</vt:lpstr>
      <vt:lpstr>4.3. Sử dụng break, continue, pass với vòng lặp</vt:lpstr>
      <vt:lpstr>4.4. Các lỗi thường gặp khi sử dụng vòng lặp while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270</cp:revision>
  <cp:lastPrinted>2018-08-05T10:54:54Z</cp:lastPrinted>
  <dcterms:created xsi:type="dcterms:W3CDTF">2014-12-02T02:09:01Z</dcterms:created>
  <dcterms:modified xsi:type="dcterms:W3CDTF">2024-03-29T16:31:39Z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