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7"/>
  </p:notesMasterIdLst>
  <p:handoutMasterIdLst>
    <p:handoutMasterId r:id="rId38"/>
  </p:handoutMasterIdLst>
  <p:sldIdLst>
    <p:sldId id="256" r:id="rId2"/>
    <p:sldId id="261" r:id="rId3"/>
    <p:sldId id="314" r:id="rId4"/>
    <p:sldId id="263" r:id="rId5"/>
    <p:sldId id="359" r:id="rId6"/>
    <p:sldId id="319" r:id="rId7"/>
    <p:sldId id="360" r:id="rId8"/>
    <p:sldId id="353" r:id="rId9"/>
    <p:sldId id="361" r:id="rId10"/>
    <p:sldId id="362" r:id="rId11"/>
    <p:sldId id="303" r:id="rId12"/>
    <p:sldId id="330" r:id="rId13"/>
    <p:sldId id="350" r:id="rId14"/>
    <p:sldId id="331" r:id="rId15"/>
    <p:sldId id="332" r:id="rId16"/>
    <p:sldId id="333" r:id="rId17"/>
    <p:sldId id="334" r:id="rId18"/>
    <p:sldId id="335" r:id="rId19"/>
    <p:sldId id="336" r:id="rId20"/>
    <p:sldId id="337" r:id="rId21"/>
    <p:sldId id="356" r:id="rId22"/>
    <p:sldId id="357" r:id="rId23"/>
    <p:sldId id="358" r:id="rId24"/>
    <p:sldId id="315" r:id="rId25"/>
    <p:sldId id="338" r:id="rId26"/>
    <p:sldId id="339" r:id="rId27"/>
    <p:sldId id="340" r:id="rId28"/>
    <p:sldId id="341" r:id="rId29"/>
    <p:sldId id="342" r:id="rId30"/>
    <p:sldId id="343" r:id="rId31"/>
    <p:sldId id="344" r:id="rId32"/>
    <p:sldId id="345" r:id="rId33"/>
    <p:sldId id="346" r:id="rId34"/>
    <p:sldId id="355" r:id="rId35"/>
    <p:sldId id="313" r:id="rId36"/>
  </p:sldIdLst>
  <p:sldSz cx="12192000" cy="6858000"/>
  <p:notesSz cx="7023100" cy="9309100"/>
  <p:custDataLst>
    <p:tags r:id="rId3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7975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989816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47062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992184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5</a:t>
            </a:r>
            <a:br>
              <a:rPr lang="en-US" dirty="0"/>
            </a:br>
            <a:r>
              <a:rPr lang="vi-VN" dirty="0"/>
              <a:t>GIẢI BÀI TẬP </a:t>
            </a:r>
            <a:r>
              <a:rPr lang="en-US" dirty="0"/>
              <a:t>CHUỖI</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5.4. </a:t>
            </a:r>
            <a:r>
              <a:rPr lang="vi-VN" dirty="0"/>
              <a:t>Các hàm cơ bản xử lý chuỗi trong Python. Nối chuỗi</a:t>
            </a:r>
            <a:br>
              <a:rPr lang="vi-VN" dirty="0"/>
            </a:br>
            <a:endParaRPr lang="en-US" dirty="0"/>
          </a:p>
        </p:txBody>
      </p:sp>
      <p:sp>
        <p:nvSpPr>
          <p:cNvPr id="3" name="Content Placeholder 2"/>
          <p:cNvSpPr>
            <a:spLocks noGrp="1"/>
          </p:cNvSpPr>
          <p:nvPr>
            <p:ph idx="1"/>
          </p:nvPr>
        </p:nvSpPr>
        <p:spPr>
          <a:xfrm>
            <a:off x="392626" y="1371601"/>
            <a:ext cx="11406748" cy="5580646"/>
          </a:xfrm>
        </p:spPr>
        <p:txBody>
          <a:bodyPr>
            <a:normAutofit/>
          </a:bodyPr>
          <a:lstStyle/>
          <a:p>
            <a:r>
              <a:rPr lang="en-US" altLang="en-US" b="1" dirty="0" err="1"/>
              <a:t>Nối</a:t>
            </a:r>
            <a:r>
              <a:rPr lang="en-US" altLang="en-US" b="1" dirty="0"/>
              <a:t> </a:t>
            </a:r>
            <a:r>
              <a:rPr lang="en-US" altLang="en-US" b="1" dirty="0" err="1"/>
              <a:t>chuỗi</a:t>
            </a:r>
            <a:r>
              <a:rPr lang="en-US" altLang="en-US" b="1" dirty="0"/>
              <a:t>:</a:t>
            </a:r>
          </a:p>
          <a:p>
            <a:pPr marL="0" indent="0">
              <a:buNone/>
            </a:pPr>
            <a:r>
              <a:rPr lang="vi-VN" altLang="en-US" dirty="0"/>
              <a:t>Trong Python, để nối hai chuỗi thành một chuỗi mới, bạn có thể sử dụng </a:t>
            </a:r>
            <a:r>
              <a:rPr lang="vi-VN" altLang="en-US" b="1" dirty="0"/>
              <a:t>phép toán cộng (+) </a:t>
            </a:r>
            <a:r>
              <a:rPr lang="vi-VN" altLang="en-US" dirty="0"/>
              <a:t>hoặc </a:t>
            </a:r>
            <a:r>
              <a:rPr lang="vi-VN" altLang="en-US" b="1" dirty="0"/>
              <a:t>phương thức str.join()</a:t>
            </a:r>
            <a:r>
              <a:rPr lang="vi-VN" altLang="en-US" dirty="0"/>
              <a:t>. Dưới đây là lý thuyết về cách nối chuỗi trong Python:</a:t>
            </a:r>
          </a:p>
          <a:p>
            <a:pPr marL="0" indent="0">
              <a:buNone/>
            </a:pPr>
            <a:r>
              <a:rPr lang="en-US" altLang="en-US" dirty="0"/>
              <a:t>+ </a:t>
            </a:r>
            <a:r>
              <a:rPr lang="vi-VN" altLang="en-US" dirty="0"/>
              <a:t>Phép toán cộng (+):</a:t>
            </a:r>
          </a:p>
          <a:p>
            <a:pPr marL="0" indent="0">
              <a:buNone/>
            </a:pPr>
            <a:r>
              <a:rPr lang="vi-VN" altLang="en-US" dirty="0"/>
              <a:t>Phép toán cộng (+) được sử dụng để nối hai chuỗi thành một chuỗi mới. Khi sử dụng phép toán cộng, chuỗi thứ nhất được đặt trước chuỗi thứ hai. Dưới đây là cú pháp của phép toán cộng để nối chuỗi:</a:t>
            </a:r>
            <a:endParaRPr lang="en-US" altLang="en-US" dirty="0"/>
          </a:p>
          <a:p>
            <a:pPr marL="0" indent="0" algn="ctr">
              <a:buNone/>
            </a:pPr>
            <a:r>
              <a:rPr lang="en-US" altLang="en-US" dirty="0" err="1"/>
              <a:t>kết_quả</a:t>
            </a:r>
            <a:r>
              <a:rPr lang="en-US" altLang="en-US" dirty="0"/>
              <a:t> = chuỗi_1 + chuỗi_2 + … + </a:t>
            </a:r>
            <a:r>
              <a:rPr lang="en-US" altLang="en-US" dirty="0" err="1"/>
              <a:t>chuỗi_n</a:t>
            </a:r>
            <a:endParaRPr lang="en-US" altLang="en-US" dirty="0"/>
          </a:p>
          <a:p>
            <a:pPr marL="0" indent="0" algn="l">
              <a:buNone/>
            </a:pPr>
            <a:r>
              <a:rPr lang="en-US" altLang="en-US" dirty="0"/>
              <a:t>+ </a:t>
            </a:r>
            <a:r>
              <a:rPr lang="vi-VN" altLang="en-US" dirty="0"/>
              <a:t>Phương thức str.join():</a:t>
            </a:r>
          </a:p>
          <a:p>
            <a:pPr marL="0" indent="0" algn="l">
              <a:buNone/>
            </a:pPr>
            <a:r>
              <a:rPr lang="vi-VN" altLang="en-US" dirty="0"/>
              <a:t>Phương thức str.join() được sử dụng để nối một danh sách các chuỗi thành một chuỗi duy nhất. Phương thức này thực hiện nối các chuỗi trong danh sách bằng một chuỗi ngăn cách, được gọi là chuỗi "ngăn cách". Dưới đây là cú pháp của phương thức str.join() để nối chuỗi:</a:t>
            </a:r>
            <a:endParaRPr lang="en-US" altLang="en-US" dirty="0"/>
          </a:p>
          <a:p>
            <a:pPr marL="0" indent="0" algn="ctr">
              <a:buNone/>
            </a:pPr>
            <a:r>
              <a:rPr lang="en-US" altLang="en-US" dirty="0" err="1"/>
              <a:t>chuỗi</a:t>
            </a:r>
            <a:r>
              <a:rPr lang="en-US" altLang="en-US" dirty="0"/>
              <a:t> = " ".join(</a:t>
            </a:r>
            <a:r>
              <a:rPr lang="en-US" altLang="en-US" dirty="0" err="1"/>
              <a:t>danh_sách_chuỗi</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16486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Cho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đếm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trên</a:t>
            </a:r>
            <a:r>
              <a:rPr lang="en-US" altLang="en-US" dirty="0">
                <a:ea typeface="Arial" charset="0"/>
              </a:rPr>
              <a:t> </a:t>
            </a:r>
            <a:r>
              <a:rPr lang="en-US" altLang="en-US" dirty="0" err="1">
                <a:ea typeface="Arial" charset="0"/>
              </a:rPr>
              <a:t>và</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a:ea typeface="Arial" charset="0"/>
              </a:rPr>
              <a:t>Cho </a:t>
            </a:r>
            <a:r>
              <a:rPr lang="en-US" altLang="en-US" dirty="0" err="1">
                <a:ea typeface="Arial" charset="0"/>
              </a:rPr>
              <a:t>xâu</a:t>
            </a:r>
            <a:r>
              <a:rPr lang="en-US" altLang="en-US" dirty="0">
                <a:ea typeface="Arial" charset="0"/>
              </a:rPr>
              <a:t> S, </a:t>
            </a:r>
            <a:r>
              <a:rPr lang="en-US" altLang="en-US" dirty="0" err="1">
                <a:ea typeface="Arial" charset="0"/>
              </a:rPr>
              <a:t>hãy</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xâu</a:t>
            </a:r>
            <a:r>
              <a:rPr lang="en-US" altLang="en-US" dirty="0">
                <a:ea typeface="Arial" charset="0"/>
              </a:rPr>
              <a:t> S’ </a:t>
            </a:r>
            <a:r>
              <a:rPr lang="en-US" altLang="en-US" dirty="0" err="1">
                <a:ea typeface="Arial" charset="0"/>
              </a:rPr>
              <a:t>là</a:t>
            </a:r>
            <a:r>
              <a:rPr lang="en-US" altLang="en-US" dirty="0">
                <a:ea typeface="Arial" charset="0"/>
              </a:rPr>
              <a:t> </a:t>
            </a:r>
            <a:r>
              <a:rPr lang="en-US" altLang="en-US" dirty="0" err="1">
                <a:ea typeface="Arial" charset="0"/>
              </a:rPr>
              <a:t>nghịch</a:t>
            </a:r>
            <a:r>
              <a:rPr lang="en-US" altLang="en-US" dirty="0">
                <a:ea typeface="Arial" charset="0"/>
              </a:rPr>
              <a:t> </a:t>
            </a:r>
            <a:r>
              <a:rPr lang="en-US" altLang="en-US" dirty="0" err="1">
                <a:ea typeface="Arial" charset="0"/>
              </a:rPr>
              <a:t>đảo</a:t>
            </a:r>
            <a:r>
              <a:rPr lang="en-US" altLang="en-US" dirty="0">
                <a:ea typeface="Arial" charset="0"/>
              </a:rPr>
              <a:t> </a:t>
            </a:r>
            <a:r>
              <a:rPr lang="en-US" altLang="en-US" dirty="0" err="1">
                <a:ea typeface="Arial" charset="0"/>
              </a:rPr>
              <a:t>của</a:t>
            </a:r>
            <a:r>
              <a:rPr lang="en-US" altLang="en-US" dirty="0">
                <a:ea typeface="Arial" charset="0"/>
              </a:rPr>
              <a:t> S</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S = “TAN” </a:t>
            </a:r>
            <a:r>
              <a:rPr lang="en-US" altLang="en-US" dirty="0" err="1">
                <a:ea typeface="Arial" charset="0"/>
              </a:rPr>
              <a:t>thì</a:t>
            </a:r>
            <a:r>
              <a:rPr lang="en-US" altLang="en-US" dirty="0">
                <a:ea typeface="Arial" charset="0"/>
              </a:rPr>
              <a:t> S’ = “NAT”</a:t>
            </a: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a:ea typeface="Arial" charset="0"/>
              </a:rPr>
              <a:t>Cho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S2,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cùng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xâu</a:t>
            </a:r>
            <a:r>
              <a:rPr lang="en-US" altLang="en-US" dirty="0">
                <a:ea typeface="Arial" charset="0"/>
              </a:rPr>
              <a:t> S1 </a:t>
            </a:r>
            <a:r>
              <a:rPr lang="en-US" altLang="en-US" dirty="0" err="1">
                <a:ea typeface="Arial" charset="0"/>
              </a:rPr>
              <a:t>trong</a:t>
            </a:r>
            <a:r>
              <a:rPr lang="en-US" altLang="en-US" dirty="0">
                <a:ea typeface="Arial" charset="0"/>
              </a:rPr>
              <a:t> S1</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a:ea typeface="Arial" charset="0"/>
              </a:rPr>
              <a:t>Cho </a:t>
            </a:r>
            <a:r>
              <a:rPr lang="en-US" altLang="en-US" dirty="0" err="1">
                <a:ea typeface="Arial" charset="0"/>
              </a:rPr>
              <a:t>một</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 </a:t>
            </a:r>
            <a:r>
              <a:rPr lang="en-US" altLang="en-US" dirty="0" err="1">
                <a:ea typeface="Arial" charset="0"/>
              </a:rPr>
              <a:t>và</a:t>
            </a:r>
            <a:r>
              <a:rPr lang="en-US" altLang="en-US" dirty="0">
                <a:ea typeface="Arial" charset="0"/>
              </a:rPr>
              <a:t> “)”. </a:t>
            </a:r>
            <a:r>
              <a:rPr lang="en-US" altLang="en-US" dirty="0" err="1">
                <a:ea typeface="Arial" charset="0"/>
              </a:rPr>
              <a:t>Hãy</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xem</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đúng</a:t>
            </a:r>
            <a:r>
              <a:rPr lang="en-US" altLang="en-US" dirty="0">
                <a:ea typeface="Arial" charset="0"/>
              </a:rPr>
              <a:t> hay </a:t>
            </a:r>
            <a:r>
              <a:rPr lang="en-US" altLang="en-US" dirty="0" err="1">
                <a:ea typeface="Arial" charset="0"/>
              </a:rPr>
              <a:t>không</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rằng</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dạng</a:t>
            </a:r>
            <a:r>
              <a:rPr lang="en-US" altLang="en-US" dirty="0">
                <a:ea typeface="Arial" charset="0"/>
              </a:rPr>
              <a:t> </a:t>
            </a:r>
            <a:r>
              <a:rPr lang="en-US" altLang="en-US" dirty="0" err="1">
                <a:ea typeface="Arial" charset="0"/>
              </a:rPr>
              <a:t>sau</a:t>
            </a:r>
            <a:r>
              <a:rPr lang="en-US" altLang="en-US" dirty="0">
                <a:ea typeface="Arial" charset="0"/>
              </a:rPr>
              <a:t>: (),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sai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a:ea typeface="Arial" charset="0"/>
              </a:rPr>
              <a:t>Cho </a:t>
            </a:r>
            <a:r>
              <a:rPr lang="en-US" altLang="en-US" dirty="0" err="1">
                <a:ea typeface="Arial" charset="0"/>
              </a:rPr>
              <a:t>hai</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S2. </a:t>
            </a:r>
            <a:r>
              <a:rPr lang="en-US" altLang="en-US" dirty="0" err="1">
                <a:ea typeface="Arial" charset="0"/>
              </a:rPr>
              <a:t>Hãy</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xem</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xóa</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xâu</a:t>
            </a:r>
            <a:r>
              <a:rPr lang="en-US" altLang="en-US" dirty="0">
                <a:ea typeface="Arial" charset="0"/>
              </a:rPr>
              <a:t> S1 </a:t>
            </a:r>
            <a:r>
              <a:rPr lang="en-US" altLang="en-US" dirty="0" err="1">
                <a:ea typeface="Arial" charset="0"/>
              </a:rPr>
              <a:t>thì</a:t>
            </a:r>
            <a:r>
              <a:rPr lang="en-US" altLang="en-US" dirty="0">
                <a:ea typeface="Arial" charset="0"/>
              </a:rPr>
              <a:t> ta </a:t>
            </a:r>
            <a:r>
              <a:rPr lang="en-US" altLang="en-US" dirty="0" err="1">
                <a:ea typeface="Arial" charset="0"/>
              </a:rPr>
              <a:t>được</a:t>
            </a:r>
            <a:r>
              <a:rPr lang="en-US" altLang="en-US" dirty="0">
                <a:ea typeface="Arial" charset="0"/>
              </a:rPr>
              <a:t> </a:t>
            </a:r>
            <a:r>
              <a:rPr lang="en-US" altLang="en-US" dirty="0" err="1">
                <a:ea typeface="Arial" charset="0"/>
              </a:rPr>
              <a:t>xâu</a:t>
            </a:r>
            <a:r>
              <a:rPr lang="en-US" altLang="en-US" dirty="0">
                <a:ea typeface="Arial" charset="0"/>
              </a:rPr>
              <a:t> S2 hay </a:t>
            </a:r>
            <a:r>
              <a:rPr lang="en-US" altLang="en-US" dirty="0" err="1">
                <a:ea typeface="Arial" charset="0"/>
              </a:rPr>
              <a:t>không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a:ea typeface="Arial" charset="0"/>
              </a:rPr>
              <a:t>Cho </a:t>
            </a:r>
            <a:r>
              <a:rPr lang="en-US" altLang="en-US" dirty="0" err="1">
                <a:ea typeface="Arial" charset="0"/>
              </a:rPr>
              <a:t>họ</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trích</a:t>
            </a:r>
            <a:r>
              <a:rPr lang="en-US" altLang="en-US" dirty="0">
                <a:ea typeface="Arial" charset="0"/>
              </a:rPr>
              <a:t> ra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S = “</a:t>
            </a:r>
            <a:r>
              <a:rPr lang="en-US" altLang="en-US" dirty="0" err="1">
                <a:ea typeface="Arial" charset="0"/>
              </a:rPr>
              <a:t>Nguyễn</a:t>
            </a:r>
            <a:r>
              <a:rPr lang="en-US" altLang="en-US" dirty="0">
                <a:ea typeface="Arial" charset="0"/>
              </a:rPr>
              <a:t> </a:t>
            </a:r>
            <a:r>
              <a:rPr lang="en-US" altLang="en-US" dirty="0" err="1">
                <a:ea typeface="Arial" charset="0"/>
              </a:rPr>
              <a:t>Văn</a:t>
            </a:r>
            <a:r>
              <a:rPr lang="en-US" altLang="en-US" dirty="0">
                <a:ea typeface="Arial" charset="0"/>
              </a:rPr>
              <a:t> Minh”,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Minh”</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en-US" altLang="en-US" dirty="0" err="1">
                <a:ea typeface="Arial" charset="0"/>
              </a:rPr>
              <a:t>Một</a:t>
            </a:r>
            <a:r>
              <a:rPr lang="en-US" altLang="en-US" dirty="0">
                <a:ea typeface="Arial" charset="0"/>
              </a:rPr>
              <a:t> </a:t>
            </a:r>
            <a:r>
              <a:rPr lang="en-US" altLang="en-US" dirty="0" err="1">
                <a:ea typeface="Arial" charset="0"/>
              </a:rPr>
              <a:t>xâu</a:t>
            </a:r>
            <a:r>
              <a:rPr lang="en-US" altLang="en-US" dirty="0">
                <a:ea typeface="Arial" charset="0"/>
              </a:rPr>
              <a:t> ở </a:t>
            </a:r>
            <a:r>
              <a:rPr lang="en-US" altLang="en-US" dirty="0" err="1">
                <a:ea typeface="Arial" charset="0"/>
              </a:rPr>
              <a:t>dạng</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liền</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xâu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dài</a:t>
            </a:r>
            <a:r>
              <a:rPr lang="en-US" altLang="en-US" dirty="0">
                <a:ea typeface="Arial" charset="0"/>
              </a:rPr>
              <a:t> 10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lẫn</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cái</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Trích</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từ</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thứ</a:t>
            </a:r>
            <a:r>
              <a:rPr lang="en-US" altLang="en-US" dirty="0">
                <a:ea typeface="Arial" charset="0"/>
              </a:rPr>
              <a:t> 3 </a:t>
            </a:r>
            <a:r>
              <a:rPr lang="en-US" altLang="en-US" dirty="0" err="1">
                <a:ea typeface="Arial" charset="0"/>
              </a:rPr>
              <a:t>đến</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thứ</a:t>
            </a:r>
            <a:r>
              <a:rPr lang="en-US" altLang="en-US" dirty="0">
                <a:ea typeface="Arial" charset="0"/>
              </a:rPr>
              <a:t> 7</a:t>
            </a:r>
          </a:p>
          <a:p>
            <a:pPr marL="0" indent="0">
              <a:spcBef>
                <a:spcPts val="725"/>
              </a:spcBef>
              <a:spcAft>
                <a:spcPts val="725"/>
              </a:spcAft>
              <a:buNone/>
            </a:pPr>
            <a:r>
              <a:rPr lang="en-US" altLang="en-US" dirty="0">
                <a:ea typeface="Arial" charset="0"/>
              </a:rPr>
              <a:t>b) </a:t>
            </a:r>
            <a:r>
              <a:rPr lang="en-US" altLang="en-US" dirty="0" err="1">
                <a:ea typeface="Arial" charset="0"/>
              </a:rPr>
              <a:t>Trích</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gồm</a:t>
            </a:r>
            <a:r>
              <a:rPr lang="en-US" altLang="en-US" dirty="0">
                <a:ea typeface="Arial" charset="0"/>
              </a:rPr>
              <a:t> 06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kể</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Trích</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từ</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gồm</a:t>
            </a:r>
            <a:r>
              <a:rPr lang="en-US" altLang="en-US" dirty="0">
                <a:ea typeface="Arial" charset="0"/>
              </a:rPr>
              <a:t> 4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p>
          <a:p>
            <a:pPr marL="0" indent="0">
              <a:spcBef>
                <a:spcPts val="725"/>
              </a:spcBef>
              <a:spcAft>
                <a:spcPts val="725"/>
              </a:spcAft>
              <a:buNone/>
            </a:pPr>
            <a:r>
              <a:rPr lang="en-US" altLang="en-US" dirty="0">
                <a:ea typeface="Arial" charset="0"/>
              </a:rPr>
              <a:t>d) </a:t>
            </a:r>
            <a:r>
              <a:rPr lang="en-US" altLang="en-US" dirty="0" err="1">
                <a:ea typeface="Arial" charset="0"/>
              </a:rPr>
              <a:t>Đảo</a:t>
            </a:r>
            <a:r>
              <a:rPr lang="en-US" altLang="en-US" dirty="0">
                <a:ea typeface="Arial" charset="0"/>
              </a:rPr>
              <a:t> </a:t>
            </a:r>
            <a:r>
              <a:rPr lang="en-US" altLang="en-US" dirty="0" err="1">
                <a:ea typeface="Arial" charset="0"/>
              </a:rPr>
              <a:t>ngược</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s_in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vào</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s_out</a:t>
            </a:r>
            <a:endParaRPr lang="en-US" altLang="en-US" dirty="0">
              <a:ea typeface="Arial" charset="0"/>
            </a:endParaRPr>
          </a:p>
          <a:p>
            <a:pPr marL="0" indent="0">
              <a:spcBef>
                <a:spcPts val="725"/>
              </a:spcBef>
              <a:spcAft>
                <a:spcPts val="725"/>
              </a:spcAft>
              <a:buNone/>
            </a:pPr>
            <a:r>
              <a:rPr lang="en-US" altLang="en-US" dirty="0" err="1">
                <a:ea typeface="Arial" charset="0"/>
              </a:rPr>
              <a:t>Nguyên</a:t>
            </a:r>
            <a:r>
              <a:rPr lang="en-US" altLang="en-US" dirty="0">
                <a:ea typeface="Arial" charset="0"/>
              </a:rPr>
              <a:t> </a:t>
            </a:r>
            <a:r>
              <a:rPr lang="en-US" altLang="en-US" dirty="0" err="1">
                <a:ea typeface="Arial" charset="0"/>
              </a:rPr>
              <a:t>tắc</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s_in</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bằng</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bảng</a:t>
            </a:r>
            <a:r>
              <a:rPr lang="en-US" altLang="en-US" dirty="0">
                <a:ea typeface="Arial" charset="0"/>
              </a:rPr>
              <a:t> </a:t>
            </a:r>
            <a:r>
              <a:rPr lang="en-US" altLang="en-US" dirty="0" err="1">
                <a:ea typeface="Arial" charset="0"/>
              </a:rPr>
              <a:t>mã</a:t>
            </a:r>
            <a:r>
              <a:rPr lang="en-US" altLang="en-US" dirty="0">
                <a:ea typeface="Arial" charset="0"/>
              </a:rPr>
              <a:t> Unicode </a:t>
            </a:r>
            <a:r>
              <a:rPr lang="en-US" altLang="en-US" dirty="0" err="1">
                <a:ea typeface="Arial" charset="0"/>
              </a:rPr>
              <a:t>cộng</a:t>
            </a:r>
            <a:r>
              <a:rPr lang="en-US" altLang="en-US" dirty="0">
                <a:ea typeface="Arial" charset="0"/>
              </a:rPr>
              <a:t> </a:t>
            </a:r>
            <a:r>
              <a:rPr lang="en-US" altLang="en-US" dirty="0" err="1">
                <a:ea typeface="Arial" charset="0"/>
              </a:rPr>
              <a:t>thêm</a:t>
            </a:r>
            <a:r>
              <a:rPr lang="en-US" altLang="en-US" dirty="0">
                <a:ea typeface="Arial" charset="0"/>
              </a:rPr>
              <a:t> 2</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Định</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nghĩa</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Truy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trị</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Chiều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xử</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lý</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 </a:t>
                </a:r>
                <a:r>
                  <a:rPr lang="en-US" dirty="0" err="1">
                    <a:latin typeface="Arial" pitchFamily="34" charset="0"/>
                    <a:ea typeface="Tahoma" pitchFamily="34" charset="0"/>
                    <a:cs typeface="Arial" pitchFamily="34" charset="0"/>
                  </a:rPr>
                  <a:t>Nối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chuỗi</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5.4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giải</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xuất</a:t>
            </a:r>
            <a:r>
              <a:rPr lang="en-US" altLang="en-US" dirty="0">
                <a:ea typeface="Arial" charset="0"/>
              </a:rPr>
              <a:t> ra </a:t>
            </a:r>
            <a:r>
              <a:rPr lang="en-US" altLang="en-US" dirty="0" err="1">
                <a:ea typeface="Arial" charset="0"/>
              </a:rPr>
              <a:t>từ</a:t>
            </a:r>
            <a:r>
              <a:rPr lang="en-US" altLang="en-US" dirty="0">
                <a:ea typeface="Arial" charset="0"/>
              </a:rPr>
              <a:t> </a:t>
            </a:r>
            <a:r>
              <a:rPr lang="en-US" altLang="en-US" dirty="0" err="1">
                <a:ea typeface="Arial" charset="0"/>
              </a:rPr>
              <a:t>bài</a:t>
            </a:r>
            <a:r>
              <a:rPr lang="en-US" altLang="en-US" dirty="0">
                <a:ea typeface="Arial" charset="0"/>
              </a:rPr>
              <a:t> </a:t>
            </a:r>
            <a:r>
              <a:rPr lang="en-US" altLang="en-US" dirty="0" err="1">
                <a:ea typeface="Arial" charset="0"/>
              </a:rPr>
              <a:t>tập</a:t>
            </a:r>
            <a:r>
              <a:rPr lang="en-US" altLang="en-US" dirty="0">
                <a:ea typeface="Arial" charset="0"/>
              </a:rPr>
              <a:t> 9 ở </a:t>
            </a:r>
            <a:r>
              <a:rPr lang="en-US" altLang="en-US" dirty="0" err="1">
                <a:ea typeface="Arial" charset="0"/>
              </a:rPr>
              <a:t>trên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S.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đếm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cái</a:t>
            </a:r>
            <a:r>
              <a:rPr lang="en-US" altLang="en-US" dirty="0">
                <a:ea typeface="Arial" charset="0"/>
              </a:rPr>
              <a:t> </a:t>
            </a:r>
            <a:r>
              <a:rPr lang="en-US" altLang="en-US" dirty="0" err="1">
                <a:ea typeface="Arial" charset="0"/>
              </a:rPr>
              <a:t>tiếng</a:t>
            </a:r>
            <a:r>
              <a:rPr lang="en-US" altLang="en-US" dirty="0">
                <a:ea typeface="Arial" charset="0"/>
              </a:rPr>
              <a:t> Anh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hoa</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thường</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881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S2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xem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S2 </a:t>
            </a:r>
            <a:r>
              <a:rPr lang="en-US" altLang="en-US" dirty="0" err="1">
                <a:ea typeface="Arial" charset="0"/>
              </a:rPr>
              <a:t>có</a:t>
            </a:r>
            <a:r>
              <a:rPr lang="en-US" altLang="en-US" dirty="0">
                <a:ea typeface="Arial" charset="0"/>
              </a:rPr>
              <a:t> </a:t>
            </a:r>
            <a:r>
              <a:rPr lang="en-US" altLang="en-US" dirty="0" err="1">
                <a:ea typeface="Arial" charset="0"/>
              </a:rPr>
              <a:t>nằm</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a:t>
            </a:r>
            <a:r>
              <a:rPr lang="en-US" altLang="en-US" dirty="0" err="1">
                <a:ea typeface="Arial" charset="0"/>
              </a:rPr>
              <a:t>không</a:t>
            </a:r>
            <a:r>
              <a:rPr lang="en-US" altLang="en-US" dirty="0">
                <a:ea typeface="Arial" charset="0"/>
              </a:rPr>
              <a:t>?</a:t>
            </a:r>
          </a:p>
          <a:p>
            <a:pPr marL="0" indent="0">
              <a:spcBef>
                <a:spcPts val="725"/>
              </a:spcBef>
              <a:spcAft>
                <a:spcPts val="725"/>
              </a:spcAft>
              <a:buNone/>
            </a:pPr>
            <a:r>
              <a:rPr lang="en-US" altLang="en-US" dirty="0">
                <a:ea typeface="Arial" charset="0"/>
              </a:rPr>
              <a:t>b)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S2 </a:t>
            </a:r>
            <a:r>
              <a:rPr lang="en-US" altLang="en-US" dirty="0" err="1">
                <a:ea typeface="Arial" charset="0"/>
              </a:rPr>
              <a:t>được</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chồng</a:t>
            </a:r>
            <a:r>
              <a:rPr lang="en-US" altLang="en-US" dirty="0">
                <a:ea typeface="Arial" charset="0"/>
              </a:rPr>
              <a:t> </a:t>
            </a:r>
            <a:r>
              <a:rPr lang="en-US" altLang="en-US" dirty="0" err="1">
                <a:ea typeface="Arial" charset="0"/>
              </a:rPr>
              <a:t>lên</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bao </a:t>
            </a:r>
            <a:r>
              <a:rPr lang="en-US" altLang="en-US" dirty="0" err="1">
                <a:ea typeface="Arial" charset="0"/>
              </a:rPr>
              <a:t>nhiêu</a:t>
            </a:r>
            <a:r>
              <a:rPr lang="en-US" altLang="en-US" dirty="0">
                <a:ea typeface="Arial" charset="0"/>
              </a:rPr>
              <a:t> </a:t>
            </a:r>
            <a:r>
              <a:rPr lang="en-US" altLang="en-US" dirty="0" err="1">
                <a:ea typeface="Arial" charset="0"/>
              </a:rPr>
              <a:t>lần</a:t>
            </a:r>
            <a:r>
              <a:rPr lang="en-US" altLang="en-US" dirty="0">
                <a:ea typeface="Arial" charset="0"/>
              </a:rPr>
              <a:t>?</a:t>
            </a:r>
          </a:p>
          <a:p>
            <a:pPr marL="0" indent="0">
              <a:spcBef>
                <a:spcPts val="725"/>
              </a:spcBef>
              <a:spcAft>
                <a:spcPts val="725"/>
              </a:spcAft>
              <a:buNone/>
            </a:pPr>
            <a:r>
              <a:rPr lang="en-US" altLang="en-US" dirty="0">
                <a:ea typeface="Arial" charset="0"/>
              </a:rPr>
              <a:t>c) </a:t>
            </a:r>
            <a:r>
              <a:rPr lang="en-US" altLang="en-US" dirty="0" err="1">
                <a:ea typeface="Arial" charset="0"/>
              </a:rPr>
              <a:t>Tương</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câu</a:t>
            </a:r>
            <a:r>
              <a:rPr lang="en-US" altLang="en-US" dirty="0">
                <a:ea typeface="Arial" charset="0"/>
              </a:rPr>
              <a:t> b </a:t>
            </a:r>
            <a:r>
              <a:rPr lang="en-US" altLang="en-US" dirty="0" err="1">
                <a:ea typeface="Arial" charset="0"/>
              </a:rPr>
              <a:t>nhưng</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lần</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S2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S1 </a:t>
            </a:r>
            <a:r>
              <a:rPr lang="en-US" altLang="en-US" dirty="0" err="1">
                <a:ea typeface="Arial" charset="0"/>
              </a:rPr>
              <a:t>không</a:t>
            </a:r>
            <a:r>
              <a:rPr lang="en-US" altLang="en-US" dirty="0">
                <a:ea typeface="Arial" charset="0"/>
              </a:rPr>
              <a:t> </a:t>
            </a:r>
            <a:r>
              <a:rPr lang="en-US" altLang="en-US" dirty="0" err="1">
                <a:ea typeface="Arial" charset="0"/>
              </a:rPr>
              <a:t>chồng</a:t>
            </a:r>
            <a:r>
              <a:rPr lang="en-US" altLang="en-US" dirty="0">
                <a:ea typeface="Arial" charset="0"/>
              </a:rPr>
              <a:t> </a:t>
            </a:r>
            <a:r>
              <a:rPr lang="en-US" altLang="en-US" dirty="0" err="1">
                <a:ea typeface="Arial" charset="0"/>
              </a:rPr>
              <a:t>lên</a:t>
            </a:r>
            <a:r>
              <a:rPr lang="en-US" altLang="en-US" dirty="0">
                <a:ea typeface="Arial" charset="0"/>
              </a:rPr>
              <a:t> </a:t>
            </a:r>
            <a:r>
              <a:rPr lang="en-US" altLang="en-US" dirty="0" err="1">
                <a:ea typeface="Arial" charset="0"/>
              </a:rPr>
              <a:t>nhau</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96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Str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số</a:t>
            </a:r>
            <a:r>
              <a:rPr lang="en-US" altLang="en-US" dirty="0">
                <a:ea typeface="Arial" charset="0"/>
              </a:rPr>
              <a:t> 0 </a:t>
            </a:r>
            <a:r>
              <a:rPr lang="en-US" altLang="en-US" dirty="0" err="1">
                <a:ea typeface="Arial" charset="0"/>
              </a:rPr>
              <a:t>và</a:t>
            </a:r>
            <a:r>
              <a:rPr lang="en-US" altLang="en-US" dirty="0">
                <a:ea typeface="Arial" charset="0"/>
              </a:rPr>
              <a:t> 1) hay </a:t>
            </a:r>
            <a:r>
              <a:rPr lang="en-US" altLang="en-US" dirty="0" err="1">
                <a:ea typeface="Arial" charset="0"/>
              </a:rPr>
              <a:t>không</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chuyển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này</a:t>
            </a:r>
            <a:r>
              <a:rPr lang="en-US" altLang="en-US" dirty="0">
                <a:ea typeface="Arial" charset="0"/>
              </a:rPr>
              <a:t> sang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952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Hãy</a:t>
            </a:r>
            <a:r>
              <a:rPr lang="en-US" altLang="en-US" dirty="0">
                <a:ea typeface="Arial" charset="0"/>
              </a:rPr>
              <a:t> </a:t>
            </a:r>
            <a:r>
              <a:rPr lang="en-US" altLang="en-US" dirty="0" err="1">
                <a:ea typeface="Arial" charset="0"/>
              </a:rPr>
              <a:t>đếm</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và</a:t>
            </a:r>
            <a:r>
              <a:rPr lang="en-US" altLang="en-US" dirty="0">
                <a:ea typeface="Arial" charset="0"/>
              </a:rPr>
              <a:t>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có</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chữ</a:t>
            </a:r>
            <a:r>
              <a:rPr lang="en-US" altLang="en-US" dirty="0">
                <a:ea typeface="Arial" charset="0"/>
              </a:rPr>
              <a:t> </a:t>
            </a:r>
            <a:r>
              <a:rPr lang="en-US" altLang="en-US" dirty="0" err="1">
                <a:ea typeface="Arial" charset="0"/>
              </a:rPr>
              <a:t>cái</a:t>
            </a:r>
            <a:r>
              <a:rPr lang="en-US" altLang="en-US" dirty="0">
                <a:ea typeface="Arial" charset="0"/>
              </a:rPr>
              <a:t> </a:t>
            </a:r>
            <a:r>
              <a:rPr lang="en-US" altLang="en-US" dirty="0" err="1">
                <a:ea typeface="Arial" charset="0"/>
              </a:rPr>
              <a:t>tiếng</a:t>
            </a:r>
            <a:r>
              <a:rPr lang="en-US" altLang="en-US" dirty="0">
                <a:ea typeface="Arial" charset="0"/>
              </a:rPr>
              <a:t> Anh </a:t>
            </a:r>
            <a:r>
              <a:rPr lang="en-US" altLang="en-US" dirty="0" err="1">
                <a:ea typeface="Arial" charset="0"/>
              </a:rPr>
              <a:t>và</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a:t>
            </a: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err="1"/>
              <a:t>Nhập</a:t>
            </a:r>
            <a:r>
              <a:rPr lang="en-US" dirty="0"/>
              <a:t> </a:t>
            </a:r>
            <a:r>
              <a:rPr lang="en-US" dirty="0" err="1"/>
              <a:t>vào</a:t>
            </a:r>
            <a:r>
              <a:rPr lang="en-US" dirty="0"/>
              <a:t> </a:t>
            </a:r>
            <a:r>
              <a:rPr lang="en-US" dirty="0" err="1"/>
              <a:t>một</a:t>
            </a:r>
            <a:r>
              <a:rPr lang="en-US" dirty="0"/>
              <a:t> </a:t>
            </a:r>
            <a:r>
              <a:rPr lang="en-US" dirty="0" err="1"/>
              <a:t>số</a:t>
            </a:r>
            <a:r>
              <a:rPr lang="en-US" dirty="0"/>
              <a:t> </a:t>
            </a:r>
            <a:r>
              <a:rPr lang="en-US" dirty="0" err="1"/>
              <a:t>tự</a:t>
            </a:r>
            <a:r>
              <a:rPr lang="en-US" dirty="0"/>
              <a:t> </a:t>
            </a:r>
            <a:r>
              <a:rPr lang="en-US" dirty="0" err="1"/>
              <a:t>nhiên</a:t>
            </a:r>
            <a:r>
              <a:rPr lang="en-US" dirty="0"/>
              <a:t> n </a:t>
            </a:r>
            <a:r>
              <a:rPr lang="en-US" dirty="0" err="1"/>
              <a:t>từ</a:t>
            </a:r>
            <a:r>
              <a:rPr lang="en-US" dirty="0"/>
              <a:t> </a:t>
            </a:r>
            <a:r>
              <a:rPr lang="en-US" dirty="0" err="1"/>
              <a:t>bàn</a:t>
            </a:r>
            <a:r>
              <a:rPr lang="en-US" dirty="0"/>
              <a:t> </a:t>
            </a:r>
            <a:r>
              <a:rPr lang="en-US" dirty="0" err="1"/>
              <a:t>phím</a:t>
            </a: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chuyển</a:t>
            </a:r>
            <a:r>
              <a:rPr lang="en-US" dirty="0"/>
              <a:t> </a:t>
            </a:r>
            <a:r>
              <a:rPr lang="en-US" dirty="0" err="1"/>
              <a:t>số</a:t>
            </a:r>
            <a:r>
              <a:rPr lang="en-US" dirty="0"/>
              <a:t> n </a:t>
            </a:r>
            <a:r>
              <a:rPr lang="en-US" dirty="0" err="1"/>
              <a:t>từ</a:t>
            </a:r>
            <a:r>
              <a:rPr lang="en-US" dirty="0"/>
              <a:t> </a:t>
            </a:r>
            <a:r>
              <a:rPr lang="en-US" dirty="0" err="1"/>
              <a:t>hệ</a:t>
            </a:r>
            <a:r>
              <a:rPr lang="en-US" dirty="0"/>
              <a:t> </a:t>
            </a:r>
            <a:r>
              <a:rPr lang="en-US" dirty="0" err="1"/>
              <a:t>cơ</a:t>
            </a:r>
            <a:r>
              <a:rPr lang="en-US" dirty="0"/>
              <a:t> </a:t>
            </a:r>
            <a:r>
              <a:rPr lang="en-US" dirty="0" err="1"/>
              <a:t>số</a:t>
            </a:r>
            <a:r>
              <a:rPr lang="en-US" dirty="0"/>
              <a:t> 10 sang </a:t>
            </a:r>
            <a:r>
              <a:rPr lang="en-US" dirty="0" err="1"/>
              <a:t>hệ</a:t>
            </a:r>
            <a:r>
              <a:rPr lang="en-US" dirty="0"/>
              <a:t> </a:t>
            </a:r>
            <a:r>
              <a:rPr lang="en-US" dirty="0" err="1"/>
              <a:t>nhị</a:t>
            </a:r>
            <a:r>
              <a:rPr lang="en-US" dirty="0"/>
              <a:t> </a:t>
            </a:r>
            <a:r>
              <a:rPr lang="en-US" dirty="0" err="1"/>
              <a:t>phân</a:t>
            </a:r>
            <a:r>
              <a:rPr lang="en-US" dirty="0"/>
              <a:t>. </a:t>
            </a:r>
            <a:r>
              <a:rPr lang="en-US" dirty="0" err="1"/>
              <a:t>Kết</a:t>
            </a:r>
            <a:r>
              <a:rPr lang="en-US" dirty="0"/>
              <a:t> </a:t>
            </a:r>
            <a:r>
              <a:rPr lang="en-US" dirty="0" err="1"/>
              <a:t>quả</a:t>
            </a:r>
            <a:r>
              <a:rPr lang="en-US" dirty="0"/>
              <a:t> </a:t>
            </a:r>
            <a:r>
              <a:rPr lang="en-US" dirty="0" err="1"/>
              <a:t>là</a:t>
            </a:r>
            <a:r>
              <a:rPr lang="en-US" dirty="0"/>
              <a:t> </a:t>
            </a:r>
            <a:r>
              <a:rPr lang="en-US" altLang="en-US" dirty="0" err="1">
                <a:ea typeface="Arial" charset="0"/>
              </a:rPr>
              <a:t>chuỗi</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a:t>Cho </a:t>
            </a:r>
            <a:r>
              <a:rPr lang="en-US" dirty="0" err="1"/>
              <a:t>trước</a:t>
            </a:r>
            <a:r>
              <a:rPr lang="en-US" dirty="0"/>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Str2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trộn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1 </a:t>
            </a:r>
            <a:r>
              <a:rPr lang="en-US" altLang="en-US" dirty="0" err="1">
                <a:ea typeface="Arial" charset="0"/>
              </a:rPr>
              <a:t>và</a:t>
            </a:r>
            <a:r>
              <a:rPr lang="en-US" altLang="en-US" dirty="0">
                <a:ea typeface="Arial" charset="0"/>
              </a:rPr>
              <a:t> 2</a:t>
            </a:r>
          </a:p>
          <a:p>
            <a:pPr marL="0" indent="0">
              <a:buNone/>
            </a:pPr>
            <a:r>
              <a:rPr lang="en-US" dirty="0" err="1"/>
              <a:t>Việc</a:t>
            </a:r>
            <a:r>
              <a:rPr lang="en-US" dirty="0"/>
              <a:t> </a:t>
            </a:r>
            <a:r>
              <a:rPr lang="en-US" dirty="0" err="1"/>
              <a:t>trộn</a:t>
            </a:r>
            <a:r>
              <a:rPr lang="en-US" dirty="0"/>
              <a:t> Str1 </a:t>
            </a:r>
            <a:r>
              <a:rPr lang="en-US" dirty="0" err="1"/>
              <a:t>và</a:t>
            </a:r>
            <a:r>
              <a:rPr lang="en-US" dirty="0"/>
              <a:t> Str2 </a:t>
            </a:r>
            <a:r>
              <a:rPr lang="en-US" dirty="0" err="1"/>
              <a:t>thực</a:t>
            </a:r>
            <a:r>
              <a:rPr lang="en-US" dirty="0"/>
              <a:t> </a:t>
            </a:r>
            <a:r>
              <a:rPr lang="en-US" dirty="0" err="1"/>
              <a:t>hiện</a:t>
            </a:r>
            <a:r>
              <a:rPr lang="en-US" dirty="0"/>
              <a:t> </a:t>
            </a:r>
            <a:r>
              <a:rPr lang="en-US" dirty="0" err="1"/>
              <a:t>theo</a:t>
            </a:r>
            <a:r>
              <a:rPr lang="en-US" dirty="0"/>
              <a:t> </a:t>
            </a:r>
            <a:r>
              <a:rPr lang="en-US" dirty="0" err="1"/>
              <a:t>quy</a:t>
            </a:r>
            <a:r>
              <a:rPr lang="en-US" dirty="0"/>
              <a:t> </a:t>
            </a:r>
            <a:r>
              <a:rPr lang="en-US" dirty="0" err="1"/>
              <a:t>tắc</a:t>
            </a:r>
            <a:r>
              <a:rPr lang="en-US" dirty="0"/>
              <a:t> </a:t>
            </a:r>
            <a:r>
              <a:rPr lang="en-US" dirty="0" err="1"/>
              <a:t>sau</a:t>
            </a:r>
            <a:r>
              <a:rPr lang="en-US" dirty="0"/>
              <a:t>:</a:t>
            </a:r>
          </a:p>
          <a:p>
            <a:pPr marL="0" indent="0">
              <a:buNone/>
            </a:pPr>
            <a:r>
              <a:rPr lang="en-US" dirty="0"/>
              <a:t>+ </a:t>
            </a:r>
            <a:r>
              <a:rPr lang="en-US" dirty="0" err="1"/>
              <a:t>Lần</a:t>
            </a:r>
            <a:r>
              <a:rPr lang="en-US" dirty="0"/>
              <a:t> </a:t>
            </a:r>
            <a:r>
              <a:rPr lang="en-US" dirty="0" err="1"/>
              <a:t>lượt</a:t>
            </a:r>
            <a:r>
              <a:rPr lang="en-US" dirty="0"/>
              <a:t> </a:t>
            </a:r>
            <a:r>
              <a:rPr lang="en-US" dirty="0" err="1"/>
              <a:t>từ</a:t>
            </a:r>
            <a:r>
              <a:rPr lang="en-US" dirty="0"/>
              <a:t> </a:t>
            </a:r>
            <a:r>
              <a:rPr lang="en-US" dirty="0" err="1"/>
              <a:t>trái</a:t>
            </a:r>
            <a:r>
              <a:rPr lang="en-US" dirty="0"/>
              <a:t> sang </a:t>
            </a:r>
            <a:r>
              <a:rPr lang="en-US" dirty="0" err="1"/>
              <a:t>phải</a:t>
            </a:r>
            <a:r>
              <a:rPr lang="en-US" dirty="0"/>
              <a:t>, </a:t>
            </a:r>
            <a:r>
              <a:rPr lang="en-US" dirty="0" err="1"/>
              <a:t>viết</a:t>
            </a:r>
            <a:r>
              <a:rPr lang="en-US" dirty="0"/>
              <a:t> </a:t>
            </a:r>
            <a:r>
              <a:rPr lang="en-US" dirty="0" err="1"/>
              <a:t>các</a:t>
            </a:r>
            <a:r>
              <a:rPr lang="en-US" dirty="0"/>
              <a:t> </a:t>
            </a:r>
            <a:r>
              <a:rPr lang="en-US" dirty="0" err="1"/>
              <a:t>ký</a:t>
            </a:r>
            <a:r>
              <a:rPr lang="en-US" dirty="0"/>
              <a:t> </a:t>
            </a:r>
            <a:r>
              <a:rPr lang="en-US" dirty="0" err="1"/>
              <a:t>tự</a:t>
            </a:r>
            <a:r>
              <a:rPr lang="en-US" dirty="0"/>
              <a:t> </a:t>
            </a:r>
            <a:r>
              <a:rPr lang="en-US" dirty="0" err="1"/>
              <a:t>của</a:t>
            </a:r>
            <a:r>
              <a:rPr lang="en-US" dirty="0"/>
              <a:t> Str1, </a:t>
            </a:r>
            <a:r>
              <a:rPr lang="en-US" dirty="0" err="1"/>
              <a:t>sau</a:t>
            </a:r>
            <a:r>
              <a:rPr lang="en-US" dirty="0"/>
              <a:t> </a:t>
            </a:r>
            <a:r>
              <a:rPr lang="en-US" dirty="0" err="1"/>
              <a:t>đó</a:t>
            </a:r>
            <a:r>
              <a:rPr lang="en-US" dirty="0"/>
              <a:t> </a:t>
            </a:r>
            <a:r>
              <a:rPr lang="en-US" dirty="0" err="1"/>
              <a:t>đến</a:t>
            </a:r>
            <a:r>
              <a:rPr lang="en-US" dirty="0"/>
              <a:t> Str2</a:t>
            </a:r>
          </a:p>
          <a:p>
            <a:pPr marL="0" indent="0">
              <a:buNone/>
            </a:pPr>
            <a:r>
              <a:rPr lang="en-US" dirty="0"/>
              <a:t>+ </a:t>
            </a:r>
            <a:r>
              <a:rPr lang="en-US" dirty="0" err="1"/>
              <a:t>Nếu</a:t>
            </a:r>
            <a:r>
              <a:rPr lang="en-US" dirty="0"/>
              <a:t> </a:t>
            </a:r>
            <a:r>
              <a:rPr lang="en-US" dirty="0" err="1"/>
              <a:t>một</a:t>
            </a:r>
            <a:r>
              <a:rPr lang="en-US" dirty="0"/>
              <a:t> </a:t>
            </a:r>
            <a:r>
              <a:rPr lang="en-US" dirty="0" err="1"/>
              <a:t>trong</a:t>
            </a:r>
            <a:r>
              <a:rPr lang="en-US" dirty="0"/>
              <a:t> </a:t>
            </a:r>
            <a:r>
              <a:rPr lang="en-US" dirty="0" err="1"/>
              <a:t>hau</a:t>
            </a:r>
            <a:r>
              <a:rPr lang="en-US" dirty="0"/>
              <a:t> </a:t>
            </a:r>
            <a:r>
              <a:rPr lang="en-US" dirty="0" err="1"/>
              <a:t>chuỗi</a:t>
            </a:r>
            <a:r>
              <a:rPr lang="en-US" dirty="0"/>
              <a:t> </a:t>
            </a:r>
            <a:r>
              <a:rPr lang="en-US" dirty="0" err="1"/>
              <a:t>kết</a:t>
            </a:r>
            <a:r>
              <a:rPr lang="en-US" dirty="0"/>
              <a:t> </a:t>
            </a:r>
            <a:r>
              <a:rPr lang="en-US" dirty="0" err="1"/>
              <a:t>thúc</a:t>
            </a:r>
            <a:r>
              <a:rPr lang="en-US" dirty="0"/>
              <a:t> </a:t>
            </a:r>
            <a:r>
              <a:rPr lang="en-US" dirty="0" err="1"/>
              <a:t>thì</a:t>
            </a:r>
            <a:r>
              <a:rPr lang="en-US" dirty="0"/>
              <a:t> </a:t>
            </a:r>
            <a:r>
              <a:rPr lang="en-US" dirty="0" err="1"/>
              <a:t>chỉ</a:t>
            </a:r>
            <a:r>
              <a:rPr lang="en-US" dirty="0"/>
              <a:t> </a:t>
            </a:r>
            <a:r>
              <a:rPr lang="en-US" dirty="0" err="1"/>
              <a:t>viết</a:t>
            </a:r>
            <a:r>
              <a:rPr lang="en-US" dirty="0"/>
              <a:t> ra </a:t>
            </a:r>
            <a:r>
              <a:rPr lang="en-US" dirty="0" err="1"/>
              <a:t>các</a:t>
            </a:r>
            <a:r>
              <a:rPr lang="en-US" dirty="0"/>
              <a:t> </a:t>
            </a:r>
            <a:r>
              <a:rPr lang="en-US" dirty="0" err="1"/>
              <a:t>ký</a:t>
            </a:r>
            <a:r>
              <a:rPr lang="en-US" dirty="0"/>
              <a:t> </a:t>
            </a:r>
            <a:r>
              <a:rPr lang="en-US" dirty="0" err="1"/>
              <a:t>tự</a:t>
            </a:r>
            <a:r>
              <a:rPr lang="en-US" dirty="0"/>
              <a:t> </a:t>
            </a:r>
            <a:r>
              <a:rPr lang="en-US" dirty="0" err="1"/>
              <a:t>của</a:t>
            </a:r>
            <a:r>
              <a:rPr lang="en-US" dirty="0"/>
              <a:t> </a:t>
            </a:r>
            <a:r>
              <a:rPr lang="en-US" altLang="en-US" dirty="0" err="1">
                <a:ea typeface="Arial" charset="0"/>
              </a:rPr>
              <a:t>chuỗi</a:t>
            </a:r>
            <a:r>
              <a:rPr lang="en-US" altLang="en-US" dirty="0">
                <a:ea typeface="Arial" charset="0"/>
              </a:rPr>
              <a:t> </a:t>
            </a:r>
            <a:r>
              <a:rPr lang="en-US" altLang="en-US" dirty="0" err="1">
                <a:ea typeface="Arial" charset="0"/>
              </a:rPr>
              <a:t>còn</a:t>
            </a:r>
            <a:r>
              <a:rPr lang="en-US" altLang="en-US" dirty="0">
                <a:ea typeface="Arial" charset="0"/>
              </a:rPr>
              <a:t> </a:t>
            </a:r>
            <a:r>
              <a:rPr lang="en-US" altLang="en-US" dirty="0" err="1">
                <a:ea typeface="Arial" charset="0"/>
              </a:rPr>
              <a:t>lại</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Hãy</a:t>
            </a:r>
            <a:r>
              <a:rPr lang="en-US" altLang="en-US" dirty="0">
                <a:ea typeface="Arial" charset="0"/>
              </a:rPr>
              <a:t> </a:t>
            </a:r>
            <a:r>
              <a:rPr lang="en-US" altLang="en-US" dirty="0" err="1">
                <a:ea typeface="Arial" charset="0"/>
              </a:rPr>
              <a:t>xóa</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còn</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sẽ</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In ra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này</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thông</a:t>
            </a:r>
            <a:r>
              <a:rPr lang="en-US" altLang="en-US" dirty="0">
                <a:ea typeface="Arial" charset="0"/>
              </a:rPr>
              <a:t> </a:t>
            </a:r>
            <a:r>
              <a:rPr lang="en-US" altLang="en-US" dirty="0" err="1">
                <a:ea typeface="Arial" charset="0"/>
              </a:rPr>
              <a:t>báo</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hoàn</a:t>
            </a:r>
            <a:r>
              <a:rPr lang="en-US" altLang="en-US" dirty="0">
                <a:ea typeface="Arial" charset="0"/>
              </a:rPr>
              <a:t> </a:t>
            </a:r>
            <a:r>
              <a:rPr lang="en-US" altLang="en-US" dirty="0" err="1">
                <a:ea typeface="Arial" charset="0"/>
              </a:rPr>
              <a:t>hảo</a:t>
            </a:r>
            <a:r>
              <a:rPr lang="en-US" altLang="en-US" dirty="0">
                <a:ea typeface="Arial" charset="0"/>
              </a:rPr>
              <a:t> </a:t>
            </a:r>
            <a:r>
              <a:rPr lang="en-US" altLang="en-US" dirty="0" err="1">
                <a:ea typeface="Arial" charset="0"/>
              </a:rPr>
              <a:t>không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chuỗi</a:t>
            </a:r>
            <a:r>
              <a:rPr lang="en-US" altLang="en-US" dirty="0">
                <a:ea typeface="Arial" charset="0"/>
              </a:rPr>
              <a:t> Str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hệ</a:t>
            </a:r>
            <a:r>
              <a:rPr lang="en-US" altLang="en-US" dirty="0">
                <a:ea typeface="Arial" charset="0"/>
              </a:rPr>
              <a:t> Hex hay </a:t>
            </a:r>
            <a:r>
              <a:rPr lang="en-US" altLang="en-US" dirty="0" err="1">
                <a:ea typeface="Arial" charset="0"/>
              </a:rPr>
              <a:t>không</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hệ</a:t>
            </a:r>
            <a:r>
              <a:rPr lang="en-US" altLang="en-US" dirty="0">
                <a:ea typeface="Arial" charset="0"/>
              </a:rPr>
              <a:t> Hex </a:t>
            </a:r>
            <a:r>
              <a:rPr lang="en-US" altLang="en-US" dirty="0" err="1">
                <a:ea typeface="Arial" charset="0"/>
              </a:rPr>
              <a:t>và</a:t>
            </a:r>
            <a:r>
              <a:rPr lang="en-US" altLang="en-US" dirty="0">
                <a:ea typeface="Arial" charset="0"/>
              </a:rPr>
              <a:t> </a:t>
            </a:r>
            <a:r>
              <a:rPr lang="en-US" altLang="en-US" dirty="0" err="1">
                <a:ea typeface="Arial" charset="0"/>
              </a:rPr>
              <a:t>chuyển</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còn</a:t>
            </a:r>
            <a:r>
              <a:rPr lang="en-US" altLang="en-US" dirty="0">
                <a:ea typeface="Arial" charset="0"/>
              </a:rPr>
              <a:t> </a:t>
            </a:r>
            <a:r>
              <a:rPr lang="en-US" altLang="en-US" dirty="0" err="1">
                <a:ea typeface="Arial" charset="0"/>
              </a:rPr>
              <a:t>lại</a:t>
            </a:r>
            <a:r>
              <a:rPr lang="en-US" altLang="en-US" dirty="0">
                <a:ea typeface="Arial" charset="0"/>
              </a:rPr>
              <a:t> sang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a:t>
            </a:r>
            <a:r>
              <a:rPr lang="en-US" dirty="0" err="1"/>
              <a:t>Định</a:t>
            </a:r>
            <a:r>
              <a:rPr lang="en-US" dirty="0"/>
              <a:t> </a:t>
            </a:r>
            <a:r>
              <a:rPr lang="en-US" dirty="0" err="1"/>
              <a:t>nghĩa</a:t>
            </a:r>
            <a:r>
              <a:rPr lang="en-US" dirty="0"/>
              <a:t> </a:t>
            </a:r>
            <a:r>
              <a:rPr lang="en-US" dirty="0" err="1">
                <a:latin typeface="Arial" pitchFamily="34" charset="0"/>
                <a:ea typeface="Tahoma" pitchFamily="34" charset="0"/>
                <a:cs typeface="Arial" pitchFamily="34" charset="0"/>
              </a:rPr>
              <a:t>chuỗi</a:t>
            </a:r>
            <a:endParaRPr lang="en-US" dirty="0"/>
          </a:p>
        </p:txBody>
      </p:sp>
      <p:sp>
        <p:nvSpPr>
          <p:cNvPr id="3" name="Content Placeholder 2"/>
          <p:cNvSpPr>
            <a:spLocks noGrp="1"/>
          </p:cNvSpPr>
          <p:nvPr>
            <p:ph idx="1"/>
          </p:nvPr>
        </p:nvSpPr>
        <p:spPr>
          <a:xfrm>
            <a:off x="392626" y="1644241"/>
            <a:ext cx="11406748" cy="4756559"/>
          </a:xfrm>
        </p:spPr>
        <p:txBody>
          <a:bodyPr>
            <a:normAutofit/>
          </a:bodyPr>
          <a:lstStyle/>
          <a:p>
            <a:r>
              <a:rPr lang="vi-VN" altLang="en-US" dirty="0"/>
              <a:t>Trong Python, chuỗi (string) là một kiểu dữ liệu được sử dụng để lưu trữ và xử lý các dãy ký tự. Chuỗi có thể chứa bất kỳ ký tự nào, bao gồm chữ cái, số, ký tự đặc biệt và khoảng trắng. Để định nghĩa một chuỗi trong Python, bạn có thể sử dụng dấu nháy đơn ('...') hoặc dấu nháy kép ("..."). </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xâu</a:t>
            </a:r>
            <a:r>
              <a:rPr lang="en-US" altLang="en-US" dirty="0">
                <a:ea typeface="Arial" charset="0"/>
              </a:rPr>
              <a:t> Str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đoạn</a:t>
            </a:r>
            <a:r>
              <a:rPr lang="en-US" altLang="en-US" dirty="0">
                <a:ea typeface="Arial" charset="0"/>
              </a:rPr>
              <a:t> </a:t>
            </a:r>
            <a:r>
              <a:rPr lang="en-US" altLang="en-US" dirty="0" err="1">
                <a:ea typeface="Arial" charset="0"/>
              </a:rPr>
              <a:t>văn</a:t>
            </a:r>
            <a:r>
              <a:rPr lang="en-US" altLang="en-US" dirty="0">
                <a:ea typeface="Arial" charset="0"/>
              </a:rPr>
              <a:t> </a:t>
            </a:r>
            <a:r>
              <a:rPr lang="en-US" altLang="en-US" dirty="0" err="1">
                <a:ea typeface="Arial" charset="0"/>
              </a:rPr>
              <a:t>bản</a:t>
            </a:r>
            <a:r>
              <a:rPr lang="en-US" altLang="en-US" dirty="0">
                <a:ea typeface="Arial" charset="0"/>
              </a:rPr>
              <a:t> </a:t>
            </a:r>
            <a:r>
              <a:rPr lang="en-US" altLang="en-US" dirty="0" err="1">
                <a:ea typeface="Arial" charset="0"/>
              </a:rPr>
              <a:t>hoàn</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nhiều</a:t>
            </a:r>
            <a:r>
              <a:rPr lang="en-US" altLang="en-US" dirty="0">
                <a:ea typeface="Arial" charset="0"/>
              </a:rPr>
              <a:t> </a:t>
            </a:r>
            <a:r>
              <a:rPr lang="en-US" altLang="en-US" dirty="0" err="1">
                <a:ea typeface="Arial" charset="0"/>
              </a:rPr>
              <a:t>dòng</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xem</a:t>
            </a:r>
            <a:r>
              <a:rPr lang="en-US" altLang="en-US" dirty="0">
                <a:ea typeface="Arial" charset="0"/>
              </a:rPr>
              <a:t> </a:t>
            </a:r>
            <a:r>
              <a:rPr lang="en-US" altLang="en-US" dirty="0" err="1">
                <a:ea typeface="Arial" charset="0"/>
              </a:rPr>
              <a:t>chứa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đơn</a:t>
            </a:r>
            <a:r>
              <a:rPr lang="en-US" altLang="en-US" dirty="0">
                <a:ea typeface="Arial" charset="0"/>
              </a:rPr>
              <a:t> </a:t>
            </a:r>
            <a:r>
              <a:rPr lang="en-US" altLang="en-US" dirty="0" err="1">
                <a:ea typeface="Arial" charset="0"/>
              </a:rPr>
              <a:t>này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 </a:t>
            </a:r>
            <a:r>
              <a:rPr lang="en-US" altLang="en-US" dirty="0" err="1">
                <a:ea typeface="Arial" charset="0"/>
              </a:rPr>
              <a:t>Hãy</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có</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dài</a:t>
            </a:r>
            <a:r>
              <a:rPr lang="en-US" altLang="en-US" dirty="0">
                <a:ea typeface="Arial" charset="0"/>
              </a:rPr>
              <a:t> </a:t>
            </a:r>
            <a:r>
              <a:rPr lang="en-US" altLang="en-US" dirty="0" err="1">
                <a:ea typeface="Arial" charset="0"/>
              </a:rPr>
              <a:t>cực</a:t>
            </a:r>
            <a:r>
              <a:rPr lang="en-US" altLang="en-US" dirty="0">
                <a:ea typeface="Arial" charset="0"/>
              </a:rPr>
              <a:t> </a:t>
            </a:r>
            <a:r>
              <a:rPr lang="en-US" altLang="en-US" dirty="0" err="1">
                <a:ea typeface="Arial" charset="0"/>
              </a:rPr>
              <a:t>đại</a:t>
            </a:r>
            <a:r>
              <a:rPr lang="en-US" altLang="en-US" dirty="0">
                <a:ea typeface="Arial" charset="0"/>
              </a:rPr>
              <a:t> </a:t>
            </a:r>
            <a:r>
              <a:rPr lang="en-US" altLang="en-US" dirty="0" err="1">
                <a:ea typeface="Arial" charset="0"/>
              </a:rPr>
              <a:t>và</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giống</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trên</a:t>
            </a:r>
            <a:r>
              <a:rPr lang="en-US" altLang="en-US" dirty="0">
                <a:ea typeface="Arial" charset="0"/>
              </a:rPr>
              <a:t>.</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aabbcc</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in ra </a:t>
            </a:r>
            <a:r>
              <a:rPr lang="en-US" altLang="en-US" dirty="0" err="1">
                <a:ea typeface="Arial" charset="0"/>
              </a:rPr>
              <a:t>sẽ</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bbb</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a:t>
            </a:r>
            <a:r>
              <a:rPr lang="en-US" altLang="en-US" dirty="0" err="1">
                <a:ea typeface="Arial" charset="0"/>
              </a:rPr>
              <a:t>và</a:t>
            </a:r>
            <a:r>
              <a:rPr lang="en-US" altLang="en-US" dirty="0">
                <a:ea typeface="Arial" charset="0"/>
              </a:rPr>
              <a:t> Str2. </a:t>
            </a:r>
            <a:r>
              <a:rPr lang="en-US" altLang="en-US" dirty="0" err="1">
                <a:ea typeface="Arial" charset="0"/>
              </a:rPr>
              <a:t>Hãy</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ra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con </a:t>
            </a:r>
            <a:r>
              <a:rPr lang="en-US" altLang="en-US" dirty="0" err="1">
                <a:ea typeface="Arial" charset="0"/>
              </a:rPr>
              <a:t>chung</a:t>
            </a:r>
            <a:r>
              <a:rPr lang="en-US" altLang="en-US" dirty="0">
                <a:ea typeface="Arial" charset="0"/>
              </a:rPr>
              <a:t> </a:t>
            </a:r>
            <a:r>
              <a:rPr lang="en-US" altLang="en-US" dirty="0" err="1">
                <a:ea typeface="Arial" charset="0"/>
              </a:rPr>
              <a:t>của</a:t>
            </a:r>
            <a:r>
              <a:rPr lang="en-US" altLang="en-US" dirty="0">
                <a:ea typeface="Arial" charset="0"/>
              </a:rPr>
              <a:t> 2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Str2 </a:t>
            </a:r>
            <a:r>
              <a:rPr lang="en-US" altLang="en-US" dirty="0" err="1">
                <a:ea typeface="Arial" charset="0"/>
              </a:rPr>
              <a:t>có</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dài</a:t>
            </a:r>
            <a:r>
              <a:rPr lang="en-US" altLang="en-US" dirty="0">
                <a:ea typeface="Arial" charset="0"/>
              </a:rPr>
              <a:t> </a:t>
            </a:r>
            <a:r>
              <a:rPr lang="en-US" altLang="en-US" dirty="0" err="1">
                <a:ea typeface="Arial" charset="0"/>
              </a:rPr>
              <a:t>cực</a:t>
            </a:r>
            <a:r>
              <a:rPr lang="en-US" altLang="en-US" dirty="0">
                <a:ea typeface="Arial" charset="0"/>
              </a:rPr>
              <a:t> </a:t>
            </a:r>
            <a:r>
              <a:rPr lang="en-US" altLang="en-US" dirty="0" err="1">
                <a:ea typeface="Arial" charset="0"/>
              </a:rPr>
              <a:t>đại</a:t>
            </a:r>
            <a:r>
              <a:rPr lang="en-US" altLang="en-US" dirty="0">
                <a:ea typeface="Arial" charset="0"/>
              </a:rPr>
              <a:t>.</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0 </a:t>
            </a:r>
            <a:r>
              <a:rPr lang="en-US" altLang="en-US" dirty="0" err="1">
                <a:ea typeface="Arial" charset="0"/>
              </a:rPr>
              <a:t>và</a:t>
            </a:r>
            <a:r>
              <a:rPr lang="en-US" altLang="en-US" dirty="0">
                <a:ea typeface="Arial" charset="0"/>
              </a:rPr>
              <a:t> 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chuyển</a:t>
            </a:r>
            <a:r>
              <a:rPr lang="en-US" altLang="en-US" dirty="0">
                <a:ea typeface="Arial" charset="0"/>
              </a:rPr>
              <a:t> </a:t>
            </a:r>
            <a:r>
              <a:rPr lang="en-US" altLang="en-US" dirty="0" err="1">
                <a:ea typeface="Arial" charset="0"/>
              </a:rPr>
              <a:t>đổi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nhị</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này</a:t>
            </a:r>
            <a:r>
              <a:rPr lang="en-US" altLang="en-US" dirty="0">
                <a:ea typeface="Arial" charset="0"/>
              </a:rPr>
              <a:t> sang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en-US" altLang="en-US" dirty="0">
                <a:ea typeface="Arial" charset="0"/>
              </a:rPr>
              <a:t>Cho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Str1. Ta </a:t>
            </a:r>
            <a:r>
              <a:rPr lang="en-US" altLang="en-US" dirty="0" err="1">
                <a:ea typeface="Arial" charset="0"/>
              </a:rPr>
              <a:t>gọi</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phẩy</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này</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bởi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phẩy</a:t>
            </a:r>
            <a:r>
              <a:rPr lang="en-US" altLang="en-US" dirty="0">
                <a:ea typeface="Arial" charset="0"/>
              </a:rPr>
              <a:t>.</a:t>
            </a:r>
          </a:p>
          <a:p>
            <a:pPr marL="0" indent="0">
              <a:spcBef>
                <a:spcPts val="725"/>
              </a:spcBef>
              <a:spcAft>
                <a:spcPts val="725"/>
              </a:spcAft>
              <a:buNone/>
            </a:pPr>
            <a:r>
              <a:rPr lang="en-US" altLang="en-US" dirty="0" err="1">
                <a:ea typeface="Arial" charset="0"/>
              </a:rPr>
              <a:t>Ví</a:t>
            </a:r>
            <a:r>
              <a:rPr lang="en-US" altLang="en-US" dirty="0">
                <a:ea typeface="Arial" charset="0"/>
              </a:rPr>
              <a:t> </a:t>
            </a:r>
            <a:r>
              <a:rPr lang="en-US" altLang="en-US" dirty="0" err="1">
                <a:ea typeface="Arial" charset="0"/>
              </a:rPr>
              <a:t>dụ</a:t>
            </a:r>
            <a:r>
              <a:rPr lang="en-US" altLang="en-US" dirty="0">
                <a:ea typeface="Arial" charset="0"/>
              </a:rPr>
              <a:t>: Str1 = “Khoa, khoa hoc </a:t>
            </a:r>
            <a:r>
              <a:rPr lang="en-US" altLang="en-US" dirty="0" err="1">
                <a:ea typeface="Arial" charset="0"/>
              </a:rPr>
              <a:t>ung</a:t>
            </a:r>
            <a:r>
              <a:rPr lang="en-US" altLang="en-US" dirty="0">
                <a:ea typeface="Arial" charset="0"/>
              </a:rPr>
              <a:t> dung”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“Khoa”, “khoa”, “”hoc”, “</a:t>
            </a:r>
            <a:r>
              <a:rPr lang="en-US" altLang="en-US" dirty="0" err="1">
                <a:ea typeface="Arial" charset="0"/>
              </a:rPr>
              <a:t>ung</a:t>
            </a:r>
            <a:r>
              <a:rPr lang="en-US" altLang="en-US" dirty="0">
                <a:ea typeface="Arial" charset="0"/>
              </a:rPr>
              <a:t>”, “dung”</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Truy</a:t>
            </a:r>
            <a:r>
              <a:rPr lang="en-US" dirty="0"/>
              <a:t> </a:t>
            </a:r>
            <a:r>
              <a:rPr lang="en-US" dirty="0" err="1"/>
              <a:t>cập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chuỗi</a:t>
            </a:r>
            <a:endParaRPr lang="en-US" dirty="0"/>
          </a:p>
        </p:txBody>
      </p:sp>
      <p:sp>
        <p:nvSpPr>
          <p:cNvPr id="3" name="Content Placeholder 2"/>
          <p:cNvSpPr>
            <a:spLocks noGrp="1"/>
          </p:cNvSpPr>
          <p:nvPr>
            <p:ph idx="1"/>
          </p:nvPr>
        </p:nvSpPr>
        <p:spPr/>
        <p:txBody>
          <a:bodyPr>
            <a:normAutofit/>
          </a:bodyPr>
          <a:lstStyle/>
          <a:p>
            <a:r>
              <a:rPr lang="vi-VN" altLang="en-US" dirty="0"/>
              <a:t>Trong Python, bạn có thể truy cập các giá trị trong một chuỗi bằng cách sử dụng chỉ mục (indexing). Chỉ mục của chuỗi bắt đầu từ 0 cho ký tự đầu tiên và tăng dần lên 1 cho mỗi ký tự tiếp theo. Bạn cũng có thể sử dụng chỉ mục âm để truy cập các ký tự từ cuối chuỗi.</a:t>
            </a:r>
            <a:endParaRPr lang="en-US" altLang="en-US" dirty="0"/>
          </a:p>
          <a:p>
            <a:r>
              <a:rPr lang="vi-VN" altLang="en-US" dirty="0"/>
              <a:t>Truy cập một ký tự đơn:</a:t>
            </a:r>
            <a:r>
              <a:rPr lang="en-US" altLang="en-US" dirty="0"/>
              <a:t> </a:t>
            </a:r>
            <a:r>
              <a:rPr lang="en-US" altLang="en-US" b="1" dirty="0" err="1"/>
              <a:t>my_string</a:t>
            </a:r>
            <a:r>
              <a:rPr lang="en-US" altLang="en-US" b="1" dirty="0"/>
              <a:t>[index]</a:t>
            </a:r>
          </a:p>
          <a:p>
            <a:pPr marL="0" indent="0">
              <a:buNone/>
            </a:pPr>
            <a:r>
              <a:rPr lang="en-US" altLang="en-US" dirty="0" err="1"/>
              <a:t>Trong</a:t>
            </a:r>
            <a:r>
              <a:rPr lang="en-US" altLang="en-US" dirty="0"/>
              <a:t> </a:t>
            </a:r>
            <a:r>
              <a:rPr lang="en-US" altLang="en-US" dirty="0" err="1"/>
              <a:t>đó</a:t>
            </a:r>
            <a:r>
              <a:rPr lang="en-US" altLang="en-US" dirty="0"/>
              <a:t>:</a:t>
            </a:r>
          </a:p>
          <a:p>
            <a:pPr marL="0" indent="0">
              <a:buNone/>
            </a:pPr>
            <a:r>
              <a:rPr lang="en-US" altLang="en-US" dirty="0"/>
              <a:t>+ </a:t>
            </a:r>
            <a:r>
              <a:rPr lang="vi-VN" altLang="en-US" dirty="0"/>
              <a:t>my_string là chuỗi mà bạn muốn truy cập ký tự.</a:t>
            </a:r>
          </a:p>
          <a:p>
            <a:pPr marL="0" indent="0">
              <a:buNone/>
            </a:pPr>
            <a:r>
              <a:rPr lang="en-US" altLang="en-US" dirty="0"/>
              <a:t>+ </a:t>
            </a:r>
            <a:r>
              <a:rPr lang="vi-VN" altLang="en-US" dirty="0"/>
              <a:t>index là chỉ mục của ký tự trong chuỗi. Chỉ mục bắt đầu từ 0 cho ký tự đầu tiên và tăng dần lên 1 cho mỗi ký tự tiếp theo.</a:t>
            </a:r>
          </a:p>
          <a:p>
            <a:pPr marL="0" indent="0">
              <a:buNone/>
            </a:pPr>
            <a:endParaRPr lang="vi-VN" altLang="en-US" b="1"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a:t>
            </a:r>
            <a:r>
              <a:rPr lang="en-US" dirty="0" err="1"/>
              <a:t>Truy</a:t>
            </a:r>
            <a:r>
              <a:rPr lang="en-US" dirty="0"/>
              <a:t> </a:t>
            </a:r>
            <a:r>
              <a:rPr lang="en-US" dirty="0" err="1"/>
              <a:t>cập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chuỗi</a:t>
            </a:r>
            <a:endParaRPr lang="en-US" dirty="0"/>
          </a:p>
        </p:txBody>
      </p:sp>
      <p:sp>
        <p:nvSpPr>
          <p:cNvPr id="3" name="Content Placeholder 2"/>
          <p:cNvSpPr>
            <a:spLocks noGrp="1"/>
          </p:cNvSpPr>
          <p:nvPr>
            <p:ph idx="1"/>
          </p:nvPr>
        </p:nvSpPr>
        <p:spPr/>
        <p:txBody>
          <a:bodyPr>
            <a:normAutofit/>
          </a:bodyPr>
          <a:lstStyle/>
          <a:p>
            <a:r>
              <a:rPr lang="vi-VN" altLang="en-US" dirty="0"/>
              <a:t>Truy cập ký tự cuối cùng bằng chỉ mục âm</a:t>
            </a:r>
            <a:r>
              <a:rPr lang="en-US" altLang="en-US" dirty="0"/>
              <a:t>: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cuối</a:t>
            </a:r>
            <a:r>
              <a:rPr lang="en-US" altLang="en-US" dirty="0"/>
              <a:t> </a:t>
            </a:r>
            <a:r>
              <a:rPr lang="en-US" altLang="en-US" dirty="0" err="1"/>
              <a:t>cùng</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bằng</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âm</a:t>
            </a:r>
            <a:r>
              <a:rPr lang="en-US" altLang="en-US" dirty="0"/>
              <a:t>, </a:t>
            </a:r>
            <a:r>
              <a:rPr lang="en-US" altLang="en-US" dirty="0" err="1"/>
              <a:t>bạn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âm</a:t>
            </a:r>
            <a:r>
              <a:rPr lang="en-US" altLang="en-US" dirty="0"/>
              <a:t> </a:t>
            </a:r>
            <a:r>
              <a:rPr lang="en-US" altLang="en-US" dirty="0" err="1"/>
              <a:t>cuối</a:t>
            </a:r>
            <a:r>
              <a:rPr lang="en-US" altLang="en-US" dirty="0"/>
              <a:t> </a:t>
            </a:r>
            <a:r>
              <a:rPr lang="en-US" altLang="en-US" dirty="0" err="1"/>
              <a:t>cùng</a:t>
            </a:r>
            <a:r>
              <a:rPr lang="en-US" altLang="en-US" dirty="0"/>
              <a:t>, </a:t>
            </a:r>
            <a:r>
              <a:rPr lang="en-US" altLang="en-US" dirty="0" err="1"/>
              <a:t>có</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là</a:t>
            </a:r>
            <a:r>
              <a:rPr lang="en-US" altLang="en-US" dirty="0"/>
              <a:t> -1.</a:t>
            </a:r>
          </a:p>
          <a:p>
            <a:pPr marL="0" indent="0">
              <a:buNone/>
            </a:pPr>
            <a:r>
              <a:rPr lang="vi-VN" altLang="en-US" dirty="0"/>
              <a:t>Chỉ mục âm trong Python cho phép bạn truy cập các phần tử của chuỗi bằng cách đếm từ cuối chuỗi. Chỉ mục âm bắt đầu từ -1 cho phần tử cuối cùng, -2 cho phần tử trước đó, và tiếp tục giảm dần cho các phần tử cách xa hơn.</a:t>
            </a:r>
            <a:endParaRPr lang="en-US" altLang="en-US" dirty="0"/>
          </a:p>
          <a:p>
            <a:r>
              <a:rPr lang="vi-VN" altLang="en-US" dirty="0"/>
              <a:t>Truy cập một phần của chuỗi (substring):</a:t>
            </a:r>
            <a:r>
              <a:rPr lang="en-US" altLang="en-US" dirty="0"/>
              <a:t> S</a:t>
            </a:r>
            <a:r>
              <a:rPr lang="vi-VN" altLang="en-US" dirty="0"/>
              <a:t>ử dụng cú pháp </a:t>
            </a:r>
            <a:r>
              <a:rPr lang="vi-VN" altLang="en-US" b="1" dirty="0"/>
              <a:t>slicing</a:t>
            </a:r>
            <a:r>
              <a:rPr lang="vi-VN" altLang="en-US" dirty="0"/>
              <a:t>. Cú pháp slicing trong Python có dạng [start:end:step], trong đó:</a:t>
            </a:r>
          </a:p>
          <a:p>
            <a:pPr marL="0" indent="0">
              <a:buNone/>
            </a:pPr>
            <a:r>
              <a:rPr lang="en-US" altLang="en-US" dirty="0"/>
              <a:t>+ </a:t>
            </a:r>
            <a:r>
              <a:rPr lang="vi-VN" altLang="en-US" dirty="0"/>
              <a:t>start là chỉ mục bắt đầu của phần chuỗi bạn muốn truy cập. Nó được bao gồm trong phạm vi.</a:t>
            </a:r>
          </a:p>
          <a:p>
            <a:pPr marL="0" indent="0">
              <a:buNone/>
            </a:pPr>
            <a:r>
              <a:rPr lang="en-US" altLang="en-US" dirty="0"/>
              <a:t>+ </a:t>
            </a:r>
            <a:r>
              <a:rPr lang="vi-VN" altLang="en-US" dirty="0"/>
              <a:t>end là chỉ mục kết thúc của phần chuỗi bạn muốn truy cập. Nó không được bao gồm trong phạm vi.</a:t>
            </a:r>
          </a:p>
          <a:p>
            <a:pPr marL="0" indent="0">
              <a:buNone/>
            </a:pPr>
            <a:r>
              <a:rPr lang="en-US" altLang="en-US" dirty="0"/>
              <a:t>+ </a:t>
            </a:r>
            <a:r>
              <a:rPr lang="vi-VN" altLang="en-US" dirty="0"/>
              <a:t>step là bước nhảy tới các chỉ mục trong phần chuỗi (mặc định là 1).</a:t>
            </a:r>
            <a:endParaRPr lang="en-US" altLang="en-US" dirty="0"/>
          </a:p>
          <a:p>
            <a:pPr marL="0" indent="0">
              <a:buNone/>
            </a:pPr>
            <a:endParaRPr lang="vi-VN" altLang="en-US" b="1"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6817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a:t>
            </a:r>
            <a:r>
              <a:rPr lang="en-US" dirty="0" err="1"/>
              <a:t>Chiều</a:t>
            </a:r>
            <a:r>
              <a:rPr lang="en-US" dirty="0"/>
              <a:t> </a:t>
            </a:r>
            <a:r>
              <a:rPr lang="en-US" dirty="0" err="1"/>
              <a:t>dài</a:t>
            </a:r>
            <a:r>
              <a:rPr lang="en-US" dirty="0"/>
              <a:t> </a:t>
            </a:r>
            <a:r>
              <a:rPr lang="en-US" dirty="0" err="1"/>
              <a:t>chuỗi</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a:bodyPr>
          <a:lstStyle/>
          <a:p>
            <a:r>
              <a:rPr lang="vi-VN" altLang="en-US" dirty="0"/>
              <a:t>Trong Python, để biết chiều dài của một chuỗi (độ dài của chuỗi), bạn có thể sử dụng hàm len(). Hàm len() trả về số lượng phần tử trong chuỗi.</a:t>
            </a:r>
            <a:endParaRPr lang="en-US" altLang="en-US" dirty="0"/>
          </a:p>
          <a:p>
            <a:r>
              <a:rPr lang="vi-VN" altLang="en-US" dirty="0"/>
              <a:t>Vòng lặp for là một cách thông dụng để lặp qua các phần tử của một chuỗi. Khi sử dụng vòng lặp for, bạn có thể kết hợp hàm len() để xác định số lần lặp cần thiết. Cú pháp chung của vòng lặp for trong trường hợp này là:</a:t>
            </a:r>
            <a:endParaRPr lang="en-US" altLang="en-US" dirty="0"/>
          </a:p>
          <a:p>
            <a:pPr marL="0" indent="0">
              <a:buNone/>
            </a:pPr>
            <a:r>
              <a:rPr lang="en-US" altLang="en-US" dirty="0"/>
              <a:t>			for </a:t>
            </a:r>
            <a:r>
              <a:rPr lang="en-US" altLang="en-US" dirty="0" err="1"/>
              <a:t>i</a:t>
            </a:r>
            <a:r>
              <a:rPr lang="en-US" altLang="en-US" dirty="0"/>
              <a:t> in range(</a:t>
            </a:r>
            <a:r>
              <a:rPr lang="en-US" altLang="en-US" dirty="0" err="1"/>
              <a:t>len</a:t>
            </a:r>
            <a:r>
              <a:rPr lang="en-US" altLang="en-US" dirty="0"/>
              <a:t>(</a:t>
            </a:r>
            <a:r>
              <a:rPr lang="en-US" altLang="en-US" dirty="0" err="1"/>
              <a:t>chuỗi</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i</a:t>
            </a:r>
            <a:r>
              <a:rPr lang="en-US" altLang="en-US" dirty="0"/>
              <a:t> </a:t>
            </a:r>
            <a:r>
              <a:rPr lang="en-US" altLang="en-US" dirty="0" err="1"/>
              <a:t>của</a:t>
            </a:r>
            <a:r>
              <a:rPr lang="en-US" altLang="en-US" dirty="0"/>
              <a:t> </a:t>
            </a:r>
            <a:r>
              <a:rPr lang="en-US" altLang="en-US" dirty="0" err="1"/>
              <a:t>chuỗi</a:t>
            </a:r>
            <a:endParaRPr lang="en-US" altLang="en-US" dirty="0"/>
          </a:p>
          <a:p>
            <a:r>
              <a:rPr lang="vi-VN" altLang="en-US" dirty="0"/>
              <a:t>Trong đó:</a:t>
            </a:r>
          </a:p>
          <a:p>
            <a:pPr marL="0" indent="0">
              <a:buNone/>
            </a:pPr>
            <a:r>
              <a:rPr lang="en-US" altLang="en-US" dirty="0"/>
              <a:t>+ </a:t>
            </a:r>
            <a:r>
              <a:rPr lang="vi-VN" altLang="en-US" dirty="0"/>
              <a:t>len(chuỗi) trả về độ dài của chuỗi, tức là số lượng phần tử trong chuỗi.</a:t>
            </a:r>
          </a:p>
          <a:p>
            <a:pPr marL="0" indent="0">
              <a:buNone/>
            </a:pPr>
            <a:r>
              <a:rPr lang="en-US" altLang="en-US" dirty="0"/>
              <a:t>+ </a:t>
            </a:r>
            <a:r>
              <a:rPr lang="vi-VN" altLang="en-US" dirty="0"/>
              <a:t>range(len(chuỗi)) tạo ra một chuỗi các chỉ mục từ 0 đến độ dài của chuỗi trừ 1. Ví dụ, nếu len(chuỗi) là 5, thì range(len(chuỗi)) tạo ra chuỗi</a:t>
            </a:r>
            <a:r>
              <a:rPr lang="en-US" altLang="en-US" dirty="0"/>
              <a:t> </a:t>
            </a:r>
            <a:r>
              <a:rPr lang="en-US" altLang="en-US" dirty="0" err="1"/>
              <a:t>số</a:t>
            </a:r>
            <a:r>
              <a:rPr lang="vi-VN" altLang="en-US" dirty="0"/>
              <a:t> 0, 1, 2, 3, 4.</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a:t>
            </a:r>
            <a:r>
              <a:rPr lang="en-US" dirty="0" err="1"/>
              <a:t>Chiều</a:t>
            </a:r>
            <a:r>
              <a:rPr lang="en-US" dirty="0"/>
              <a:t> </a:t>
            </a:r>
            <a:r>
              <a:rPr lang="en-US" dirty="0" err="1"/>
              <a:t>dài</a:t>
            </a:r>
            <a:r>
              <a:rPr lang="en-US" dirty="0"/>
              <a:t> </a:t>
            </a:r>
            <a:r>
              <a:rPr lang="en-US" dirty="0" err="1"/>
              <a:t>chuỗi</a:t>
            </a:r>
            <a:r>
              <a:rPr lang="en-US" dirty="0"/>
              <a:t> </a:t>
            </a:r>
            <a:r>
              <a:rPr lang="en-US" dirty="0" err="1"/>
              <a:t>trong</a:t>
            </a:r>
            <a:r>
              <a:rPr lang="en-US" dirty="0"/>
              <a:t> Python</a:t>
            </a:r>
          </a:p>
        </p:txBody>
      </p:sp>
      <p:sp>
        <p:nvSpPr>
          <p:cNvPr id="3" name="Content Placeholder 2"/>
          <p:cNvSpPr>
            <a:spLocks noGrp="1"/>
          </p:cNvSpPr>
          <p:nvPr>
            <p:ph idx="1"/>
          </p:nvPr>
        </p:nvSpPr>
        <p:spPr/>
        <p:txBody>
          <a:bodyPr>
            <a:normAutofit/>
          </a:bodyPr>
          <a:lstStyle/>
          <a:p>
            <a:r>
              <a:rPr lang="en-US" altLang="en-US" dirty="0"/>
              <a:t>S</a:t>
            </a:r>
            <a:r>
              <a:rPr lang="vi-VN" altLang="en-US" dirty="0"/>
              <a:t>ử dụng chuỗi trong vòng lặp for</a:t>
            </a:r>
            <a:r>
              <a:rPr lang="en-US" altLang="en-US" dirty="0"/>
              <a:t>:</a:t>
            </a:r>
          </a:p>
          <a:p>
            <a:pPr marL="0" indent="0">
              <a:buNone/>
            </a:pPr>
            <a:r>
              <a:rPr lang="vi-VN" altLang="en-US" dirty="0"/>
              <a:t>Khi bạn sử dụng một chuỗi trong vòng lặp for, mỗi lần lặp, biến lặp sẽ lưu giữ một ký tự của chuỗi. Vòng lặp sẽ lặp qua từng ký tự trong chuỗi theo thứ tự từ trái sang phải.</a:t>
            </a:r>
            <a:r>
              <a:rPr lang="en-US" altLang="en-US" dirty="0"/>
              <a:t> </a:t>
            </a:r>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a:t>
            </a:r>
          </a:p>
          <a:p>
            <a:pPr marL="0" indent="0" algn="l">
              <a:buNone/>
            </a:pPr>
            <a:r>
              <a:rPr lang="en-US" altLang="en-US" dirty="0"/>
              <a:t>				for </a:t>
            </a:r>
            <a:r>
              <a:rPr lang="en-US" altLang="en-US" dirty="0" err="1"/>
              <a:t>ký_tự</a:t>
            </a:r>
            <a:r>
              <a:rPr lang="en-US" altLang="en-US" dirty="0"/>
              <a:t> in </a:t>
            </a:r>
            <a:r>
              <a:rPr lang="en-US" altLang="en-US" dirty="0" err="1"/>
              <a:t>chuỗi</a:t>
            </a:r>
            <a:r>
              <a:rPr lang="en-US" altLang="en-US" dirty="0"/>
              <a:t>:</a:t>
            </a:r>
          </a:p>
          <a:p>
            <a:pPr marL="0" indent="0" algn="l">
              <a:buNone/>
            </a:pPr>
            <a:r>
              <a:rPr lang="en-US" altLang="en-US" dirty="0"/>
              <a:t>   				     # </a:t>
            </a:r>
            <a:r>
              <a:rPr lang="en-US" altLang="en-US" dirty="0" err="1"/>
              <a:t>Làm</a:t>
            </a:r>
            <a:r>
              <a:rPr lang="en-US" altLang="en-US" dirty="0"/>
              <a:t> </a:t>
            </a:r>
            <a:r>
              <a:rPr lang="en-US" altLang="en-US" dirty="0" err="1"/>
              <a:t>việc</a:t>
            </a:r>
            <a:r>
              <a:rPr lang="en-US" altLang="en-US" dirty="0"/>
              <a:t> </a:t>
            </a:r>
            <a:r>
              <a:rPr lang="en-US" altLang="en-US" dirty="0" err="1"/>
              <a:t>với</a:t>
            </a:r>
            <a:r>
              <a:rPr lang="en-US" altLang="en-US" dirty="0"/>
              <a:t> </a:t>
            </a:r>
            <a:r>
              <a:rPr lang="en-US" altLang="en-US" dirty="0" err="1"/>
              <a:t>ký</a:t>
            </a:r>
            <a:r>
              <a:rPr lang="en-US" altLang="en-US" dirty="0"/>
              <a:t> </a:t>
            </a:r>
            <a:r>
              <a:rPr lang="en-US" altLang="en-US" dirty="0" err="1"/>
              <a:t>tự</a:t>
            </a:r>
            <a:endParaRPr lang="en-US" altLang="en-US" dirty="0"/>
          </a:p>
          <a:p>
            <a:pPr marL="0" indent="0" algn="l">
              <a:buNone/>
            </a:pP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4155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5.4. </a:t>
            </a:r>
            <a:r>
              <a:rPr lang="vi-VN" dirty="0"/>
              <a:t>Các hàm cơ bản xử lý chuỗi trong Python. Nối chuỗi</a:t>
            </a:r>
            <a:br>
              <a:rPr lang="vi-VN" dirty="0"/>
            </a:br>
            <a:endParaRPr lang="en-US" dirty="0"/>
          </a:p>
        </p:txBody>
      </p:sp>
      <p:sp>
        <p:nvSpPr>
          <p:cNvPr id="3" name="Content Placeholder 2"/>
          <p:cNvSpPr>
            <a:spLocks noGrp="1"/>
          </p:cNvSpPr>
          <p:nvPr>
            <p:ph idx="1"/>
          </p:nvPr>
        </p:nvSpPr>
        <p:spPr>
          <a:xfrm>
            <a:off x="392626" y="1644241"/>
            <a:ext cx="11406748" cy="4680359"/>
          </a:xfrm>
        </p:spPr>
        <p:txBody>
          <a:bodyPr>
            <a:normAutofit/>
          </a:bodyPr>
          <a:lstStyle/>
          <a:p>
            <a:r>
              <a:rPr lang="vi-VN" altLang="en-US" b="1" dirty="0"/>
              <a:t>chuỗi.lower(): </a:t>
            </a:r>
            <a:r>
              <a:rPr lang="vi-VN" altLang="en-US" dirty="0"/>
              <a:t>Trả về một bản sao của chuỗi với tất cả các ký tự chuyển thành chữ thường.</a:t>
            </a:r>
            <a:endParaRPr lang="en-US" altLang="en-US" dirty="0"/>
          </a:p>
          <a:p>
            <a:r>
              <a:rPr lang="en-US" altLang="en-US" b="1" dirty="0" err="1"/>
              <a:t>chuỗi.upper</a:t>
            </a:r>
            <a:r>
              <a:rPr lang="en-US" altLang="en-US" b="1"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dirty="0" err="1"/>
              <a:t>bản</a:t>
            </a:r>
            <a:r>
              <a:rPr lang="en-US" altLang="en-US" dirty="0"/>
              <a:t> </a:t>
            </a:r>
            <a:r>
              <a:rPr lang="en-US" altLang="en-US" dirty="0" err="1"/>
              <a:t>sao</a:t>
            </a:r>
            <a:r>
              <a:rPr lang="en-US" altLang="en-US" dirty="0"/>
              <a:t> </a:t>
            </a:r>
            <a:r>
              <a:rPr lang="en-US" altLang="en-US" dirty="0" err="1"/>
              <a:t>của</a:t>
            </a:r>
            <a:r>
              <a:rPr lang="en-US" altLang="en-US" dirty="0"/>
              <a:t> </a:t>
            </a:r>
            <a:r>
              <a:rPr lang="en-US" altLang="en-US" dirty="0" err="1"/>
              <a:t>chuỗi</a:t>
            </a:r>
            <a:r>
              <a:rPr lang="en-US" altLang="en-US" dirty="0"/>
              <a:t> </a:t>
            </a:r>
            <a:r>
              <a:rPr lang="en-US" altLang="en-US" dirty="0" err="1"/>
              <a:t>với</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chuyển</a:t>
            </a:r>
            <a:r>
              <a:rPr lang="en-US" altLang="en-US" dirty="0"/>
              <a:t> </a:t>
            </a:r>
            <a:r>
              <a:rPr lang="en-US" altLang="en-US" dirty="0" err="1"/>
              <a:t>thành</a:t>
            </a:r>
            <a:r>
              <a:rPr lang="en-US" altLang="en-US" dirty="0"/>
              <a:t> </a:t>
            </a:r>
            <a:r>
              <a:rPr lang="en-US" altLang="en-US" dirty="0" err="1"/>
              <a:t>chữ</a:t>
            </a:r>
            <a:r>
              <a:rPr lang="en-US" altLang="en-US" dirty="0"/>
              <a:t> in </a:t>
            </a:r>
            <a:r>
              <a:rPr lang="en-US" altLang="en-US" dirty="0" err="1"/>
              <a:t>hoa</a:t>
            </a:r>
            <a:r>
              <a:rPr lang="en-US" altLang="en-US" dirty="0"/>
              <a:t>.</a:t>
            </a:r>
          </a:p>
          <a:p>
            <a:r>
              <a:rPr lang="vi-VN" altLang="en-US" b="1" dirty="0"/>
              <a:t>chuỗi.strip(): </a:t>
            </a:r>
            <a:r>
              <a:rPr lang="vi-VN" altLang="en-US" dirty="0"/>
              <a:t>Trả về một bản sao của chuỗi đã được loại bỏ các ký tự trống (khoảng trắng, tab) ở đầu và cuối chuỗi.</a:t>
            </a:r>
            <a:endParaRPr lang="en-US" altLang="en-US" dirty="0"/>
          </a:p>
          <a:p>
            <a:r>
              <a:rPr lang="vi-VN" altLang="en-US" b="1" dirty="0"/>
              <a:t>chuỗi.split(ký_tự_phân_cách): </a:t>
            </a:r>
            <a:r>
              <a:rPr lang="vi-VN" altLang="en-US" dirty="0"/>
              <a:t>Tách chuỗi thành danh sách các phần tử dựa trên ký tự phân cách được chỉ định. Kết quả trả về là một danh sách.</a:t>
            </a:r>
            <a:endParaRPr lang="en-US" altLang="en-US" dirty="0"/>
          </a:p>
          <a:p>
            <a:r>
              <a:rPr lang="en-US" altLang="en-US" b="1" dirty="0" err="1"/>
              <a:t>chuỗi.replace</a:t>
            </a:r>
            <a:r>
              <a:rPr lang="en-US" altLang="en-US" b="1" dirty="0"/>
              <a:t>(</a:t>
            </a:r>
            <a:r>
              <a:rPr lang="en-US" altLang="en-US" b="1" dirty="0" err="1"/>
              <a:t>ký_tự_cũ</a:t>
            </a:r>
            <a:r>
              <a:rPr lang="en-US" altLang="en-US" b="1" dirty="0"/>
              <a:t>, </a:t>
            </a:r>
            <a:r>
              <a:rPr lang="en-US" altLang="en-US" b="1" dirty="0" err="1"/>
              <a:t>ký_tự_mới</a:t>
            </a:r>
            <a:r>
              <a:rPr lang="en-US" altLang="en-US" b="1" dirty="0"/>
              <a:t>): </a:t>
            </a:r>
            <a:r>
              <a:rPr lang="en-US" altLang="en-US" dirty="0" err="1"/>
              <a:t>Thay</a:t>
            </a:r>
            <a:r>
              <a:rPr lang="en-US" altLang="en-US" dirty="0"/>
              <a:t> </a:t>
            </a:r>
            <a:r>
              <a:rPr lang="en-US" altLang="en-US" dirty="0" err="1"/>
              <a:t>thế</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cũ</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bằng</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mới</a:t>
            </a:r>
            <a:r>
              <a:rPr lang="en-US" altLang="en-US" dirty="0"/>
              <a:t>.</a:t>
            </a:r>
          </a:p>
          <a:p>
            <a:r>
              <a:rPr lang="en-US" altLang="en-US" b="1" dirty="0" err="1"/>
              <a:t>chuỗi.find</a:t>
            </a:r>
            <a:r>
              <a:rPr lang="en-US" altLang="en-US" b="1" dirty="0"/>
              <a:t>(</a:t>
            </a:r>
            <a:r>
              <a:rPr lang="en-US" altLang="en-US" b="1" dirty="0" err="1"/>
              <a:t>ký_tự</a:t>
            </a:r>
            <a:r>
              <a:rPr lang="en-US" altLang="en-US" b="1" dirty="0"/>
              <a:t>): </a:t>
            </a:r>
            <a:r>
              <a:rPr lang="en-US" altLang="en-US" dirty="0" err="1"/>
              <a:t>Tìm</a:t>
            </a:r>
            <a:r>
              <a:rPr lang="en-US" altLang="en-US" dirty="0"/>
              <a:t> </a:t>
            </a:r>
            <a:r>
              <a:rPr lang="en-US" altLang="en-US" dirty="0" err="1"/>
              <a:t>vị</a:t>
            </a:r>
            <a:r>
              <a:rPr lang="en-US" altLang="en-US" dirty="0"/>
              <a:t> </a:t>
            </a:r>
            <a:r>
              <a:rPr lang="en-US" altLang="en-US" dirty="0" err="1"/>
              <a:t>trí</a:t>
            </a:r>
            <a:r>
              <a:rPr lang="en-US" altLang="en-US" dirty="0"/>
              <a:t> </a:t>
            </a:r>
            <a:r>
              <a:rPr lang="en-US" altLang="en-US" dirty="0" err="1"/>
              <a:t>đầu</a:t>
            </a:r>
            <a:r>
              <a:rPr lang="en-US" altLang="en-US" dirty="0"/>
              <a:t> </a:t>
            </a:r>
            <a:r>
              <a:rPr lang="en-US" altLang="en-US" dirty="0" err="1"/>
              <a:t>tiên</a:t>
            </a:r>
            <a:r>
              <a:rPr lang="en-US" altLang="en-US" dirty="0"/>
              <a:t> </a:t>
            </a:r>
            <a:r>
              <a:rPr lang="en-US" altLang="en-US" dirty="0" err="1"/>
              <a:t>của</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của</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nếu</a:t>
            </a:r>
            <a:r>
              <a:rPr lang="en-US" altLang="en-US" dirty="0"/>
              <a:t> </a:t>
            </a:r>
            <a:r>
              <a:rPr lang="en-US" altLang="en-US" dirty="0" err="1"/>
              <a:t>tìm</a:t>
            </a:r>
            <a:r>
              <a:rPr lang="en-US" altLang="en-US" dirty="0"/>
              <a:t> </a:t>
            </a:r>
            <a:r>
              <a:rPr lang="en-US" altLang="en-US" dirty="0" err="1"/>
              <a:t>thấy</a:t>
            </a:r>
            <a:r>
              <a:rPr lang="en-US" altLang="en-US" dirty="0"/>
              <a:t>, </a:t>
            </a:r>
            <a:r>
              <a:rPr lang="en-US" altLang="en-US" dirty="0" err="1"/>
              <a:t>hoặc</a:t>
            </a:r>
            <a:r>
              <a:rPr lang="en-US" altLang="en-US" dirty="0"/>
              <a:t> -1 </a:t>
            </a:r>
            <a:r>
              <a:rPr lang="en-US" altLang="en-US" dirty="0" err="1"/>
              <a:t>nếu</a:t>
            </a:r>
            <a:r>
              <a:rPr lang="en-US" altLang="en-US" dirty="0"/>
              <a:t> </a:t>
            </a:r>
            <a:r>
              <a:rPr lang="en-US" altLang="en-US" dirty="0" err="1"/>
              <a:t>không</a:t>
            </a:r>
            <a:r>
              <a:rPr lang="en-US" altLang="en-US" dirty="0"/>
              <a:t> </a:t>
            </a:r>
            <a:r>
              <a:rPr lang="en-US" altLang="en-US" dirty="0" err="1"/>
              <a:t>tìm</a:t>
            </a:r>
            <a:r>
              <a:rPr lang="en-US" altLang="en-US" dirty="0"/>
              <a:t> </a:t>
            </a:r>
            <a:r>
              <a:rPr lang="en-US" altLang="en-US" dirty="0" err="1"/>
              <a:t>thấy</a:t>
            </a:r>
            <a:r>
              <a:rPr lang="en-US" altLang="en-US" dirty="0"/>
              <a:t>.</a:t>
            </a:r>
          </a:p>
          <a:p>
            <a:r>
              <a:rPr lang="vi-VN" altLang="en-US" b="1" dirty="0"/>
              <a:t>chuỗi.rfind(chuỗi_con, bắt_đầu, kết_thúc) </a:t>
            </a:r>
            <a:r>
              <a:rPr lang="vi-VN" altLang="en-US" dirty="0"/>
              <a:t>được sử dụng để tìm kiếm vị trí xuất hiện cuối cùng của một chuỗi con (substring) trong chuỗi gốc.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5.4. </a:t>
            </a:r>
            <a:r>
              <a:rPr lang="vi-VN" dirty="0"/>
              <a:t>Các hàm cơ bản xử lý chuỗi trong Python. Nối chuỗi</a:t>
            </a:r>
            <a:br>
              <a:rPr lang="vi-VN" dirty="0"/>
            </a:br>
            <a:endParaRPr lang="en-US" dirty="0"/>
          </a:p>
        </p:txBody>
      </p:sp>
      <p:sp>
        <p:nvSpPr>
          <p:cNvPr id="3" name="Content Placeholder 2"/>
          <p:cNvSpPr>
            <a:spLocks noGrp="1"/>
          </p:cNvSpPr>
          <p:nvPr>
            <p:ph idx="1"/>
          </p:nvPr>
        </p:nvSpPr>
        <p:spPr>
          <a:xfrm>
            <a:off x="392626" y="1371601"/>
            <a:ext cx="11406748" cy="5580646"/>
          </a:xfrm>
        </p:spPr>
        <p:txBody>
          <a:bodyPr>
            <a:normAutofit/>
          </a:bodyPr>
          <a:lstStyle/>
          <a:p>
            <a:r>
              <a:rPr lang="vi-VN" altLang="en-US" b="1" dirty="0"/>
              <a:t>chuỗi.count(ký_tự): </a:t>
            </a:r>
            <a:r>
              <a:rPr lang="vi-VN" altLang="en-US" dirty="0"/>
              <a:t>Đếm số lần xuất hiện của ký tự trong chuỗi.</a:t>
            </a:r>
            <a:endParaRPr lang="en-US" altLang="en-US" dirty="0"/>
          </a:p>
          <a:p>
            <a:r>
              <a:rPr lang="en-US" altLang="en-US" b="1" dirty="0" err="1"/>
              <a:t>chuỗi.isdigit</a:t>
            </a:r>
            <a:r>
              <a:rPr lang="en-US" altLang="en-US" b="1" dirty="0"/>
              <a:t>():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a:t>
            </a:r>
            <a:r>
              <a:rPr lang="en-US" altLang="en-US" dirty="0" err="1"/>
              <a:t>chuỗi</a:t>
            </a:r>
            <a:r>
              <a:rPr lang="en-US" altLang="en-US" dirty="0"/>
              <a:t> </a:t>
            </a:r>
            <a:r>
              <a:rPr lang="en-US" altLang="en-US" dirty="0" err="1"/>
              <a:t>có</a:t>
            </a:r>
            <a:r>
              <a:rPr lang="en-US" altLang="en-US" dirty="0"/>
              <a:t> </a:t>
            </a:r>
            <a:r>
              <a:rPr lang="en-US" altLang="en-US" dirty="0" err="1"/>
              <a:t>chứa</a:t>
            </a:r>
            <a:r>
              <a:rPr lang="en-US" altLang="en-US" dirty="0"/>
              <a:t> </a:t>
            </a:r>
            <a:r>
              <a:rPr lang="en-US" altLang="en-US" dirty="0" err="1"/>
              <a:t>toàn</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số</a:t>
            </a:r>
            <a:r>
              <a:rPr lang="en-US" altLang="en-US" dirty="0"/>
              <a:t>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có</a:t>
            </a:r>
            <a:r>
              <a:rPr lang="en-US" altLang="en-US" dirty="0"/>
              <a:t> </a:t>
            </a:r>
            <a:r>
              <a:rPr lang="en-US" altLang="en-US" dirty="0" err="1"/>
              <a:t>và</a:t>
            </a:r>
            <a:r>
              <a:rPr lang="en-US" altLang="en-US" dirty="0"/>
              <a:t> False </a:t>
            </a:r>
            <a:r>
              <a:rPr lang="en-US" altLang="en-US" dirty="0" err="1"/>
              <a:t>nếu</a:t>
            </a:r>
            <a:r>
              <a:rPr lang="en-US" altLang="en-US" dirty="0"/>
              <a:t> </a:t>
            </a:r>
            <a:r>
              <a:rPr lang="en-US" altLang="en-US" dirty="0" err="1"/>
              <a:t>không</a:t>
            </a:r>
            <a:r>
              <a:rPr lang="en-US" altLang="en-US" dirty="0"/>
              <a:t>.</a:t>
            </a:r>
          </a:p>
          <a:p>
            <a:r>
              <a:rPr lang="en-US" altLang="en-US" b="1" dirty="0" err="1"/>
              <a:t>chuỗi.isalpha</a:t>
            </a:r>
            <a:r>
              <a:rPr lang="en-US" altLang="en-US" b="1" dirty="0"/>
              <a:t>():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a:t>
            </a:r>
            <a:r>
              <a:rPr lang="en-US" altLang="en-US" dirty="0" err="1"/>
              <a:t>chuỗi</a:t>
            </a:r>
            <a:r>
              <a:rPr lang="en-US" altLang="en-US" dirty="0"/>
              <a:t> </a:t>
            </a:r>
            <a:r>
              <a:rPr lang="en-US" altLang="en-US" dirty="0" err="1"/>
              <a:t>có</a:t>
            </a:r>
            <a:r>
              <a:rPr lang="en-US" altLang="en-US" dirty="0"/>
              <a:t> </a:t>
            </a:r>
            <a:r>
              <a:rPr lang="en-US" altLang="en-US" dirty="0" err="1"/>
              <a:t>chứa</a:t>
            </a:r>
            <a:r>
              <a:rPr lang="en-US" altLang="en-US" dirty="0"/>
              <a:t> </a:t>
            </a:r>
            <a:r>
              <a:rPr lang="en-US" altLang="en-US" dirty="0" err="1"/>
              <a:t>toàn</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chữ</a:t>
            </a:r>
            <a:r>
              <a:rPr lang="en-US" altLang="en-US" dirty="0"/>
              <a:t> </a:t>
            </a:r>
            <a:r>
              <a:rPr lang="en-US" altLang="en-US" dirty="0" err="1"/>
              <a:t>cái</a:t>
            </a:r>
            <a:r>
              <a:rPr lang="en-US" altLang="en-US" dirty="0"/>
              <a:t>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có</a:t>
            </a:r>
            <a:r>
              <a:rPr lang="en-US" altLang="en-US" dirty="0"/>
              <a:t> </a:t>
            </a:r>
            <a:r>
              <a:rPr lang="en-US" altLang="en-US" dirty="0" err="1"/>
              <a:t>và</a:t>
            </a:r>
            <a:r>
              <a:rPr lang="en-US" altLang="en-US" dirty="0"/>
              <a:t> False </a:t>
            </a:r>
            <a:r>
              <a:rPr lang="en-US" altLang="en-US" dirty="0" err="1"/>
              <a:t>nếu</a:t>
            </a:r>
            <a:r>
              <a:rPr lang="en-US" altLang="en-US" dirty="0"/>
              <a:t> </a:t>
            </a:r>
            <a:r>
              <a:rPr lang="en-US" altLang="en-US" dirty="0" err="1"/>
              <a:t>không</a:t>
            </a:r>
            <a:r>
              <a:rPr lang="en-US" altLang="en-US" dirty="0"/>
              <a:t>.</a:t>
            </a:r>
          </a:p>
          <a:p>
            <a:r>
              <a:rPr lang="vi-VN" altLang="en-US" b="1" dirty="0"/>
              <a:t>chuỗi.capitalize(): </a:t>
            </a:r>
            <a:r>
              <a:rPr lang="vi-VN" altLang="en-US" dirty="0"/>
              <a:t>Chuyển đổi ký tự đầu tiên của chuỗi thành chữ in hoa và các ký tự còn lại thành chữ thường.</a:t>
            </a:r>
            <a:endParaRPr lang="en-US" altLang="en-US" dirty="0"/>
          </a:p>
          <a:p>
            <a:r>
              <a:rPr lang="en-US" altLang="en-US" b="1" dirty="0" err="1"/>
              <a:t>chuỗi.isupper</a:t>
            </a:r>
            <a:r>
              <a:rPr lang="en-US" altLang="en-US" b="1" dirty="0"/>
              <a:t>():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trong</a:t>
            </a:r>
            <a:r>
              <a:rPr lang="en-US" altLang="en-US" dirty="0"/>
              <a:t> </a:t>
            </a:r>
            <a:r>
              <a:rPr lang="en-US" altLang="en-US" dirty="0" err="1"/>
              <a:t>chuỗi</a:t>
            </a:r>
            <a:r>
              <a:rPr lang="en-US" altLang="en-US" dirty="0"/>
              <a:t> </a:t>
            </a:r>
            <a:r>
              <a:rPr lang="en-US" altLang="en-US" dirty="0" err="1"/>
              <a:t>có</a:t>
            </a:r>
            <a:r>
              <a:rPr lang="en-US" altLang="en-US" dirty="0"/>
              <a:t> </a:t>
            </a:r>
            <a:r>
              <a:rPr lang="en-US" altLang="en-US" dirty="0" err="1"/>
              <a:t>đều</a:t>
            </a:r>
            <a:r>
              <a:rPr lang="en-US" altLang="en-US" dirty="0"/>
              <a:t> </a:t>
            </a:r>
            <a:r>
              <a:rPr lang="en-US" altLang="en-US" dirty="0" err="1"/>
              <a:t>là</a:t>
            </a:r>
            <a:r>
              <a:rPr lang="en-US" altLang="en-US" dirty="0"/>
              <a:t> </a:t>
            </a:r>
            <a:r>
              <a:rPr lang="en-US" altLang="en-US" dirty="0" err="1"/>
              <a:t>chữ</a:t>
            </a:r>
            <a:r>
              <a:rPr lang="en-US" altLang="en-US" dirty="0"/>
              <a:t> in </a:t>
            </a:r>
            <a:r>
              <a:rPr lang="en-US" altLang="en-US" dirty="0" err="1"/>
              <a:t>hoa</a:t>
            </a:r>
            <a:r>
              <a:rPr lang="en-US" altLang="en-US" dirty="0"/>
              <a:t>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nếu</a:t>
            </a:r>
            <a:r>
              <a:rPr lang="en-US" altLang="en-US" dirty="0"/>
              <a:t> </a:t>
            </a:r>
            <a:r>
              <a:rPr lang="en-US" altLang="en-US" dirty="0" err="1"/>
              <a:t>có</a:t>
            </a:r>
            <a:r>
              <a:rPr lang="en-US" altLang="en-US" dirty="0"/>
              <a:t> </a:t>
            </a:r>
            <a:r>
              <a:rPr lang="en-US" altLang="en-US" dirty="0" err="1"/>
              <a:t>và</a:t>
            </a:r>
            <a:r>
              <a:rPr lang="en-US" altLang="en-US" dirty="0"/>
              <a:t> False </a:t>
            </a:r>
            <a:r>
              <a:rPr lang="en-US" altLang="en-US" dirty="0" err="1"/>
              <a:t>nếu</a:t>
            </a:r>
            <a:r>
              <a:rPr lang="en-US" altLang="en-US" dirty="0"/>
              <a:t> </a:t>
            </a:r>
            <a:r>
              <a:rPr lang="en-US" altLang="en-US" dirty="0" err="1"/>
              <a:t>không</a:t>
            </a:r>
            <a:r>
              <a:rPr lang="en-US" altLang="en-US" dirty="0"/>
              <a:t>.</a:t>
            </a:r>
          </a:p>
          <a:p>
            <a:r>
              <a:rPr lang="vi-VN" altLang="en-US" b="1" dirty="0"/>
              <a:t>chuỗi.islower(): </a:t>
            </a:r>
            <a:r>
              <a:rPr lang="vi-VN" altLang="en-US" dirty="0"/>
              <a:t>Kiểm tra xem tất cả các ký tự trong chuỗi có đều là chữ thường hay không. Trả về True nếu có và False nếu không.</a:t>
            </a:r>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719467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4744</TotalTime>
  <Words>3046</Words>
  <Application>Microsoft Office PowerPoint</Application>
  <PresentationFormat>Widescreen</PresentationFormat>
  <Paragraphs>277</Paragraphs>
  <Slides>35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Segoe UI</vt:lpstr>
      <vt:lpstr>Wingdings</vt:lpstr>
      <vt:lpstr>TIM_TempBaiGiangFTU-TOPICA_v1.1018111222</vt:lpstr>
      <vt:lpstr>LAB 5 GIẢI BÀI TẬP CHUỖI</vt:lpstr>
      <vt:lpstr>NỘI DUNG BÀI HỌC</vt:lpstr>
      <vt:lpstr>5.1. Định nghĩa chuỗi</vt:lpstr>
      <vt:lpstr>5.2. Truy cập các giá trị trong chuỗi</vt:lpstr>
      <vt:lpstr>5.2. Truy cập các giá trị trong chuỗi</vt:lpstr>
      <vt:lpstr>5.3. Chiều dài chuỗi trong Python</vt:lpstr>
      <vt:lpstr>5.3. Chiều dài chuỗi trong Python</vt:lpstr>
      <vt:lpstr>5.4. Các hàm cơ bản xử lý chuỗi trong Python. Nối chuỗi </vt:lpstr>
      <vt:lpstr>5.4. Các hàm cơ bản xử lý chuỗi trong Python. Nối chuỗi </vt:lpstr>
      <vt:lpstr>5.4. Các hàm cơ bản xử lý chuỗi trong Python. Nối chuỗi </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264</cp:revision>
  <cp:lastPrinted>2018-08-05T10:54:54Z</cp:lastPrinted>
  <dcterms:created xsi:type="dcterms:W3CDTF">2014-12-02T02:09:01Z</dcterms:created>
  <dcterms:modified xsi:type="dcterms:W3CDTF">2024-03-25T18:30:54Z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