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33"/>
  </p:notesMasterIdLst>
  <p:handoutMasterIdLst>
    <p:handoutMasterId r:id="rId34"/>
  </p:handoutMasterIdLst>
  <p:sldIdLst>
    <p:sldId id="256" r:id="rId2"/>
    <p:sldId id="261" r:id="rId3"/>
    <p:sldId id="352" r:id="rId4"/>
    <p:sldId id="314" r:id="rId5"/>
    <p:sldId id="263" r:id="rId6"/>
    <p:sldId id="319" r:id="rId7"/>
    <p:sldId id="353" r:id="rId8"/>
    <p:sldId id="316" r:id="rId9"/>
    <p:sldId id="354" r:id="rId10"/>
    <p:sldId id="303" r:id="rId11"/>
    <p:sldId id="330" r:id="rId12"/>
    <p:sldId id="350" r:id="rId13"/>
    <p:sldId id="331" r:id="rId14"/>
    <p:sldId id="332" r:id="rId15"/>
    <p:sldId id="333" r:id="rId16"/>
    <p:sldId id="334" r:id="rId17"/>
    <p:sldId id="335" r:id="rId18"/>
    <p:sldId id="336" r:id="rId19"/>
    <p:sldId id="337" r:id="rId20"/>
    <p:sldId id="315" r:id="rId21"/>
    <p:sldId id="338" r:id="rId22"/>
    <p:sldId id="339" r:id="rId23"/>
    <p:sldId id="340" r:id="rId24"/>
    <p:sldId id="341" r:id="rId25"/>
    <p:sldId id="342" r:id="rId26"/>
    <p:sldId id="343" r:id="rId27"/>
    <p:sldId id="344" r:id="rId28"/>
    <p:sldId id="345" r:id="rId29"/>
    <p:sldId id="346" r:id="rId30"/>
    <p:sldId id="355" r:id="rId31"/>
    <p:sldId id="313" r:id="rId32"/>
  </p:sldIdLst>
  <p:sldSz cx="12192000" cy="6858000"/>
  <p:notesSz cx="7023100" cy="9309100"/>
  <p:custDataLst>
    <p:tags r:id="rId35"/>
  </p:custDataLst>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56A4"/>
    <a:srgbClr val="025B79"/>
    <a:srgbClr val="00AEEF"/>
    <a:srgbClr val="E6E6E6"/>
    <a:srgbClr val="1A4AA7"/>
    <a:srgbClr val="2E3192"/>
    <a:srgbClr val="045375"/>
    <a:srgbClr val="DBAC69"/>
    <a:srgbClr val="B78543"/>
    <a:srgbClr val="DCC2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121" autoAdjust="0"/>
  </p:normalViewPr>
  <p:slideViewPr>
    <p:cSldViewPr>
      <p:cViewPr varScale="1">
        <p:scale>
          <a:sx n="86" d="100"/>
          <a:sy n="86" d="100"/>
        </p:scale>
        <p:origin x="105" y="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sz="quarter"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Footer Placeholder 3"/>
          <p:cNvSpPr>
            <a:spLocks noGrp="1"/>
          </p:cNvSpPr>
          <p:nvPr>
            <p:ph type="ftr" sz="quarter" idx="2"/>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5" name="Slide Number Placeholder 4"/>
          <p:cNvSpPr>
            <a:spLocks noGrp="1"/>
          </p:cNvSpPr>
          <p:nvPr>
            <p:ph type="sldNum" sz="quarter" idx="3"/>
          </p:nvPr>
        </p:nvSpPr>
        <p:spPr>
          <a:xfrm>
            <a:off x="3977531" y="8841738"/>
            <a:ext cx="3043979" cy="465773"/>
          </a:xfrm>
          <a:prstGeom prst="rect">
            <a:avLst/>
          </a:prstGeom>
        </p:spPr>
        <p:txBody>
          <a:bodyPr vert="horz" lIns="91577" tIns="45789" rIns="91577" bIns="45789" rtlCol="0" anchor="b"/>
          <a:lstStyle>
            <a:lvl1pPr algn="r">
              <a:defRPr sz="1200"/>
            </a:lvl1pPr>
          </a:lstStyle>
          <a:p>
            <a:fld id="{7756EA03-2E87-4956-9722-E32020787454}" type="slidenum">
              <a:rPr lang="en-US" smtClean="0"/>
              <a:t>‹#›</a:t>
            </a:fld>
            <a:endParaRPr lang="en-US"/>
          </a:p>
        </p:txBody>
      </p:sp>
    </p:spTree>
    <p:extLst>
      <p:ext uri="{BB962C8B-B14F-4D97-AF65-F5344CB8AC3E}">
        <p14:creationId xmlns:p14="http://schemas.microsoft.com/office/powerpoint/2010/main" val="16137523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1577" tIns="45789" rIns="91577" bIns="45789" rtlCol="0" anchor="ctr"/>
          <a:lstStyle/>
          <a:p>
            <a:endParaRPr lang="en-US"/>
          </a:p>
        </p:txBody>
      </p:sp>
      <p:sp>
        <p:nvSpPr>
          <p:cNvPr id="5" name="Notes Placeholder 4"/>
          <p:cNvSpPr>
            <a:spLocks noGrp="1"/>
          </p:cNvSpPr>
          <p:nvPr>
            <p:ph type="body" sz="quarter" idx="3"/>
          </p:nvPr>
        </p:nvSpPr>
        <p:spPr>
          <a:xfrm>
            <a:off x="702946" y="4422459"/>
            <a:ext cx="5617208" cy="4188778"/>
          </a:xfrm>
          <a:prstGeom prst="rect">
            <a:avLst/>
          </a:prstGeom>
        </p:spPr>
        <p:txBody>
          <a:bodyPr vert="horz" lIns="91577" tIns="45789" rIns="91577" bIns="457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7" name="Slide Number Placeholder 6"/>
          <p:cNvSpPr>
            <a:spLocks noGrp="1"/>
          </p:cNvSpPr>
          <p:nvPr>
            <p:ph type="sldNum" sz="quarter" idx="5"/>
          </p:nvPr>
        </p:nvSpPr>
        <p:spPr>
          <a:xfrm>
            <a:off x="3977531" y="8841738"/>
            <a:ext cx="3043979" cy="465773"/>
          </a:xfrm>
          <a:prstGeom prst="rect">
            <a:avLst/>
          </a:prstGeom>
        </p:spPr>
        <p:txBody>
          <a:bodyPr vert="horz" lIns="91577" tIns="45789" rIns="91577" bIns="45789" rtlCol="0" anchor="b"/>
          <a:lstStyle>
            <a:lvl1pPr algn="r">
              <a:defRPr sz="1200"/>
            </a:lvl1pPr>
          </a:lstStyle>
          <a:p>
            <a:fld id="{E64E6CAC-5EDA-4332-8FB6-C69239F8B667}" type="slidenum">
              <a:rPr lang="en-US" smtClean="0"/>
              <a:t>‹#›</a:t>
            </a:fld>
            <a:endParaRPr lang="en-US"/>
          </a:p>
        </p:txBody>
      </p:sp>
    </p:spTree>
    <p:extLst>
      <p:ext uri="{BB962C8B-B14F-4D97-AF65-F5344CB8AC3E}">
        <p14:creationId xmlns:p14="http://schemas.microsoft.com/office/powerpoint/2010/main" val="51511308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2</a:t>
            </a:fld>
            <a:endParaRPr lang="en-US"/>
          </a:p>
        </p:txBody>
      </p:sp>
      <p:sp>
        <p:nvSpPr>
          <p:cNvPr id="5" name="Date Placeholder 4">
            <a:extLst>
              <a:ext uri="{FF2B5EF4-FFF2-40B4-BE49-F238E27FC236}">
                <a16:creationId xmlns:a16="http://schemas.microsoft.com/office/drawing/2014/main" id="{236892A7-81BB-4D23-8B56-C93C3B0A4B1D}"/>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689961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22</a:t>
            </a:fld>
            <a:endParaRPr lang="en-US"/>
          </a:p>
        </p:txBody>
      </p:sp>
    </p:spTree>
    <p:extLst>
      <p:ext uri="{BB962C8B-B14F-4D97-AF65-F5344CB8AC3E}">
        <p14:creationId xmlns:p14="http://schemas.microsoft.com/office/powerpoint/2010/main" val="2607499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23</a:t>
            </a:fld>
            <a:endParaRPr lang="en-US"/>
          </a:p>
        </p:txBody>
      </p:sp>
    </p:spTree>
    <p:extLst>
      <p:ext uri="{BB962C8B-B14F-4D97-AF65-F5344CB8AC3E}">
        <p14:creationId xmlns:p14="http://schemas.microsoft.com/office/powerpoint/2010/main" val="3792135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24</a:t>
            </a:fld>
            <a:endParaRPr lang="en-US"/>
          </a:p>
        </p:txBody>
      </p:sp>
    </p:spTree>
    <p:extLst>
      <p:ext uri="{BB962C8B-B14F-4D97-AF65-F5344CB8AC3E}">
        <p14:creationId xmlns:p14="http://schemas.microsoft.com/office/powerpoint/2010/main" val="1600208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25</a:t>
            </a:fld>
            <a:endParaRPr lang="en-US"/>
          </a:p>
        </p:txBody>
      </p:sp>
    </p:spTree>
    <p:extLst>
      <p:ext uri="{BB962C8B-B14F-4D97-AF65-F5344CB8AC3E}">
        <p14:creationId xmlns:p14="http://schemas.microsoft.com/office/powerpoint/2010/main" val="28157626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26</a:t>
            </a:fld>
            <a:endParaRPr lang="en-US"/>
          </a:p>
        </p:txBody>
      </p:sp>
    </p:spTree>
    <p:extLst>
      <p:ext uri="{BB962C8B-B14F-4D97-AF65-F5344CB8AC3E}">
        <p14:creationId xmlns:p14="http://schemas.microsoft.com/office/powerpoint/2010/main" val="4182483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27</a:t>
            </a:fld>
            <a:endParaRPr lang="en-US"/>
          </a:p>
        </p:txBody>
      </p:sp>
    </p:spTree>
    <p:extLst>
      <p:ext uri="{BB962C8B-B14F-4D97-AF65-F5344CB8AC3E}">
        <p14:creationId xmlns:p14="http://schemas.microsoft.com/office/powerpoint/2010/main" val="1965330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28</a:t>
            </a:fld>
            <a:endParaRPr lang="en-US"/>
          </a:p>
        </p:txBody>
      </p:sp>
    </p:spTree>
    <p:extLst>
      <p:ext uri="{BB962C8B-B14F-4D97-AF65-F5344CB8AC3E}">
        <p14:creationId xmlns:p14="http://schemas.microsoft.com/office/powerpoint/2010/main" val="23837428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29</a:t>
            </a:fld>
            <a:endParaRPr lang="en-US"/>
          </a:p>
        </p:txBody>
      </p:sp>
    </p:spTree>
    <p:extLst>
      <p:ext uri="{BB962C8B-B14F-4D97-AF65-F5344CB8AC3E}">
        <p14:creationId xmlns:p14="http://schemas.microsoft.com/office/powerpoint/2010/main" val="14270937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30</a:t>
            </a:fld>
            <a:endParaRPr lang="en-US"/>
          </a:p>
        </p:txBody>
      </p:sp>
    </p:spTree>
    <p:extLst>
      <p:ext uri="{BB962C8B-B14F-4D97-AF65-F5344CB8AC3E}">
        <p14:creationId xmlns:p14="http://schemas.microsoft.com/office/powerpoint/2010/main" val="2074030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3</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739340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4</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642272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5</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4152997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6</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929198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7</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778322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8</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789411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9</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394148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21</a:t>
            </a:fld>
            <a:endParaRPr lang="en-US"/>
          </a:p>
        </p:txBody>
      </p:sp>
    </p:spTree>
    <p:extLst>
      <p:ext uri="{BB962C8B-B14F-4D97-AF65-F5344CB8AC3E}">
        <p14:creationId xmlns:p14="http://schemas.microsoft.com/office/powerpoint/2010/main" val="397054046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ctr">
            <a:normAutofit/>
          </a:bodyPr>
          <a:lstStyle>
            <a:lvl1pPr algn="ctr">
              <a:lnSpc>
                <a:spcPct val="140000"/>
              </a:lnSpc>
              <a:spcBef>
                <a:spcPts val="500"/>
              </a:spcBef>
              <a:defRPr sz="3600"/>
            </a:lvl1pPr>
          </a:lstStyle>
          <a:p>
            <a:r>
              <a:rPr lang="en-US" dirty="0"/>
              <a:t>CLICK TO EDIT MASTER TITLE STYLE</a:t>
            </a:r>
          </a:p>
        </p:txBody>
      </p:sp>
      <p:sp>
        <p:nvSpPr>
          <p:cNvPr id="3" name="Subtitle 2"/>
          <p:cNvSpPr>
            <a:spLocks noGrp="1"/>
          </p:cNvSpPr>
          <p:nvPr>
            <p:ph type="subTitle" idx="1"/>
          </p:nvPr>
        </p:nvSpPr>
        <p:spPr>
          <a:xfrm>
            <a:off x="1524000" y="4328718"/>
            <a:ext cx="9144000" cy="929081"/>
          </a:xfrm>
        </p:spPr>
        <p:txBody>
          <a:bodyPr anchor="b">
            <a:normAutofit/>
          </a:bodyPr>
          <a:lstStyle>
            <a:lvl1pPr marL="0" indent="0" algn="r">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Rectangle 6">
            <a:extLst>
              <a:ext uri="{FF2B5EF4-FFF2-40B4-BE49-F238E27FC236}">
                <a16:creationId xmlns:a16="http://schemas.microsoft.com/office/drawing/2014/main" id="{ABF5951F-A585-48FF-B21D-52BC31F70872}"/>
              </a:ext>
            </a:extLst>
          </p:cNvPr>
          <p:cNvSpPr/>
          <p:nvPr userDrawn="1"/>
        </p:nvSpPr>
        <p:spPr>
          <a:xfrm>
            <a:off x="0" y="1"/>
            <a:ext cx="12214988" cy="960038"/>
          </a:xfrm>
          <a:prstGeom prst="rect">
            <a:avLst/>
          </a:prstGeom>
          <a:solidFill>
            <a:srgbClr val="3256A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91A6871-C27F-48E5-8AA5-194553EE0015}"/>
              </a:ext>
            </a:extLst>
          </p:cNvPr>
          <p:cNvSpPr txBox="1"/>
          <p:nvPr userDrawn="1"/>
        </p:nvSpPr>
        <p:spPr>
          <a:xfrm>
            <a:off x="1631504" y="65244"/>
            <a:ext cx="8784976" cy="430887"/>
          </a:xfrm>
          <a:prstGeom prst="rect">
            <a:avLst/>
          </a:prstGeom>
          <a:noFill/>
        </p:spPr>
        <p:txBody>
          <a:bodyPr wrap="square" rtlCol="0">
            <a:spAutoFit/>
          </a:bodyPr>
          <a:lstStyle/>
          <a:p>
            <a:pPr algn="ctr"/>
            <a:r>
              <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TRƯỜNG ĐẠI HỌC KINH TẾ</a:t>
            </a:r>
            <a:r>
              <a:rPr lang="en-US" sz="2200" b="1" baseline="0" dirty="0">
                <a:solidFill>
                  <a:schemeClr val="bg1"/>
                </a:solidFill>
                <a:latin typeface="Segoe UI" panose="020B0502040204020203" pitchFamily="34" charset="0"/>
                <a:ea typeface="Segoe UI Black" panose="020B0A02040204020203" pitchFamily="34" charset="0"/>
                <a:cs typeface="Segoe UI" panose="020B0502040204020203" pitchFamily="34" charset="0"/>
              </a:rPr>
              <a:t> - KỸ THUẬT CÔNG NGHIỆP</a:t>
            </a:r>
            <a:endPar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5" name="Picture 4"/>
          <p:cNvPicPr>
            <a:picLocks noChangeAspect="1"/>
          </p:cNvPicPr>
          <p:nvPr userDrawn="1"/>
        </p:nvPicPr>
        <p:blipFill>
          <a:blip r:embed="rId2">
            <a:extLst>
              <a:ext uri="{BEBA8EAE-BF5A-486C-A8C5-ECC9F3942E4B}">
                <a14:imgProps xmlns:a14="http://schemas.microsoft.com/office/drawing/2010/main">
                  <a14:imgLayer r:embed="rId3">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76200" y="0"/>
            <a:ext cx="838200" cy="954521"/>
          </a:xfrm>
          <a:prstGeom prst="rect">
            <a:avLst/>
          </a:prstGeom>
        </p:spPr>
      </p:pic>
      <p:sp>
        <p:nvSpPr>
          <p:cNvPr id="11" name="Slide Number Placeholder 6"/>
          <p:cNvSpPr>
            <a:spLocks noGrp="1"/>
          </p:cNvSpPr>
          <p:nvPr>
            <p:ph type="sldNum" sz="quarter" idx="12"/>
          </p:nvPr>
        </p:nvSpPr>
        <p:spPr>
          <a:xfrm>
            <a:off x="9432022" y="6553200"/>
            <a:ext cx="2743200" cy="295753"/>
          </a:xfrm>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787030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586529" y="1825625"/>
            <a:ext cx="5386431" cy="4351338"/>
          </a:xfrm>
        </p:spPr>
        <p:txBody>
          <a:body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282173" y="1825625"/>
            <a:ext cx="5386431" cy="4351338"/>
          </a:xfrm>
        </p:spPr>
        <p:txBody>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50058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jus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862595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ctr">
            <a:normAutofit/>
          </a:bodyPr>
          <a:lstStyle>
            <a:lvl1pPr algn="just">
              <a:defRPr sz="3600"/>
            </a:lvl1pPr>
          </a:lstStyle>
          <a:p>
            <a:r>
              <a:rPr lang="en-US"/>
              <a:t>Click to edit Master title style</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13003177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515810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6227" y="629276"/>
            <a:ext cx="11356116" cy="924886"/>
          </a:xfrm>
        </p:spPr>
        <p:txBody>
          <a:bodyPr anchor="ctr">
            <a:normAutofit/>
          </a:bodyPr>
          <a:lstStyle>
            <a:lvl1pPr>
              <a:defRPr sz="2000"/>
            </a:lvl1pPr>
          </a:lstStyle>
          <a:p>
            <a:r>
              <a:rPr lang="en-US" dirty="0"/>
              <a:t>Click to edit Master title style</a:t>
            </a:r>
          </a:p>
        </p:txBody>
      </p:sp>
      <p:sp>
        <p:nvSpPr>
          <p:cNvPr id="3" name="Picture Placeholder 2"/>
          <p:cNvSpPr>
            <a:spLocks noGrp="1"/>
          </p:cNvSpPr>
          <p:nvPr>
            <p:ph type="pic" idx="1"/>
          </p:nvPr>
        </p:nvSpPr>
        <p:spPr>
          <a:xfrm>
            <a:off x="7281643" y="2049462"/>
            <a:ext cx="4350581" cy="38115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36227" y="2049462"/>
            <a:ext cx="6241410" cy="3811588"/>
          </a:xfrm>
        </p:spPr>
        <p:txBody>
          <a:bodyPr>
            <a:normAutofit/>
          </a:bodyPr>
          <a:lstStyle>
            <a:lvl1pPr marL="285750" indent="-285750">
              <a:buFont typeface="Arial" panose="020B0604020202020204" pitchFamily="34" charset="0"/>
              <a:buChar char="•"/>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78144835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2626" y="708914"/>
            <a:ext cx="11406748" cy="79880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92626" y="1644241"/>
            <a:ext cx="11406748" cy="418770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4"/>
          </p:nvPr>
        </p:nvSpPr>
        <p:spPr>
          <a:xfrm>
            <a:off x="9432022" y="6530522"/>
            <a:ext cx="2743200" cy="318431"/>
          </a:xfrm>
          <a:prstGeom prst="rect">
            <a:avLst/>
          </a:prstGeom>
        </p:spPr>
        <p:txBody>
          <a:bodyPr vert="horz" lIns="91440" tIns="45720" rIns="91440" bIns="45720" rtlCol="0" anchor="ctr"/>
          <a:lstStyle>
            <a:lvl1pPr algn="r">
              <a:defRPr sz="1200">
                <a:solidFill>
                  <a:schemeClr val="tx1"/>
                </a:solidFill>
                <a:latin typeface="Arial" panose="020B0604020202020204" pitchFamily="34" charset="0"/>
                <a:cs typeface="Arial" panose="020B0604020202020204" pitchFamily="34" charset="0"/>
              </a:defRPr>
            </a:lvl1pPr>
          </a:lstStyle>
          <a:p>
            <a:fld id="{007ACD57-2BBE-45FC-B065-2411E86622FE}" type="slidenum">
              <a:rPr lang="en-US" smtClean="0"/>
              <a:pPr/>
              <a:t>‹#›</a:t>
            </a:fld>
            <a:endParaRPr lang="en-US"/>
          </a:p>
        </p:txBody>
      </p:sp>
      <p:sp>
        <p:nvSpPr>
          <p:cNvPr id="14" name="Rectangle 13">
            <a:extLst>
              <a:ext uri="{FF2B5EF4-FFF2-40B4-BE49-F238E27FC236}">
                <a16:creationId xmlns:a16="http://schemas.microsoft.com/office/drawing/2014/main" id="{5C7FD602-296B-411E-9ED8-8935DFBCD82B}"/>
              </a:ext>
            </a:extLst>
          </p:cNvPr>
          <p:cNvSpPr/>
          <p:nvPr userDrawn="1"/>
        </p:nvSpPr>
        <p:spPr>
          <a:xfrm>
            <a:off x="0" y="6597384"/>
            <a:ext cx="12192000" cy="288000"/>
          </a:xfrm>
          <a:prstGeom prst="rect">
            <a:avLst/>
          </a:prstGeom>
          <a:solidFill>
            <a:srgbClr val="025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44E88F83-9762-4A75-BB32-90A68AB5688E}"/>
              </a:ext>
            </a:extLst>
          </p:cNvPr>
          <p:cNvSpPr/>
          <p:nvPr userDrawn="1"/>
        </p:nvSpPr>
        <p:spPr>
          <a:xfrm>
            <a:off x="-12254" y="6525344"/>
            <a:ext cx="12216507" cy="43200"/>
          </a:xfrm>
          <a:prstGeom prst="rect">
            <a:avLst/>
          </a:prstGeom>
          <a:solidFill>
            <a:srgbClr val="325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pic>
        <p:nvPicPr>
          <p:cNvPr id="7" name="Picture 6"/>
          <p:cNvPicPr>
            <a:picLocks noChangeAspect="1"/>
          </p:cNvPicPr>
          <p:nvPr userDrawn="1"/>
        </p:nvPicPr>
        <p:blipFill>
          <a:blip r:embed="rId8">
            <a:extLst>
              <a:ext uri="{BEBA8EAE-BF5A-486C-A8C5-ECC9F3942E4B}">
                <a14:imgProps xmlns:a14="http://schemas.microsoft.com/office/drawing/2010/main">
                  <a14:imgLayer r:embed="rId9">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10961174" y="231653"/>
            <a:ext cx="838200" cy="954521"/>
          </a:xfrm>
          <a:prstGeom prst="rect">
            <a:avLst/>
          </a:prstGeom>
        </p:spPr>
      </p:pic>
    </p:spTree>
    <p:extLst>
      <p:ext uri="{BB962C8B-B14F-4D97-AF65-F5344CB8AC3E}">
        <p14:creationId xmlns:p14="http://schemas.microsoft.com/office/powerpoint/2010/main" val="270235217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8" r:id="rId6"/>
  </p:sldLayoutIdLst>
  <p:hf hdr="0" ftr="0" dt="0"/>
  <p:txStyles>
    <p:titleStyle>
      <a:lvl1pPr algn="just" defTabSz="914400" rtl="0" eaLnBrk="1" latinLnBrk="0" hangingPunct="1">
        <a:lnSpc>
          <a:spcPct val="120000"/>
        </a:lnSpc>
        <a:spcBef>
          <a:spcPts val="500"/>
        </a:spcBef>
        <a:buNone/>
        <a:defRPr sz="2000" b="1" kern="1200">
          <a:solidFill>
            <a:schemeClr val="tx1"/>
          </a:solidFill>
          <a:latin typeface="Arial" panose="020B0604020202020204" pitchFamily="34" charset="0"/>
          <a:ea typeface="+mj-ea"/>
          <a:cs typeface="Arial" panose="020B0604020202020204" pitchFamily="34" charset="0"/>
        </a:defRPr>
      </a:lvl1pPr>
    </p:titleStyle>
    <p:bodyStyle>
      <a:lvl1pPr marL="268288" indent="-268288" algn="just" defTabSz="914400" rtl="0" eaLnBrk="1" latinLnBrk="0" hangingPunct="1">
        <a:lnSpc>
          <a:spcPct val="120000"/>
        </a:lnSpc>
        <a:spcBef>
          <a:spcPts val="500"/>
        </a:spcBef>
        <a:buClr>
          <a:srgbClr val="0071BC"/>
        </a:buClr>
        <a:buSzPct val="120000"/>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544513" indent="-276225" algn="just" defTabSz="914400" rtl="0" eaLnBrk="1" latinLnBrk="0" hangingPunct="1">
        <a:lnSpc>
          <a:spcPct val="120000"/>
        </a:lnSpc>
        <a:spcBef>
          <a:spcPts val="500"/>
        </a:spcBef>
        <a:buClr>
          <a:srgbClr val="0071BC"/>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2pPr>
      <a:lvl3pPr marL="814388" indent="-269875" algn="just" defTabSz="914400" rtl="0" eaLnBrk="1" latinLnBrk="0" hangingPunct="1">
        <a:lnSpc>
          <a:spcPct val="120000"/>
        </a:lnSpc>
        <a:spcBef>
          <a:spcPts val="500"/>
        </a:spcBef>
        <a:buClr>
          <a:srgbClr val="0071BC"/>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image" Target="../media/image2.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3900" y="1393561"/>
            <a:ext cx="10744200" cy="2387600"/>
          </a:xfrm>
        </p:spPr>
        <p:txBody>
          <a:bodyPr>
            <a:normAutofit/>
          </a:bodyPr>
          <a:lstStyle/>
          <a:p>
            <a:r>
              <a:rPr lang="en-US" dirty="0"/>
              <a:t>LAB 2</a:t>
            </a:r>
            <a:br>
              <a:rPr lang="en-US" dirty="0"/>
            </a:br>
            <a:r>
              <a:rPr lang="vi-VN" dirty="0"/>
              <a:t>GIẢI BÀI TẬP VỚI CẤU TRÚC LỆNH CƠ BẢN – CÂU LỆNH IF</a:t>
            </a:r>
            <a:endParaRPr lang="en-US" dirty="0"/>
          </a:p>
        </p:txBody>
      </p:sp>
      <p:sp>
        <p:nvSpPr>
          <p:cNvPr id="3" name="Subtitle 2"/>
          <p:cNvSpPr>
            <a:spLocks noGrp="1"/>
          </p:cNvSpPr>
          <p:nvPr>
            <p:ph type="subTitle" idx="1"/>
          </p:nvPr>
        </p:nvSpPr>
        <p:spPr/>
        <p:txBody>
          <a:bodyPr/>
          <a:lstStyle/>
          <a:p>
            <a:r>
              <a:rPr lang="en-US" dirty="0" err="1"/>
              <a:t>Giảng</a:t>
            </a:r>
            <a:r>
              <a:rPr lang="en-US" dirty="0"/>
              <a:t> </a:t>
            </a:r>
            <a:r>
              <a:rPr lang="en-US" dirty="0" err="1"/>
              <a:t>viên</a:t>
            </a:r>
            <a:r>
              <a:rPr lang="en-US" dirty="0"/>
              <a:t>: Lê </a:t>
            </a:r>
            <a:r>
              <a:rPr lang="en-US" dirty="0" err="1"/>
              <a:t>Hằng</a:t>
            </a:r>
            <a:r>
              <a:rPr lang="en-US" dirty="0"/>
              <a:t> Anh</a:t>
            </a:r>
          </a:p>
        </p:txBody>
      </p:sp>
      <p:sp>
        <p:nvSpPr>
          <p:cNvPr id="4" name="Slide Number Placeholder 3"/>
          <p:cNvSpPr>
            <a:spLocks noGrp="1"/>
          </p:cNvSpPr>
          <p:nvPr>
            <p:ph type="sldNum" sz="quarter" idx="12"/>
          </p:nvPr>
        </p:nvSpPr>
        <p:spPr>
          <a:xfrm>
            <a:off x="9448800" y="6530975"/>
            <a:ext cx="2743200" cy="317500"/>
          </a:xfrm>
        </p:spPr>
        <p:txBody>
          <a:bodyPr/>
          <a:lstStyle/>
          <a:p>
            <a:fld id="{007ACD57-2BBE-45FC-B065-2411E86622FE}" type="slidenum">
              <a:rPr lang="en-US" smtClean="0"/>
              <a:pPr/>
              <a:t>1</a:t>
            </a:fld>
            <a:endParaRPr lang="en-US"/>
          </a:p>
        </p:txBody>
      </p:sp>
      <p:sp>
        <p:nvSpPr>
          <p:cNvPr id="5" name="Rectangle 4"/>
          <p:cNvSpPr/>
          <p:nvPr/>
        </p:nvSpPr>
        <p:spPr>
          <a:xfrm>
            <a:off x="4370153" y="476672"/>
            <a:ext cx="3451715" cy="369332"/>
          </a:xfrm>
          <a:prstGeom prst="rect">
            <a:avLst/>
          </a:prstGeom>
        </p:spPr>
        <p:txBody>
          <a:bodyPr wrap="none">
            <a:spAutoFit/>
          </a:bodyPr>
          <a:lstStyle/>
          <a:p>
            <a:pPr algn="ctr"/>
            <a:r>
              <a:rPr lang="en-US" b="1" dirty="0">
                <a:solidFill>
                  <a:schemeClr val="bg1"/>
                </a:solidFill>
              </a:rPr>
              <a:t>TÊN KHOA </a:t>
            </a:r>
            <a:r>
              <a:rPr lang="en-US" b="1" dirty="0" err="1">
                <a:solidFill>
                  <a:schemeClr val="bg1"/>
                </a:solidFill>
              </a:rPr>
              <a:t>KHOA</a:t>
            </a:r>
            <a:r>
              <a:rPr lang="en-US" b="1" dirty="0">
                <a:solidFill>
                  <a:schemeClr val="bg1"/>
                </a:solidFill>
              </a:rPr>
              <a:t> HỌC ỨNG DỤNG</a:t>
            </a:r>
            <a:endParaRPr lang="vi-VN" b="1" dirty="0">
              <a:solidFill>
                <a:schemeClr val="bg1"/>
              </a:solidFill>
            </a:endParaRPr>
          </a:p>
        </p:txBody>
      </p:sp>
    </p:spTree>
    <p:custDataLst>
      <p:tags r:id="rId1"/>
    </p:custDataLst>
    <p:extLst>
      <p:ext uri="{BB962C8B-B14F-4D97-AF65-F5344CB8AC3E}">
        <p14:creationId xmlns:p14="http://schemas.microsoft.com/office/powerpoint/2010/main" val="2864421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a:t>
            </a:r>
          </a:p>
          <a:p>
            <a:pPr marL="0" indent="0">
              <a:spcBef>
                <a:spcPts val="725"/>
              </a:spcBef>
              <a:spcAft>
                <a:spcPts val="725"/>
              </a:spcAft>
              <a:buNone/>
            </a:pPr>
            <a:r>
              <a:rPr lang="vi-VN" altLang="en-US" dirty="0">
                <a:ea typeface="Arial" charset="0"/>
              </a:rPr>
              <a:t>Tính năm nhuận. Năm thứ n là nhuận nếu có chia hết cho 4, nhưng không chia hết cho 100 hoặc năm đó chia hết cho 400 (Chú ý: một số nguyên a là chia hết cho b nếu phần dư của phép chia bằng 0, tức a % b == 0)</a:t>
            </a:r>
          </a:p>
        </p:txBody>
      </p:sp>
      <p:sp>
        <p:nvSpPr>
          <p:cNvPr id="4" name="Slide Number Placeholder 3"/>
          <p:cNvSpPr>
            <a:spLocks noGrp="1"/>
          </p:cNvSpPr>
          <p:nvPr>
            <p:ph type="sldNum" sz="quarter" idx="12"/>
          </p:nvPr>
        </p:nvSpPr>
        <p:spPr/>
        <p:txBody>
          <a:bodyPr/>
          <a:lstStyle/>
          <a:p>
            <a:fld id="{007ACD57-2BBE-45FC-B065-2411E86622FE}" type="slidenum">
              <a:rPr lang="en-US" smtClean="0"/>
              <a:t>10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8644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2:</a:t>
            </a:r>
          </a:p>
          <a:p>
            <a:pPr marL="0" indent="0">
              <a:spcBef>
                <a:spcPts val="725"/>
              </a:spcBef>
              <a:spcAft>
                <a:spcPts val="725"/>
              </a:spcAft>
              <a:buNone/>
            </a:pPr>
            <a:r>
              <a:rPr lang="vi-VN" altLang="en-US" dirty="0">
                <a:ea typeface="Arial" charset="0"/>
              </a:rPr>
              <a:t>Viết chương trình kiểm tra xem điểm M(x, y) có nằm trong hình tròn tâm I(a, b) và bán kính R bằng cách xuất ra giá trị True nếu điểm M nằm trong hoặc trên hình tròn và False nếu nằm ngoài hình tròn với x, y, a, b, R nhập vào từ bàn phím.</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808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371600"/>
            <a:ext cx="11406748" cy="502919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3:</a:t>
            </a:r>
          </a:p>
          <a:p>
            <a:pPr marL="0" indent="0">
              <a:spcBef>
                <a:spcPts val="725"/>
              </a:spcBef>
              <a:spcAft>
                <a:spcPts val="725"/>
              </a:spcAft>
              <a:buNone/>
            </a:pPr>
            <a:r>
              <a:rPr lang="vi-VN" altLang="en-US" dirty="0">
                <a:ea typeface="Arial" charset="0"/>
              </a:rPr>
              <a:t>Viết chương trình nhập vào các số a, b, c sau đó kiểm tra bộ ba số a, b, c vừa nhập vào là bộ ba cạnh của tam giác thường, tam giác vuông, tam giác cân, tam giác vuông cân, tam giác đều hay không phải là bộ ba cạnh của tam giác.</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9764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4:</a:t>
            </a:r>
          </a:p>
          <a:p>
            <a:pPr marL="0" indent="0">
              <a:spcBef>
                <a:spcPts val="725"/>
              </a:spcBef>
              <a:spcAft>
                <a:spcPts val="725"/>
              </a:spcAft>
              <a:buNone/>
            </a:pPr>
            <a:r>
              <a:rPr lang="vi-VN" altLang="en-US" dirty="0">
                <a:ea typeface="Arial" charset="0"/>
              </a:rPr>
              <a:t>Viết chương trình tìm số lớn nhất trong 3 số bằng Python.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0313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5:</a:t>
            </a:r>
          </a:p>
          <a:p>
            <a:pPr marL="0" indent="0">
              <a:spcBef>
                <a:spcPts val="725"/>
              </a:spcBef>
              <a:spcAft>
                <a:spcPts val="725"/>
              </a:spcAft>
              <a:buNone/>
            </a:pPr>
            <a:r>
              <a:rPr lang="vi-VN" altLang="en-US" dirty="0">
                <a:ea typeface="Arial" charset="0"/>
              </a:rPr>
              <a:t>Viết chương trình kiểm tra một ký tự trong bảng chữ cái tiếng anh là nguyên âm hay phụ âm. Ký tự là bất kỳ được nhập từ bàn phím.</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8848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6:</a:t>
            </a:r>
          </a:p>
          <a:p>
            <a:pPr marL="0" indent="0">
              <a:spcBef>
                <a:spcPts val="725"/>
              </a:spcBef>
              <a:spcAft>
                <a:spcPts val="725"/>
              </a:spcAft>
              <a:buNone/>
            </a:pPr>
            <a:r>
              <a:rPr lang="vi-VN" altLang="en-US" dirty="0">
                <a:ea typeface="Arial" charset="0"/>
              </a:rPr>
              <a:t>Viết chương trình thể hiện menu lựa chọn gồm các thể loại phim hiện đang có trong rạp chiếu phim ABC. Yêu cầu người dùng nhập lựa chọn thể loại phim muốn xem.</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5811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7:</a:t>
            </a:r>
          </a:p>
          <a:p>
            <a:pPr marL="0" indent="0">
              <a:spcBef>
                <a:spcPts val="725"/>
              </a:spcBef>
              <a:spcAft>
                <a:spcPts val="725"/>
              </a:spcAft>
              <a:buNone/>
            </a:pPr>
            <a:r>
              <a:rPr lang="vi-VN" altLang="en-US" dirty="0">
                <a:ea typeface="Arial" charset="0"/>
              </a:rPr>
              <a:t>Viết chương trình giải hệ phương trình 2 ẩn:  </a:t>
            </a:r>
            <a:endParaRPr lang="en-US" altLang="en-US" dirty="0">
              <a:ea typeface="Arial" charset="0"/>
            </a:endParaRPr>
          </a:p>
          <a:p>
            <a:pPr marL="0" indent="0">
              <a:spcBef>
                <a:spcPts val="725"/>
              </a:spcBef>
              <a:spcAft>
                <a:spcPts val="725"/>
              </a:spcAft>
              <a:buNone/>
            </a:pPr>
            <a:endParaRPr lang="vi-VN" altLang="en-US" dirty="0">
              <a:ea typeface="Arial" charset="0"/>
            </a:endParaRPr>
          </a:p>
          <a:p>
            <a:pPr marL="0" indent="0">
              <a:spcBef>
                <a:spcPts val="725"/>
              </a:spcBef>
              <a:spcAft>
                <a:spcPts val="725"/>
              </a:spcAft>
              <a:buNone/>
            </a:pPr>
            <a:r>
              <a:rPr lang="vi-VN" altLang="en-US" dirty="0">
                <a:ea typeface="Arial" charset="0"/>
              </a:rPr>
              <a:t>Cách hệ số</a:t>
            </a:r>
            <a:r>
              <a:rPr lang="en-US" altLang="en-US" dirty="0">
                <a:ea typeface="Arial" charset="0"/>
              </a:rPr>
              <a:t>              </a:t>
            </a:r>
            <a:r>
              <a:rPr lang="vi-VN" altLang="en-US" dirty="0">
                <a:ea typeface="Arial" charset="0"/>
              </a:rPr>
              <a:t>   </a:t>
            </a:r>
            <a:r>
              <a:rPr lang="en-US" altLang="en-US" dirty="0">
                <a:ea typeface="Arial" charset="0"/>
              </a:rPr>
              <a:t>                    </a:t>
            </a:r>
            <a:r>
              <a:rPr lang="vi-VN" altLang="en-US" dirty="0">
                <a:ea typeface="Arial" charset="0"/>
              </a:rPr>
              <a:t>nhập từ bàn phím. Xét tất cả các trường hợp cụ thể.</a:t>
            </a:r>
          </a:p>
          <a:p>
            <a:pPr marL="0" indent="0">
              <a:spcBef>
                <a:spcPts val="725"/>
              </a:spcBef>
              <a:spcAft>
                <a:spcPts val="725"/>
              </a:spcAft>
              <a:buNone/>
            </a:pPr>
            <a:r>
              <a:rPr lang="en-US" altLang="en-US" dirty="0" err="1">
                <a:ea typeface="Arial" charset="0"/>
              </a:rPr>
              <a:t>Định</a:t>
            </a:r>
            <a:r>
              <a:rPr lang="en-US" altLang="en-US" dirty="0">
                <a:ea typeface="Arial" charset="0"/>
              </a:rPr>
              <a:t> </a:t>
            </a:r>
            <a:r>
              <a:rPr lang="en-US" altLang="en-US" dirty="0" err="1">
                <a:ea typeface="Arial" charset="0"/>
              </a:rPr>
              <a:t>thức</a:t>
            </a:r>
            <a:r>
              <a:rPr lang="en-US" altLang="en-US" dirty="0">
                <a:ea typeface="Arial" charset="0"/>
              </a:rPr>
              <a:t> </a:t>
            </a:r>
            <a:r>
              <a:rPr lang="vi-VN" altLang="en-US" dirty="0">
                <a:ea typeface="Arial" charset="0"/>
              </a:rPr>
              <a:t>Cramer dùng để tính hệ phương trình 2 ẩn như sau:</a:t>
            </a:r>
          </a:p>
          <a:p>
            <a:pPr marL="0" indent="0">
              <a:spcBef>
                <a:spcPts val="725"/>
              </a:spcBef>
              <a:spcAft>
                <a:spcPts val="725"/>
              </a:spcAft>
              <a:buNone/>
            </a:pPr>
            <a:r>
              <a:rPr lang="vi-VN" altLang="en-US" dirty="0">
                <a:ea typeface="Arial" charset="0"/>
              </a:rPr>
              <a:t> </a:t>
            </a:r>
            <a:endParaRPr lang="en-US" altLang="en-US" dirty="0">
              <a:ea typeface="Arial" charset="0"/>
            </a:endParaRPr>
          </a:p>
          <a:p>
            <a:pPr marL="0" indent="0">
              <a:spcBef>
                <a:spcPts val="725"/>
              </a:spcBef>
              <a:spcAft>
                <a:spcPts val="725"/>
              </a:spcAft>
              <a:buNone/>
            </a:pP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graphicFrame>
        <p:nvGraphicFramePr>
          <p:cNvPr id="9" name="Object 8">
            <a:extLst>
              <a:ext uri="{FF2B5EF4-FFF2-40B4-BE49-F238E27FC236}">
                <a16:creationId xmlns:a16="http://schemas.microsoft.com/office/drawing/2014/main" id="{84706422-9E07-4E8A-B68E-9A69DE77B742}"/>
              </a:ext>
            </a:extLst>
          </p:cNvPr>
          <p:cNvGraphicFramePr>
            <a:graphicFrameLocks noChangeAspect="1"/>
          </p:cNvGraphicFramePr>
          <p:nvPr>
            <p:extLst>
              <p:ext uri="{D42A27DB-BD31-4B8C-83A1-F6EECF244321}">
                <p14:modId xmlns:p14="http://schemas.microsoft.com/office/powerpoint/2010/main" val="756021811"/>
              </p:ext>
            </p:extLst>
          </p:nvPr>
        </p:nvGraphicFramePr>
        <p:xfrm>
          <a:off x="4953000" y="1981200"/>
          <a:ext cx="1546111" cy="801687"/>
        </p:xfrm>
        <a:graphic>
          <a:graphicData uri="http://schemas.openxmlformats.org/presentationml/2006/ole">
            <mc:AlternateContent xmlns:mc="http://schemas.openxmlformats.org/markup-compatibility/2006">
              <mc:Choice xmlns:v="urn:schemas-microsoft-com:vml" Requires="v">
                <p:oleObj spid="_x0000_s5219" name="Equation" r:id="rId3" imgW="1028335" imgH="533539" progId="Equation.DSMT4">
                  <p:embed/>
                </p:oleObj>
              </mc:Choice>
              <mc:Fallback>
                <p:oleObj name="Equation" r:id="rId3" imgW="1028335" imgH="533539" progId="Equation.DSMT4">
                  <p:embed/>
                  <p:pic>
                    <p:nvPicPr>
                      <p:cNvPr id="0" name=""/>
                      <p:cNvPicPr/>
                      <p:nvPr/>
                    </p:nvPicPr>
                    <p:blipFill>
                      <a:blip r:embed="rId4"/>
                      <a:stretch>
                        <a:fillRect/>
                      </a:stretch>
                    </p:blipFill>
                    <p:spPr>
                      <a:xfrm>
                        <a:off x="4953000" y="1981200"/>
                        <a:ext cx="1546111" cy="801687"/>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C12AFE32-D123-4530-8F6F-27348EC05C70}"/>
              </a:ext>
            </a:extLst>
          </p:cNvPr>
          <p:cNvGraphicFramePr>
            <a:graphicFrameLocks noChangeAspect="1"/>
          </p:cNvGraphicFramePr>
          <p:nvPr>
            <p:extLst>
              <p:ext uri="{D42A27DB-BD31-4B8C-83A1-F6EECF244321}">
                <p14:modId xmlns:p14="http://schemas.microsoft.com/office/powerpoint/2010/main" val="1864475678"/>
              </p:ext>
            </p:extLst>
          </p:nvPr>
        </p:nvGraphicFramePr>
        <p:xfrm>
          <a:off x="1676400" y="3124200"/>
          <a:ext cx="2247900" cy="487045"/>
        </p:xfrm>
        <a:graphic>
          <a:graphicData uri="http://schemas.openxmlformats.org/presentationml/2006/ole">
            <mc:AlternateContent xmlns:mc="http://schemas.openxmlformats.org/markup-compatibility/2006">
              <mc:Choice xmlns:v="urn:schemas-microsoft-com:vml" Requires="v">
                <p:oleObj spid="_x0000_s5220" name="Equation" r:id="rId5" imgW="1142394" imgH="247689" progId="Equation.DSMT4">
                  <p:embed/>
                </p:oleObj>
              </mc:Choice>
              <mc:Fallback>
                <p:oleObj name="Equation" r:id="rId5" imgW="1142394" imgH="247689" progId="Equation.DSMT4">
                  <p:embed/>
                  <p:pic>
                    <p:nvPicPr>
                      <p:cNvPr id="0" name=""/>
                      <p:cNvPicPr/>
                      <p:nvPr/>
                    </p:nvPicPr>
                    <p:blipFill>
                      <a:blip r:embed="rId6"/>
                      <a:stretch>
                        <a:fillRect/>
                      </a:stretch>
                    </p:blipFill>
                    <p:spPr>
                      <a:xfrm>
                        <a:off x="1676400" y="3124200"/>
                        <a:ext cx="2247900" cy="487045"/>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06BB3B3C-6039-408F-A488-80A1DFA1844D}"/>
              </a:ext>
            </a:extLst>
          </p:cNvPr>
          <p:cNvGraphicFramePr>
            <a:graphicFrameLocks noChangeAspect="1"/>
          </p:cNvGraphicFramePr>
          <p:nvPr>
            <p:extLst>
              <p:ext uri="{D42A27DB-BD31-4B8C-83A1-F6EECF244321}">
                <p14:modId xmlns:p14="http://schemas.microsoft.com/office/powerpoint/2010/main" val="819730630"/>
              </p:ext>
            </p:extLst>
          </p:nvPr>
        </p:nvGraphicFramePr>
        <p:xfrm>
          <a:off x="3612864" y="4111204"/>
          <a:ext cx="4226382" cy="914401"/>
        </p:xfrm>
        <a:graphic>
          <a:graphicData uri="http://schemas.openxmlformats.org/presentationml/2006/ole">
            <mc:AlternateContent xmlns:mc="http://schemas.openxmlformats.org/markup-compatibility/2006">
              <mc:Choice xmlns:v="urn:schemas-microsoft-com:vml" Requires="v">
                <p:oleObj spid="_x0000_s5221" name="Equation" r:id="rId7" imgW="2465772" imgH="533539" progId="Equation.DSMT4">
                  <p:embed/>
                </p:oleObj>
              </mc:Choice>
              <mc:Fallback>
                <p:oleObj name="Equation" r:id="rId7" imgW="2465772" imgH="533539" progId="Equation.DSMT4">
                  <p:embed/>
                  <p:pic>
                    <p:nvPicPr>
                      <p:cNvPr id="0" name=""/>
                      <p:cNvPicPr/>
                      <p:nvPr/>
                    </p:nvPicPr>
                    <p:blipFill>
                      <a:blip r:embed="rId8"/>
                      <a:stretch>
                        <a:fillRect/>
                      </a:stretch>
                    </p:blipFill>
                    <p:spPr>
                      <a:xfrm>
                        <a:off x="3612864" y="4111204"/>
                        <a:ext cx="4226382" cy="914401"/>
                      </a:xfrm>
                      <a:prstGeom prst="rect">
                        <a:avLst/>
                      </a:prstGeom>
                    </p:spPr>
                  </p:pic>
                </p:oleObj>
              </mc:Fallback>
            </mc:AlternateContent>
          </a:graphicData>
        </a:graphic>
      </p:graphicFrame>
    </p:spTree>
    <p:extLst>
      <p:ext uri="{BB962C8B-B14F-4D97-AF65-F5344CB8AC3E}">
        <p14:creationId xmlns:p14="http://schemas.microsoft.com/office/powerpoint/2010/main" val="1774957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8: </a:t>
            </a:r>
          </a:p>
          <a:p>
            <a:pPr marL="0" indent="0">
              <a:spcBef>
                <a:spcPts val="725"/>
              </a:spcBef>
              <a:spcAft>
                <a:spcPts val="725"/>
              </a:spcAft>
              <a:buNone/>
            </a:pPr>
            <a:r>
              <a:rPr lang="vi-VN" altLang="en-US" dirty="0">
                <a:ea typeface="Arial" charset="0"/>
              </a:rPr>
              <a:t>Viết chương trình phân loại sinh viên dựa vào kết quả điểm học tập. Nếu điểm A thì phân loại là sinh viên xuất sắc, điểm B là sinh viên loại giỏi, điểm C là sinh viên loại khá, điểm D là sinh viên loại trung bình, điểm E là sinh viên loại yếu, điểm F là sinh viên xếp loại kém.</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4718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4756559"/>
          </a:xfrm>
        </p:spPr>
        <p:txBody>
          <a:bodyPr>
            <a:normAutofit fontScale="92500"/>
          </a:bodyPr>
          <a:lstStyle/>
          <a:p>
            <a:pPr marL="0" indent="0">
              <a:spcBef>
                <a:spcPts val="725"/>
              </a:spcBef>
              <a:spcAft>
                <a:spcPts val="725"/>
              </a:spcAft>
              <a:buNone/>
            </a:pPr>
            <a:r>
              <a:rPr lang="en-US" altLang="en-US" b="1" dirty="0" err="1">
                <a:ea typeface="Arial" charset="0"/>
              </a:rPr>
              <a:t>Bài</a:t>
            </a:r>
            <a:r>
              <a:rPr lang="en-US" altLang="en-US" b="1" dirty="0">
                <a:ea typeface="Arial" charset="0"/>
              </a:rPr>
              <a:t> 9: </a:t>
            </a:r>
          </a:p>
          <a:p>
            <a:pPr marL="0" indent="0">
              <a:spcBef>
                <a:spcPts val="725"/>
              </a:spcBef>
              <a:spcAft>
                <a:spcPts val="725"/>
              </a:spcAft>
              <a:buNone/>
            </a:pPr>
            <a:r>
              <a:rPr lang="vi-VN" altLang="en-US" dirty="0">
                <a:ea typeface="Arial" charset="0"/>
              </a:rPr>
              <a:t>Tính cước taxi:</a:t>
            </a:r>
          </a:p>
          <a:p>
            <a:pPr marL="0" indent="0">
              <a:spcBef>
                <a:spcPts val="725"/>
              </a:spcBef>
              <a:spcAft>
                <a:spcPts val="725"/>
              </a:spcAft>
              <a:buNone/>
            </a:pPr>
            <a:r>
              <a:rPr lang="vi-VN" altLang="en-US" dirty="0">
                <a:ea typeface="Arial" charset="0"/>
              </a:rPr>
              <a:t>Viết chương trình tính cước taxi theo biểu phí cơ bản như sau:</a:t>
            </a:r>
          </a:p>
          <a:p>
            <a:pPr marL="0" indent="0">
              <a:spcBef>
                <a:spcPts val="725"/>
              </a:spcBef>
              <a:spcAft>
                <a:spcPts val="725"/>
              </a:spcAft>
              <a:buNone/>
            </a:pPr>
            <a:r>
              <a:rPr lang="en-US" altLang="en-US" dirty="0">
                <a:ea typeface="Arial" charset="0"/>
              </a:rPr>
              <a:t>+ </a:t>
            </a:r>
            <a:r>
              <a:rPr lang="vi-VN" altLang="en-US" dirty="0">
                <a:ea typeface="Arial" charset="0"/>
              </a:rPr>
              <a:t>Loại xe 4 chỗ:</a:t>
            </a:r>
          </a:p>
          <a:p>
            <a:pPr marL="0" indent="0">
              <a:spcBef>
                <a:spcPts val="725"/>
              </a:spcBef>
              <a:spcAft>
                <a:spcPts val="725"/>
              </a:spcAft>
              <a:buNone/>
            </a:pPr>
            <a:r>
              <a:rPr lang="vi-VN" altLang="en-US" dirty="0">
                <a:ea typeface="Arial" charset="0"/>
              </a:rPr>
              <a:t>Giá mở cửa</a:t>
            </a:r>
            <a:r>
              <a:rPr lang="en-US" altLang="en-US" dirty="0">
                <a:ea typeface="Arial" charset="0"/>
              </a:rPr>
              <a:t>: </a:t>
            </a:r>
            <a:r>
              <a:rPr lang="vi-VN" altLang="en-US" dirty="0">
                <a:ea typeface="Arial" charset="0"/>
              </a:rPr>
              <a:t>11.000 đồng/0.8km</a:t>
            </a:r>
            <a:r>
              <a:rPr lang="en-US" altLang="en-US" dirty="0">
                <a:ea typeface="Arial" charset="0"/>
              </a:rPr>
              <a:t>         </a:t>
            </a:r>
            <a:r>
              <a:rPr lang="vi-VN" altLang="en-US" dirty="0">
                <a:ea typeface="Arial" charset="0"/>
              </a:rPr>
              <a:t>Trong phạm vi 20km</a:t>
            </a:r>
            <a:r>
              <a:rPr lang="en-US" altLang="en-US" dirty="0">
                <a:ea typeface="Arial" charset="0"/>
              </a:rPr>
              <a:t>: </a:t>
            </a:r>
            <a:r>
              <a:rPr lang="vi-VN" altLang="en-US" dirty="0">
                <a:ea typeface="Arial" charset="0"/>
              </a:rPr>
              <a:t>12.100 đồng/km</a:t>
            </a:r>
            <a:r>
              <a:rPr lang="en-US" altLang="en-US" dirty="0">
                <a:ea typeface="Arial" charset="0"/>
              </a:rPr>
              <a:t>     </a:t>
            </a:r>
            <a:r>
              <a:rPr lang="vi-VN" altLang="en-US" dirty="0">
                <a:ea typeface="Arial" charset="0"/>
              </a:rPr>
              <a:t>Từ km thứ 21 trở đi</a:t>
            </a:r>
            <a:r>
              <a:rPr lang="en-US" altLang="en-US" dirty="0">
                <a:ea typeface="Arial" charset="0"/>
              </a:rPr>
              <a:t>: </a:t>
            </a:r>
            <a:r>
              <a:rPr lang="vi-VN" altLang="en-US" dirty="0">
                <a:ea typeface="Arial" charset="0"/>
              </a:rPr>
              <a:t>10.000 đồng/km</a:t>
            </a:r>
          </a:p>
          <a:p>
            <a:pPr marL="0" indent="0">
              <a:spcBef>
                <a:spcPts val="725"/>
              </a:spcBef>
              <a:spcAft>
                <a:spcPts val="725"/>
              </a:spcAft>
              <a:buNone/>
            </a:pPr>
            <a:r>
              <a:rPr lang="en-US" altLang="en-US" dirty="0">
                <a:ea typeface="Arial" charset="0"/>
              </a:rPr>
              <a:t>+ </a:t>
            </a:r>
            <a:r>
              <a:rPr lang="vi-VN" altLang="en-US" dirty="0">
                <a:ea typeface="Arial" charset="0"/>
              </a:rPr>
              <a:t>Loại xe 7 chỗ:</a:t>
            </a:r>
          </a:p>
          <a:p>
            <a:pPr marL="0" indent="0">
              <a:spcBef>
                <a:spcPts val="725"/>
              </a:spcBef>
              <a:spcAft>
                <a:spcPts val="725"/>
              </a:spcAft>
              <a:buNone/>
            </a:pPr>
            <a:r>
              <a:rPr lang="vi-VN" altLang="en-US" dirty="0">
                <a:ea typeface="Arial" charset="0"/>
              </a:rPr>
              <a:t>Giá mở cửa</a:t>
            </a:r>
            <a:r>
              <a:rPr lang="en-US" altLang="en-US" dirty="0">
                <a:ea typeface="Arial" charset="0"/>
              </a:rPr>
              <a:t>: </a:t>
            </a:r>
            <a:r>
              <a:rPr lang="vi-VN" altLang="en-US" dirty="0">
                <a:ea typeface="Arial" charset="0"/>
              </a:rPr>
              <a:t>13.000 đồng/0.8km</a:t>
            </a:r>
            <a:r>
              <a:rPr lang="en-US" altLang="en-US" dirty="0">
                <a:ea typeface="Arial" charset="0"/>
              </a:rPr>
              <a:t>	</a:t>
            </a:r>
            <a:r>
              <a:rPr lang="vi-VN" altLang="en-US" dirty="0">
                <a:ea typeface="Arial" charset="0"/>
              </a:rPr>
              <a:t>Trong phạm vi 30km</a:t>
            </a:r>
            <a:r>
              <a:rPr lang="en-US" altLang="en-US" dirty="0">
                <a:ea typeface="Arial" charset="0"/>
              </a:rPr>
              <a:t>: </a:t>
            </a:r>
            <a:r>
              <a:rPr lang="vi-VN" altLang="en-US" dirty="0">
                <a:ea typeface="Arial" charset="0"/>
              </a:rPr>
              <a:t>14.000 đồng/km</a:t>
            </a:r>
            <a:r>
              <a:rPr lang="en-US" altLang="en-US" dirty="0">
                <a:ea typeface="Arial" charset="0"/>
              </a:rPr>
              <a:t>	     </a:t>
            </a:r>
            <a:r>
              <a:rPr lang="vi-VN" altLang="en-US" dirty="0">
                <a:ea typeface="Arial" charset="0"/>
              </a:rPr>
              <a:t>Từ km thứ 31 trở đi</a:t>
            </a:r>
            <a:r>
              <a:rPr lang="en-US" altLang="en-US" dirty="0">
                <a:ea typeface="Arial" charset="0"/>
              </a:rPr>
              <a:t>: </a:t>
            </a:r>
            <a:r>
              <a:rPr lang="vi-VN" altLang="en-US" dirty="0">
                <a:ea typeface="Arial" charset="0"/>
              </a:rPr>
              <a:t>12.000 đồng/km</a:t>
            </a:r>
          </a:p>
          <a:p>
            <a:pPr marL="0" indent="0">
              <a:spcBef>
                <a:spcPts val="725"/>
              </a:spcBef>
              <a:spcAft>
                <a:spcPts val="725"/>
              </a:spcAft>
              <a:buNone/>
            </a:pPr>
            <a:r>
              <a:rPr lang="vi-VN" altLang="en-US" dirty="0">
                <a:ea typeface="Arial" charset="0"/>
              </a:rPr>
              <a:t>Tiền chờ: 5 phút đầu được miễn phí, từ phút thứ sáu trở đi là 800 đồng/phút.</a:t>
            </a:r>
          </a:p>
          <a:p>
            <a:pPr marL="0" indent="0">
              <a:spcBef>
                <a:spcPts val="725"/>
              </a:spcBef>
              <a:spcAft>
                <a:spcPts val="725"/>
              </a:spcAft>
              <a:buNone/>
            </a:pPr>
            <a:r>
              <a:rPr lang="vi-VN" altLang="en-US" dirty="0">
                <a:ea typeface="Arial" charset="0"/>
              </a:rPr>
              <a:t>Loại xe chỉ nhập 4 hoặc 7.</a:t>
            </a:r>
          </a:p>
        </p:txBody>
      </p:sp>
      <p:sp>
        <p:nvSpPr>
          <p:cNvPr id="4" name="Slide Number Placeholder 3"/>
          <p:cNvSpPr>
            <a:spLocks noGrp="1"/>
          </p:cNvSpPr>
          <p:nvPr>
            <p:ph type="sldNum" sz="quarter" idx="12"/>
          </p:nvPr>
        </p:nvSpPr>
        <p:spPr/>
        <p:txBody>
          <a:bodyPr/>
          <a:lstStyle/>
          <a:p>
            <a:fld id="{007ACD57-2BBE-45FC-B065-2411E86622FE}" type="slidenum">
              <a:rPr lang="en-US" smtClean="0"/>
              <a:t>18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1365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10: </a:t>
            </a:r>
          </a:p>
          <a:p>
            <a:pPr marL="0" indent="0">
              <a:spcBef>
                <a:spcPts val="725"/>
              </a:spcBef>
              <a:spcAft>
                <a:spcPts val="725"/>
              </a:spcAft>
              <a:buNone/>
            </a:pPr>
            <a:r>
              <a:rPr lang="vi-VN" altLang="en-US" dirty="0">
                <a:ea typeface="Arial" charset="0"/>
              </a:rPr>
              <a:t>Viết chương trình nhập lương nhân viên, tính thuế thu nhập và lương ròng (số tiền lương thực sự mà nhân viên đó nhận được).</a:t>
            </a:r>
          </a:p>
          <a:p>
            <a:pPr marL="0" indent="0">
              <a:spcBef>
                <a:spcPts val="725"/>
              </a:spcBef>
              <a:spcAft>
                <a:spcPts val="725"/>
              </a:spcAft>
              <a:buNone/>
            </a:pPr>
            <a:r>
              <a:rPr lang="vi-VN" altLang="en-US" dirty="0">
                <a:ea typeface="Arial" charset="0"/>
              </a:rPr>
              <a:t>Với các thông tin giả sử như sau</a:t>
            </a:r>
            <a:r>
              <a:rPr lang="en-US" altLang="en-US" dirty="0">
                <a:ea typeface="Arial" charset="0"/>
              </a:rPr>
              <a:t>: </a:t>
            </a:r>
            <a:endParaRPr lang="vi-VN" altLang="en-US" dirty="0">
              <a:ea typeface="Arial" charset="0"/>
            </a:endParaRPr>
          </a:p>
          <a:p>
            <a:pPr marL="0" indent="0">
              <a:spcBef>
                <a:spcPts val="725"/>
              </a:spcBef>
              <a:spcAft>
                <a:spcPts val="725"/>
              </a:spcAft>
              <a:buNone/>
            </a:pPr>
            <a:r>
              <a:rPr lang="vi-VN" altLang="en-US" dirty="0">
                <a:ea typeface="Arial" charset="0"/>
              </a:rPr>
              <a:t>+ 30% thuế thu nhập nếu lương là 15 triệu</a:t>
            </a:r>
          </a:p>
          <a:p>
            <a:pPr marL="0" indent="0">
              <a:spcBef>
                <a:spcPts val="725"/>
              </a:spcBef>
              <a:spcAft>
                <a:spcPts val="725"/>
              </a:spcAft>
              <a:buNone/>
            </a:pPr>
            <a:r>
              <a:rPr lang="vi-VN" altLang="en-US" dirty="0">
                <a:ea typeface="Arial" charset="0"/>
              </a:rPr>
              <a:t>+ 20% thuế thu nhập nếu lương từ 7 đến 15 triệu</a:t>
            </a:r>
          </a:p>
          <a:p>
            <a:pPr marL="0" indent="0">
              <a:spcBef>
                <a:spcPts val="725"/>
              </a:spcBef>
              <a:spcAft>
                <a:spcPts val="725"/>
              </a:spcAft>
              <a:buNone/>
            </a:pPr>
            <a:r>
              <a:rPr lang="vi-VN" altLang="en-US" dirty="0">
                <a:ea typeface="Arial" charset="0"/>
              </a:rPr>
              <a:t>+ 10% thuế thu nhập nếu lương dưới 7 triệu</a:t>
            </a:r>
          </a:p>
        </p:txBody>
      </p:sp>
      <p:sp>
        <p:nvSpPr>
          <p:cNvPr id="4" name="Slide Number Placeholder 3"/>
          <p:cNvSpPr>
            <a:spLocks noGrp="1"/>
          </p:cNvSpPr>
          <p:nvPr>
            <p:ph type="sldNum" sz="quarter" idx="12"/>
          </p:nvPr>
        </p:nvSpPr>
        <p:spPr/>
        <p:txBody>
          <a:bodyPr/>
          <a:lstStyle/>
          <a:p>
            <a:fld id="{007ACD57-2BBE-45FC-B065-2411E86622FE}" type="slidenum">
              <a:rPr lang="en-US" smtClean="0"/>
              <a:t>19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6679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NỘI DUNG BÀI HỌC</a:t>
            </a:r>
          </a:p>
        </p:txBody>
      </p:sp>
      <p:sp>
        <p:nvSpPr>
          <p:cNvPr id="3" name="Slide Number Placeholder 2"/>
          <p:cNvSpPr>
            <a:spLocks noGrp="1"/>
          </p:cNvSpPr>
          <p:nvPr>
            <p:ph type="sldNum" sz="quarter" idx="12"/>
          </p:nvPr>
        </p:nvSpPr>
        <p:spPr/>
        <p:txBody>
          <a:bodyPr/>
          <a:lstStyle/>
          <a:p>
            <a:fld id="{007ACD57-2BBE-45FC-B065-2411E86622FE}" type="slidenum">
              <a:rPr lang="en-US" smtClean="0"/>
              <a:pPr/>
              <a:t>2</a:t>
            </a:fld>
            <a:endParaRPr lang="en-US"/>
          </a:p>
        </p:txBody>
      </p:sp>
      <p:grpSp>
        <p:nvGrpSpPr>
          <p:cNvPr id="31" name="Group 30"/>
          <p:cNvGrpSpPr/>
          <p:nvPr/>
        </p:nvGrpSpPr>
        <p:grpSpPr>
          <a:xfrm>
            <a:off x="2133600" y="1676400"/>
            <a:ext cx="7815942" cy="3261668"/>
            <a:chOff x="3444880" y="1621464"/>
            <a:chExt cx="7815942" cy="3261668"/>
          </a:xfrm>
        </p:grpSpPr>
        <p:grpSp>
          <p:nvGrpSpPr>
            <p:cNvPr id="19" name="Group 18"/>
            <p:cNvGrpSpPr/>
            <p:nvPr/>
          </p:nvGrpSpPr>
          <p:grpSpPr>
            <a:xfrm>
              <a:off x="3444880" y="1621464"/>
              <a:ext cx="7788286" cy="700087"/>
              <a:chOff x="5715644" y="2356304"/>
              <a:chExt cx="7788286" cy="700087"/>
            </a:xfrm>
          </p:grpSpPr>
          <p:sp>
            <p:nvSpPr>
              <p:cNvPr id="20" name="Oval 19"/>
              <p:cNvSpPr/>
              <p:nvPr/>
            </p:nvSpPr>
            <p:spPr>
              <a:xfrm>
                <a:off x="5715644" y="2356304"/>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2.1</a:t>
                </a:r>
              </a:p>
            </p:txBody>
          </p:sp>
          <p:sp>
            <p:nvSpPr>
              <p:cNvPr id="21" name="TextBox 6"/>
              <p:cNvSpPr txBox="1">
                <a:spLocks noChangeArrowheads="1"/>
              </p:cNvSpPr>
              <p:nvPr/>
            </p:nvSpPr>
            <p:spPr bwMode="auto">
              <a:xfrm>
                <a:off x="6581461" y="2507933"/>
                <a:ext cx="6922469"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Câu</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lệnh</a:t>
                </a:r>
                <a:r>
                  <a:rPr lang="en-US" dirty="0">
                    <a:latin typeface="Arial" pitchFamily="34" charset="0"/>
                    <a:ea typeface="Tahoma" pitchFamily="34" charset="0"/>
                    <a:cs typeface="Arial" pitchFamily="34" charset="0"/>
                  </a:rPr>
                  <a:t> if</a:t>
                </a:r>
                <a:endParaRPr lang="vi-VN" dirty="0">
                  <a:latin typeface="Arial" pitchFamily="34" charset="0"/>
                  <a:ea typeface="Tahoma" pitchFamily="34" charset="0"/>
                  <a:cs typeface="Arial" pitchFamily="34" charset="0"/>
                </a:endParaRPr>
              </a:p>
            </p:txBody>
          </p:sp>
        </p:grpSp>
        <p:grpSp>
          <p:nvGrpSpPr>
            <p:cNvPr id="22" name="Group 21"/>
            <p:cNvGrpSpPr/>
            <p:nvPr/>
          </p:nvGrpSpPr>
          <p:grpSpPr>
            <a:xfrm>
              <a:off x="3444880" y="2476939"/>
              <a:ext cx="7815942" cy="701675"/>
              <a:chOff x="5424262" y="3234508"/>
              <a:chExt cx="7815942" cy="701675"/>
            </a:xfrm>
          </p:grpSpPr>
          <p:sp>
            <p:nvSpPr>
              <p:cNvPr id="23" name="TextBox 7"/>
              <p:cNvSpPr txBox="1">
                <a:spLocks noChangeArrowheads="1"/>
              </p:cNvSpPr>
              <p:nvPr/>
            </p:nvSpPr>
            <p:spPr bwMode="auto">
              <a:xfrm>
                <a:off x="6276366" y="3378878"/>
                <a:ext cx="6963838"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Câu</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lệnh</a:t>
                </a:r>
                <a:r>
                  <a:rPr lang="en-US" dirty="0">
                    <a:latin typeface="Arial" pitchFamily="34" charset="0"/>
                    <a:ea typeface="Tahoma" pitchFamily="34" charset="0"/>
                    <a:cs typeface="Arial" pitchFamily="34" charset="0"/>
                  </a:rPr>
                  <a:t> if else</a:t>
                </a:r>
              </a:p>
            </p:txBody>
          </p:sp>
          <p:sp>
            <p:nvSpPr>
              <p:cNvPr id="24" name="Oval 23"/>
              <p:cNvSpPr/>
              <p:nvPr/>
            </p:nvSpPr>
            <p:spPr>
              <a:xfrm>
                <a:off x="5424262" y="3234508"/>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2.2</a:t>
                </a:r>
              </a:p>
            </p:txBody>
          </p:sp>
        </p:grpSp>
        <p:grpSp>
          <p:nvGrpSpPr>
            <p:cNvPr id="25" name="Group 24"/>
            <p:cNvGrpSpPr/>
            <p:nvPr/>
          </p:nvGrpSpPr>
          <p:grpSpPr>
            <a:xfrm>
              <a:off x="3444880" y="3344850"/>
              <a:ext cx="5486400" cy="700087"/>
              <a:chOff x="5159829" y="4011422"/>
              <a:chExt cx="5486400" cy="700087"/>
            </a:xfrm>
          </p:grpSpPr>
          <p:sp>
            <p:nvSpPr>
              <p:cNvPr id="26" name="Oval 25"/>
              <p:cNvSpPr/>
              <p:nvPr/>
            </p:nvSpPr>
            <p:spPr>
              <a:xfrm>
                <a:off x="5159829" y="4011422"/>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2.3</a:t>
                </a:r>
              </a:p>
            </p:txBody>
          </p:sp>
          <p:sp>
            <p:nvSpPr>
              <p:cNvPr id="27" name="TextBox 6"/>
              <p:cNvSpPr txBox="1">
                <a:spLocks noChangeArrowheads="1"/>
              </p:cNvSpPr>
              <p:nvPr/>
            </p:nvSpPr>
            <p:spPr bwMode="auto">
              <a:xfrm>
                <a:off x="6020898" y="4168784"/>
                <a:ext cx="4625331"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Câu</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lệnh</a:t>
                </a:r>
                <a:r>
                  <a:rPr lang="en-US" dirty="0">
                    <a:latin typeface="Arial" pitchFamily="34" charset="0"/>
                    <a:ea typeface="Tahoma" pitchFamily="34" charset="0"/>
                    <a:cs typeface="Arial" pitchFamily="34" charset="0"/>
                  </a:rPr>
                  <a:t> if – </a:t>
                </a:r>
                <a:r>
                  <a:rPr lang="en-US" dirty="0" err="1">
                    <a:latin typeface="Arial" pitchFamily="34" charset="0"/>
                    <a:ea typeface="Tahoma" pitchFamily="34" charset="0"/>
                    <a:cs typeface="Arial" pitchFamily="34" charset="0"/>
                  </a:rPr>
                  <a:t>elif</a:t>
                </a:r>
                <a:r>
                  <a:rPr lang="en-US" dirty="0">
                    <a:latin typeface="Arial" pitchFamily="34" charset="0"/>
                    <a:ea typeface="Tahoma" pitchFamily="34" charset="0"/>
                    <a:cs typeface="Arial" pitchFamily="34" charset="0"/>
                  </a:rPr>
                  <a:t> - else</a:t>
                </a:r>
              </a:p>
            </p:txBody>
          </p:sp>
        </p:grpSp>
        <p:grpSp>
          <p:nvGrpSpPr>
            <p:cNvPr id="28" name="Group 27"/>
            <p:cNvGrpSpPr/>
            <p:nvPr/>
          </p:nvGrpSpPr>
          <p:grpSpPr>
            <a:xfrm>
              <a:off x="3444880" y="4181457"/>
              <a:ext cx="6553201" cy="701675"/>
              <a:chOff x="4877254" y="4916297"/>
              <a:chExt cx="6553201" cy="701675"/>
            </a:xfrm>
          </p:grpSpPr>
          <p:sp>
            <p:nvSpPr>
              <p:cNvPr id="29" name="TextBox 7"/>
              <p:cNvSpPr txBox="1">
                <a:spLocks noChangeArrowheads="1"/>
              </p:cNvSpPr>
              <p:nvPr/>
            </p:nvSpPr>
            <p:spPr bwMode="auto">
              <a:xfrm>
                <a:off x="5758961" y="5074453"/>
                <a:ext cx="5671494"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lỗi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thường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gặp</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khi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sử</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dụng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câu</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điều</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kiện</a:t>
                </a:r>
                <a:endParaRPr lang="en-US" dirty="0">
                  <a:latin typeface="Arial" pitchFamily="34" charset="0"/>
                  <a:ea typeface="Tahoma" pitchFamily="34" charset="0"/>
                  <a:cs typeface="Arial" pitchFamily="34" charset="0"/>
                </a:endParaRPr>
              </a:p>
            </p:txBody>
          </p:sp>
          <p:sp>
            <p:nvSpPr>
              <p:cNvPr id="30" name="Oval 29"/>
              <p:cNvSpPr/>
              <p:nvPr/>
            </p:nvSpPr>
            <p:spPr>
              <a:xfrm>
                <a:off x="4877254" y="4916297"/>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2.4</a:t>
                </a:r>
              </a:p>
            </p:txBody>
          </p:sp>
        </p:grpSp>
      </p:grpSp>
      <p:sp>
        <p:nvSpPr>
          <p:cNvPr id="17"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18"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
        <p:nvSpPr>
          <p:cNvPr id="62" name="TextBox 7">
            <a:extLst>
              <a:ext uri="{FF2B5EF4-FFF2-40B4-BE49-F238E27FC236}">
                <a16:creationId xmlns:a16="http://schemas.microsoft.com/office/drawing/2014/main" id="{FD248CB8-E08F-482B-B2BE-89D42095F694}"/>
              </a:ext>
            </a:extLst>
          </p:cNvPr>
          <p:cNvSpPr txBox="1">
            <a:spLocks noChangeArrowheads="1"/>
          </p:cNvSpPr>
          <p:nvPr/>
        </p:nvSpPr>
        <p:spPr bwMode="auto">
          <a:xfrm>
            <a:off x="3015307" y="5259594"/>
            <a:ext cx="5671494"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Hướng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dẫn</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giải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bài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tập</a:t>
            </a:r>
            <a:endParaRPr lang="en-US" dirty="0">
              <a:latin typeface="Arial" pitchFamily="34" charset="0"/>
              <a:ea typeface="Tahoma" pitchFamily="34" charset="0"/>
              <a:cs typeface="Arial" pitchFamily="34" charset="0"/>
            </a:endParaRPr>
          </a:p>
        </p:txBody>
      </p:sp>
      <p:sp>
        <p:nvSpPr>
          <p:cNvPr id="63" name="Oval 62">
            <a:extLst>
              <a:ext uri="{FF2B5EF4-FFF2-40B4-BE49-F238E27FC236}">
                <a16:creationId xmlns:a16="http://schemas.microsoft.com/office/drawing/2014/main" id="{9EC547D4-A2D8-4BDC-A05F-6AB52861BAEF}"/>
              </a:ext>
            </a:extLst>
          </p:cNvPr>
          <p:cNvSpPr/>
          <p:nvPr/>
        </p:nvSpPr>
        <p:spPr>
          <a:xfrm>
            <a:off x="2133600" y="5101438"/>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2.5</a:t>
            </a:r>
          </a:p>
        </p:txBody>
      </p:sp>
    </p:spTree>
    <p:custDataLst>
      <p:tags r:id="rId1"/>
    </p:custDataLst>
    <p:extLst>
      <p:ext uri="{BB962C8B-B14F-4D97-AF65-F5344CB8AC3E}">
        <p14:creationId xmlns:p14="http://schemas.microsoft.com/office/powerpoint/2010/main" val="1093488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 </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tháng</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cho</a:t>
            </a:r>
            <a:r>
              <a:rPr lang="en-US" altLang="en-US" dirty="0">
                <a:ea typeface="Arial" charset="0"/>
              </a:rPr>
              <a:t> </a:t>
            </a:r>
            <a:r>
              <a:rPr lang="en-US" altLang="en-US" dirty="0" err="1">
                <a:ea typeface="Arial" charset="0"/>
              </a:rPr>
              <a:t>biết</a:t>
            </a:r>
            <a:r>
              <a:rPr lang="en-US" altLang="en-US" dirty="0">
                <a:ea typeface="Arial" charset="0"/>
              </a:rPr>
              <a:t> </a:t>
            </a:r>
            <a:r>
              <a:rPr lang="en-US" altLang="en-US" dirty="0" err="1">
                <a:ea typeface="Arial" charset="0"/>
              </a:rPr>
              <a:t>tháng</a:t>
            </a:r>
            <a:r>
              <a:rPr lang="en-US" altLang="en-US" dirty="0">
                <a:ea typeface="Arial" charset="0"/>
              </a:rPr>
              <a:t> </a:t>
            </a:r>
            <a:r>
              <a:rPr lang="en-US" altLang="en-US" dirty="0" err="1">
                <a:ea typeface="Arial" charset="0"/>
              </a:rPr>
              <a:t>đó</a:t>
            </a:r>
            <a:r>
              <a:rPr lang="en-US" altLang="en-US" dirty="0">
                <a:ea typeface="Arial" charset="0"/>
              </a:rPr>
              <a:t> </a:t>
            </a:r>
            <a:r>
              <a:rPr lang="en-US" altLang="en-US" dirty="0" err="1">
                <a:ea typeface="Arial" charset="0"/>
              </a:rPr>
              <a:t>có</a:t>
            </a:r>
            <a:r>
              <a:rPr lang="en-US" altLang="en-US" dirty="0">
                <a:ea typeface="Arial" charset="0"/>
              </a:rPr>
              <a:t> bao </a:t>
            </a:r>
            <a:r>
              <a:rPr lang="en-US" altLang="en-US" dirty="0" err="1">
                <a:ea typeface="Arial" charset="0"/>
              </a:rPr>
              <a:t>nhiêu</a:t>
            </a:r>
            <a:r>
              <a:rPr lang="en-US" altLang="en-US" dirty="0">
                <a:ea typeface="Arial" charset="0"/>
              </a:rPr>
              <a:t> </a:t>
            </a:r>
            <a:r>
              <a:rPr lang="en-US" altLang="en-US" dirty="0" err="1">
                <a:ea typeface="Arial" charset="0"/>
              </a:rPr>
              <a:t>ngày</a:t>
            </a:r>
            <a:r>
              <a:rPr lang="en-US" altLang="en-US" dirty="0">
                <a:ea typeface="Arial" charset="0"/>
              </a:rPr>
              <a:t>?</a:t>
            </a:r>
            <a:endParaRPr lang="vi-VN" altLang="en-US" dirty="0">
              <a:ea typeface="Arial"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007ACD57-2BBE-45FC-B065-2411E86622FE}" type="slidenum">
              <a:rPr lang="en-US" smtClean="0"/>
              <a:t>20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7802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2: </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hệ</a:t>
            </a:r>
            <a:r>
              <a:rPr lang="en-US" altLang="en-US" dirty="0">
                <a:ea typeface="Arial" charset="0"/>
              </a:rPr>
              <a:t> </a:t>
            </a:r>
            <a:r>
              <a:rPr lang="en-US" altLang="en-US" dirty="0" err="1">
                <a:ea typeface="Arial" charset="0"/>
              </a:rPr>
              <a:t>số</a:t>
            </a:r>
            <a:r>
              <a:rPr lang="en-US" altLang="en-US" dirty="0">
                <a:ea typeface="Arial" charset="0"/>
              </a:rPr>
              <a:t> a, b, c </a:t>
            </a:r>
            <a:r>
              <a:rPr lang="en-US" altLang="en-US" dirty="0" err="1">
                <a:ea typeface="Arial" charset="0"/>
              </a:rPr>
              <a:t>và</a:t>
            </a:r>
            <a:r>
              <a:rPr lang="en-US" altLang="en-US" dirty="0">
                <a:ea typeface="Arial" charset="0"/>
              </a:rPr>
              <a:t> in ra </a:t>
            </a:r>
            <a:r>
              <a:rPr lang="en-US" altLang="en-US" dirty="0" err="1">
                <a:ea typeface="Arial" charset="0"/>
              </a:rPr>
              <a:t>nghiệm</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phương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bậc</a:t>
            </a:r>
            <a:r>
              <a:rPr lang="en-US" altLang="en-US" dirty="0">
                <a:ea typeface="Arial" charset="0"/>
              </a:rPr>
              <a:t> 2: ax</a:t>
            </a:r>
            <a:r>
              <a:rPr lang="en-US" altLang="en-US" baseline="30000" dirty="0">
                <a:ea typeface="Arial" charset="0"/>
              </a:rPr>
              <a:t>2</a:t>
            </a:r>
            <a:r>
              <a:rPr lang="en-US" altLang="en-US" dirty="0">
                <a:ea typeface="Arial" charset="0"/>
              </a:rPr>
              <a:t> + bx + c = 0 (</a:t>
            </a:r>
            <a:r>
              <a:rPr lang="en-US" altLang="en-US" dirty="0" err="1">
                <a:ea typeface="Arial" charset="0"/>
              </a:rPr>
              <a:t>giải</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biện</a:t>
            </a:r>
            <a:r>
              <a:rPr lang="en-US" altLang="en-US" dirty="0">
                <a:ea typeface="Arial" charset="0"/>
              </a:rPr>
              <a:t> </a:t>
            </a:r>
            <a:r>
              <a:rPr lang="en-US" altLang="en-US" dirty="0" err="1">
                <a:ea typeface="Arial" charset="0"/>
              </a:rPr>
              <a:t>luận</a:t>
            </a:r>
            <a:r>
              <a:rPr lang="en-US" altLang="en-US" dirty="0">
                <a:ea typeface="Arial" charset="0"/>
              </a:rPr>
              <a:t> </a:t>
            </a:r>
            <a:r>
              <a:rPr lang="en-US" altLang="en-US" dirty="0" err="1">
                <a:ea typeface="Arial" charset="0"/>
              </a:rPr>
              <a:t>đầy</a:t>
            </a:r>
            <a:r>
              <a:rPr lang="en-US" altLang="en-US" dirty="0">
                <a:ea typeface="Arial" charset="0"/>
              </a:rPr>
              <a:t> </a:t>
            </a:r>
            <a:r>
              <a:rPr lang="en-US" altLang="en-US" dirty="0" err="1">
                <a:ea typeface="Arial" charset="0"/>
              </a:rPr>
              <a:t>đủ</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trường</a:t>
            </a:r>
            <a:r>
              <a:rPr lang="en-US" altLang="en-US" dirty="0">
                <a:ea typeface="Arial" charset="0"/>
              </a:rPr>
              <a:t> </a:t>
            </a:r>
            <a:r>
              <a:rPr lang="en-US" altLang="en-US" dirty="0" err="1">
                <a:ea typeface="Arial" charset="0"/>
              </a:rPr>
              <a:t>hợp</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21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3016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3: </a:t>
            </a:r>
          </a:p>
          <a:p>
            <a:pPr marL="0" indent="0">
              <a:buNone/>
            </a:pPr>
            <a:r>
              <a:rPr lang="en-US" dirty="0" err="1"/>
              <a:t>Viết</a:t>
            </a:r>
            <a:r>
              <a:rPr lang="en-US" dirty="0"/>
              <a:t> </a:t>
            </a:r>
            <a:r>
              <a:rPr lang="en-US" dirty="0" err="1"/>
              <a:t>chương</a:t>
            </a:r>
            <a:r>
              <a:rPr lang="en-US" dirty="0"/>
              <a:t> </a:t>
            </a:r>
            <a:r>
              <a:rPr lang="en-US" dirty="0" err="1"/>
              <a:t>trình</a:t>
            </a:r>
            <a:r>
              <a:rPr lang="en-US" dirty="0"/>
              <a:t> </a:t>
            </a:r>
            <a:r>
              <a:rPr lang="en-US" dirty="0" err="1"/>
              <a:t>cho</a:t>
            </a:r>
            <a:r>
              <a:rPr lang="en-US" dirty="0"/>
              <a:t> </a:t>
            </a:r>
            <a:r>
              <a:rPr lang="en-US" dirty="0" err="1"/>
              <a:t>phép</a:t>
            </a:r>
            <a:r>
              <a:rPr lang="en-US" dirty="0"/>
              <a:t> </a:t>
            </a:r>
            <a:r>
              <a:rPr lang="en-US" dirty="0" err="1"/>
              <a:t>nhập</a:t>
            </a:r>
            <a:r>
              <a:rPr lang="en-US" dirty="0"/>
              <a:t> </a:t>
            </a:r>
            <a:r>
              <a:rPr lang="en-US" dirty="0" err="1"/>
              <a:t>vào</a:t>
            </a:r>
            <a:r>
              <a:rPr lang="en-US" dirty="0"/>
              <a:t> </a:t>
            </a:r>
            <a:r>
              <a:rPr lang="en-US" dirty="0" err="1"/>
              <a:t>thứ</a:t>
            </a:r>
            <a:r>
              <a:rPr lang="en-US" dirty="0"/>
              <a:t> (</a:t>
            </a:r>
            <a:r>
              <a:rPr lang="en-US" dirty="0" err="1"/>
              <a:t>từ</a:t>
            </a:r>
            <a:r>
              <a:rPr lang="en-US" dirty="0"/>
              <a:t> 1 </a:t>
            </a:r>
            <a:r>
              <a:rPr lang="en-US" dirty="0" err="1"/>
              <a:t>đến</a:t>
            </a:r>
            <a:r>
              <a:rPr lang="en-US" dirty="0"/>
              <a:t> 7) </a:t>
            </a:r>
            <a:r>
              <a:rPr lang="en-US" dirty="0" err="1"/>
              <a:t>trong</a:t>
            </a:r>
            <a:r>
              <a:rPr lang="en-US" dirty="0"/>
              <a:t> </a:t>
            </a:r>
            <a:r>
              <a:rPr lang="en-US" dirty="0" err="1"/>
              <a:t>tuần</a:t>
            </a:r>
            <a:r>
              <a:rPr lang="en-US" dirty="0"/>
              <a:t>, </a:t>
            </a:r>
            <a:r>
              <a:rPr lang="en-US" dirty="0" err="1"/>
              <a:t>nếu</a:t>
            </a:r>
            <a:r>
              <a:rPr lang="en-US" dirty="0"/>
              <a:t> </a:t>
            </a:r>
            <a:r>
              <a:rPr lang="en-US" dirty="0" err="1"/>
              <a:t>thứ</a:t>
            </a:r>
            <a:r>
              <a:rPr lang="en-US" dirty="0"/>
              <a:t> </a:t>
            </a:r>
            <a:r>
              <a:rPr lang="en-US" dirty="0" err="1"/>
              <a:t>không</a:t>
            </a:r>
            <a:r>
              <a:rPr lang="en-US" dirty="0"/>
              <a:t> </a:t>
            </a:r>
            <a:r>
              <a:rPr lang="en-US" dirty="0" err="1"/>
              <a:t>hợp</a:t>
            </a:r>
            <a:r>
              <a:rPr lang="en-US" dirty="0"/>
              <a:t> </a:t>
            </a:r>
            <a:r>
              <a:rPr lang="en-US" dirty="0" err="1"/>
              <a:t>lệ</a:t>
            </a:r>
            <a:r>
              <a:rPr lang="en-US" dirty="0"/>
              <a:t> </a:t>
            </a:r>
            <a:r>
              <a:rPr lang="en-US" dirty="0" err="1"/>
              <a:t>thì</a:t>
            </a:r>
            <a:r>
              <a:rPr lang="en-US" dirty="0"/>
              <a:t> </a:t>
            </a:r>
            <a:r>
              <a:rPr lang="en-US" dirty="0" err="1"/>
              <a:t>cho</a:t>
            </a:r>
            <a:r>
              <a:rPr lang="en-US" dirty="0"/>
              <a:t> </a:t>
            </a:r>
            <a:r>
              <a:rPr lang="en-US" dirty="0" err="1"/>
              <a:t>nhập</a:t>
            </a:r>
            <a:r>
              <a:rPr lang="en-US" dirty="0"/>
              <a:t> </a:t>
            </a:r>
            <a:r>
              <a:rPr lang="en-US" dirty="0" err="1"/>
              <a:t>lại</a:t>
            </a:r>
            <a:r>
              <a:rPr lang="en-US" dirty="0"/>
              <a:t>. Sau </a:t>
            </a:r>
            <a:r>
              <a:rPr lang="en-US" dirty="0" err="1"/>
              <a:t>đó</a:t>
            </a:r>
            <a:r>
              <a:rPr lang="en-US" dirty="0"/>
              <a:t> </a:t>
            </a:r>
            <a:r>
              <a:rPr lang="en-US" dirty="0" err="1"/>
              <a:t>cho</a:t>
            </a:r>
            <a:r>
              <a:rPr lang="en-US" dirty="0"/>
              <a:t> </a:t>
            </a:r>
            <a:r>
              <a:rPr lang="en-US" dirty="0" err="1"/>
              <a:t>viết</a:t>
            </a:r>
            <a:r>
              <a:rPr lang="en-US" dirty="0"/>
              <a:t> </a:t>
            </a:r>
            <a:r>
              <a:rPr lang="en-US" dirty="0" err="1"/>
              <a:t>thứ</a:t>
            </a:r>
            <a:r>
              <a:rPr lang="en-US" dirty="0"/>
              <a:t> </a:t>
            </a:r>
            <a:r>
              <a:rPr lang="en-US" dirty="0" err="1"/>
              <a:t>đã</a:t>
            </a:r>
            <a:r>
              <a:rPr lang="en-US" dirty="0"/>
              <a:t> </a:t>
            </a:r>
            <a:r>
              <a:rPr lang="en-US" dirty="0" err="1"/>
              <a:t>nhập</a:t>
            </a:r>
            <a:r>
              <a:rPr lang="en-US" dirty="0"/>
              <a:t> </a:t>
            </a:r>
            <a:r>
              <a:rPr lang="en-US" dirty="0" err="1"/>
              <a:t>có</a:t>
            </a:r>
            <a:r>
              <a:rPr lang="en-US" dirty="0"/>
              <a:t> </a:t>
            </a:r>
            <a:r>
              <a:rPr lang="en-US" dirty="0" err="1"/>
              <a:t>tên</a:t>
            </a:r>
            <a:r>
              <a:rPr lang="en-US" dirty="0"/>
              <a:t> </a:t>
            </a:r>
            <a:r>
              <a:rPr lang="en-US" dirty="0" err="1"/>
              <a:t>là</a:t>
            </a:r>
            <a:r>
              <a:rPr lang="en-US" dirty="0"/>
              <a:t> </a:t>
            </a:r>
            <a:r>
              <a:rPr lang="en-US" dirty="0" err="1"/>
              <a:t>gì</a:t>
            </a:r>
            <a:r>
              <a:rPr lang="en-US" dirty="0"/>
              <a:t> </a:t>
            </a:r>
            <a:r>
              <a:rPr lang="en-US" dirty="0" err="1"/>
              <a:t>và</a:t>
            </a:r>
            <a:r>
              <a:rPr lang="en-US" dirty="0"/>
              <a:t> </a:t>
            </a:r>
            <a:r>
              <a:rPr lang="en-US" dirty="0" err="1"/>
              <a:t>xuất</a:t>
            </a:r>
            <a:r>
              <a:rPr lang="en-US" dirty="0"/>
              <a:t> </a:t>
            </a:r>
            <a:r>
              <a:rPr lang="en-US" dirty="0" err="1"/>
              <a:t>kết</a:t>
            </a:r>
            <a:r>
              <a:rPr lang="en-US" dirty="0"/>
              <a:t> </a:t>
            </a:r>
            <a:r>
              <a:rPr lang="en-US" dirty="0" err="1"/>
              <a:t>quả</a:t>
            </a:r>
            <a:r>
              <a:rPr lang="en-US" dirty="0"/>
              <a:t> ra </a:t>
            </a:r>
            <a:r>
              <a:rPr lang="en-US" dirty="0" err="1"/>
              <a:t>màn</a:t>
            </a:r>
            <a:r>
              <a:rPr lang="en-US" dirty="0"/>
              <a:t> </a:t>
            </a:r>
            <a:r>
              <a:rPr lang="en-US" dirty="0" err="1"/>
              <a:t>hình</a:t>
            </a:r>
            <a:r>
              <a:rPr lang="en-US" dirty="0"/>
              <a:t> (</a:t>
            </a:r>
            <a:r>
              <a:rPr lang="en-US" dirty="0" err="1"/>
              <a:t>với</a:t>
            </a:r>
            <a:r>
              <a:rPr lang="en-US" dirty="0"/>
              <a:t> 1: </a:t>
            </a:r>
            <a:r>
              <a:rPr lang="en-US" dirty="0" err="1"/>
              <a:t>Chủ</a:t>
            </a:r>
            <a:r>
              <a:rPr lang="en-US" dirty="0"/>
              <a:t> </a:t>
            </a:r>
            <a:r>
              <a:rPr lang="en-US" dirty="0" err="1"/>
              <a:t>nhật</a:t>
            </a:r>
            <a:r>
              <a:rPr lang="en-US" dirty="0"/>
              <a:t>, 2: </a:t>
            </a:r>
            <a:r>
              <a:rPr lang="en-US" dirty="0" err="1"/>
              <a:t>Thứ</a:t>
            </a:r>
            <a:r>
              <a:rPr lang="en-US" dirty="0"/>
              <a:t> </a:t>
            </a:r>
            <a:r>
              <a:rPr lang="en-US" dirty="0" err="1"/>
              <a:t>hai</a:t>
            </a:r>
            <a:r>
              <a:rPr lang="en-US" dirty="0"/>
              <a:t>, …)</a:t>
            </a:r>
          </a:p>
        </p:txBody>
      </p:sp>
      <p:sp>
        <p:nvSpPr>
          <p:cNvPr id="4" name="Slide Number Placeholder 3"/>
          <p:cNvSpPr>
            <a:spLocks noGrp="1"/>
          </p:cNvSpPr>
          <p:nvPr>
            <p:ph type="sldNum" sz="quarter" idx="12"/>
          </p:nvPr>
        </p:nvSpPr>
        <p:spPr/>
        <p:txBody>
          <a:bodyPr/>
          <a:lstStyle/>
          <a:p>
            <a:fld id="{007ACD57-2BBE-45FC-B065-2411E86622FE}" type="slidenum">
              <a:rPr lang="en-US" smtClean="0"/>
              <a:t>22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6000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4: </a:t>
            </a:r>
          </a:p>
          <a:p>
            <a:pPr marL="0" indent="0">
              <a:buNone/>
            </a:pPr>
            <a:r>
              <a:rPr lang="en-US" dirty="0" err="1"/>
              <a:t>Nhập</a:t>
            </a:r>
            <a:r>
              <a:rPr lang="en-US" dirty="0"/>
              <a:t> </a:t>
            </a:r>
            <a:r>
              <a:rPr lang="en-US" dirty="0" err="1"/>
              <a:t>vào</a:t>
            </a:r>
            <a:r>
              <a:rPr lang="en-US" dirty="0"/>
              <a:t> 1 </a:t>
            </a:r>
            <a:r>
              <a:rPr lang="en-US" dirty="0" err="1"/>
              <a:t>số</a:t>
            </a:r>
            <a:r>
              <a:rPr lang="en-US" dirty="0"/>
              <a:t> </a:t>
            </a:r>
            <a:r>
              <a:rPr lang="en-US" dirty="0" err="1"/>
              <a:t>nguyên</a:t>
            </a:r>
            <a:r>
              <a:rPr lang="en-US" dirty="0"/>
              <a:t>, </a:t>
            </a:r>
            <a:r>
              <a:rPr lang="en-US" dirty="0" err="1"/>
              <a:t>yêu</a:t>
            </a:r>
            <a:r>
              <a:rPr lang="en-US" dirty="0"/>
              <a:t> </a:t>
            </a:r>
            <a:r>
              <a:rPr lang="en-US" dirty="0" err="1"/>
              <a:t>cầu</a:t>
            </a:r>
            <a:r>
              <a:rPr lang="en-US" dirty="0"/>
              <a:t> </a:t>
            </a:r>
            <a:r>
              <a:rPr lang="en-US" dirty="0" err="1"/>
              <a:t>xuất</a:t>
            </a:r>
            <a:r>
              <a:rPr lang="en-US" dirty="0"/>
              <a:t> ra </a:t>
            </a:r>
            <a:r>
              <a:rPr lang="en-US" dirty="0" err="1"/>
              <a:t>chữ</a:t>
            </a:r>
            <a:r>
              <a:rPr lang="en-US" dirty="0"/>
              <a:t> </a:t>
            </a:r>
            <a:r>
              <a:rPr lang="en-US" dirty="0" err="1"/>
              <a:t>số</a:t>
            </a:r>
            <a:r>
              <a:rPr lang="en-US" dirty="0"/>
              <a:t> </a:t>
            </a:r>
            <a:r>
              <a:rPr lang="en-US" dirty="0" err="1"/>
              <a:t>hàng</a:t>
            </a:r>
            <a:r>
              <a:rPr lang="en-US" dirty="0"/>
              <a:t> </a:t>
            </a:r>
            <a:r>
              <a:rPr lang="en-US" dirty="0" err="1"/>
              <a:t>trăm</a:t>
            </a:r>
            <a:r>
              <a:rPr lang="en-US" dirty="0"/>
              <a:t> </a:t>
            </a:r>
            <a:r>
              <a:rPr lang="en-US" dirty="0" err="1"/>
              <a:t>của</a:t>
            </a:r>
            <a:r>
              <a:rPr lang="en-US" dirty="0"/>
              <a:t> </a:t>
            </a:r>
            <a:r>
              <a:rPr lang="en-US" dirty="0" err="1"/>
              <a:t>số</a:t>
            </a:r>
            <a:r>
              <a:rPr lang="en-US" dirty="0"/>
              <a:t> </a:t>
            </a:r>
            <a:r>
              <a:rPr lang="en-US" dirty="0" err="1"/>
              <a:t>đó</a:t>
            </a:r>
            <a:r>
              <a:rPr lang="en-US" dirty="0"/>
              <a:t>, </a:t>
            </a:r>
            <a:r>
              <a:rPr lang="en-US" dirty="0" err="1"/>
              <a:t>nếu</a:t>
            </a:r>
            <a:r>
              <a:rPr lang="en-US" dirty="0"/>
              <a:t> </a:t>
            </a:r>
            <a:r>
              <a:rPr lang="en-US" dirty="0" err="1"/>
              <a:t>không</a:t>
            </a:r>
            <a:r>
              <a:rPr lang="en-US" dirty="0"/>
              <a:t> </a:t>
            </a:r>
            <a:r>
              <a:rPr lang="en-US" dirty="0" err="1"/>
              <a:t>có</a:t>
            </a:r>
            <a:r>
              <a:rPr lang="en-US" dirty="0"/>
              <a:t> </a:t>
            </a:r>
            <a:r>
              <a:rPr lang="en-US" dirty="0" err="1"/>
              <a:t>thì</a:t>
            </a:r>
            <a:r>
              <a:rPr lang="en-US" dirty="0"/>
              <a:t> </a:t>
            </a:r>
            <a:r>
              <a:rPr lang="en-US" dirty="0" err="1"/>
              <a:t>xuất</a:t>
            </a:r>
            <a:r>
              <a:rPr lang="en-US" dirty="0"/>
              <a:t> ra 0.</a:t>
            </a:r>
          </a:p>
        </p:txBody>
      </p:sp>
      <p:sp>
        <p:nvSpPr>
          <p:cNvPr id="4" name="Slide Number Placeholder 3"/>
          <p:cNvSpPr>
            <a:spLocks noGrp="1"/>
          </p:cNvSpPr>
          <p:nvPr>
            <p:ph type="sldNum" sz="quarter" idx="12"/>
          </p:nvPr>
        </p:nvSpPr>
        <p:spPr/>
        <p:txBody>
          <a:bodyPr/>
          <a:lstStyle/>
          <a:p>
            <a:fld id="{007ACD57-2BBE-45FC-B065-2411E86622FE}" type="slidenum">
              <a:rPr lang="en-US" smtClean="0"/>
              <a:t>23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7425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5: </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cho</a:t>
            </a:r>
            <a:r>
              <a:rPr lang="en-US" altLang="en-US" dirty="0">
                <a:ea typeface="Arial" charset="0"/>
              </a:rPr>
              <a:t> </a:t>
            </a:r>
            <a:r>
              <a:rPr lang="en-US" altLang="en-US" dirty="0" err="1">
                <a:ea typeface="Arial" charset="0"/>
              </a:rPr>
              <a:t>phép</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tháng</a:t>
            </a:r>
            <a:r>
              <a:rPr lang="en-US" altLang="en-US" dirty="0">
                <a:ea typeface="Arial" charset="0"/>
              </a:rPr>
              <a:t> (</a:t>
            </a:r>
            <a:r>
              <a:rPr lang="en-US" altLang="en-US" dirty="0" err="1">
                <a:ea typeface="Arial" charset="0"/>
              </a:rPr>
              <a:t>từ</a:t>
            </a:r>
            <a:r>
              <a:rPr lang="en-US" altLang="en-US" dirty="0">
                <a:ea typeface="Arial" charset="0"/>
              </a:rPr>
              <a:t> 1 </a:t>
            </a:r>
            <a:r>
              <a:rPr lang="en-US" altLang="en-US" dirty="0" err="1">
                <a:ea typeface="Arial" charset="0"/>
              </a:rPr>
              <a:t>đến</a:t>
            </a:r>
            <a:r>
              <a:rPr lang="en-US" altLang="en-US" dirty="0">
                <a:ea typeface="Arial" charset="0"/>
              </a:rPr>
              <a:t> 12) </a:t>
            </a:r>
            <a:r>
              <a:rPr lang="en-US" altLang="en-US" dirty="0" err="1">
                <a:ea typeface="Arial" charset="0"/>
              </a:rPr>
              <a:t>trong</a:t>
            </a:r>
            <a:r>
              <a:rPr lang="en-US" altLang="en-US" dirty="0">
                <a:ea typeface="Arial" charset="0"/>
              </a:rPr>
              <a:t> </a:t>
            </a:r>
            <a:r>
              <a:rPr lang="en-US" altLang="en-US" dirty="0" err="1">
                <a:ea typeface="Arial" charset="0"/>
              </a:rPr>
              <a:t>năm</a:t>
            </a:r>
            <a:r>
              <a:rPr lang="en-US" altLang="en-US" dirty="0">
                <a:ea typeface="Arial" charset="0"/>
              </a:rPr>
              <a:t>, </a:t>
            </a:r>
            <a:r>
              <a:rPr lang="en-US" altLang="en-US" dirty="0" err="1">
                <a:ea typeface="Arial" charset="0"/>
              </a:rPr>
              <a:t>nếu</a:t>
            </a:r>
            <a:r>
              <a:rPr lang="en-US" altLang="en-US" dirty="0">
                <a:ea typeface="Arial" charset="0"/>
              </a:rPr>
              <a:t> </a:t>
            </a:r>
            <a:r>
              <a:rPr lang="en-US" altLang="en-US" dirty="0" err="1">
                <a:ea typeface="Arial" charset="0"/>
              </a:rPr>
              <a:t>tháng</a:t>
            </a:r>
            <a:r>
              <a:rPr lang="en-US" altLang="en-US" dirty="0">
                <a:ea typeface="Arial" charset="0"/>
              </a:rPr>
              <a:t> </a:t>
            </a:r>
            <a:r>
              <a:rPr lang="en-US" altLang="en-US" dirty="0" err="1">
                <a:ea typeface="Arial" charset="0"/>
              </a:rPr>
              <a:t>không</a:t>
            </a:r>
            <a:r>
              <a:rPr lang="en-US" altLang="en-US" dirty="0">
                <a:ea typeface="Arial" charset="0"/>
              </a:rPr>
              <a:t> </a:t>
            </a:r>
            <a:r>
              <a:rPr lang="en-US" altLang="en-US" dirty="0" err="1">
                <a:ea typeface="Arial" charset="0"/>
              </a:rPr>
              <a:t>hợp</a:t>
            </a:r>
            <a:r>
              <a:rPr lang="en-US" altLang="en-US" dirty="0">
                <a:ea typeface="Arial" charset="0"/>
              </a:rPr>
              <a:t> </a:t>
            </a:r>
            <a:r>
              <a:rPr lang="en-US" altLang="en-US" dirty="0" err="1">
                <a:ea typeface="Arial" charset="0"/>
              </a:rPr>
              <a:t>lệ</a:t>
            </a:r>
            <a:r>
              <a:rPr lang="en-US" altLang="en-US" dirty="0">
                <a:ea typeface="Arial" charset="0"/>
              </a:rPr>
              <a:t> </a:t>
            </a:r>
            <a:r>
              <a:rPr lang="en-US" altLang="en-US" dirty="0" err="1">
                <a:ea typeface="Arial" charset="0"/>
              </a:rPr>
              <a:t>thì</a:t>
            </a:r>
            <a:r>
              <a:rPr lang="en-US" altLang="en-US" dirty="0">
                <a:ea typeface="Arial" charset="0"/>
              </a:rPr>
              <a:t> </a:t>
            </a:r>
            <a:r>
              <a:rPr lang="en-US" altLang="en-US" dirty="0" err="1">
                <a:ea typeface="Arial" charset="0"/>
              </a:rPr>
              <a:t>cho</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lại</a:t>
            </a:r>
            <a:r>
              <a:rPr lang="en-US" altLang="en-US" dirty="0">
                <a:ea typeface="Arial" charset="0"/>
              </a:rPr>
              <a:t>. Sau </a:t>
            </a:r>
            <a:r>
              <a:rPr lang="en-US" altLang="en-US" dirty="0" err="1">
                <a:ea typeface="Arial" charset="0"/>
              </a:rPr>
              <a:t>đó</a:t>
            </a:r>
            <a:r>
              <a:rPr lang="en-US" altLang="en-US" dirty="0">
                <a:ea typeface="Arial" charset="0"/>
              </a:rPr>
              <a:t> </a:t>
            </a:r>
            <a:r>
              <a:rPr lang="en-US" altLang="en-US" dirty="0" err="1">
                <a:ea typeface="Arial" charset="0"/>
              </a:rPr>
              <a:t>cho</a:t>
            </a:r>
            <a:r>
              <a:rPr lang="en-US" altLang="en-US" dirty="0">
                <a:ea typeface="Arial" charset="0"/>
              </a:rPr>
              <a:t> </a:t>
            </a:r>
            <a:r>
              <a:rPr lang="en-US" altLang="en-US" dirty="0" err="1">
                <a:ea typeface="Arial" charset="0"/>
              </a:rPr>
              <a:t>biết</a:t>
            </a:r>
            <a:r>
              <a:rPr lang="en-US" altLang="en-US" dirty="0">
                <a:ea typeface="Arial" charset="0"/>
              </a:rPr>
              <a:t> </a:t>
            </a:r>
            <a:r>
              <a:rPr lang="en-US" altLang="en-US" dirty="0" err="1">
                <a:ea typeface="Arial" charset="0"/>
              </a:rPr>
              <a:t>tháng</a:t>
            </a:r>
            <a:r>
              <a:rPr lang="en-US" altLang="en-US" dirty="0">
                <a:ea typeface="Arial" charset="0"/>
              </a:rPr>
              <a:t> </a:t>
            </a:r>
            <a:r>
              <a:rPr lang="en-US" altLang="en-US" dirty="0" err="1">
                <a:ea typeface="Arial" charset="0"/>
              </a:rPr>
              <a:t>đó</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tên</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gì</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xuất</a:t>
            </a:r>
            <a:r>
              <a:rPr lang="en-US" altLang="en-US" dirty="0">
                <a:ea typeface="Arial" charset="0"/>
              </a:rPr>
              <a:t> </a:t>
            </a:r>
            <a:r>
              <a:rPr lang="en-US" altLang="en-US" dirty="0" err="1">
                <a:ea typeface="Arial" charset="0"/>
              </a:rPr>
              <a:t>kết</a:t>
            </a:r>
            <a:r>
              <a:rPr lang="en-US" altLang="en-US" dirty="0">
                <a:ea typeface="Arial" charset="0"/>
              </a:rPr>
              <a:t> </a:t>
            </a:r>
            <a:r>
              <a:rPr lang="en-US" altLang="en-US" dirty="0" err="1">
                <a:ea typeface="Arial" charset="0"/>
              </a:rPr>
              <a:t>quả</a:t>
            </a:r>
            <a:r>
              <a:rPr lang="en-US" altLang="en-US" dirty="0">
                <a:ea typeface="Arial" charset="0"/>
              </a:rPr>
              <a:t>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 (</a:t>
            </a:r>
            <a:r>
              <a:rPr lang="en-US" altLang="en-US" dirty="0" err="1">
                <a:ea typeface="Arial" charset="0"/>
              </a:rPr>
              <a:t>với</a:t>
            </a:r>
            <a:r>
              <a:rPr lang="en-US" altLang="en-US" dirty="0">
                <a:ea typeface="Arial" charset="0"/>
              </a:rPr>
              <a:t> 1: </a:t>
            </a:r>
            <a:r>
              <a:rPr lang="en-US" altLang="en-US" dirty="0" err="1">
                <a:ea typeface="Arial" charset="0"/>
              </a:rPr>
              <a:t>Tháng</a:t>
            </a:r>
            <a:r>
              <a:rPr lang="en-US" altLang="en-US" dirty="0">
                <a:ea typeface="Arial" charset="0"/>
              </a:rPr>
              <a:t> 1, 2: </a:t>
            </a:r>
            <a:r>
              <a:rPr lang="en-US" altLang="en-US" dirty="0" err="1">
                <a:ea typeface="Arial" charset="0"/>
              </a:rPr>
              <a:t>Tháng</a:t>
            </a:r>
            <a:r>
              <a:rPr lang="en-US" altLang="en-US" dirty="0">
                <a:ea typeface="Arial" charset="0"/>
              </a:rPr>
              <a:t> 2,…)</a:t>
            </a:r>
          </a:p>
        </p:txBody>
      </p:sp>
      <p:sp>
        <p:nvSpPr>
          <p:cNvPr id="4" name="Slide Number Placeholder 3"/>
          <p:cNvSpPr>
            <a:spLocks noGrp="1"/>
          </p:cNvSpPr>
          <p:nvPr>
            <p:ph type="sldNum" sz="quarter" idx="12"/>
          </p:nvPr>
        </p:nvSpPr>
        <p:spPr/>
        <p:txBody>
          <a:bodyPr/>
          <a:lstStyle/>
          <a:p>
            <a:fld id="{007ACD57-2BBE-45FC-B065-2411E86622FE}" type="slidenum">
              <a:rPr lang="en-US" smtClean="0"/>
              <a:t>24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19640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6: </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nguyên</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ba</a:t>
            </a:r>
            <a:r>
              <a:rPr lang="en-US" altLang="en-US" dirty="0">
                <a:ea typeface="Arial" charset="0"/>
              </a:rPr>
              <a:t> </a:t>
            </a:r>
            <a:r>
              <a:rPr lang="en-US" altLang="en-US" dirty="0" err="1">
                <a:ea typeface="Arial" charset="0"/>
              </a:rPr>
              <a:t>chữ</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Hãy</a:t>
            </a:r>
            <a:r>
              <a:rPr lang="en-US" altLang="en-US" dirty="0">
                <a:ea typeface="Arial" charset="0"/>
              </a:rPr>
              <a:t> in ra </a:t>
            </a:r>
            <a:r>
              <a:rPr lang="en-US" altLang="en-US" dirty="0" err="1">
                <a:ea typeface="Arial" charset="0"/>
              </a:rPr>
              <a:t>cách</a:t>
            </a:r>
            <a:r>
              <a:rPr lang="en-US" altLang="en-US" dirty="0">
                <a:ea typeface="Arial" charset="0"/>
              </a:rPr>
              <a:t> </a:t>
            </a:r>
            <a:r>
              <a:rPr lang="en-US" altLang="en-US" dirty="0" err="1">
                <a:ea typeface="Arial" charset="0"/>
              </a:rPr>
              <a:t>đọc</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nguyên</a:t>
            </a:r>
            <a:r>
              <a:rPr lang="en-US" altLang="en-US" dirty="0">
                <a:ea typeface="Arial" charset="0"/>
              </a:rPr>
              <a:t> </a:t>
            </a:r>
            <a:r>
              <a:rPr lang="en-US" altLang="en-US" dirty="0" err="1">
                <a:ea typeface="Arial" charset="0"/>
              </a:rPr>
              <a:t>này</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25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23285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7: </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in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 </a:t>
            </a:r>
            <a:r>
              <a:rPr lang="en-US" altLang="en-US" dirty="0" err="1">
                <a:ea typeface="Arial" charset="0"/>
              </a:rPr>
              <a:t>học</a:t>
            </a:r>
            <a:r>
              <a:rPr lang="en-US" altLang="en-US" dirty="0">
                <a:ea typeface="Arial" charset="0"/>
              </a:rPr>
              <a:t> </a:t>
            </a:r>
            <a:r>
              <a:rPr lang="en-US" altLang="en-US" dirty="0" err="1">
                <a:ea typeface="Arial" charset="0"/>
              </a:rPr>
              <a:t>lực</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sinh</a:t>
            </a:r>
            <a:r>
              <a:rPr lang="en-US" altLang="en-US" dirty="0">
                <a:ea typeface="Arial" charset="0"/>
              </a:rPr>
              <a:t> </a:t>
            </a:r>
            <a:r>
              <a:rPr lang="en-US" altLang="en-US" dirty="0" err="1">
                <a:ea typeface="Arial" charset="0"/>
              </a:rPr>
              <a:t>viên</a:t>
            </a:r>
            <a:r>
              <a:rPr lang="en-US" altLang="en-US" dirty="0">
                <a:ea typeface="Arial" charset="0"/>
              </a:rPr>
              <a:t> </a:t>
            </a:r>
            <a:r>
              <a:rPr lang="en-US" altLang="en-US" dirty="0" err="1">
                <a:ea typeface="Arial" charset="0"/>
              </a:rPr>
              <a:t>theo</a:t>
            </a:r>
            <a:r>
              <a:rPr lang="en-US" altLang="en-US" dirty="0">
                <a:ea typeface="Arial" charset="0"/>
              </a:rPr>
              <a:t> thang </a:t>
            </a:r>
            <a:r>
              <a:rPr lang="en-US" altLang="en-US" dirty="0" err="1">
                <a:ea typeface="Arial" charset="0"/>
              </a:rPr>
              <a:t>điểm</a:t>
            </a:r>
            <a:r>
              <a:rPr lang="en-US" altLang="en-US" dirty="0">
                <a:ea typeface="Arial" charset="0"/>
              </a:rPr>
              <a:t> </a:t>
            </a:r>
            <a:r>
              <a:rPr lang="en-US" altLang="en-US" dirty="0" err="1">
                <a:ea typeface="Arial" charset="0"/>
              </a:rPr>
              <a:t>như</a:t>
            </a:r>
            <a:r>
              <a:rPr lang="en-US" altLang="en-US" dirty="0">
                <a:ea typeface="Arial" charset="0"/>
              </a:rPr>
              <a:t> </a:t>
            </a:r>
            <a:r>
              <a:rPr lang="en-US" altLang="en-US" dirty="0" err="1">
                <a:ea typeface="Arial" charset="0"/>
              </a:rPr>
              <a:t>sau</a:t>
            </a:r>
            <a:r>
              <a:rPr lang="en-US" altLang="en-US" dirty="0">
                <a:ea typeface="Arial" charset="0"/>
              </a:rPr>
              <a:t>:</a:t>
            </a:r>
          </a:p>
          <a:p>
            <a:pPr marL="0" indent="0">
              <a:spcBef>
                <a:spcPts val="725"/>
              </a:spcBef>
              <a:spcAft>
                <a:spcPts val="725"/>
              </a:spcAft>
              <a:buNone/>
            </a:pPr>
            <a:r>
              <a:rPr lang="en-US" altLang="en-US" dirty="0">
                <a:ea typeface="Arial" charset="0"/>
              </a:rPr>
              <a:t>+ </a:t>
            </a:r>
            <a:r>
              <a:rPr lang="en-US" altLang="en-US" dirty="0" err="1">
                <a:ea typeface="Arial" charset="0"/>
              </a:rPr>
              <a:t>Điểm</a:t>
            </a:r>
            <a:r>
              <a:rPr lang="en-US" altLang="en-US" dirty="0">
                <a:ea typeface="Arial" charset="0"/>
              </a:rPr>
              <a:t> </a:t>
            </a:r>
            <a:r>
              <a:rPr lang="en-US" altLang="en-US" dirty="0" err="1">
                <a:ea typeface="Arial" charset="0"/>
              </a:rPr>
              <a:t>tổng</a:t>
            </a:r>
            <a:r>
              <a:rPr lang="en-US" altLang="en-US" dirty="0">
                <a:ea typeface="Arial" charset="0"/>
              </a:rPr>
              <a:t> </a:t>
            </a:r>
            <a:r>
              <a:rPr lang="en-US" altLang="en-US" dirty="0" err="1">
                <a:ea typeface="Arial" charset="0"/>
              </a:rPr>
              <a:t>kết</a:t>
            </a:r>
            <a:r>
              <a:rPr lang="en-US" altLang="en-US" dirty="0">
                <a:ea typeface="Arial" charset="0"/>
              </a:rPr>
              <a:t> </a:t>
            </a:r>
            <a:r>
              <a:rPr lang="en-US" altLang="en-US" dirty="0" err="1">
                <a:ea typeface="Arial" charset="0"/>
              </a:rPr>
              <a:t>từ</a:t>
            </a:r>
            <a:r>
              <a:rPr lang="en-US" altLang="en-US" dirty="0">
                <a:ea typeface="Arial" charset="0"/>
              </a:rPr>
              <a:t> 0.0 </a:t>
            </a:r>
            <a:r>
              <a:rPr lang="en-US" altLang="en-US" dirty="0" err="1">
                <a:ea typeface="Arial" charset="0"/>
              </a:rPr>
              <a:t>đến</a:t>
            </a:r>
            <a:r>
              <a:rPr lang="en-US" altLang="en-US" dirty="0">
                <a:ea typeface="Arial" charset="0"/>
              </a:rPr>
              <a:t> &lt; 3.0: </a:t>
            </a:r>
            <a:r>
              <a:rPr lang="en-US" altLang="en-US" dirty="0" err="1">
                <a:ea typeface="Arial" charset="0"/>
              </a:rPr>
              <a:t>Loại</a:t>
            </a:r>
            <a:r>
              <a:rPr lang="en-US" altLang="en-US" dirty="0">
                <a:ea typeface="Arial" charset="0"/>
              </a:rPr>
              <a:t> </a:t>
            </a:r>
            <a:r>
              <a:rPr lang="en-US" altLang="en-US" dirty="0" err="1">
                <a:ea typeface="Arial" charset="0"/>
              </a:rPr>
              <a:t>Kém</a:t>
            </a:r>
            <a:endParaRPr lang="en-US" altLang="en-US" dirty="0">
              <a:ea typeface="Arial" charset="0"/>
            </a:endParaRPr>
          </a:p>
          <a:p>
            <a:pPr marL="0" indent="0">
              <a:spcBef>
                <a:spcPts val="725"/>
              </a:spcBef>
              <a:spcAft>
                <a:spcPts val="725"/>
              </a:spcAft>
              <a:buNone/>
            </a:pPr>
            <a:r>
              <a:rPr lang="en-US" altLang="en-US" dirty="0">
                <a:ea typeface="Arial" charset="0"/>
              </a:rPr>
              <a:t>+ </a:t>
            </a:r>
            <a:r>
              <a:rPr lang="en-US" altLang="en-US" dirty="0" err="1">
                <a:ea typeface="Arial" charset="0"/>
              </a:rPr>
              <a:t>Từ</a:t>
            </a:r>
            <a:r>
              <a:rPr lang="en-US" altLang="en-US" dirty="0">
                <a:ea typeface="Arial" charset="0"/>
              </a:rPr>
              <a:t> 3.0 </a:t>
            </a:r>
            <a:r>
              <a:rPr lang="en-US" altLang="en-US" dirty="0" err="1">
                <a:ea typeface="Arial" charset="0"/>
              </a:rPr>
              <a:t>đến</a:t>
            </a:r>
            <a:r>
              <a:rPr lang="en-US" altLang="en-US" dirty="0">
                <a:ea typeface="Arial" charset="0"/>
              </a:rPr>
              <a:t> &lt; 5.0: </a:t>
            </a:r>
            <a:r>
              <a:rPr lang="en-US" altLang="en-US" dirty="0" err="1">
                <a:ea typeface="Arial" charset="0"/>
              </a:rPr>
              <a:t>Loại</a:t>
            </a:r>
            <a:r>
              <a:rPr lang="en-US" altLang="en-US" dirty="0">
                <a:ea typeface="Arial" charset="0"/>
              </a:rPr>
              <a:t> </a:t>
            </a:r>
            <a:r>
              <a:rPr lang="en-US" altLang="en-US" dirty="0" err="1">
                <a:ea typeface="Arial" charset="0"/>
              </a:rPr>
              <a:t>Yếu</a:t>
            </a:r>
            <a:endParaRPr lang="en-US" altLang="en-US" dirty="0">
              <a:ea typeface="Arial" charset="0"/>
            </a:endParaRPr>
          </a:p>
          <a:p>
            <a:pPr marL="0" indent="0">
              <a:spcBef>
                <a:spcPts val="725"/>
              </a:spcBef>
              <a:spcAft>
                <a:spcPts val="725"/>
              </a:spcAft>
              <a:buNone/>
            </a:pPr>
            <a:r>
              <a:rPr lang="en-US" altLang="en-US" dirty="0">
                <a:ea typeface="Arial" charset="0"/>
              </a:rPr>
              <a:t>+ </a:t>
            </a:r>
            <a:r>
              <a:rPr lang="en-US" altLang="en-US" dirty="0" err="1">
                <a:ea typeface="Arial" charset="0"/>
              </a:rPr>
              <a:t>Từ</a:t>
            </a:r>
            <a:r>
              <a:rPr lang="en-US" altLang="en-US" dirty="0">
                <a:ea typeface="Arial" charset="0"/>
              </a:rPr>
              <a:t> 5.0 </a:t>
            </a:r>
            <a:r>
              <a:rPr lang="en-US" altLang="en-US" dirty="0" err="1">
                <a:ea typeface="Arial" charset="0"/>
              </a:rPr>
              <a:t>đến</a:t>
            </a:r>
            <a:r>
              <a:rPr lang="en-US" altLang="en-US" dirty="0">
                <a:ea typeface="Arial" charset="0"/>
              </a:rPr>
              <a:t> &lt; 7.0: </a:t>
            </a:r>
            <a:r>
              <a:rPr lang="en-US" altLang="en-US" dirty="0" err="1">
                <a:ea typeface="Arial" charset="0"/>
              </a:rPr>
              <a:t>Loại</a:t>
            </a:r>
            <a:r>
              <a:rPr lang="en-US" altLang="en-US" dirty="0">
                <a:ea typeface="Arial" charset="0"/>
              </a:rPr>
              <a:t> </a:t>
            </a:r>
            <a:r>
              <a:rPr lang="en-US" altLang="en-US" dirty="0" err="1">
                <a:ea typeface="Arial" charset="0"/>
              </a:rPr>
              <a:t>Trung</a:t>
            </a:r>
            <a:r>
              <a:rPr lang="en-US" altLang="en-US" dirty="0">
                <a:ea typeface="Arial" charset="0"/>
              </a:rPr>
              <a:t> </a:t>
            </a:r>
            <a:r>
              <a:rPr lang="en-US" altLang="en-US" dirty="0" err="1">
                <a:ea typeface="Arial" charset="0"/>
              </a:rPr>
              <a:t>bình</a:t>
            </a:r>
            <a:endParaRPr lang="en-US" altLang="en-US" dirty="0">
              <a:ea typeface="Arial" charset="0"/>
            </a:endParaRPr>
          </a:p>
          <a:p>
            <a:pPr marL="0" indent="0">
              <a:spcBef>
                <a:spcPts val="725"/>
              </a:spcBef>
              <a:spcAft>
                <a:spcPts val="725"/>
              </a:spcAft>
              <a:buNone/>
            </a:pPr>
            <a:r>
              <a:rPr lang="en-US" altLang="en-US" dirty="0">
                <a:ea typeface="Arial" charset="0"/>
              </a:rPr>
              <a:t>+ </a:t>
            </a:r>
            <a:r>
              <a:rPr lang="en-US" altLang="en-US" dirty="0" err="1">
                <a:ea typeface="Arial" charset="0"/>
              </a:rPr>
              <a:t>Từ</a:t>
            </a:r>
            <a:r>
              <a:rPr lang="en-US" altLang="en-US" dirty="0">
                <a:ea typeface="Arial" charset="0"/>
              </a:rPr>
              <a:t> 7.0 </a:t>
            </a:r>
            <a:r>
              <a:rPr lang="en-US" altLang="en-US" dirty="0" err="1">
                <a:ea typeface="Arial" charset="0"/>
              </a:rPr>
              <a:t>đến</a:t>
            </a:r>
            <a:r>
              <a:rPr lang="en-US" altLang="en-US" dirty="0">
                <a:ea typeface="Arial" charset="0"/>
              </a:rPr>
              <a:t> &lt; 8.0: </a:t>
            </a:r>
            <a:r>
              <a:rPr lang="en-US" altLang="en-US" dirty="0" err="1">
                <a:ea typeface="Arial" charset="0"/>
              </a:rPr>
              <a:t>Loại</a:t>
            </a:r>
            <a:r>
              <a:rPr lang="en-US" altLang="en-US" dirty="0">
                <a:ea typeface="Arial" charset="0"/>
              </a:rPr>
              <a:t> </a:t>
            </a:r>
            <a:r>
              <a:rPr lang="en-US" altLang="en-US" dirty="0" err="1">
                <a:ea typeface="Arial" charset="0"/>
              </a:rPr>
              <a:t>Khá</a:t>
            </a:r>
            <a:endParaRPr lang="en-US" altLang="en-US" dirty="0">
              <a:ea typeface="Arial" charset="0"/>
            </a:endParaRPr>
          </a:p>
          <a:p>
            <a:pPr marL="0" indent="0">
              <a:spcBef>
                <a:spcPts val="725"/>
              </a:spcBef>
              <a:spcAft>
                <a:spcPts val="725"/>
              </a:spcAft>
              <a:buNone/>
            </a:pPr>
            <a:r>
              <a:rPr lang="en-US" altLang="en-US" dirty="0">
                <a:ea typeface="Arial" charset="0"/>
              </a:rPr>
              <a:t>+ </a:t>
            </a:r>
            <a:r>
              <a:rPr lang="en-US" altLang="en-US" dirty="0" err="1">
                <a:ea typeface="Arial" charset="0"/>
              </a:rPr>
              <a:t>Từ</a:t>
            </a:r>
            <a:r>
              <a:rPr lang="en-US" altLang="en-US" dirty="0">
                <a:ea typeface="Arial" charset="0"/>
              </a:rPr>
              <a:t> 8.0 </a:t>
            </a:r>
            <a:r>
              <a:rPr lang="en-US" altLang="en-US" dirty="0" err="1">
                <a:ea typeface="Arial" charset="0"/>
              </a:rPr>
              <a:t>đến</a:t>
            </a:r>
            <a:r>
              <a:rPr lang="en-US" altLang="en-US" dirty="0">
                <a:ea typeface="Arial" charset="0"/>
              </a:rPr>
              <a:t> &lt; 9.0: </a:t>
            </a:r>
            <a:r>
              <a:rPr lang="en-US" altLang="en-US" dirty="0" err="1">
                <a:ea typeface="Arial" charset="0"/>
              </a:rPr>
              <a:t>Loại</a:t>
            </a:r>
            <a:r>
              <a:rPr lang="en-US" altLang="en-US" dirty="0">
                <a:ea typeface="Arial" charset="0"/>
              </a:rPr>
              <a:t> </a:t>
            </a:r>
            <a:r>
              <a:rPr lang="en-US" altLang="en-US" dirty="0" err="1">
                <a:ea typeface="Arial" charset="0"/>
              </a:rPr>
              <a:t>Giỏi</a:t>
            </a:r>
            <a:endParaRPr lang="en-US" altLang="en-US" dirty="0">
              <a:ea typeface="Arial" charset="0"/>
            </a:endParaRPr>
          </a:p>
          <a:p>
            <a:pPr marL="0" indent="0">
              <a:spcBef>
                <a:spcPts val="725"/>
              </a:spcBef>
              <a:spcAft>
                <a:spcPts val="725"/>
              </a:spcAft>
              <a:buNone/>
            </a:pPr>
            <a:r>
              <a:rPr lang="en-US" altLang="en-US" dirty="0">
                <a:ea typeface="Arial" charset="0"/>
              </a:rPr>
              <a:t>+ </a:t>
            </a:r>
            <a:r>
              <a:rPr lang="en-US" altLang="en-US" dirty="0" err="1">
                <a:ea typeface="Arial" charset="0"/>
              </a:rPr>
              <a:t>Trên</a:t>
            </a:r>
            <a:r>
              <a:rPr lang="en-US" altLang="en-US" dirty="0">
                <a:ea typeface="Arial" charset="0"/>
              </a:rPr>
              <a:t> 9.0: </a:t>
            </a:r>
            <a:r>
              <a:rPr lang="en-US" altLang="en-US" dirty="0" err="1">
                <a:ea typeface="Arial" charset="0"/>
              </a:rPr>
              <a:t>Loại</a:t>
            </a:r>
            <a:r>
              <a:rPr lang="en-US" altLang="en-US" dirty="0">
                <a:ea typeface="Arial" charset="0"/>
              </a:rPr>
              <a:t> </a:t>
            </a:r>
            <a:r>
              <a:rPr lang="en-US" altLang="en-US" dirty="0" err="1">
                <a:ea typeface="Arial" charset="0"/>
              </a:rPr>
              <a:t>Xuất</a:t>
            </a:r>
            <a:r>
              <a:rPr lang="en-US" altLang="en-US" dirty="0">
                <a:ea typeface="Arial" charset="0"/>
              </a:rPr>
              <a:t> </a:t>
            </a:r>
            <a:r>
              <a:rPr lang="en-US" altLang="en-US" dirty="0" err="1">
                <a:ea typeface="Arial" charset="0"/>
              </a:rPr>
              <a:t>sắc</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46830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8: </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tính</a:t>
            </a:r>
            <a:r>
              <a:rPr lang="en-US" altLang="en-US" dirty="0">
                <a:ea typeface="Arial" charset="0"/>
              </a:rPr>
              <a:t> </a:t>
            </a:r>
            <a:r>
              <a:rPr lang="en-US" altLang="en-US" dirty="0" err="1">
                <a:ea typeface="Arial" charset="0"/>
              </a:rPr>
              <a:t>lương</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nhân</a:t>
            </a:r>
            <a:r>
              <a:rPr lang="en-US" altLang="en-US" dirty="0">
                <a:ea typeface="Arial" charset="0"/>
              </a:rPr>
              <a:t> </a:t>
            </a:r>
            <a:r>
              <a:rPr lang="en-US" altLang="en-US" dirty="0" err="1">
                <a:ea typeface="Arial" charset="0"/>
              </a:rPr>
              <a:t>viên</a:t>
            </a:r>
            <a:r>
              <a:rPr lang="en-US" altLang="en-US" dirty="0">
                <a:ea typeface="Arial" charset="0"/>
              </a:rPr>
              <a:t> </a:t>
            </a:r>
            <a:r>
              <a:rPr lang="en-US" altLang="en-US" dirty="0" err="1">
                <a:ea typeface="Arial" charset="0"/>
              </a:rPr>
              <a:t>dựa</a:t>
            </a:r>
            <a:r>
              <a:rPr lang="en-US" altLang="en-US" dirty="0">
                <a:ea typeface="Arial" charset="0"/>
              </a:rPr>
              <a:t> </a:t>
            </a:r>
            <a:r>
              <a:rPr lang="en-US" altLang="en-US" dirty="0" err="1">
                <a:ea typeface="Arial" charset="0"/>
              </a:rPr>
              <a:t>theo</a:t>
            </a:r>
            <a:r>
              <a:rPr lang="en-US" altLang="en-US" dirty="0">
                <a:ea typeface="Arial" charset="0"/>
              </a:rPr>
              <a:t> </a:t>
            </a:r>
            <a:r>
              <a:rPr lang="en-US" altLang="en-US" dirty="0" err="1">
                <a:ea typeface="Arial" charset="0"/>
              </a:rPr>
              <a:t>thâm</a:t>
            </a:r>
            <a:r>
              <a:rPr lang="en-US" altLang="en-US" dirty="0">
                <a:ea typeface="Arial" charset="0"/>
              </a:rPr>
              <a:t> </a:t>
            </a:r>
            <a:r>
              <a:rPr lang="en-US" altLang="en-US" dirty="0" err="1">
                <a:ea typeface="Arial" charset="0"/>
              </a:rPr>
              <a:t>niên</a:t>
            </a:r>
            <a:r>
              <a:rPr lang="en-US" altLang="en-US" dirty="0">
                <a:ea typeface="Arial" charset="0"/>
              </a:rPr>
              <a:t> </a:t>
            </a:r>
            <a:r>
              <a:rPr lang="en-US" altLang="en-US" dirty="0" err="1">
                <a:ea typeface="Arial" charset="0"/>
              </a:rPr>
              <a:t>công</a:t>
            </a:r>
            <a:r>
              <a:rPr lang="en-US" altLang="en-US" dirty="0">
                <a:ea typeface="Arial" charset="0"/>
              </a:rPr>
              <a:t> </a:t>
            </a:r>
            <a:r>
              <a:rPr lang="en-US" altLang="en-US" dirty="0" err="1">
                <a:ea typeface="Arial" charset="0"/>
              </a:rPr>
              <a:t>tác</a:t>
            </a:r>
            <a:r>
              <a:rPr lang="en-US" altLang="en-US" dirty="0">
                <a:ea typeface="Arial" charset="0"/>
              </a:rPr>
              <a:t> (TNCT) </a:t>
            </a:r>
            <a:r>
              <a:rPr lang="en-US" altLang="en-US" dirty="0" err="1">
                <a:ea typeface="Arial" charset="0"/>
              </a:rPr>
              <a:t>như</a:t>
            </a:r>
            <a:r>
              <a:rPr lang="en-US" altLang="en-US" dirty="0">
                <a:ea typeface="Arial" charset="0"/>
              </a:rPr>
              <a:t> </a:t>
            </a:r>
            <a:r>
              <a:rPr lang="en-US" altLang="en-US" dirty="0" err="1">
                <a:ea typeface="Arial" charset="0"/>
              </a:rPr>
              <a:t>sau</a:t>
            </a:r>
            <a:r>
              <a:rPr lang="en-US" altLang="en-US" dirty="0">
                <a:ea typeface="Arial" charset="0"/>
              </a:rPr>
              <a:t>:</a:t>
            </a:r>
          </a:p>
          <a:p>
            <a:pPr marL="0" indent="0" algn="ctr">
              <a:spcBef>
                <a:spcPts val="725"/>
              </a:spcBef>
              <a:spcAft>
                <a:spcPts val="725"/>
              </a:spcAft>
              <a:buNone/>
            </a:pPr>
            <a:r>
              <a:rPr lang="en-US" altLang="en-US" dirty="0" err="1">
                <a:ea typeface="Arial" charset="0"/>
              </a:rPr>
              <a:t>Lương</a:t>
            </a:r>
            <a:r>
              <a:rPr lang="en-US" altLang="en-US" dirty="0">
                <a:ea typeface="Arial" charset="0"/>
              </a:rPr>
              <a:t> = </a:t>
            </a:r>
            <a:r>
              <a:rPr lang="en-US" altLang="en-US" dirty="0" err="1">
                <a:ea typeface="Arial" charset="0"/>
              </a:rPr>
              <a:t>Hệ</a:t>
            </a:r>
            <a:r>
              <a:rPr lang="en-US" altLang="en-US" dirty="0">
                <a:ea typeface="Arial" charset="0"/>
              </a:rPr>
              <a:t> </a:t>
            </a:r>
            <a:r>
              <a:rPr lang="en-US" altLang="en-US" dirty="0" err="1">
                <a:ea typeface="Arial" charset="0"/>
              </a:rPr>
              <a:t>số</a:t>
            </a:r>
            <a:r>
              <a:rPr lang="en-US" altLang="en-US" dirty="0">
                <a:ea typeface="Arial" charset="0"/>
              </a:rPr>
              <a:t> * </a:t>
            </a:r>
            <a:r>
              <a:rPr lang="en-US" altLang="en-US" dirty="0" err="1">
                <a:ea typeface="Arial" charset="0"/>
              </a:rPr>
              <a:t>lương</a:t>
            </a:r>
            <a:r>
              <a:rPr lang="en-US" altLang="en-US" dirty="0">
                <a:ea typeface="Arial" charset="0"/>
              </a:rPr>
              <a:t> </a:t>
            </a:r>
            <a:r>
              <a:rPr lang="en-US" altLang="en-US" dirty="0" err="1">
                <a:ea typeface="Arial" charset="0"/>
              </a:rPr>
              <a:t>cơ</a:t>
            </a:r>
            <a:r>
              <a:rPr lang="en-US" altLang="en-US" dirty="0">
                <a:ea typeface="Arial" charset="0"/>
              </a:rPr>
              <a:t> </a:t>
            </a:r>
            <a:r>
              <a:rPr lang="en-US" altLang="en-US" dirty="0" err="1">
                <a:ea typeface="Arial" charset="0"/>
              </a:rPr>
              <a:t>bản</a:t>
            </a:r>
            <a:endParaRPr lang="en-US" altLang="en-US" dirty="0">
              <a:ea typeface="Arial" charset="0"/>
            </a:endParaRPr>
          </a:p>
          <a:p>
            <a:pPr marL="0" indent="0">
              <a:spcBef>
                <a:spcPts val="725"/>
              </a:spcBef>
              <a:spcAft>
                <a:spcPts val="725"/>
              </a:spcAft>
              <a:buNone/>
            </a:pPr>
            <a:r>
              <a:rPr lang="en-US" altLang="en-US" dirty="0" err="1">
                <a:ea typeface="Arial" charset="0"/>
              </a:rPr>
              <a:t>Trong</a:t>
            </a:r>
            <a:r>
              <a:rPr lang="en-US" altLang="en-US" dirty="0">
                <a:ea typeface="Arial" charset="0"/>
              </a:rPr>
              <a:t> </a:t>
            </a:r>
            <a:r>
              <a:rPr lang="en-US" altLang="en-US" dirty="0" err="1">
                <a:ea typeface="Arial" charset="0"/>
              </a:rPr>
              <a:t>đó</a:t>
            </a:r>
            <a:r>
              <a:rPr lang="en-US" altLang="en-US" dirty="0">
                <a:ea typeface="Arial" charset="0"/>
              </a:rPr>
              <a:t> </a:t>
            </a:r>
            <a:r>
              <a:rPr lang="en-US" altLang="en-US" dirty="0" err="1">
                <a:ea typeface="Arial" charset="0"/>
              </a:rPr>
              <a:t>lương</a:t>
            </a:r>
            <a:r>
              <a:rPr lang="en-US" altLang="en-US" dirty="0">
                <a:ea typeface="Arial" charset="0"/>
              </a:rPr>
              <a:t> </a:t>
            </a:r>
            <a:r>
              <a:rPr lang="en-US" altLang="en-US" dirty="0" err="1">
                <a:ea typeface="Arial" charset="0"/>
              </a:rPr>
              <a:t>cơ</a:t>
            </a:r>
            <a:r>
              <a:rPr lang="en-US" altLang="en-US" dirty="0">
                <a:ea typeface="Arial" charset="0"/>
              </a:rPr>
              <a:t> </a:t>
            </a:r>
            <a:r>
              <a:rPr lang="en-US" altLang="en-US" dirty="0" err="1">
                <a:ea typeface="Arial" charset="0"/>
              </a:rPr>
              <a:t>bản</a:t>
            </a:r>
            <a:r>
              <a:rPr lang="en-US" altLang="en-US" dirty="0">
                <a:ea typeface="Arial" charset="0"/>
              </a:rPr>
              <a:t> </a:t>
            </a:r>
            <a:r>
              <a:rPr lang="en-US" altLang="en-US" dirty="0" err="1">
                <a:ea typeface="Arial" charset="0"/>
              </a:rPr>
              <a:t>là</a:t>
            </a:r>
            <a:r>
              <a:rPr lang="en-US" altLang="en-US" dirty="0">
                <a:ea typeface="Arial" charset="0"/>
              </a:rPr>
              <a:t> 1.350.000 </a:t>
            </a:r>
            <a:r>
              <a:rPr lang="en-US" altLang="en-US" dirty="0" err="1">
                <a:ea typeface="Arial" charset="0"/>
              </a:rPr>
              <a:t>đồng</a:t>
            </a:r>
            <a:endParaRPr lang="en-US" altLang="en-US" dirty="0">
              <a:ea typeface="Arial" charset="0"/>
            </a:endParaRPr>
          </a:p>
          <a:p>
            <a:pPr marL="0" indent="0">
              <a:spcBef>
                <a:spcPts val="725"/>
              </a:spcBef>
              <a:spcAft>
                <a:spcPts val="725"/>
              </a:spcAft>
              <a:buNone/>
            </a:pPr>
            <a:r>
              <a:rPr lang="en-US" altLang="en-US" dirty="0">
                <a:ea typeface="Arial" charset="0"/>
              </a:rPr>
              <a:t>+ </a:t>
            </a:r>
            <a:r>
              <a:rPr lang="en-US" altLang="en-US" dirty="0" err="1">
                <a:ea typeface="Arial" charset="0"/>
              </a:rPr>
              <a:t>Nếu</a:t>
            </a:r>
            <a:r>
              <a:rPr lang="en-US" altLang="en-US" dirty="0">
                <a:ea typeface="Arial" charset="0"/>
              </a:rPr>
              <a:t> TNCT &lt; 12 </a:t>
            </a:r>
            <a:r>
              <a:rPr lang="en-US" altLang="en-US" dirty="0" err="1">
                <a:ea typeface="Arial" charset="0"/>
              </a:rPr>
              <a:t>tháng</a:t>
            </a:r>
            <a:r>
              <a:rPr lang="en-US" altLang="en-US" dirty="0">
                <a:ea typeface="Arial" charset="0"/>
              </a:rPr>
              <a:t>: </a:t>
            </a:r>
            <a:r>
              <a:rPr lang="en-US" altLang="en-US" dirty="0" err="1">
                <a:ea typeface="Arial" charset="0"/>
              </a:rPr>
              <a:t>hệ</a:t>
            </a:r>
            <a:r>
              <a:rPr lang="en-US" altLang="en-US" dirty="0">
                <a:ea typeface="Arial" charset="0"/>
              </a:rPr>
              <a:t> </a:t>
            </a:r>
            <a:r>
              <a:rPr lang="en-US" altLang="en-US" dirty="0" err="1">
                <a:ea typeface="Arial" charset="0"/>
              </a:rPr>
              <a:t>số</a:t>
            </a:r>
            <a:r>
              <a:rPr lang="en-US" altLang="en-US" dirty="0">
                <a:ea typeface="Arial" charset="0"/>
              </a:rPr>
              <a:t> 2.34</a:t>
            </a:r>
          </a:p>
          <a:p>
            <a:pPr marL="0" indent="0">
              <a:spcBef>
                <a:spcPts val="725"/>
              </a:spcBef>
              <a:spcAft>
                <a:spcPts val="725"/>
              </a:spcAft>
              <a:buNone/>
            </a:pPr>
            <a:r>
              <a:rPr lang="en-US" altLang="en-US" dirty="0">
                <a:ea typeface="Arial" charset="0"/>
              </a:rPr>
              <a:t>+ </a:t>
            </a:r>
            <a:r>
              <a:rPr lang="en-US" altLang="en-US" dirty="0" err="1">
                <a:ea typeface="Arial" charset="0"/>
              </a:rPr>
              <a:t>Nếu</a:t>
            </a:r>
            <a:r>
              <a:rPr lang="en-US" altLang="en-US" dirty="0">
                <a:ea typeface="Arial" charset="0"/>
              </a:rPr>
              <a:t> 12 &lt;= TNCT &lt; 36 </a:t>
            </a:r>
            <a:r>
              <a:rPr lang="en-US" altLang="en-US" dirty="0" err="1">
                <a:ea typeface="Arial" charset="0"/>
              </a:rPr>
              <a:t>tháng</a:t>
            </a:r>
            <a:r>
              <a:rPr lang="en-US" altLang="en-US" dirty="0">
                <a:ea typeface="Arial" charset="0"/>
              </a:rPr>
              <a:t>: </a:t>
            </a:r>
            <a:r>
              <a:rPr lang="en-US" altLang="en-US" dirty="0" err="1">
                <a:ea typeface="Arial" charset="0"/>
              </a:rPr>
              <a:t>hệ</a:t>
            </a:r>
            <a:r>
              <a:rPr lang="en-US" altLang="en-US" dirty="0">
                <a:ea typeface="Arial" charset="0"/>
              </a:rPr>
              <a:t> </a:t>
            </a:r>
            <a:r>
              <a:rPr lang="en-US" altLang="en-US" dirty="0" err="1">
                <a:ea typeface="Arial" charset="0"/>
              </a:rPr>
              <a:t>số</a:t>
            </a:r>
            <a:r>
              <a:rPr lang="en-US" altLang="en-US" dirty="0">
                <a:ea typeface="Arial" charset="0"/>
              </a:rPr>
              <a:t> 3.33</a:t>
            </a:r>
          </a:p>
          <a:p>
            <a:pPr marL="0" indent="0">
              <a:spcBef>
                <a:spcPts val="725"/>
              </a:spcBef>
              <a:spcAft>
                <a:spcPts val="725"/>
              </a:spcAft>
              <a:buNone/>
            </a:pPr>
            <a:r>
              <a:rPr lang="en-US" altLang="en-US" dirty="0">
                <a:ea typeface="Arial" charset="0"/>
              </a:rPr>
              <a:t>+ </a:t>
            </a:r>
            <a:r>
              <a:rPr lang="en-US" altLang="en-US" dirty="0" err="1">
                <a:ea typeface="Arial" charset="0"/>
              </a:rPr>
              <a:t>Nếu</a:t>
            </a:r>
            <a:r>
              <a:rPr lang="en-US" altLang="en-US" dirty="0">
                <a:ea typeface="Arial" charset="0"/>
              </a:rPr>
              <a:t> 36 &lt;= TNCT &lt; 60 </a:t>
            </a:r>
            <a:r>
              <a:rPr lang="en-US" altLang="en-US" dirty="0" err="1">
                <a:ea typeface="Arial" charset="0"/>
              </a:rPr>
              <a:t>tháng</a:t>
            </a:r>
            <a:r>
              <a:rPr lang="en-US" altLang="en-US" dirty="0">
                <a:ea typeface="Arial" charset="0"/>
              </a:rPr>
              <a:t>: </a:t>
            </a:r>
            <a:r>
              <a:rPr lang="en-US" altLang="en-US" dirty="0" err="1">
                <a:ea typeface="Arial" charset="0"/>
              </a:rPr>
              <a:t>hệ</a:t>
            </a:r>
            <a:r>
              <a:rPr lang="en-US" altLang="en-US" dirty="0">
                <a:ea typeface="Arial" charset="0"/>
              </a:rPr>
              <a:t> </a:t>
            </a:r>
            <a:r>
              <a:rPr lang="en-US" altLang="en-US" dirty="0" err="1">
                <a:ea typeface="Arial" charset="0"/>
              </a:rPr>
              <a:t>số</a:t>
            </a:r>
            <a:r>
              <a:rPr lang="en-US" altLang="en-US" dirty="0">
                <a:ea typeface="Arial" charset="0"/>
              </a:rPr>
              <a:t> 3.66</a:t>
            </a:r>
          </a:p>
          <a:p>
            <a:pPr marL="0" indent="0">
              <a:spcBef>
                <a:spcPts val="725"/>
              </a:spcBef>
              <a:spcAft>
                <a:spcPts val="725"/>
              </a:spcAft>
              <a:buNone/>
            </a:pPr>
            <a:r>
              <a:rPr lang="en-US" altLang="en-US" dirty="0">
                <a:ea typeface="Arial" charset="0"/>
              </a:rPr>
              <a:t>+ </a:t>
            </a:r>
            <a:r>
              <a:rPr lang="en-US" altLang="en-US" dirty="0" err="1">
                <a:ea typeface="Arial" charset="0"/>
              </a:rPr>
              <a:t>Nếu</a:t>
            </a:r>
            <a:r>
              <a:rPr lang="en-US" altLang="en-US" dirty="0">
                <a:ea typeface="Arial" charset="0"/>
              </a:rPr>
              <a:t> TNCT &gt;= 60 </a:t>
            </a:r>
            <a:r>
              <a:rPr lang="en-US" altLang="en-US" dirty="0" err="1">
                <a:ea typeface="Arial" charset="0"/>
              </a:rPr>
              <a:t>tháng</a:t>
            </a:r>
            <a:r>
              <a:rPr lang="en-US" altLang="en-US" dirty="0">
                <a:ea typeface="Arial" charset="0"/>
              </a:rPr>
              <a:t>: </a:t>
            </a:r>
            <a:r>
              <a:rPr lang="en-US" altLang="en-US" dirty="0" err="1">
                <a:ea typeface="Arial" charset="0"/>
              </a:rPr>
              <a:t>hệ</a:t>
            </a:r>
            <a:r>
              <a:rPr lang="en-US" altLang="en-US" dirty="0">
                <a:ea typeface="Arial" charset="0"/>
              </a:rPr>
              <a:t> </a:t>
            </a:r>
            <a:r>
              <a:rPr lang="en-US" altLang="en-US" dirty="0" err="1">
                <a:ea typeface="Arial" charset="0"/>
              </a:rPr>
              <a:t>số</a:t>
            </a:r>
            <a:r>
              <a:rPr lang="en-US" altLang="en-US" dirty="0">
                <a:ea typeface="Arial" charset="0"/>
              </a:rPr>
              <a:t> 3.99</a:t>
            </a:r>
          </a:p>
        </p:txBody>
      </p:sp>
      <p:sp>
        <p:nvSpPr>
          <p:cNvPr id="4" name="Slide Number Placeholder 3"/>
          <p:cNvSpPr>
            <a:spLocks noGrp="1"/>
          </p:cNvSpPr>
          <p:nvPr>
            <p:ph type="sldNum" sz="quarter" idx="12"/>
          </p:nvPr>
        </p:nvSpPr>
        <p:spPr/>
        <p:txBody>
          <a:bodyPr/>
          <a:lstStyle/>
          <a:p>
            <a:fld id="{007ACD57-2BBE-45FC-B065-2411E86622FE}" type="slidenum">
              <a:rPr lang="en-US" smtClean="0"/>
              <a:t>27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0704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9: </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cho</a:t>
            </a:r>
            <a:r>
              <a:rPr lang="en-US" altLang="en-US" dirty="0">
                <a:ea typeface="Arial" charset="0"/>
              </a:rPr>
              <a:t> </a:t>
            </a:r>
            <a:r>
              <a:rPr lang="en-US" altLang="en-US" dirty="0" err="1">
                <a:ea typeface="Arial" charset="0"/>
              </a:rPr>
              <a:t>phép</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số</a:t>
            </a:r>
            <a:r>
              <a:rPr lang="en-US" altLang="en-US" dirty="0">
                <a:ea typeface="Arial" charset="0"/>
              </a:rPr>
              <a:t> kW </a:t>
            </a:r>
            <a:r>
              <a:rPr lang="en-US" altLang="en-US" dirty="0" err="1">
                <a:ea typeface="Arial" charset="0"/>
              </a:rPr>
              <a:t>điện</a:t>
            </a:r>
            <a:r>
              <a:rPr lang="en-US" altLang="en-US" dirty="0">
                <a:ea typeface="Arial" charset="0"/>
              </a:rPr>
              <a:t> </a:t>
            </a:r>
            <a:r>
              <a:rPr lang="en-US" altLang="en-US" dirty="0" err="1">
                <a:ea typeface="Arial" charset="0"/>
              </a:rPr>
              <a:t>tiêu</a:t>
            </a:r>
            <a:r>
              <a:rPr lang="en-US" altLang="en-US" dirty="0">
                <a:ea typeface="Arial" charset="0"/>
              </a:rPr>
              <a:t> </a:t>
            </a:r>
            <a:r>
              <a:rPr lang="en-US" altLang="en-US" dirty="0" err="1">
                <a:ea typeface="Arial" charset="0"/>
              </a:rPr>
              <a:t>thụ</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Sau </a:t>
            </a:r>
            <a:r>
              <a:rPr lang="en-US" altLang="en-US" dirty="0" err="1">
                <a:ea typeface="Arial" charset="0"/>
              </a:rPr>
              <a:t>đó</a:t>
            </a:r>
            <a:r>
              <a:rPr lang="en-US" altLang="en-US" dirty="0">
                <a:ea typeface="Arial" charset="0"/>
              </a:rPr>
              <a:t> </a:t>
            </a:r>
            <a:r>
              <a:rPr lang="en-US" altLang="en-US" dirty="0" err="1">
                <a:ea typeface="Arial" charset="0"/>
              </a:rPr>
              <a:t>tính</a:t>
            </a:r>
            <a:r>
              <a:rPr lang="en-US" altLang="en-US" dirty="0">
                <a:ea typeface="Arial" charset="0"/>
              </a:rPr>
              <a:t> </a:t>
            </a:r>
            <a:r>
              <a:rPr lang="en-US" altLang="en-US" dirty="0" err="1">
                <a:ea typeface="Arial" charset="0"/>
              </a:rPr>
              <a:t>tiền</a:t>
            </a:r>
            <a:r>
              <a:rPr lang="en-US" altLang="en-US" dirty="0">
                <a:ea typeface="Arial" charset="0"/>
              </a:rPr>
              <a:t> </a:t>
            </a:r>
            <a:r>
              <a:rPr lang="en-US" altLang="en-US" dirty="0" err="1">
                <a:ea typeface="Arial" charset="0"/>
              </a:rPr>
              <a:t>điện</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xuất</a:t>
            </a:r>
            <a:r>
              <a:rPr lang="en-US" altLang="en-US" dirty="0">
                <a:ea typeface="Arial" charset="0"/>
              </a:rPr>
              <a:t> </a:t>
            </a:r>
            <a:r>
              <a:rPr lang="en-US" altLang="en-US" dirty="0" err="1">
                <a:ea typeface="Arial" charset="0"/>
              </a:rPr>
              <a:t>kết</a:t>
            </a:r>
            <a:r>
              <a:rPr lang="en-US" altLang="en-US" dirty="0">
                <a:ea typeface="Arial" charset="0"/>
              </a:rPr>
              <a:t> </a:t>
            </a:r>
            <a:r>
              <a:rPr lang="en-US" altLang="en-US" dirty="0" err="1">
                <a:ea typeface="Arial" charset="0"/>
              </a:rPr>
              <a:t>quả</a:t>
            </a:r>
            <a:r>
              <a:rPr lang="en-US" altLang="en-US" dirty="0">
                <a:ea typeface="Arial" charset="0"/>
              </a:rPr>
              <a:t> ra </a:t>
            </a:r>
            <a:r>
              <a:rPr lang="en-US" altLang="en-US" dirty="0" err="1">
                <a:ea typeface="Arial" charset="0"/>
              </a:rPr>
              <a:t>màn</a:t>
            </a:r>
            <a:r>
              <a:rPr lang="en-US" altLang="en-US" dirty="0">
                <a:ea typeface="Arial" charset="0"/>
              </a:rPr>
              <a:t> </a:t>
            </a:r>
            <a:r>
              <a:rPr lang="en-US" altLang="en-US" dirty="0" err="1">
                <a:ea typeface="Arial" charset="0"/>
              </a:rPr>
              <a:t>hình</a:t>
            </a:r>
            <a:endParaRPr lang="en-US" altLang="en-US" dirty="0">
              <a:ea typeface="Arial" charset="0"/>
            </a:endParaRPr>
          </a:p>
          <a:p>
            <a:pPr marL="0" indent="0">
              <a:spcBef>
                <a:spcPts val="725"/>
              </a:spcBef>
              <a:spcAft>
                <a:spcPts val="725"/>
              </a:spcAft>
              <a:buNone/>
            </a:pPr>
            <a:r>
              <a:rPr lang="en-US" altLang="en-US" dirty="0">
                <a:ea typeface="Arial" charset="0"/>
              </a:rPr>
              <a:t>+ </a:t>
            </a:r>
            <a:r>
              <a:rPr lang="en-US" altLang="en-US" dirty="0" err="1">
                <a:ea typeface="Arial" charset="0"/>
              </a:rPr>
              <a:t>Nếu</a:t>
            </a:r>
            <a:r>
              <a:rPr lang="en-US" altLang="en-US" dirty="0">
                <a:ea typeface="Arial" charset="0"/>
              </a:rPr>
              <a:t> kW: </a:t>
            </a:r>
            <a:r>
              <a:rPr lang="en-US" altLang="en-US" dirty="0" err="1">
                <a:ea typeface="Arial" charset="0"/>
              </a:rPr>
              <a:t>từ</a:t>
            </a:r>
            <a:r>
              <a:rPr lang="en-US" altLang="en-US" dirty="0">
                <a:ea typeface="Arial" charset="0"/>
              </a:rPr>
              <a:t> 0 </a:t>
            </a:r>
            <a:r>
              <a:rPr lang="en-US" altLang="en-US" dirty="0" err="1">
                <a:ea typeface="Arial" charset="0"/>
              </a:rPr>
              <a:t>đến</a:t>
            </a:r>
            <a:r>
              <a:rPr lang="en-US" altLang="en-US" dirty="0">
                <a:ea typeface="Arial" charset="0"/>
              </a:rPr>
              <a:t> 100: </a:t>
            </a:r>
            <a:r>
              <a:rPr lang="en-US" altLang="en-US" dirty="0" err="1">
                <a:ea typeface="Arial" charset="0"/>
              </a:rPr>
              <a:t>đơn</a:t>
            </a:r>
            <a:r>
              <a:rPr lang="en-US" altLang="en-US" dirty="0">
                <a:ea typeface="Arial" charset="0"/>
              </a:rPr>
              <a:t> </a:t>
            </a:r>
            <a:r>
              <a:rPr lang="en-US" altLang="en-US" dirty="0" err="1">
                <a:ea typeface="Arial" charset="0"/>
              </a:rPr>
              <a:t>giá</a:t>
            </a:r>
            <a:r>
              <a:rPr lang="en-US" altLang="en-US" dirty="0">
                <a:ea typeface="Arial" charset="0"/>
              </a:rPr>
              <a:t> 2000 </a:t>
            </a:r>
            <a:r>
              <a:rPr lang="en-US" altLang="en-US" dirty="0" err="1">
                <a:ea typeface="Arial" charset="0"/>
              </a:rPr>
              <a:t>đồng</a:t>
            </a:r>
            <a:r>
              <a:rPr lang="en-US" altLang="en-US" dirty="0">
                <a:ea typeface="Arial" charset="0"/>
              </a:rPr>
              <a:t>/kW</a:t>
            </a:r>
          </a:p>
          <a:p>
            <a:pPr marL="0" indent="0">
              <a:spcBef>
                <a:spcPts val="725"/>
              </a:spcBef>
              <a:spcAft>
                <a:spcPts val="725"/>
              </a:spcAft>
              <a:buNone/>
            </a:pPr>
            <a:r>
              <a:rPr lang="en-US" altLang="en-US" dirty="0">
                <a:ea typeface="Arial" charset="0"/>
              </a:rPr>
              <a:t>+ </a:t>
            </a:r>
            <a:r>
              <a:rPr lang="en-US" altLang="en-US" dirty="0" err="1">
                <a:ea typeface="Arial" charset="0"/>
              </a:rPr>
              <a:t>Nếu</a:t>
            </a:r>
            <a:r>
              <a:rPr lang="en-US" altLang="en-US" dirty="0">
                <a:ea typeface="Arial" charset="0"/>
              </a:rPr>
              <a:t> kW: </a:t>
            </a:r>
            <a:r>
              <a:rPr lang="en-US" altLang="en-US" dirty="0" err="1">
                <a:ea typeface="Arial" charset="0"/>
              </a:rPr>
              <a:t>từ</a:t>
            </a:r>
            <a:r>
              <a:rPr lang="en-US" altLang="en-US" dirty="0">
                <a:ea typeface="Arial" charset="0"/>
              </a:rPr>
              <a:t> 101 </a:t>
            </a:r>
            <a:r>
              <a:rPr lang="en-US" altLang="en-US" dirty="0" err="1">
                <a:ea typeface="Arial" charset="0"/>
              </a:rPr>
              <a:t>đến</a:t>
            </a:r>
            <a:r>
              <a:rPr lang="en-US" altLang="en-US" dirty="0">
                <a:ea typeface="Arial" charset="0"/>
              </a:rPr>
              <a:t> 200: </a:t>
            </a:r>
            <a:r>
              <a:rPr lang="en-US" altLang="en-US" dirty="0" err="1">
                <a:ea typeface="Arial" charset="0"/>
              </a:rPr>
              <a:t>đơn</a:t>
            </a:r>
            <a:r>
              <a:rPr lang="en-US" altLang="en-US" dirty="0">
                <a:ea typeface="Arial" charset="0"/>
              </a:rPr>
              <a:t> </a:t>
            </a:r>
            <a:r>
              <a:rPr lang="en-US" altLang="en-US" dirty="0" err="1">
                <a:ea typeface="Arial" charset="0"/>
              </a:rPr>
              <a:t>giá</a:t>
            </a:r>
            <a:r>
              <a:rPr lang="en-US" altLang="en-US" dirty="0">
                <a:ea typeface="Arial" charset="0"/>
              </a:rPr>
              <a:t> 2500 </a:t>
            </a:r>
            <a:r>
              <a:rPr lang="en-US" altLang="en-US" dirty="0" err="1">
                <a:ea typeface="Arial" charset="0"/>
              </a:rPr>
              <a:t>đồng</a:t>
            </a:r>
            <a:r>
              <a:rPr lang="en-US" altLang="en-US" dirty="0">
                <a:ea typeface="Arial" charset="0"/>
              </a:rPr>
              <a:t>/kW</a:t>
            </a:r>
          </a:p>
          <a:p>
            <a:pPr marL="0" indent="0">
              <a:spcBef>
                <a:spcPts val="725"/>
              </a:spcBef>
              <a:spcAft>
                <a:spcPts val="725"/>
              </a:spcAft>
              <a:buNone/>
            </a:pPr>
            <a:r>
              <a:rPr lang="en-US" altLang="en-US" dirty="0">
                <a:ea typeface="Arial" charset="0"/>
              </a:rPr>
              <a:t>+ </a:t>
            </a:r>
            <a:r>
              <a:rPr lang="en-US" altLang="en-US" dirty="0" err="1">
                <a:ea typeface="Arial" charset="0"/>
              </a:rPr>
              <a:t>Nếu</a:t>
            </a:r>
            <a:r>
              <a:rPr lang="en-US" altLang="en-US" dirty="0">
                <a:ea typeface="Arial" charset="0"/>
              </a:rPr>
              <a:t> kW: </a:t>
            </a:r>
            <a:r>
              <a:rPr lang="en-US" altLang="en-US" dirty="0" err="1">
                <a:ea typeface="Arial" charset="0"/>
              </a:rPr>
              <a:t>từ</a:t>
            </a:r>
            <a:r>
              <a:rPr lang="en-US" altLang="en-US" dirty="0">
                <a:ea typeface="Arial" charset="0"/>
              </a:rPr>
              <a:t> 210 </a:t>
            </a:r>
            <a:r>
              <a:rPr lang="en-US" altLang="en-US" dirty="0" err="1">
                <a:ea typeface="Arial" charset="0"/>
              </a:rPr>
              <a:t>đến</a:t>
            </a:r>
            <a:r>
              <a:rPr lang="en-US" altLang="en-US" dirty="0">
                <a:ea typeface="Arial" charset="0"/>
              </a:rPr>
              <a:t> 300: </a:t>
            </a:r>
            <a:r>
              <a:rPr lang="en-US" altLang="en-US" dirty="0" err="1">
                <a:ea typeface="Arial" charset="0"/>
              </a:rPr>
              <a:t>đơn</a:t>
            </a:r>
            <a:r>
              <a:rPr lang="en-US" altLang="en-US" dirty="0">
                <a:ea typeface="Arial" charset="0"/>
              </a:rPr>
              <a:t> </a:t>
            </a:r>
            <a:r>
              <a:rPr lang="en-US" altLang="en-US" dirty="0" err="1">
                <a:ea typeface="Arial" charset="0"/>
              </a:rPr>
              <a:t>giá</a:t>
            </a:r>
            <a:r>
              <a:rPr lang="en-US" altLang="en-US" dirty="0">
                <a:ea typeface="Arial" charset="0"/>
              </a:rPr>
              <a:t> 3000 </a:t>
            </a:r>
            <a:r>
              <a:rPr lang="en-US" altLang="en-US" dirty="0" err="1">
                <a:ea typeface="Arial" charset="0"/>
              </a:rPr>
              <a:t>đồng</a:t>
            </a:r>
            <a:r>
              <a:rPr lang="en-US" altLang="en-US" dirty="0">
                <a:ea typeface="Arial" charset="0"/>
              </a:rPr>
              <a:t>/kW</a:t>
            </a:r>
          </a:p>
          <a:p>
            <a:pPr marL="0" indent="0">
              <a:spcBef>
                <a:spcPts val="725"/>
              </a:spcBef>
              <a:spcAft>
                <a:spcPts val="725"/>
              </a:spcAft>
              <a:buNone/>
            </a:pPr>
            <a:r>
              <a:rPr lang="en-US" altLang="en-US" dirty="0">
                <a:ea typeface="Arial" charset="0"/>
              </a:rPr>
              <a:t>+ </a:t>
            </a:r>
            <a:r>
              <a:rPr lang="en-US" altLang="en-US" dirty="0" err="1">
                <a:ea typeface="Arial" charset="0"/>
              </a:rPr>
              <a:t>Nếu</a:t>
            </a:r>
            <a:r>
              <a:rPr lang="en-US" altLang="en-US" dirty="0">
                <a:ea typeface="Arial" charset="0"/>
              </a:rPr>
              <a:t> kW: &gt; 300: </a:t>
            </a:r>
            <a:r>
              <a:rPr lang="en-US" altLang="en-US" dirty="0" err="1">
                <a:ea typeface="Arial" charset="0"/>
              </a:rPr>
              <a:t>đơn</a:t>
            </a:r>
            <a:r>
              <a:rPr lang="en-US" altLang="en-US" dirty="0">
                <a:ea typeface="Arial" charset="0"/>
              </a:rPr>
              <a:t> </a:t>
            </a:r>
            <a:r>
              <a:rPr lang="en-US" altLang="en-US" dirty="0" err="1">
                <a:ea typeface="Arial" charset="0"/>
              </a:rPr>
              <a:t>giá</a:t>
            </a:r>
            <a:r>
              <a:rPr lang="en-US" altLang="en-US" dirty="0">
                <a:ea typeface="Arial" charset="0"/>
              </a:rPr>
              <a:t> 5000 </a:t>
            </a:r>
            <a:r>
              <a:rPr lang="en-US" altLang="en-US" dirty="0" err="1">
                <a:ea typeface="Arial" charset="0"/>
              </a:rPr>
              <a:t>đồng</a:t>
            </a:r>
            <a:r>
              <a:rPr lang="en-US" altLang="en-US" dirty="0">
                <a:ea typeface="Arial" charset="0"/>
              </a:rPr>
              <a:t>/kW</a:t>
            </a:r>
          </a:p>
          <a:p>
            <a:pPr marL="0" indent="0">
              <a:spcBef>
                <a:spcPts val="725"/>
              </a:spcBef>
              <a:spcAft>
                <a:spcPts val="725"/>
              </a:spcAft>
              <a:buNone/>
            </a:pP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36750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10:</a:t>
            </a:r>
          </a:p>
          <a:p>
            <a:pPr marL="0" indent="0">
              <a:spcBef>
                <a:spcPts val="725"/>
              </a:spcBef>
              <a:spcAft>
                <a:spcPts val="725"/>
              </a:spcAft>
              <a:buNone/>
            </a:pPr>
            <a:r>
              <a:rPr lang="en-US" altLang="en-US" dirty="0" err="1">
                <a:ea typeface="Arial" charset="0"/>
              </a:rPr>
              <a:t>Một</a:t>
            </a:r>
            <a:r>
              <a:rPr lang="en-US" altLang="en-US" dirty="0">
                <a:ea typeface="Arial" charset="0"/>
              </a:rPr>
              <a:t> </a:t>
            </a:r>
            <a:r>
              <a:rPr lang="en-US" altLang="en-US" dirty="0" err="1">
                <a:ea typeface="Arial" charset="0"/>
              </a:rPr>
              <a:t>điểm</a:t>
            </a:r>
            <a:r>
              <a:rPr lang="en-US" altLang="en-US" dirty="0">
                <a:ea typeface="Arial" charset="0"/>
              </a:rPr>
              <a:t> </a:t>
            </a:r>
            <a:r>
              <a:rPr lang="en-US" altLang="en-US" dirty="0" err="1">
                <a:ea typeface="Arial" charset="0"/>
              </a:rPr>
              <a:t>cho</a:t>
            </a:r>
            <a:r>
              <a:rPr lang="en-US" altLang="en-US" dirty="0">
                <a:ea typeface="Arial" charset="0"/>
              </a:rPr>
              <a:t> </a:t>
            </a:r>
            <a:r>
              <a:rPr lang="en-US" altLang="en-US" dirty="0" err="1">
                <a:ea typeface="Arial" charset="0"/>
              </a:rPr>
              <a:t>thuê</a:t>
            </a:r>
            <a:r>
              <a:rPr lang="en-US" altLang="en-US" dirty="0">
                <a:ea typeface="Arial" charset="0"/>
              </a:rPr>
              <a:t> </a:t>
            </a:r>
            <a:r>
              <a:rPr lang="en-US" altLang="en-US" dirty="0" err="1">
                <a:ea typeface="Arial" charset="0"/>
              </a:rPr>
              <a:t>sân</a:t>
            </a:r>
            <a:r>
              <a:rPr lang="en-US" altLang="en-US" dirty="0">
                <a:ea typeface="Arial" charset="0"/>
              </a:rPr>
              <a:t> </a:t>
            </a:r>
            <a:r>
              <a:rPr lang="en-US" altLang="en-US" dirty="0" err="1">
                <a:ea typeface="Arial" charset="0"/>
              </a:rPr>
              <a:t>tập</a:t>
            </a:r>
            <a:r>
              <a:rPr lang="en-US" altLang="en-US" dirty="0">
                <a:ea typeface="Arial" charset="0"/>
              </a:rPr>
              <a:t> </a:t>
            </a:r>
            <a:r>
              <a:rPr lang="en-US" altLang="en-US" dirty="0" err="1">
                <a:ea typeface="Arial" charset="0"/>
              </a:rPr>
              <a:t>bóng</a:t>
            </a:r>
            <a:r>
              <a:rPr lang="en-US" altLang="en-US" dirty="0">
                <a:ea typeface="Arial" charset="0"/>
              </a:rPr>
              <a:t> </a:t>
            </a:r>
            <a:r>
              <a:rPr lang="en-US" altLang="en-US" dirty="0" err="1">
                <a:ea typeface="Arial" charset="0"/>
              </a:rPr>
              <a:t>đá</a:t>
            </a:r>
            <a:r>
              <a:rPr lang="en-US" altLang="en-US" dirty="0">
                <a:ea typeface="Arial" charset="0"/>
              </a:rPr>
              <a:t> </a:t>
            </a:r>
            <a:r>
              <a:rPr lang="en-US" altLang="en-US" dirty="0" err="1">
                <a:ea typeface="Arial" charset="0"/>
              </a:rPr>
              <a:t>theo</a:t>
            </a:r>
            <a:r>
              <a:rPr lang="en-US" altLang="en-US" dirty="0">
                <a:ea typeface="Arial" charset="0"/>
              </a:rPr>
              <a:t> </a:t>
            </a:r>
            <a:r>
              <a:rPr lang="en-US" altLang="en-US" dirty="0" err="1">
                <a:ea typeface="Arial" charset="0"/>
              </a:rPr>
              <a:t>công</a:t>
            </a:r>
            <a:r>
              <a:rPr lang="en-US" altLang="en-US" dirty="0">
                <a:ea typeface="Arial" charset="0"/>
              </a:rPr>
              <a:t> </a:t>
            </a:r>
            <a:r>
              <a:rPr lang="en-US" altLang="en-US" dirty="0" err="1">
                <a:ea typeface="Arial" charset="0"/>
              </a:rPr>
              <a:t>thức</a:t>
            </a:r>
            <a:r>
              <a:rPr lang="en-US" altLang="en-US" dirty="0">
                <a:ea typeface="Arial" charset="0"/>
              </a:rPr>
              <a:t> </a:t>
            </a:r>
            <a:r>
              <a:rPr lang="en-US" altLang="en-US" dirty="0" err="1">
                <a:ea typeface="Arial" charset="0"/>
              </a:rPr>
              <a:t>sau</a:t>
            </a:r>
            <a:r>
              <a:rPr lang="en-US" altLang="en-US" dirty="0">
                <a:ea typeface="Arial" charset="0"/>
              </a:rPr>
              <a:t>:</a:t>
            </a:r>
          </a:p>
          <a:p>
            <a:pPr marL="0" indent="0">
              <a:spcBef>
                <a:spcPts val="725"/>
              </a:spcBef>
              <a:spcAft>
                <a:spcPts val="725"/>
              </a:spcAft>
              <a:buNone/>
            </a:pPr>
            <a:r>
              <a:rPr lang="en-US" altLang="en-US" dirty="0">
                <a:ea typeface="Arial" charset="0"/>
              </a:rPr>
              <a:t>+ </a:t>
            </a:r>
            <a:r>
              <a:rPr lang="en-US" altLang="en-US" dirty="0" err="1">
                <a:ea typeface="Arial" charset="0"/>
              </a:rPr>
              <a:t>Mỗi</a:t>
            </a:r>
            <a:r>
              <a:rPr lang="en-US" altLang="en-US" dirty="0">
                <a:ea typeface="Arial" charset="0"/>
              </a:rPr>
              <a:t> </a:t>
            </a:r>
            <a:r>
              <a:rPr lang="en-US" altLang="en-US" dirty="0" err="1">
                <a:ea typeface="Arial" charset="0"/>
              </a:rPr>
              <a:t>giờ</a:t>
            </a:r>
            <a:r>
              <a:rPr lang="en-US" altLang="en-US" dirty="0">
                <a:ea typeface="Arial" charset="0"/>
              </a:rPr>
              <a:t> </a:t>
            </a:r>
            <a:r>
              <a:rPr lang="en-US" altLang="en-US" dirty="0" err="1">
                <a:ea typeface="Arial" charset="0"/>
              </a:rPr>
              <a:t>trong</a:t>
            </a:r>
            <a:r>
              <a:rPr lang="en-US" altLang="en-US" dirty="0">
                <a:ea typeface="Arial" charset="0"/>
              </a:rPr>
              <a:t> 3 </a:t>
            </a:r>
            <a:r>
              <a:rPr lang="en-US" altLang="en-US" dirty="0" err="1">
                <a:ea typeface="Arial" charset="0"/>
              </a:rPr>
              <a:t>giờ</a:t>
            </a:r>
            <a:r>
              <a:rPr lang="en-US" altLang="en-US" dirty="0">
                <a:ea typeface="Arial" charset="0"/>
              </a:rPr>
              <a:t> </a:t>
            </a:r>
            <a:r>
              <a:rPr lang="en-US" altLang="en-US" dirty="0" err="1">
                <a:ea typeface="Arial" charset="0"/>
              </a:rPr>
              <a:t>đầu</a:t>
            </a:r>
            <a:r>
              <a:rPr lang="en-US" altLang="en-US" dirty="0">
                <a:ea typeface="Arial" charset="0"/>
              </a:rPr>
              <a:t> </a:t>
            </a:r>
            <a:r>
              <a:rPr lang="en-US" altLang="en-US" dirty="0" err="1">
                <a:ea typeface="Arial" charset="0"/>
              </a:rPr>
              <a:t>tiên</a:t>
            </a:r>
            <a:r>
              <a:rPr lang="en-US" altLang="en-US" dirty="0">
                <a:ea typeface="Arial" charset="0"/>
              </a:rPr>
              <a:t> </a:t>
            </a:r>
            <a:r>
              <a:rPr lang="en-US" altLang="en-US" dirty="0" err="1">
                <a:ea typeface="Arial" charset="0"/>
              </a:rPr>
              <a:t>tính</a:t>
            </a:r>
            <a:r>
              <a:rPr lang="en-US" altLang="en-US" dirty="0">
                <a:ea typeface="Arial" charset="0"/>
              </a:rPr>
              <a:t> 100.000 </a:t>
            </a:r>
            <a:r>
              <a:rPr lang="en-US" altLang="en-US" dirty="0" err="1">
                <a:ea typeface="Arial" charset="0"/>
              </a:rPr>
              <a:t>đồng</a:t>
            </a:r>
            <a:r>
              <a:rPr lang="en-US" altLang="en-US" dirty="0">
                <a:ea typeface="Arial" charset="0"/>
              </a:rPr>
              <a:t>/ </a:t>
            </a:r>
            <a:r>
              <a:rPr lang="en-US" altLang="en-US" dirty="0" err="1">
                <a:ea typeface="Arial" charset="0"/>
              </a:rPr>
              <a:t>giờ</a:t>
            </a:r>
            <a:endParaRPr lang="en-US" altLang="en-US" dirty="0">
              <a:ea typeface="Arial" charset="0"/>
            </a:endParaRPr>
          </a:p>
          <a:p>
            <a:pPr marL="0" indent="0">
              <a:spcBef>
                <a:spcPts val="725"/>
              </a:spcBef>
              <a:spcAft>
                <a:spcPts val="725"/>
              </a:spcAft>
              <a:buNone/>
            </a:pPr>
            <a:r>
              <a:rPr lang="en-US" altLang="en-US" dirty="0">
                <a:ea typeface="Arial" charset="0"/>
              </a:rPr>
              <a:t>+ </a:t>
            </a:r>
            <a:r>
              <a:rPr lang="en-US" altLang="en-US" dirty="0" err="1">
                <a:ea typeface="Arial" charset="0"/>
              </a:rPr>
              <a:t>Mỗi</a:t>
            </a:r>
            <a:r>
              <a:rPr lang="en-US" altLang="en-US" dirty="0">
                <a:ea typeface="Arial" charset="0"/>
              </a:rPr>
              <a:t> </a:t>
            </a:r>
            <a:r>
              <a:rPr lang="en-US" altLang="en-US" dirty="0" err="1">
                <a:ea typeface="Arial" charset="0"/>
              </a:rPr>
              <a:t>giờ</a:t>
            </a:r>
            <a:r>
              <a:rPr lang="en-US" altLang="en-US" dirty="0">
                <a:ea typeface="Arial" charset="0"/>
              </a:rPr>
              <a:t> </a:t>
            </a:r>
            <a:r>
              <a:rPr lang="en-US" altLang="en-US" dirty="0" err="1">
                <a:ea typeface="Arial" charset="0"/>
              </a:rPr>
              <a:t>tiếp</a:t>
            </a:r>
            <a:r>
              <a:rPr lang="en-US" altLang="en-US" dirty="0">
                <a:ea typeface="Arial" charset="0"/>
              </a:rPr>
              <a:t> </a:t>
            </a:r>
            <a:r>
              <a:rPr lang="en-US" altLang="en-US" dirty="0" err="1">
                <a:ea typeface="Arial" charset="0"/>
              </a:rPr>
              <a:t>theo</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đơn</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giảm</a:t>
            </a:r>
            <a:r>
              <a:rPr lang="en-US" altLang="en-US" dirty="0">
                <a:ea typeface="Arial" charset="0"/>
              </a:rPr>
              <a:t> 25% so </a:t>
            </a:r>
            <a:r>
              <a:rPr lang="en-US" altLang="en-US" dirty="0" err="1">
                <a:ea typeface="Arial" charset="0"/>
              </a:rPr>
              <a:t>với</a:t>
            </a:r>
            <a:r>
              <a:rPr lang="en-US" altLang="en-US" dirty="0">
                <a:ea typeface="Arial" charset="0"/>
              </a:rPr>
              <a:t> </a:t>
            </a:r>
            <a:r>
              <a:rPr lang="en-US" altLang="en-US" dirty="0" err="1">
                <a:ea typeface="Arial" charset="0"/>
              </a:rPr>
              <a:t>đơn</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trong</a:t>
            </a:r>
            <a:r>
              <a:rPr lang="en-US" altLang="en-US" dirty="0">
                <a:ea typeface="Arial" charset="0"/>
              </a:rPr>
              <a:t> 3 </a:t>
            </a:r>
            <a:r>
              <a:rPr lang="en-US" altLang="en-US" dirty="0" err="1">
                <a:ea typeface="Arial" charset="0"/>
              </a:rPr>
              <a:t>giờ</a:t>
            </a:r>
            <a:r>
              <a:rPr lang="en-US" altLang="en-US" dirty="0">
                <a:ea typeface="Arial" charset="0"/>
              </a:rPr>
              <a:t> </a:t>
            </a:r>
            <a:r>
              <a:rPr lang="en-US" altLang="en-US" dirty="0" err="1">
                <a:ea typeface="Arial" charset="0"/>
              </a:rPr>
              <a:t>đầu</a:t>
            </a:r>
            <a:r>
              <a:rPr lang="en-US" altLang="en-US" dirty="0">
                <a:ea typeface="Arial" charset="0"/>
              </a:rPr>
              <a:t> </a:t>
            </a:r>
            <a:r>
              <a:rPr lang="en-US" altLang="en-US" dirty="0" err="1">
                <a:ea typeface="Arial" charset="0"/>
              </a:rPr>
              <a:t>tiên</a:t>
            </a:r>
            <a:endParaRPr lang="en-US" altLang="en-US" dirty="0">
              <a:ea typeface="Arial" charset="0"/>
            </a:endParaRPr>
          </a:p>
          <a:p>
            <a:pPr marL="0" indent="0">
              <a:spcBef>
                <a:spcPts val="725"/>
              </a:spcBef>
              <a:spcAft>
                <a:spcPts val="725"/>
              </a:spcAft>
              <a:buNone/>
            </a:pPr>
            <a:r>
              <a:rPr lang="en-US" altLang="en-US" dirty="0">
                <a:ea typeface="Arial" charset="0"/>
              </a:rPr>
              <a:t>+ </a:t>
            </a:r>
            <a:r>
              <a:rPr lang="en-US" altLang="en-US" dirty="0" err="1">
                <a:ea typeface="Arial" charset="0"/>
              </a:rPr>
              <a:t>Ngoài</a:t>
            </a:r>
            <a:r>
              <a:rPr lang="en-US" altLang="en-US" dirty="0">
                <a:ea typeface="Arial" charset="0"/>
              </a:rPr>
              <a:t> ra </a:t>
            </a:r>
            <a:r>
              <a:rPr lang="en-US" altLang="en-US" dirty="0" err="1">
                <a:ea typeface="Arial" charset="0"/>
              </a:rPr>
              <a:t>nếu</a:t>
            </a:r>
            <a:r>
              <a:rPr lang="en-US" altLang="en-US" dirty="0">
                <a:ea typeface="Arial" charset="0"/>
              </a:rPr>
              <a:t> </a:t>
            </a:r>
            <a:r>
              <a:rPr lang="en-US" altLang="en-US" dirty="0" err="1">
                <a:ea typeface="Arial" charset="0"/>
              </a:rPr>
              <a:t>thời</a:t>
            </a:r>
            <a:r>
              <a:rPr lang="en-US" altLang="en-US" dirty="0">
                <a:ea typeface="Arial" charset="0"/>
              </a:rPr>
              <a:t> </a:t>
            </a:r>
            <a:r>
              <a:rPr lang="en-US" altLang="en-US" dirty="0" err="1">
                <a:ea typeface="Arial" charset="0"/>
              </a:rPr>
              <a:t>gian</a:t>
            </a:r>
            <a:r>
              <a:rPr lang="en-US" altLang="en-US" dirty="0">
                <a:ea typeface="Arial" charset="0"/>
              </a:rPr>
              <a:t> </a:t>
            </a:r>
            <a:r>
              <a:rPr lang="en-US" altLang="en-US" dirty="0" err="1">
                <a:ea typeface="Arial" charset="0"/>
              </a:rPr>
              <a:t>thuê</a:t>
            </a:r>
            <a:r>
              <a:rPr lang="en-US" altLang="en-US" dirty="0">
                <a:ea typeface="Arial" charset="0"/>
              </a:rPr>
              <a:t> </a:t>
            </a:r>
            <a:r>
              <a:rPr lang="en-US" altLang="en-US" dirty="0" err="1">
                <a:ea typeface="Arial" charset="0"/>
              </a:rPr>
              <a:t>sân</a:t>
            </a:r>
            <a:r>
              <a:rPr lang="en-US" altLang="en-US" dirty="0">
                <a:ea typeface="Arial" charset="0"/>
              </a:rPr>
              <a:t> </a:t>
            </a:r>
            <a:r>
              <a:rPr lang="en-US" altLang="en-US" dirty="0" err="1">
                <a:ea typeface="Arial" charset="0"/>
              </a:rPr>
              <a:t>từ</a:t>
            </a:r>
            <a:r>
              <a:rPr lang="en-US" altLang="en-US" dirty="0">
                <a:ea typeface="Arial" charset="0"/>
              </a:rPr>
              <a:t> 11 </a:t>
            </a:r>
            <a:r>
              <a:rPr lang="en-US" altLang="en-US" dirty="0" err="1">
                <a:ea typeface="Arial" charset="0"/>
              </a:rPr>
              <a:t>giờ</a:t>
            </a:r>
            <a:r>
              <a:rPr lang="en-US" altLang="en-US" dirty="0">
                <a:ea typeface="Arial" charset="0"/>
              </a:rPr>
              <a:t> </a:t>
            </a:r>
            <a:r>
              <a:rPr lang="en-US" altLang="en-US" dirty="0" err="1">
                <a:ea typeface="Arial" charset="0"/>
              </a:rPr>
              <a:t>đến</a:t>
            </a:r>
            <a:r>
              <a:rPr lang="en-US" altLang="en-US" dirty="0">
                <a:ea typeface="Arial" charset="0"/>
              </a:rPr>
              <a:t> 15 </a:t>
            </a:r>
            <a:r>
              <a:rPr lang="en-US" altLang="en-US" dirty="0" err="1">
                <a:ea typeface="Arial" charset="0"/>
              </a:rPr>
              <a:t>giờ</a:t>
            </a:r>
            <a:r>
              <a:rPr lang="en-US" altLang="en-US" dirty="0">
                <a:ea typeface="Arial" charset="0"/>
              </a:rPr>
              <a:t> </a:t>
            </a:r>
            <a:r>
              <a:rPr lang="en-US" altLang="en-US" dirty="0" err="1">
                <a:ea typeface="Arial" charset="0"/>
              </a:rPr>
              <a:t>thì</a:t>
            </a:r>
            <a:r>
              <a:rPr lang="en-US" altLang="en-US" dirty="0">
                <a:ea typeface="Arial" charset="0"/>
              </a:rPr>
              <a:t> </a:t>
            </a:r>
            <a:r>
              <a:rPr lang="en-US" altLang="en-US" dirty="0" err="1">
                <a:ea typeface="Arial" charset="0"/>
              </a:rPr>
              <a:t>được</a:t>
            </a:r>
            <a:r>
              <a:rPr lang="en-US" altLang="en-US" dirty="0">
                <a:ea typeface="Arial" charset="0"/>
              </a:rPr>
              <a:t> </a:t>
            </a:r>
            <a:r>
              <a:rPr lang="en-US" altLang="en-US" dirty="0" err="1">
                <a:ea typeface="Arial" charset="0"/>
              </a:rPr>
              <a:t>giảm</a:t>
            </a:r>
            <a:r>
              <a:rPr lang="en-US" altLang="en-US" dirty="0">
                <a:ea typeface="Arial" charset="0"/>
              </a:rPr>
              <a:t> </a:t>
            </a:r>
            <a:r>
              <a:rPr lang="en-US" altLang="en-US" dirty="0" err="1">
                <a:ea typeface="Arial" charset="0"/>
              </a:rPr>
              <a:t>giá</a:t>
            </a:r>
            <a:r>
              <a:rPr lang="en-US" altLang="en-US" dirty="0">
                <a:ea typeface="Arial" charset="0"/>
              </a:rPr>
              <a:t> 10%</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giờ</a:t>
            </a:r>
            <a:r>
              <a:rPr lang="en-US" altLang="en-US" dirty="0">
                <a:ea typeface="Arial" charset="0"/>
              </a:rPr>
              <a:t> </a:t>
            </a:r>
            <a:r>
              <a:rPr lang="en-US" altLang="en-US" dirty="0" err="1">
                <a:ea typeface="Arial" charset="0"/>
              </a:rPr>
              <a:t>bắt</a:t>
            </a:r>
            <a:r>
              <a:rPr lang="en-US" altLang="en-US" dirty="0">
                <a:ea typeface="Arial" charset="0"/>
              </a:rPr>
              <a:t> </a:t>
            </a:r>
            <a:r>
              <a:rPr lang="en-US" altLang="en-US" dirty="0" err="1">
                <a:ea typeface="Arial" charset="0"/>
              </a:rPr>
              <a:t>đầu</a:t>
            </a:r>
            <a:r>
              <a:rPr lang="en-US" altLang="en-US" dirty="0">
                <a:ea typeface="Arial" charset="0"/>
              </a:rPr>
              <a:t>, </a:t>
            </a:r>
            <a:r>
              <a:rPr lang="en-US" altLang="en-US" dirty="0" err="1">
                <a:ea typeface="Arial" charset="0"/>
              </a:rPr>
              <a:t>giờ</a:t>
            </a:r>
            <a:r>
              <a:rPr lang="en-US" altLang="en-US" dirty="0">
                <a:ea typeface="Arial" charset="0"/>
              </a:rPr>
              <a:t> </a:t>
            </a:r>
            <a:r>
              <a:rPr lang="en-US" altLang="en-US" dirty="0" err="1">
                <a:ea typeface="Arial" charset="0"/>
              </a:rPr>
              <a:t>kết</a:t>
            </a:r>
            <a:r>
              <a:rPr lang="en-US" altLang="en-US" dirty="0">
                <a:ea typeface="Arial" charset="0"/>
              </a:rPr>
              <a:t> </a:t>
            </a:r>
            <a:r>
              <a:rPr lang="en-US" altLang="en-US" dirty="0" err="1">
                <a:ea typeface="Arial" charset="0"/>
              </a:rPr>
              <a:t>thúc</a:t>
            </a:r>
            <a:r>
              <a:rPr lang="en-US" altLang="en-US" dirty="0">
                <a:ea typeface="Arial" charset="0"/>
              </a:rPr>
              <a:t> </a:t>
            </a:r>
            <a:r>
              <a:rPr lang="en-US" altLang="en-US" dirty="0" err="1">
                <a:ea typeface="Arial" charset="0"/>
              </a:rPr>
              <a:t>và</a:t>
            </a:r>
            <a:r>
              <a:rPr lang="en-US" altLang="en-US" dirty="0">
                <a:ea typeface="Arial" charset="0"/>
              </a:rPr>
              <a:t> in ra </a:t>
            </a:r>
            <a:r>
              <a:rPr lang="en-US" altLang="en-US" dirty="0" err="1">
                <a:ea typeface="Arial" charset="0"/>
              </a:rPr>
              <a:t>số</a:t>
            </a:r>
            <a:r>
              <a:rPr lang="en-US" altLang="en-US" dirty="0">
                <a:ea typeface="Arial" charset="0"/>
              </a:rPr>
              <a:t> </a:t>
            </a:r>
            <a:r>
              <a:rPr lang="en-US" altLang="en-US" dirty="0" err="1">
                <a:ea typeface="Arial" charset="0"/>
              </a:rPr>
              <a:t>tiền</a:t>
            </a:r>
            <a:r>
              <a:rPr lang="en-US" altLang="en-US" dirty="0">
                <a:ea typeface="Arial" charset="0"/>
              </a:rPr>
              <a:t> </a:t>
            </a:r>
            <a:r>
              <a:rPr lang="en-US" altLang="en-US" dirty="0" err="1">
                <a:ea typeface="Arial" charset="0"/>
              </a:rPr>
              <a:t>khách</a:t>
            </a:r>
            <a:r>
              <a:rPr lang="en-US" altLang="en-US" dirty="0">
                <a:ea typeface="Arial" charset="0"/>
              </a:rPr>
              <a:t> </a:t>
            </a:r>
            <a:r>
              <a:rPr lang="en-US" altLang="en-US" dirty="0" err="1">
                <a:ea typeface="Arial" charset="0"/>
              </a:rPr>
              <a:t>thuê</a:t>
            </a:r>
            <a:r>
              <a:rPr lang="en-US" altLang="en-US" dirty="0">
                <a:ea typeface="Arial" charset="0"/>
              </a:rPr>
              <a:t> </a:t>
            </a:r>
            <a:r>
              <a:rPr lang="en-US" altLang="en-US" dirty="0" err="1">
                <a:ea typeface="Arial" charset="0"/>
              </a:rPr>
              <a:t>sân</a:t>
            </a:r>
            <a:r>
              <a:rPr lang="en-US" altLang="en-US" dirty="0">
                <a:ea typeface="Arial" charset="0"/>
              </a:rPr>
              <a:t> </a:t>
            </a:r>
            <a:r>
              <a:rPr lang="en-US" altLang="en-US" dirty="0" err="1">
                <a:ea typeface="Arial" charset="0"/>
              </a:rPr>
              <a:t>tập</a:t>
            </a:r>
            <a:r>
              <a:rPr lang="en-US" altLang="en-US" dirty="0">
                <a:ea typeface="Arial" charset="0"/>
              </a:rPr>
              <a:t> </a:t>
            </a:r>
            <a:r>
              <a:rPr lang="en-US" altLang="en-US" dirty="0" err="1">
                <a:ea typeface="Arial" charset="0"/>
              </a:rPr>
              <a:t>phải</a:t>
            </a:r>
            <a:r>
              <a:rPr lang="en-US" altLang="en-US" dirty="0">
                <a:ea typeface="Arial" charset="0"/>
              </a:rPr>
              <a:t> </a:t>
            </a:r>
            <a:r>
              <a:rPr lang="en-US" altLang="en-US" dirty="0" err="1">
                <a:ea typeface="Arial" charset="0"/>
              </a:rPr>
              <a:t>trả</a:t>
            </a:r>
            <a:r>
              <a:rPr lang="en-US" altLang="en-US" dirty="0">
                <a:ea typeface="Arial" charset="0"/>
              </a:rPr>
              <a:t>, </a:t>
            </a:r>
            <a:r>
              <a:rPr lang="en-US" altLang="en-US" dirty="0" err="1">
                <a:ea typeface="Arial" charset="0"/>
              </a:rPr>
              <a:t>biết</a:t>
            </a:r>
            <a:r>
              <a:rPr lang="en-US" altLang="en-US" dirty="0">
                <a:ea typeface="Arial" charset="0"/>
              </a:rPr>
              <a:t> </a:t>
            </a:r>
            <a:r>
              <a:rPr lang="en-US" altLang="en-US" dirty="0" err="1">
                <a:ea typeface="Arial" charset="0"/>
              </a:rPr>
              <a:t>rằng</a:t>
            </a:r>
            <a:r>
              <a:rPr lang="en-US" altLang="en-US" dirty="0">
                <a:ea typeface="Arial" charset="0"/>
              </a:rPr>
              <a:t> 5 </a:t>
            </a:r>
            <a:r>
              <a:rPr lang="en-US" altLang="en-US" dirty="0" err="1">
                <a:ea typeface="Arial" charset="0"/>
              </a:rPr>
              <a:t>giờ</a:t>
            </a:r>
            <a:r>
              <a:rPr lang="en-US" altLang="en-US" dirty="0">
                <a:ea typeface="Arial" charset="0"/>
              </a:rPr>
              <a:t> &lt;= </a:t>
            </a:r>
            <a:r>
              <a:rPr lang="en-US" altLang="en-US" dirty="0" err="1">
                <a:ea typeface="Arial" charset="0"/>
              </a:rPr>
              <a:t>giờ</a:t>
            </a:r>
            <a:r>
              <a:rPr lang="en-US" altLang="en-US" dirty="0">
                <a:ea typeface="Arial" charset="0"/>
              </a:rPr>
              <a:t> </a:t>
            </a:r>
            <a:r>
              <a:rPr lang="en-US" altLang="en-US" dirty="0" err="1">
                <a:ea typeface="Arial" charset="0"/>
              </a:rPr>
              <a:t>bắt</a:t>
            </a:r>
            <a:r>
              <a:rPr lang="en-US" altLang="en-US" dirty="0">
                <a:ea typeface="Arial" charset="0"/>
              </a:rPr>
              <a:t> </a:t>
            </a:r>
            <a:r>
              <a:rPr lang="en-US" altLang="en-US" dirty="0" err="1">
                <a:ea typeface="Arial" charset="0"/>
              </a:rPr>
              <a:t>đầu</a:t>
            </a:r>
            <a:r>
              <a:rPr lang="en-US" altLang="en-US" dirty="0">
                <a:ea typeface="Arial" charset="0"/>
              </a:rPr>
              <a:t> &lt;= </a:t>
            </a:r>
            <a:r>
              <a:rPr lang="en-US" altLang="en-US" dirty="0" err="1">
                <a:ea typeface="Arial" charset="0"/>
              </a:rPr>
              <a:t>giờ</a:t>
            </a:r>
            <a:r>
              <a:rPr lang="en-US" altLang="en-US" dirty="0">
                <a:ea typeface="Arial" charset="0"/>
              </a:rPr>
              <a:t> </a:t>
            </a:r>
            <a:r>
              <a:rPr lang="en-US" altLang="en-US" dirty="0" err="1">
                <a:ea typeface="Arial" charset="0"/>
              </a:rPr>
              <a:t>kết</a:t>
            </a:r>
            <a:r>
              <a:rPr lang="en-US" altLang="en-US" dirty="0">
                <a:ea typeface="Arial" charset="0"/>
              </a:rPr>
              <a:t> </a:t>
            </a:r>
            <a:r>
              <a:rPr lang="en-US" altLang="en-US" dirty="0" err="1">
                <a:ea typeface="Arial" charset="0"/>
              </a:rPr>
              <a:t>thúc</a:t>
            </a:r>
            <a:r>
              <a:rPr lang="en-US" altLang="en-US" dirty="0">
                <a:ea typeface="Arial" charset="0"/>
              </a:rPr>
              <a:t> &lt;= 22 </a:t>
            </a:r>
            <a:r>
              <a:rPr lang="en-US" altLang="en-US" dirty="0" err="1">
                <a:ea typeface="Arial" charset="0"/>
              </a:rPr>
              <a:t>giờ</a:t>
            </a:r>
            <a:endParaRPr lang="en-US" altLang="en-US" dirty="0">
              <a:ea typeface="Arial" charset="0"/>
            </a:endParaRPr>
          </a:p>
          <a:p>
            <a:pPr marL="0" indent="0">
              <a:spcBef>
                <a:spcPts val="725"/>
              </a:spcBef>
              <a:spcAft>
                <a:spcPts val="725"/>
              </a:spcAft>
              <a:buNone/>
            </a:pP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503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Điều</a:t>
            </a:r>
            <a:r>
              <a:rPr lang="en-US" dirty="0"/>
              <a:t> </a:t>
            </a:r>
            <a:r>
              <a:rPr lang="en-US" dirty="0" err="1"/>
              <a:t>kiện</a:t>
            </a:r>
            <a:r>
              <a:rPr lang="en-US" dirty="0"/>
              <a:t> </a:t>
            </a:r>
            <a:r>
              <a:rPr lang="en-US" dirty="0" err="1"/>
              <a:t>trong</a:t>
            </a:r>
            <a:r>
              <a:rPr lang="en-US" dirty="0"/>
              <a:t> Python</a:t>
            </a:r>
          </a:p>
        </p:txBody>
      </p:sp>
      <p:sp>
        <p:nvSpPr>
          <p:cNvPr id="3" name="Content Placeholder 2"/>
          <p:cNvSpPr>
            <a:spLocks noGrp="1"/>
          </p:cNvSpPr>
          <p:nvPr>
            <p:ph idx="1"/>
          </p:nvPr>
        </p:nvSpPr>
        <p:spPr>
          <a:xfrm>
            <a:off x="392626" y="1507716"/>
            <a:ext cx="11406748" cy="4893083"/>
          </a:xfrm>
        </p:spPr>
        <p:txBody>
          <a:bodyPr>
            <a:normAutofit/>
          </a:bodyPr>
          <a:lstStyle/>
          <a:p>
            <a:r>
              <a:rPr lang="vi-VN" altLang="en-US" dirty="0"/>
              <a:t>Trong Python, "điều kiện" là một cấu trúc được sử dụng để kiểm tra một biểu thức hoặc giá trị logic và thực thi các câu lệnh khác dựa trên kết quả của kiểm tra này.</a:t>
            </a:r>
            <a:endParaRPr lang="en-US" altLang="en-US" dirty="0"/>
          </a:p>
          <a:p>
            <a:r>
              <a:rPr lang="en-US" altLang="en-US" dirty="0"/>
              <a:t>M</a:t>
            </a:r>
            <a:r>
              <a:rPr lang="vi-VN" altLang="en-US" dirty="0"/>
              <a:t>ột biểu thức so sánh sẽ trả về kết quả có có kiểu dữ</a:t>
            </a:r>
            <a:r>
              <a:rPr lang="en-US" altLang="en-US" dirty="0"/>
              <a:t> </a:t>
            </a:r>
            <a:r>
              <a:rPr lang="vi-VN" altLang="en-US" dirty="0"/>
              <a:t>liệu là Boolean, tức là True hay False. Các phép toán so sánh giá trị số trong Python được kể đến như sau:</a:t>
            </a:r>
          </a:p>
          <a:p>
            <a:pPr marL="0" indent="0">
              <a:buNone/>
            </a:pPr>
            <a:r>
              <a:rPr lang="vi-VN" altLang="en-US" dirty="0"/>
              <a:t>•</a:t>
            </a:r>
            <a:r>
              <a:rPr lang="en-US" altLang="en-US" dirty="0"/>
              <a:t> </a:t>
            </a:r>
            <a:r>
              <a:rPr lang="vi-VN" altLang="en-US" dirty="0"/>
              <a:t>So sánh bằng: a == b</a:t>
            </a:r>
            <a:r>
              <a:rPr lang="en-US" altLang="en-US" dirty="0"/>
              <a:t>			</a:t>
            </a:r>
            <a:r>
              <a:rPr lang="vi-VN" altLang="en-US" dirty="0"/>
              <a:t>•</a:t>
            </a:r>
            <a:r>
              <a:rPr lang="en-US" altLang="en-US" dirty="0"/>
              <a:t> </a:t>
            </a:r>
            <a:r>
              <a:rPr lang="vi-VN" altLang="en-US" dirty="0"/>
              <a:t>Khác nhau: a != b</a:t>
            </a:r>
          </a:p>
          <a:p>
            <a:pPr marL="0" indent="0">
              <a:buNone/>
            </a:pPr>
            <a:r>
              <a:rPr lang="vi-VN" altLang="en-US" dirty="0"/>
              <a:t>•</a:t>
            </a:r>
            <a:r>
              <a:rPr lang="en-US" altLang="en-US" dirty="0"/>
              <a:t> </a:t>
            </a:r>
            <a:r>
              <a:rPr lang="vi-VN" altLang="en-US" dirty="0"/>
              <a:t>Bé hơn: a&lt;b</a:t>
            </a:r>
            <a:r>
              <a:rPr lang="en-US" altLang="en-US" dirty="0"/>
              <a:t>				</a:t>
            </a:r>
            <a:r>
              <a:rPr lang="vi-VN" altLang="en-US" dirty="0"/>
              <a:t>•</a:t>
            </a:r>
            <a:r>
              <a:rPr lang="en-US" altLang="en-US" dirty="0"/>
              <a:t> </a:t>
            </a:r>
            <a:r>
              <a:rPr lang="vi-VN" altLang="en-US" dirty="0"/>
              <a:t>Bé hơn hoặc bằng: a &lt;= b</a:t>
            </a:r>
          </a:p>
          <a:p>
            <a:pPr marL="0" indent="0">
              <a:buNone/>
            </a:pPr>
            <a:r>
              <a:rPr lang="vi-VN" altLang="en-US" dirty="0"/>
              <a:t>•</a:t>
            </a:r>
            <a:r>
              <a:rPr lang="en-US" altLang="en-US" dirty="0"/>
              <a:t> </a:t>
            </a:r>
            <a:r>
              <a:rPr lang="vi-VN" altLang="en-US" dirty="0"/>
              <a:t>Lớn hơn: a&gt;b</a:t>
            </a:r>
            <a:r>
              <a:rPr lang="en-US" altLang="en-US" dirty="0"/>
              <a:t>				</a:t>
            </a:r>
            <a:r>
              <a:rPr lang="vi-VN" altLang="en-US" dirty="0"/>
              <a:t>•</a:t>
            </a:r>
            <a:r>
              <a:rPr lang="en-US" altLang="en-US" dirty="0"/>
              <a:t> </a:t>
            </a:r>
            <a:r>
              <a:rPr lang="vi-VN" altLang="en-US" dirty="0"/>
              <a:t>Lớn hơn hoặc bằng: a &gt;= b</a:t>
            </a:r>
          </a:p>
          <a:p>
            <a:r>
              <a:rPr lang="vi-VN" altLang="en-US" dirty="0"/>
              <a:t>Ngoài ra, các toán tử luận lý như AND và OR cũng có thể sử dụng khi xét điều kiện kết hợp của nhiều mệnh đề luận lí.</a:t>
            </a:r>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4684461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11:</a:t>
            </a:r>
          </a:p>
          <a:p>
            <a:pPr marL="0" indent="0">
              <a:spcBef>
                <a:spcPts val="725"/>
              </a:spcBef>
              <a:spcAft>
                <a:spcPts val="725"/>
              </a:spcAft>
              <a:buNone/>
            </a:pPr>
            <a:r>
              <a:rPr lang="en-US" altLang="en-US" dirty="0">
                <a:ea typeface="Arial" charset="0"/>
              </a:rPr>
              <a:t>Cho </a:t>
            </a:r>
            <a:r>
              <a:rPr lang="en-US" altLang="en-US" dirty="0" err="1">
                <a:ea typeface="Arial" charset="0"/>
              </a:rPr>
              <a:t>trước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ngày</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tháng</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năm</a:t>
            </a:r>
            <a:r>
              <a:rPr lang="en-US" altLang="en-US" dirty="0">
                <a:ea typeface="Arial" charset="0"/>
              </a:rPr>
              <a:t> </a:t>
            </a:r>
            <a:r>
              <a:rPr lang="en-US" altLang="en-US" dirty="0" err="1">
                <a:ea typeface="Arial" charset="0"/>
              </a:rPr>
              <a:t>không</a:t>
            </a:r>
            <a:r>
              <a:rPr lang="en-US" altLang="en-US" dirty="0">
                <a:ea typeface="Arial" charset="0"/>
              </a:rPr>
              <a:t> </a:t>
            </a:r>
            <a:r>
              <a:rPr lang="en-US" altLang="en-US" dirty="0" err="1">
                <a:ea typeface="Arial" charset="0"/>
              </a:rPr>
              <a:t>nhuận</a:t>
            </a:r>
            <a:r>
              <a:rPr lang="en-US" altLang="en-US" dirty="0">
                <a:ea typeface="Arial" charset="0"/>
              </a:rPr>
              <a:t> (</a:t>
            </a:r>
            <a:r>
              <a:rPr lang="en-US" altLang="en-US" dirty="0" err="1">
                <a:ea typeface="Arial" charset="0"/>
              </a:rPr>
              <a:t>tháng</a:t>
            </a:r>
            <a:r>
              <a:rPr lang="en-US" altLang="en-US" dirty="0">
                <a:ea typeface="Arial" charset="0"/>
              </a:rPr>
              <a:t> 2 </a:t>
            </a:r>
            <a:r>
              <a:rPr lang="en-US" altLang="en-US" dirty="0" err="1">
                <a:ea typeface="Arial" charset="0"/>
              </a:rPr>
              <a:t>có</a:t>
            </a:r>
            <a:r>
              <a:rPr lang="en-US" altLang="en-US" dirty="0">
                <a:ea typeface="Arial" charset="0"/>
              </a:rPr>
              <a:t> 28 </a:t>
            </a:r>
            <a:r>
              <a:rPr lang="en-US" altLang="en-US" dirty="0" err="1">
                <a:ea typeface="Arial" charset="0"/>
              </a:rPr>
              <a:t>ngày</a:t>
            </a:r>
            <a:r>
              <a:rPr lang="en-US" altLang="en-US" dirty="0">
                <a:ea typeface="Arial" charset="0"/>
              </a:rPr>
              <a:t>). </a:t>
            </a:r>
            <a:r>
              <a:rPr lang="en-US" altLang="en-US" dirty="0" err="1">
                <a:ea typeface="Arial" charset="0"/>
              </a:rPr>
              <a:t>Viết</a:t>
            </a:r>
            <a:r>
              <a:rPr lang="en-US" altLang="en-US" dirty="0">
                <a:ea typeface="Arial" charset="0"/>
              </a:rPr>
              <a:t> ra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xuất</a:t>
            </a:r>
            <a:r>
              <a:rPr lang="en-US" altLang="en-US" dirty="0">
                <a:ea typeface="Arial" charset="0"/>
              </a:rPr>
              <a:t> ra </a:t>
            </a:r>
            <a:r>
              <a:rPr lang="en-US" altLang="en-US" dirty="0" err="1">
                <a:ea typeface="Arial" charset="0"/>
              </a:rPr>
              <a:t>ngày</a:t>
            </a:r>
            <a:r>
              <a:rPr lang="en-US" altLang="en-US" dirty="0">
                <a:ea typeface="Arial" charset="0"/>
              </a:rPr>
              <a:t> </a:t>
            </a:r>
            <a:r>
              <a:rPr lang="en-US" altLang="en-US" dirty="0" err="1">
                <a:ea typeface="Arial" charset="0"/>
              </a:rPr>
              <a:t>tiếp</a:t>
            </a:r>
            <a:r>
              <a:rPr lang="en-US" altLang="en-US" dirty="0">
                <a:ea typeface="Arial" charset="0"/>
              </a:rPr>
              <a:t> </a:t>
            </a:r>
            <a:r>
              <a:rPr lang="en-US" altLang="en-US" dirty="0" err="1">
                <a:ea typeface="Arial" charset="0"/>
              </a:rPr>
              <a:t>theo</a:t>
            </a:r>
            <a:r>
              <a:rPr lang="en-US" altLang="en-US" dirty="0">
                <a:ea typeface="Arial" charset="0"/>
              </a:rPr>
              <a:t> </a:t>
            </a:r>
            <a:r>
              <a:rPr lang="en-US" altLang="en-US" dirty="0" err="1">
                <a:ea typeface="Arial" charset="0"/>
              </a:rPr>
              <a:t>của</a:t>
            </a:r>
            <a:r>
              <a:rPr lang="en-US" altLang="en-US" dirty="0">
                <a:ea typeface="Arial" charset="0"/>
              </a:rPr>
              <a:t> 1 </a:t>
            </a:r>
            <a:r>
              <a:rPr lang="en-US" altLang="en-US" dirty="0" err="1">
                <a:ea typeface="Arial" charset="0"/>
              </a:rPr>
              <a:t>ngày</a:t>
            </a:r>
            <a:r>
              <a:rPr lang="en-US" altLang="en-US" dirty="0">
                <a:ea typeface="Arial" charset="0"/>
              </a:rPr>
              <a:t> </a:t>
            </a:r>
            <a:r>
              <a:rPr lang="en-US" altLang="en-US" dirty="0" err="1">
                <a:ea typeface="Arial" charset="0"/>
              </a:rPr>
              <a:t>cho</a:t>
            </a:r>
            <a:r>
              <a:rPr lang="en-US" altLang="en-US" dirty="0">
                <a:ea typeface="Arial" charset="0"/>
              </a:rPr>
              <a:t> </a:t>
            </a:r>
            <a:r>
              <a:rPr lang="en-US" altLang="en-US" dirty="0" err="1">
                <a:ea typeface="Arial" charset="0"/>
              </a:rPr>
              <a:t>trước</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30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3112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3600" b="1" dirty="0"/>
              <a:t>CHÚC CÁC BẠN HỌC TỐT !</a:t>
            </a:r>
          </a:p>
        </p:txBody>
      </p:sp>
      <p:sp>
        <p:nvSpPr>
          <p:cNvPr id="4" name="Slide Number Placeholder 3"/>
          <p:cNvSpPr>
            <a:spLocks noGrp="1"/>
          </p:cNvSpPr>
          <p:nvPr>
            <p:ph type="sldNum" sz="quarter" idx="12"/>
          </p:nvPr>
        </p:nvSpPr>
        <p:spPr/>
        <p:txBody>
          <a:bodyPr/>
          <a:lstStyle/>
          <a:p>
            <a:fld id="{007ACD57-2BBE-45FC-B065-2411E86622FE}" type="slidenum">
              <a:rPr lang="en-US" smtClean="0"/>
              <a:t>31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7615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2.1. </a:t>
            </a:r>
            <a:r>
              <a:rPr lang="en-US" dirty="0" err="1"/>
              <a:t>Câu</a:t>
            </a:r>
            <a:r>
              <a:rPr lang="en-US" dirty="0"/>
              <a:t> </a:t>
            </a:r>
            <a:r>
              <a:rPr lang="en-US" dirty="0" err="1"/>
              <a:t>lệnh</a:t>
            </a:r>
            <a:r>
              <a:rPr lang="en-US" dirty="0"/>
              <a:t> IF</a:t>
            </a:r>
          </a:p>
        </p:txBody>
      </p:sp>
      <p:sp>
        <p:nvSpPr>
          <p:cNvPr id="3" name="Content Placeholder 2"/>
          <p:cNvSpPr>
            <a:spLocks noGrp="1"/>
          </p:cNvSpPr>
          <p:nvPr>
            <p:ph idx="1"/>
          </p:nvPr>
        </p:nvSpPr>
        <p:spPr>
          <a:xfrm>
            <a:off x="392626" y="1644241"/>
            <a:ext cx="11406748" cy="4756559"/>
          </a:xfrm>
        </p:spPr>
        <p:txBody>
          <a:bodyPr>
            <a:normAutofit/>
          </a:bodyPr>
          <a:lstStyle/>
          <a:p>
            <a:r>
              <a:rPr lang="vi-VN" altLang="en-US" dirty="0"/>
              <a:t>Đây là câu lệnh đơn giản nhất, có cấu trúc câu lệnh điều kiện như sau:</a:t>
            </a:r>
          </a:p>
          <a:p>
            <a:pPr marL="0" indent="0" algn="ctr">
              <a:buNone/>
            </a:pPr>
            <a:r>
              <a:rPr lang="vi-VN" altLang="en-US" dirty="0"/>
              <a:t>if &lt;điều kiện&gt;:</a:t>
            </a:r>
            <a:endParaRPr lang="en-US" altLang="en-US" dirty="0"/>
          </a:p>
          <a:p>
            <a:pPr marL="0" indent="0" algn="ctr">
              <a:buNone/>
            </a:pPr>
            <a:r>
              <a:rPr lang="vi-VN" altLang="en-US" dirty="0"/>
              <a:t>&lt;khối lệnh&gt;</a:t>
            </a:r>
            <a:endParaRPr lang="en-US" altLang="en-US" dirty="0"/>
          </a:p>
          <a:p>
            <a:r>
              <a:rPr lang="vi-VN" altLang="en-US" dirty="0"/>
              <a:t>Trong đó:</a:t>
            </a:r>
          </a:p>
          <a:p>
            <a:pPr marL="0" indent="0">
              <a:buNone/>
            </a:pPr>
            <a:r>
              <a:rPr lang="vi-VN" altLang="en-US" dirty="0"/>
              <a:t>&lt;điều kiện&gt;: thường là biểu thức logic</a:t>
            </a:r>
          </a:p>
          <a:p>
            <a:pPr marL="0" indent="0">
              <a:buNone/>
            </a:pPr>
            <a:r>
              <a:rPr lang="vi-VN" altLang="en-US" dirty="0"/>
              <a:t>&lt;khối lệnh&gt;: là câu lệnh hợp lệ bất kỳ: câu lệnh đơn, hoặc câu lệnh ghép, hoặc câu lệnh điều khiển</a:t>
            </a:r>
            <a:endParaRPr lang="en-US" altLang="en-US" dirty="0"/>
          </a:p>
          <a:p>
            <a:pPr marL="0" indent="0">
              <a:buNone/>
            </a:pPr>
            <a:r>
              <a:rPr lang="en-US" altLang="en-US" b="1" dirty="0" err="1"/>
              <a:t>Lưu</a:t>
            </a:r>
            <a:r>
              <a:rPr lang="en-US" altLang="en-US" b="1" dirty="0"/>
              <a:t> ý:</a:t>
            </a:r>
          </a:p>
          <a:p>
            <a:pPr marL="0" indent="0">
              <a:buNone/>
            </a:pPr>
            <a:r>
              <a:rPr lang="en-US" altLang="en-US" dirty="0"/>
              <a:t>+ N</a:t>
            </a:r>
            <a:r>
              <a:rPr lang="vi-VN" altLang="en-US" dirty="0"/>
              <a:t>ếu điều kiện là</a:t>
            </a:r>
            <a:r>
              <a:rPr lang="en-US" altLang="en-US" dirty="0"/>
              <a:t> </a:t>
            </a:r>
            <a:r>
              <a:rPr lang="en-US" altLang="en-US" b="1" dirty="0"/>
              <a:t>ĐÚNG</a:t>
            </a:r>
            <a:r>
              <a:rPr lang="vi-VN" altLang="en-US" dirty="0"/>
              <a:t>, thì các câu lệnh mới được thực thi. Ngược lại, nếu điều kiện là sai, thì các câu lệnh sẽ không được thực thi. </a:t>
            </a:r>
            <a:endParaRPr lang="en-US" altLang="en-US" dirty="0"/>
          </a:p>
          <a:p>
            <a:pPr marL="0" indent="0">
              <a:buNone/>
            </a:pPr>
            <a:r>
              <a:rPr lang="en-US" altLang="en-US" dirty="0"/>
              <a:t>+ </a:t>
            </a:r>
            <a:r>
              <a:rPr lang="vi-VN" altLang="en-US" dirty="0"/>
              <a:t>Bắt buộc phải có ít nhất một câu lệnh theo sau câu lệnh if, nếu không chương trình sẽ báo lỗi.</a:t>
            </a:r>
          </a:p>
          <a:p>
            <a:pPr marL="0" indent="0">
              <a:buNone/>
            </a:pPr>
            <a:r>
              <a:rPr lang="en-US" altLang="en-US" dirty="0"/>
              <a:t>+ K</a:t>
            </a:r>
            <a:r>
              <a:rPr lang="vi-VN" altLang="en-US" dirty="0"/>
              <a:t>hối lệnh của lệnh if được viết thụt lề vào trong. Khối lệnh của if bắt đầu với một khoảng thụt lề và dòng không thụt lề đầu tiên sẽ được hiểu là kết thúc lệnh if.</a:t>
            </a:r>
          </a:p>
          <a:p>
            <a:pPr marL="0" indent="0">
              <a:buNone/>
            </a:pPr>
            <a:endParaRPr lang="vi-VN" altLang="en-US" dirty="0"/>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090735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 </a:t>
            </a:r>
            <a:r>
              <a:rPr lang="en-US" dirty="0" err="1"/>
              <a:t>Câu</a:t>
            </a:r>
            <a:r>
              <a:rPr lang="en-US" dirty="0"/>
              <a:t> </a:t>
            </a:r>
            <a:r>
              <a:rPr lang="en-US" dirty="0" err="1"/>
              <a:t>lệnh</a:t>
            </a:r>
            <a:r>
              <a:rPr lang="en-US" dirty="0"/>
              <a:t> IF ELSE</a:t>
            </a:r>
          </a:p>
        </p:txBody>
      </p:sp>
      <p:sp>
        <p:nvSpPr>
          <p:cNvPr id="3" name="Content Placeholder 2"/>
          <p:cNvSpPr>
            <a:spLocks noGrp="1"/>
          </p:cNvSpPr>
          <p:nvPr>
            <p:ph idx="1"/>
          </p:nvPr>
        </p:nvSpPr>
        <p:spPr/>
        <p:txBody>
          <a:bodyPr>
            <a:normAutofit/>
          </a:bodyPr>
          <a:lstStyle/>
          <a:p>
            <a:r>
              <a:rPr lang="vi-VN" altLang="en-US" dirty="0"/>
              <a:t>Cấu trúc của câu lệnh điều kiện đầy đủ như sau:</a:t>
            </a:r>
          </a:p>
          <a:p>
            <a:pPr marL="0" indent="0" algn="ctr">
              <a:buNone/>
            </a:pPr>
            <a:r>
              <a:rPr lang="vi-VN" altLang="en-US" dirty="0"/>
              <a:t>if &lt;điều kiện&gt;:</a:t>
            </a:r>
          </a:p>
          <a:p>
            <a:pPr marL="0" indent="0" algn="ctr">
              <a:buNone/>
            </a:pPr>
            <a:r>
              <a:rPr lang="vi-VN" altLang="en-US" dirty="0"/>
              <a:t> &lt;khối lệnh</a:t>
            </a:r>
            <a:r>
              <a:rPr lang="en-US" altLang="en-US" dirty="0"/>
              <a:t> 1</a:t>
            </a:r>
            <a:r>
              <a:rPr lang="vi-VN" altLang="en-US" dirty="0"/>
              <a:t>&gt;</a:t>
            </a:r>
          </a:p>
          <a:p>
            <a:pPr marL="0" indent="0" algn="ctr">
              <a:buNone/>
            </a:pPr>
            <a:r>
              <a:rPr lang="en-US" altLang="en-US" dirty="0"/>
              <a:t>   </a:t>
            </a:r>
            <a:r>
              <a:rPr lang="vi-VN" altLang="en-US" dirty="0"/>
              <a:t>else:</a:t>
            </a:r>
            <a:r>
              <a:rPr lang="en-US" altLang="en-US" dirty="0"/>
              <a:t>  		  </a:t>
            </a:r>
            <a:endParaRPr lang="vi-VN" altLang="en-US" dirty="0"/>
          </a:p>
          <a:p>
            <a:pPr marL="0" indent="0" algn="ctr">
              <a:buNone/>
            </a:pPr>
            <a:r>
              <a:rPr lang="vi-VN" altLang="en-US" dirty="0"/>
              <a:t>&lt;khối lệnh</a:t>
            </a:r>
            <a:r>
              <a:rPr lang="en-US" altLang="en-US" dirty="0"/>
              <a:t> 2</a:t>
            </a:r>
            <a:r>
              <a:rPr lang="vi-VN" altLang="en-US" dirty="0"/>
              <a:t>&gt;</a:t>
            </a:r>
            <a:endParaRPr lang="en-US" altLang="en-US" dirty="0"/>
          </a:p>
          <a:p>
            <a:r>
              <a:rPr lang="vi-VN" altLang="en-US" dirty="0"/>
              <a:t>Cách hoạt động của câu lệnh if-else trong Python như sau:</a:t>
            </a:r>
          </a:p>
          <a:p>
            <a:pPr marL="0" indent="0">
              <a:buNone/>
            </a:pPr>
            <a:r>
              <a:rPr lang="en-US" altLang="en-US" dirty="0"/>
              <a:t>+ </a:t>
            </a:r>
            <a:r>
              <a:rPr lang="vi-VN" altLang="en-US" dirty="0"/>
              <a:t>Đầu tiên, điều kiện được kiểm tra. Nếu điều kiện là </a:t>
            </a:r>
            <a:r>
              <a:rPr lang="vi-VN" altLang="en-US" b="1" dirty="0"/>
              <a:t>đúng (True)</a:t>
            </a:r>
            <a:r>
              <a:rPr lang="vi-VN" altLang="en-US" dirty="0"/>
              <a:t>, các câu lệnh trong khối </a:t>
            </a:r>
            <a:r>
              <a:rPr lang="vi-VN" altLang="en-US" b="1" dirty="0"/>
              <a:t>if</a:t>
            </a:r>
            <a:r>
              <a:rPr lang="vi-VN" altLang="en-US" dirty="0"/>
              <a:t> sẽ được thực thi. Sau đó, chương trình sẽ nhảy qua khối else và không thực thi các câu lệnh trong đó.</a:t>
            </a:r>
          </a:p>
          <a:p>
            <a:pPr marL="0" indent="0">
              <a:buNone/>
            </a:pPr>
            <a:r>
              <a:rPr lang="en-US" altLang="en-US" dirty="0"/>
              <a:t>+ </a:t>
            </a:r>
            <a:r>
              <a:rPr lang="vi-VN" altLang="en-US" dirty="0"/>
              <a:t>Nếu điều kiện </a:t>
            </a:r>
            <a:r>
              <a:rPr lang="vi-VN" altLang="en-US" b="1" dirty="0"/>
              <a:t>sai (False)</a:t>
            </a:r>
            <a:r>
              <a:rPr lang="vi-VN" altLang="en-US" dirty="0"/>
              <a:t>, các câu lệnh trong khối if sẽ bị bỏ qua và chương trình sẽ thực thi các câu lệnh trong khối </a:t>
            </a:r>
            <a:r>
              <a:rPr lang="vi-VN" altLang="en-US" b="1" dirty="0"/>
              <a:t>else</a:t>
            </a:r>
            <a:r>
              <a:rPr lang="vi-VN" altLang="en-US" dirty="0"/>
              <a:t>.</a:t>
            </a:r>
          </a:p>
          <a:p>
            <a:pPr marL="0" indent="0">
              <a:buNone/>
            </a:pPr>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566687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2.3. </a:t>
            </a:r>
            <a:r>
              <a:rPr lang="en-US" dirty="0" err="1"/>
              <a:t>Câu</a:t>
            </a:r>
            <a:r>
              <a:rPr lang="en-US" dirty="0"/>
              <a:t> </a:t>
            </a:r>
            <a:r>
              <a:rPr lang="en-US" dirty="0" err="1"/>
              <a:t>lệnh</a:t>
            </a:r>
            <a:r>
              <a:rPr lang="en-US" dirty="0"/>
              <a:t> IF ELIF ELSE</a:t>
            </a:r>
          </a:p>
        </p:txBody>
      </p:sp>
      <p:sp>
        <p:nvSpPr>
          <p:cNvPr id="3" name="Content Placeholder 2"/>
          <p:cNvSpPr>
            <a:spLocks noGrp="1"/>
          </p:cNvSpPr>
          <p:nvPr>
            <p:ph idx="1"/>
          </p:nvPr>
        </p:nvSpPr>
        <p:spPr/>
        <p:txBody>
          <a:bodyPr>
            <a:normAutofit/>
          </a:bodyPr>
          <a:lstStyle/>
          <a:p>
            <a:r>
              <a:rPr lang="vi-VN" altLang="en-US" dirty="0"/>
              <a:t> Cấu trúc này cho phép kiểm tra nhiều điều kiện khác nhau và thực thi các khối mã tương ứng</a:t>
            </a:r>
            <a:r>
              <a:rPr lang="en-US" altLang="en-US" dirty="0"/>
              <a:t>:</a:t>
            </a:r>
          </a:p>
          <a:p>
            <a:pPr marL="0" indent="0" algn="ctr">
              <a:buNone/>
            </a:pPr>
            <a:r>
              <a:rPr lang="en-US" altLang="en-US" dirty="0"/>
              <a:t>if &lt;</a:t>
            </a:r>
            <a:r>
              <a:rPr lang="en-US" altLang="en-US" dirty="0" err="1"/>
              <a:t>điều</a:t>
            </a:r>
            <a:r>
              <a:rPr lang="en-US" altLang="en-US" dirty="0"/>
              <a:t> </a:t>
            </a:r>
            <a:r>
              <a:rPr lang="en-US" altLang="en-US" dirty="0" err="1"/>
              <a:t>kiện</a:t>
            </a:r>
            <a:r>
              <a:rPr lang="en-US" altLang="en-US" dirty="0"/>
              <a:t>&gt;:	</a:t>
            </a:r>
          </a:p>
          <a:p>
            <a:pPr marL="0" indent="0" algn="ctr">
              <a:buNone/>
            </a:pPr>
            <a:r>
              <a:rPr lang="en-US" altLang="en-US" dirty="0"/>
              <a:t>&lt;</a:t>
            </a:r>
            <a:r>
              <a:rPr lang="en-US" altLang="en-US" dirty="0" err="1"/>
              <a:t>khối</a:t>
            </a:r>
            <a:r>
              <a:rPr lang="en-US" altLang="en-US" dirty="0"/>
              <a:t> </a:t>
            </a:r>
            <a:r>
              <a:rPr lang="en-US" altLang="en-US" dirty="0" err="1"/>
              <a:t>lệnh</a:t>
            </a:r>
            <a:r>
              <a:rPr lang="en-US" altLang="en-US" dirty="0"/>
              <a:t> 1&gt;</a:t>
            </a:r>
          </a:p>
          <a:p>
            <a:pPr marL="0" indent="0" algn="ctr">
              <a:buNone/>
            </a:pPr>
            <a:r>
              <a:rPr lang="en-US" altLang="en-US" dirty="0" err="1"/>
              <a:t>elif</a:t>
            </a:r>
            <a:r>
              <a:rPr lang="en-US" altLang="en-US" dirty="0"/>
              <a:t> &lt;</a:t>
            </a:r>
            <a:r>
              <a:rPr lang="en-US" altLang="en-US" dirty="0" err="1"/>
              <a:t>điều</a:t>
            </a:r>
            <a:r>
              <a:rPr lang="en-US" altLang="en-US" dirty="0"/>
              <a:t> </a:t>
            </a:r>
            <a:r>
              <a:rPr lang="en-US" altLang="en-US" dirty="0" err="1"/>
              <a:t>kiện</a:t>
            </a:r>
            <a:r>
              <a:rPr lang="en-US" altLang="en-US" dirty="0"/>
              <a:t>&gt;:	</a:t>
            </a:r>
          </a:p>
          <a:p>
            <a:pPr marL="0" indent="0" algn="ctr">
              <a:buNone/>
            </a:pPr>
            <a:r>
              <a:rPr lang="en-US" altLang="en-US" dirty="0"/>
              <a:t>&lt;</a:t>
            </a:r>
            <a:r>
              <a:rPr lang="en-US" altLang="en-US" dirty="0" err="1"/>
              <a:t>khối</a:t>
            </a:r>
            <a:r>
              <a:rPr lang="en-US" altLang="en-US" dirty="0"/>
              <a:t> </a:t>
            </a:r>
            <a:r>
              <a:rPr lang="en-US" altLang="en-US" dirty="0" err="1"/>
              <a:t>lệnh</a:t>
            </a:r>
            <a:r>
              <a:rPr lang="en-US" altLang="en-US" dirty="0"/>
              <a:t> 2&gt;</a:t>
            </a:r>
          </a:p>
          <a:p>
            <a:pPr marL="0" indent="0" algn="ctr">
              <a:buNone/>
            </a:pPr>
            <a:r>
              <a:rPr lang="en-US" altLang="en-US" dirty="0"/>
              <a:t>else:		</a:t>
            </a:r>
          </a:p>
          <a:p>
            <a:pPr marL="0" indent="0" algn="ctr">
              <a:buNone/>
            </a:pPr>
            <a:r>
              <a:rPr lang="en-US" altLang="en-US" dirty="0"/>
              <a:t>&lt;</a:t>
            </a:r>
            <a:r>
              <a:rPr lang="en-US" altLang="en-US" dirty="0" err="1"/>
              <a:t>khối</a:t>
            </a:r>
            <a:r>
              <a:rPr lang="en-US" altLang="en-US" dirty="0"/>
              <a:t> </a:t>
            </a:r>
            <a:r>
              <a:rPr lang="en-US" altLang="en-US" dirty="0" err="1"/>
              <a:t>lệnh</a:t>
            </a:r>
            <a:r>
              <a:rPr lang="en-US" altLang="en-US" dirty="0"/>
              <a:t> 3&gt;</a:t>
            </a:r>
          </a:p>
          <a:p>
            <a:pPr marL="0" indent="0">
              <a:buNone/>
            </a:pP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340241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2.3. </a:t>
            </a:r>
            <a:r>
              <a:rPr lang="en-US" dirty="0" err="1"/>
              <a:t>Câu</a:t>
            </a:r>
            <a:r>
              <a:rPr lang="en-US" dirty="0"/>
              <a:t> </a:t>
            </a:r>
            <a:r>
              <a:rPr lang="en-US" dirty="0" err="1"/>
              <a:t>lệnh</a:t>
            </a:r>
            <a:r>
              <a:rPr lang="en-US" dirty="0"/>
              <a:t> IF ELIF ELSE</a:t>
            </a:r>
          </a:p>
        </p:txBody>
      </p:sp>
      <p:sp>
        <p:nvSpPr>
          <p:cNvPr id="3" name="Content Placeholder 2"/>
          <p:cNvSpPr>
            <a:spLocks noGrp="1"/>
          </p:cNvSpPr>
          <p:nvPr>
            <p:ph idx="1"/>
          </p:nvPr>
        </p:nvSpPr>
        <p:spPr>
          <a:xfrm>
            <a:off x="392626" y="1644241"/>
            <a:ext cx="11406748" cy="4680359"/>
          </a:xfrm>
        </p:spPr>
        <p:txBody>
          <a:bodyPr>
            <a:normAutofit/>
          </a:bodyPr>
          <a:lstStyle/>
          <a:p>
            <a:r>
              <a:rPr lang="vi-VN" altLang="en-US" dirty="0"/>
              <a:t>Cách hoạt động của câu lệnh if-elif-else như sau:</a:t>
            </a:r>
          </a:p>
          <a:p>
            <a:pPr marL="0" indent="0">
              <a:buNone/>
            </a:pPr>
            <a:r>
              <a:rPr lang="en-US" altLang="en-US" dirty="0"/>
              <a:t>+ </a:t>
            </a:r>
            <a:r>
              <a:rPr lang="vi-VN" altLang="en-US" dirty="0"/>
              <a:t>Đầu tiên, điều kiện đầu tiên (condition1) được kiểm tra. Nếu điều kiện này là đúng (True), các câu lệnh trong khối if sẽ được thực thi và các câu lệnh trong các khối elif và else sẽ bị bỏ qua. Sau đó, chương trình sẽ thoát khỏi cấu trúc if-elif-else.</a:t>
            </a:r>
            <a:endParaRPr lang="en-US" altLang="en-US" dirty="0"/>
          </a:p>
          <a:p>
            <a:pPr marL="0" indent="0">
              <a:buNone/>
            </a:pPr>
            <a:r>
              <a:rPr lang="en-US" altLang="en-US" dirty="0"/>
              <a:t>+ </a:t>
            </a:r>
            <a:r>
              <a:rPr lang="vi-VN" altLang="en-US" dirty="0"/>
              <a:t>Nếu điều kiện đầu tiên sai (False), điều kiện tiếp theo (condition2) sẽ được kiểm tra. Nếu điều kiện này là đúng (True), các câu lệnh trong khối elif tương ứng sẽ được thực thi và các câu lệnh trong khối else sẽ bị bỏ qua. Sau đó, chương trình sẽ thoát khỏi cấu trúc if-elif-else.</a:t>
            </a:r>
          </a:p>
          <a:p>
            <a:pPr marL="0" indent="0">
              <a:buNone/>
            </a:pPr>
            <a:r>
              <a:rPr lang="en-US" altLang="en-US" dirty="0"/>
              <a:t>+ </a:t>
            </a:r>
            <a:r>
              <a:rPr lang="vi-VN" altLang="en-US" dirty="0"/>
              <a:t>Quá trình kiểm tra và thực thi sẽ tiếp tục với các điều kiện tiếp theo (condition3, condition4,...). Nếu một trong các điều kiện là đúng, các câu lệnh trong khối elif tương ứng sẽ được thực thi và các câu lệnh trong khối else sẽ bị bỏ qua. Nếu tất cả các điều kiện đều sai, các câu lệnh trong khối else sẽ được thực thi.</a:t>
            </a:r>
            <a:endParaRPr lang="en-US" altLang="en-US" dirty="0"/>
          </a:p>
          <a:p>
            <a:pPr marL="0" indent="0">
              <a:buNone/>
            </a:pPr>
            <a:r>
              <a:rPr lang="en-US" altLang="en-US" b="1" dirty="0" err="1"/>
              <a:t>Lưu</a:t>
            </a:r>
            <a:r>
              <a:rPr lang="en-US" altLang="en-US" b="1" dirty="0"/>
              <a:t> ý: </a:t>
            </a:r>
            <a:r>
              <a:rPr lang="vi-VN" altLang="en-US" dirty="0"/>
              <a:t>Khi sử dụng cấu trúc này, là từ trên xuống, khi một điều kiện là đúng, các câu lệnh trong điều kiện đó sẽ được thực thi và toàn bộ các điều kiện còn lại sẽ không được xem xét nữa. </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286310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2.4. </a:t>
            </a:r>
            <a:r>
              <a:rPr lang="en-US" dirty="0" err="1"/>
              <a:t>Các</a:t>
            </a:r>
            <a:r>
              <a:rPr lang="en-US" dirty="0"/>
              <a:t> </a:t>
            </a:r>
            <a:r>
              <a:rPr lang="en-US" dirty="0" err="1"/>
              <a:t>lỗi</a:t>
            </a:r>
            <a:r>
              <a:rPr lang="en-US" dirty="0"/>
              <a:t> </a:t>
            </a:r>
            <a:r>
              <a:rPr lang="en-US" dirty="0" err="1"/>
              <a:t>thường</a:t>
            </a:r>
            <a:r>
              <a:rPr lang="en-US" dirty="0"/>
              <a:t> </a:t>
            </a:r>
            <a:r>
              <a:rPr lang="en-US" dirty="0" err="1"/>
              <a:t>gặp</a:t>
            </a:r>
            <a:r>
              <a:rPr lang="en-US" dirty="0"/>
              <a:t> </a:t>
            </a:r>
            <a:r>
              <a:rPr lang="en-US" dirty="0" err="1"/>
              <a:t>khi</a:t>
            </a:r>
            <a:r>
              <a:rPr lang="en-US" dirty="0"/>
              <a:t> </a:t>
            </a:r>
            <a:r>
              <a:rPr lang="en-US" dirty="0" err="1"/>
              <a:t>sử</a:t>
            </a:r>
            <a:r>
              <a:rPr lang="en-US" dirty="0"/>
              <a:t> </a:t>
            </a:r>
            <a:r>
              <a:rPr lang="en-US" dirty="0" err="1"/>
              <a:t>dụng</a:t>
            </a:r>
            <a:r>
              <a:rPr lang="en-US" dirty="0"/>
              <a:t> </a:t>
            </a:r>
            <a:r>
              <a:rPr lang="en-US" dirty="0" err="1"/>
              <a:t>câu</a:t>
            </a:r>
            <a:r>
              <a:rPr lang="en-US" dirty="0"/>
              <a:t> </a:t>
            </a:r>
            <a:r>
              <a:rPr lang="en-US" dirty="0" err="1"/>
              <a:t>lệnh</a:t>
            </a:r>
            <a:r>
              <a:rPr lang="en-US" dirty="0"/>
              <a:t> </a:t>
            </a:r>
            <a:r>
              <a:rPr lang="en-US" dirty="0" err="1"/>
              <a:t>điều</a:t>
            </a:r>
            <a:r>
              <a:rPr lang="en-US" dirty="0"/>
              <a:t> </a:t>
            </a:r>
            <a:r>
              <a:rPr lang="en-US" dirty="0" err="1"/>
              <a:t>kiện</a:t>
            </a:r>
            <a:endParaRPr lang="en-US" dirty="0"/>
          </a:p>
        </p:txBody>
      </p:sp>
      <p:sp>
        <p:nvSpPr>
          <p:cNvPr id="3" name="Content Placeholder 2"/>
          <p:cNvSpPr>
            <a:spLocks noGrp="1"/>
          </p:cNvSpPr>
          <p:nvPr>
            <p:ph idx="1"/>
          </p:nvPr>
        </p:nvSpPr>
        <p:spPr/>
        <p:txBody>
          <a:bodyPr>
            <a:normAutofit/>
          </a:bodyPr>
          <a:lstStyle/>
          <a:p>
            <a:r>
              <a:rPr lang="vi-VN" altLang="en-US" b="1" dirty="0"/>
              <a:t>Lỗi cú pháp: </a:t>
            </a:r>
            <a:r>
              <a:rPr lang="vi-VN" altLang="en-US" dirty="0"/>
              <a:t>Lỗi này xảy ra khi bạn sử dụng sai cú pháp của câu lệnh if trong Python. Ví dụ, nếu bạn không đóng ngoặc đơn hoặc không sử dụng dấu hai chấm, Python sẽ báo lỗi cú pháp.</a:t>
            </a:r>
            <a:endParaRPr lang="en-US" altLang="en-US" dirty="0"/>
          </a:p>
          <a:p>
            <a:r>
              <a:rPr lang="en-US" altLang="en-US" b="1" dirty="0" err="1"/>
              <a:t>Lỗi</a:t>
            </a:r>
            <a:r>
              <a:rPr lang="en-US" altLang="en-US" b="1" dirty="0"/>
              <a:t> </a:t>
            </a:r>
            <a:r>
              <a:rPr lang="en-US" altLang="en-US" b="1" dirty="0" err="1"/>
              <a:t>định</a:t>
            </a:r>
            <a:r>
              <a:rPr lang="en-US" altLang="en-US" b="1" dirty="0"/>
              <a:t> </a:t>
            </a:r>
            <a:r>
              <a:rPr lang="en-US" altLang="en-US" b="1" dirty="0" err="1"/>
              <a:t>dạng</a:t>
            </a:r>
            <a:r>
              <a:rPr lang="en-US" altLang="en-US" b="1" dirty="0"/>
              <a:t>: </a:t>
            </a:r>
            <a:r>
              <a:rPr lang="en-US" altLang="en-US" dirty="0" err="1"/>
              <a:t>Lỗi</a:t>
            </a:r>
            <a:r>
              <a:rPr lang="en-US" altLang="en-US" dirty="0"/>
              <a:t> </a:t>
            </a:r>
            <a:r>
              <a:rPr lang="en-US" altLang="en-US" dirty="0" err="1"/>
              <a:t>này</a:t>
            </a:r>
            <a:r>
              <a:rPr lang="en-US" altLang="en-US" dirty="0"/>
              <a:t> </a:t>
            </a:r>
            <a:r>
              <a:rPr lang="en-US" altLang="en-US" dirty="0" err="1"/>
              <a:t>xảy</a:t>
            </a:r>
            <a:r>
              <a:rPr lang="en-US" altLang="en-US" dirty="0"/>
              <a:t> ra </a:t>
            </a:r>
            <a:r>
              <a:rPr lang="en-US" altLang="en-US" dirty="0" err="1"/>
              <a:t>khi</a:t>
            </a:r>
            <a:r>
              <a:rPr lang="en-US" altLang="en-US" dirty="0"/>
              <a:t> </a:t>
            </a:r>
            <a:r>
              <a:rPr lang="en-US" altLang="en-US" dirty="0" err="1"/>
              <a:t>bạn</a:t>
            </a:r>
            <a:r>
              <a:rPr lang="en-US" altLang="en-US" dirty="0"/>
              <a:t> </a:t>
            </a:r>
            <a:r>
              <a:rPr lang="en-US" altLang="en-US" dirty="0" err="1"/>
              <a:t>không</a:t>
            </a:r>
            <a:r>
              <a:rPr lang="en-US" altLang="en-US" dirty="0"/>
              <a:t> </a:t>
            </a:r>
            <a:r>
              <a:rPr lang="en-US" altLang="en-US" dirty="0" err="1"/>
              <a:t>đặt</a:t>
            </a:r>
            <a:r>
              <a:rPr lang="en-US" altLang="en-US" dirty="0"/>
              <a:t> </a:t>
            </a:r>
            <a:r>
              <a:rPr lang="en-US" altLang="en-US" dirty="0" err="1"/>
              <a:t>định</a:t>
            </a:r>
            <a:r>
              <a:rPr lang="en-US" altLang="en-US" dirty="0"/>
              <a:t> </a:t>
            </a:r>
            <a:r>
              <a:rPr lang="en-US" altLang="en-US" dirty="0" err="1"/>
              <a:t>dạng</a:t>
            </a:r>
            <a:r>
              <a:rPr lang="en-US" altLang="en-US" dirty="0"/>
              <a:t> </a:t>
            </a:r>
            <a:r>
              <a:rPr lang="en-US" altLang="en-US" dirty="0" err="1"/>
              <a:t>đúng</a:t>
            </a:r>
            <a:r>
              <a:rPr lang="en-US" altLang="en-US" dirty="0"/>
              <a:t> </a:t>
            </a:r>
            <a:r>
              <a:rPr lang="en-US" altLang="en-US" dirty="0" err="1"/>
              <a:t>cho</a:t>
            </a:r>
            <a:r>
              <a:rPr lang="en-US" altLang="en-US" dirty="0"/>
              <a:t> </a:t>
            </a:r>
            <a:r>
              <a:rPr lang="en-US" altLang="en-US" dirty="0" err="1"/>
              <a:t>câu</a:t>
            </a:r>
            <a:r>
              <a:rPr lang="en-US" altLang="en-US" dirty="0"/>
              <a:t> </a:t>
            </a:r>
            <a:r>
              <a:rPr lang="en-US" altLang="en-US" dirty="0" err="1"/>
              <a:t>lệnh</a:t>
            </a:r>
            <a:r>
              <a:rPr lang="en-US" altLang="en-US" dirty="0"/>
              <a:t> if </a:t>
            </a:r>
            <a:r>
              <a:rPr lang="en-US" altLang="en-US" dirty="0" err="1"/>
              <a:t>trong</a:t>
            </a:r>
            <a:r>
              <a:rPr lang="en-US" altLang="en-US" dirty="0"/>
              <a:t> Python. </a:t>
            </a:r>
            <a:r>
              <a:rPr lang="en-US" altLang="en-US" dirty="0" err="1"/>
              <a:t>Ví</a:t>
            </a:r>
            <a:r>
              <a:rPr lang="en-US" altLang="en-US" dirty="0"/>
              <a:t> </a:t>
            </a:r>
            <a:r>
              <a:rPr lang="en-US" altLang="en-US" dirty="0" err="1"/>
              <a:t>dụ</a:t>
            </a:r>
            <a:r>
              <a:rPr lang="en-US" altLang="en-US" dirty="0"/>
              <a:t>, </a:t>
            </a:r>
            <a:r>
              <a:rPr lang="en-US" altLang="en-US" dirty="0" err="1"/>
              <a:t>nếu</a:t>
            </a:r>
            <a:r>
              <a:rPr lang="en-US" altLang="en-US" dirty="0"/>
              <a:t> </a:t>
            </a:r>
            <a:r>
              <a:rPr lang="en-US" altLang="en-US" dirty="0" err="1"/>
              <a:t>bạn</a:t>
            </a:r>
            <a:r>
              <a:rPr lang="en-US" altLang="en-US" dirty="0"/>
              <a:t> </a:t>
            </a:r>
            <a:r>
              <a:rPr lang="en-US" altLang="en-US" dirty="0" err="1"/>
              <a:t>không</a:t>
            </a:r>
            <a:r>
              <a:rPr lang="en-US" altLang="en-US" dirty="0"/>
              <a:t> </a:t>
            </a:r>
            <a:r>
              <a:rPr lang="en-US" altLang="en-US" dirty="0" err="1"/>
              <a:t>đặt</a:t>
            </a:r>
            <a:r>
              <a:rPr lang="en-US" altLang="en-US" dirty="0"/>
              <a:t> </a:t>
            </a:r>
            <a:r>
              <a:rPr lang="en-US" altLang="en-US" dirty="0" err="1"/>
              <a:t>dấu</a:t>
            </a:r>
            <a:r>
              <a:rPr lang="en-US" altLang="en-US" dirty="0"/>
              <a:t> tab </a:t>
            </a:r>
            <a:r>
              <a:rPr lang="en-US" altLang="en-US" dirty="0" err="1"/>
              <a:t>đúng</a:t>
            </a:r>
            <a:r>
              <a:rPr lang="en-US" altLang="en-US" dirty="0"/>
              <a:t> </a:t>
            </a:r>
            <a:r>
              <a:rPr lang="en-US" altLang="en-US" dirty="0" err="1"/>
              <a:t>vị</a:t>
            </a:r>
            <a:r>
              <a:rPr lang="en-US" altLang="en-US" dirty="0"/>
              <a:t> </a:t>
            </a:r>
            <a:r>
              <a:rPr lang="en-US" altLang="en-US" dirty="0" err="1"/>
              <a:t>trí</a:t>
            </a:r>
            <a:r>
              <a:rPr lang="en-US" altLang="en-US" dirty="0"/>
              <a:t>, Python </a:t>
            </a:r>
            <a:r>
              <a:rPr lang="en-US" altLang="en-US" dirty="0" err="1"/>
              <a:t>sẽ</a:t>
            </a:r>
            <a:r>
              <a:rPr lang="en-US" altLang="en-US" dirty="0"/>
              <a:t> </a:t>
            </a:r>
            <a:r>
              <a:rPr lang="en-US" altLang="en-US" dirty="0" err="1"/>
              <a:t>báo</a:t>
            </a:r>
            <a:r>
              <a:rPr lang="en-US" altLang="en-US" dirty="0"/>
              <a:t> </a:t>
            </a:r>
            <a:r>
              <a:rPr lang="en-US" altLang="en-US" dirty="0" err="1"/>
              <a:t>lỗi</a:t>
            </a:r>
            <a:r>
              <a:rPr lang="en-US" altLang="en-US" dirty="0"/>
              <a:t> </a:t>
            </a:r>
            <a:r>
              <a:rPr lang="en-US" altLang="en-US" dirty="0" err="1"/>
              <a:t>định</a:t>
            </a:r>
            <a:r>
              <a:rPr lang="en-US" altLang="en-US" dirty="0"/>
              <a:t> </a:t>
            </a:r>
            <a:r>
              <a:rPr lang="en-US" altLang="en-US" dirty="0" err="1"/>
              <a:t>dạng</a:t>
            </a:r>
            <a:r>
              <a:rPr lang="en-US" altLang="en-US" dirty="0"/>
              <a:t>.</a:t>
            </a:r>
          </a:p>
          <a:p>
            <a:r>
              <a:rPr lang="vi-VN" altLang="en-US" b="1" dirty="0"/>
              <a:t>Lỗi logic: </a:t>
            </a:r>
            <a:r>
              <a:rPr lang="vi-VN" altLang="en-US" dirty="0"/>
              <a:t>Lỗi này xảy ra khi bạn sử dụng sai điều kiện trong câu lệnh if. Ví dụ, nếu bạn sử dụng toán tử gán "=" thay vì toán tử so sánh "==" trong điều kiện, điều này sẽ khiến cho điều kiện của bạn luôn đúng và chương trình sẽ không thực hiện hành động mong muốn.</a:t>
            </a:r>
            <a:endParaRPr lang="en-US" altLang="en-US" dirty="0"/>
          </a:p>
          <a:p>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073997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2.4. </a:t>
            </a:r>
            <a:r>
              <a:rPr lang="en-US" dirty="0" err="1"/>
              <a:t>Các</a:t>
            </a:r>
            <a:r>
              <a:rPr lang="en-US" dirty="0"/>
              <a:t> </a:t>
            </a:r>
            <a:r>
              <a:rPr lang="en-US" dirty="0" err="1"/>
              <a:t>lỗi</a:t>
            </a:r>
            <a:r>
              <a:rPr lang="en-US" dirty="0"/>
              <a:t> </a:t>
            </a:r>
            <a:r>
              <a:rPr lang="en-US" dirty="0" err="1"/>
              <a:t>thường</a:t>
            </a:r>
            <a:r>
              <a:rPr lang="en-US" dirty="0"/>
              <a:t> </a:t>
            </a:r>
            <a:r>
              <a:rPr lang="en-US" dirty="0" err="1"/>
              <a:t>gặp</a:t>
            </a:r>
            <a:r>
              <a:rPr lang="en-US" dirty="0"/>
              <a:t> </a:t>
            </a:r>
            <a:r>
              <a:rPr lang="en-US" dirty="0" err="1"/>
              <a:t>khi</a:t>
            </a:r>
            <a:r>
              <a:rPr lang="en-US" dirty="0"/>
              <a:t> </a:t>
            </a:r>
            <a:r>
              <a:rPr lang="en-US" dirty="0" err="1"/>
              <a:t>sử</a:t>
            </a:r>
            <a:r>
              <a:rPr lang="en-US" dirty="0"/>
              <a:t> </a:t>
            </a:r>
            <a:r>
              <a:rPr lang="en-US" dirty="0" err="1"/>
              <a:t>dụng</a:t>
            </a:r>
            <a:r>
              <a:rPr lang="en-US" dirty="0"/>
              <a:t> </a:t>
            </a:r>
            <a:r>
              <a:rPr lang="en-US" dirty="0" err="1"/>
              <a:t>câu</a:t>
            </a:r>
            <a:r>
              <a:rPr lang="en-US" dirty="0"/>
              <a:t> </a:t>
            </a:r>
            <a:r>
              <a:rPr lang="en-US" dirty="0" err="1"/>
              <a:t>lệnh</a:t>
            </a:r>
            <a:r>
              <a:rPr lang="en-US" dirty="0"/>
              <a:t> </a:t>
            </a:r>
            <a:r>
              <a:rPr lang="en-US" dirty="0" err="1"/>
              <a:t>điều</a:t>
            </a:r>
            <a:r>
              <a:rPr lang="en-US" dirty="0"/>
              <a:t> </a:t>
            </a:r>
            <a:r>
              <a:rPr lang="en-US" dirty="0" err="1"/>
              <a:t>kiện</a:t>
            </a:r>
            <a:endParaRPr lang="en-US" dirty="0"/>
          </a:p>
        </p:txBody>
      </p:sp>
      <p:sp>
        <p:nvSpPr>
          <p:cNvPr id="3" name="Content Placeholder 2"/>
          <p:cNvSpPr>
            <a:spLocks noGrp="1"/>
          </p:cNvSpPr>
          <p:nvPr>
            <p:ph idx="1"/>
          </p:nvPr>
        </p:nvSpPr>
        <p:spPr/>
        <p:txBody>
          <a:bodyPr>
            <a:normAutofit/>
          </a:bodyPr>
          <a:lstStyle/>
          <a:p>
            <a:r>
              <a:rPr lang="vi-VN" altLang="en-US" b="1" dirty="0"/>
              <a:t>Lỗi xử lý: </a:t>
            </a:r>
            <a:r>
              <a:rPr lang="vi-VN" altLang="en-US" dirty="0"/>
              <a:t>Lỗi này xảy ra khi bạn không xử lý đúng các trường hợp trong câu lệnh if. Ví dụ, nếu bạn không cung cấp điều kiện cho một câu lệnh if hoặc không cung cấp câu lệnh nào trong trường hợp điều kiện không đúng, chương trình sẽ không thực hiện hành động mong muốn.</a:t>
            </a:r>
            <a:endParaRPr lang="en-US" altLang="en-US" dirty="0"/>
          </a:p>
          <a:p>
            <a:r>
              <a:rPr lang="en-US" altLang="en-US" b="1" dirty="0" err="1"/>
              <a:t>Lỗi</a:t>
            </a:r>
            <a:r>
              <a:rPr lang="en-US" altLang="en-US" b="1" dirty="0"/>
              <a:t> </a:t>
            </a:r>
            <a:r>
              <a:rPr lang="en-US" altLang="en-US" b="1" dirty="0" err="1"/>
              <a:t>về</a:t>
            </a:r>
            <a:r>
              <a:rPr lang="en-US" altLang="en-US" b="1" dirty="0"/>
              <a:t> </a:t>
            </a:r>
            <a:r>
              <a:rPr lang="en-US" altLang="en-US" b="1" dirty="0" err="1"/>
              <a:t>kiểu</a:t>
            </a:r>
            <a:r>
              <a:rPr lang="en-US" altLang="en-US" b="1" dirty="0"/>
              <a:t> </a:t>
            </a:r>
            <a:r>
              <a:rPr lang="en-US" altLang="en-US" b="1" dirty="0" err="1"/>
              <a:t>dữ</a:t>
            </a:r>
            <a:r>
              <a:rPr lang="en-US" altLang="en-US" b="1" dirty="0"/>
              <a:t> </a:t>
            </a:r>
            <a:r>
              <a:rPr lang="en-US" altLang="en-US" b="1" dirty="0" err="1"/>
              <a:t>liệu</a:t>
            </a:r>
            <a:r>
              <a:rPr lang="en-US" altLang="en-US" b="1" dirty="0"/>
              <a:t>: </a:t>
            </a:r>
            <a:r>
              <a:rPr lang="en-US" altLang="en-US" dirty="0" err="1"/>
              <a:t>Lỗi</a:t>
            </a:r>
            <a:r>
              <a:rPr lang="en-US" altLang="en-US" dirty="0"/>
              <a:t> </a:t>
            </a:r>
            <a:r>
              <a:rPr lang="en-US" altLang="en-US" dirty="0" err="1"/>
              <a:t>này</a:t>
            </a:r>
            <a:r>
              <a:rPr lang="en-US" altLang="en-US" dirty="0"/>
              <a:t> </a:t>
            </a:r>
            <a:r>
              <a:rPr lang="en-US" altLang="en-US" dirty="0" err="1"/>
              <a:t>xảy</a:t>
            </a:r>
            <a:r>
              <a:rPr lang="en-US" altLang="en-US" dirty="0"/>
              <a:t> ra </a:t>
            </a:r>
            <a:r>
              <a:rPr lang="en-US" altLang="en-US" dirty="0" err="1"/>
              <a:t>khi</a:t>
            </a:r>
            <a:r>
              <a:rPr lang="en-US" altLang="en-US" dirty="0"/>
              <a:t> </a:t>
            </a:r>
            <a:r>
              <a:rPr lang="en-US" altLang="en-US" dirty="0" err="1"/>
              <a:t>bạn</a:t>
            </a:r>
            <a:r>
              <a:rPr lang="en-US" altLang="en-US" dirty="0"/>
              <a:t> so </a:t>
            </a:r>
            <a:r>
              <a:rPr lang="en-US" altLang="en-US" dirty="0" err="1"/>
              <a:t>sánh</a:t>
            </a:r>
            <a:r>
              <a:rPr lang="en-US" altLang="en-US" dirty="0"/>
              <a:t> </a:t>
            </a:r>
            <a:r>
              <a:rPr lang="en-US" altLang="en-US" dirty="0" err="1"/>
              <a:t>hai</a:t>
            </a:r>
            <a:r>
              <a:rPr lang="en-US" altLang="en-US" dirty="0"/>
              <a:t> </a:t>
            </a:r>
            <a:r>
              <a:rPr lang="en-US" altLang="en-US" dirty="0" err="1"/>
              <a:t>kiểu</a:t>
            </a:r>
            <a:r>
              <a:rPr lang="en-US" altLang="en-US" dirty="0"/>
              <a:t> </a:t>
            </a:r>
            <a:r>
              <a:rPr lang="en-US" altLang="en-US" dirty="0" err="1"/>
              <a:t>dữ</a:t>
            </a:r>
            <a:r>
              <a:rPr lang="en-US" altLang="en-US" dirty="0"/>
              <a:t> </a:t>
            </a:r>
            <a:r>
              <a:rPr lang="en-US" altLang="en-US" dirty="0" err="1"/>
              <a:t>liệu</a:t>
            </a:r>
            <a:r>
              <a:rPr lang="en-US" altLang="en-US" dirty="0"/>
              <a:t> </a:t>
            </a:r>
            <a:r>
              <a:rPr lang="en-US" altLang="en-US" dirty="0" err="1"/>
              <a:t>khác</a:t>
            </a:r>
            <a:r>
              <a:rPr lang="en-US" altLang="en-US" dirty="0"/>
              <a:t> </a:t>
            </a:r>
            <a:r>
              <a:rPr lang="en-US" altLang="en-US" dirty="0" err="1"/>
              <a:t>nhau</a:t>
            </a:r>
            <a:r>
              <a:rPr lang="en-US" altLang="en-US" dirty="0"/>
              <a:t> </a:t>
            </a:r>
            <a:r>
              <a:rPr lang="en-US" altLang="en-US" dirty="0" err="1"/>
              <a:t>trong</a:t>
            </a:r>
            <a:r>
              <a:rPr lang="en-US" altLang="en-US" dirty="0"/>
              <a:t> </a:t>
            </a:r>
            <a:r>
              <a:rPr lang="en-US" altLang="en-US" dirty="0" err="1"/>
              <a:t>câu</a:t>
            </a:r>
            <a:r>
              <a:rPr lang="en-US" altLang="en-US" dirty="0"/>
              <a:t> </a:t>
            </a:r>
            <a:r>
              <a:rPr lang="en-US" altLang="en-US" dirty="0" err="1"/>
              <a:t>lệnh</a:t>
            </a:r>
            <a:r>
              <a:rPr lang="en-US" altLang="en-US" dirty="0"/>
              <a:t> if. </a:t>
            </a:r>
            <a:r>
              <a:rPr lang="en-US" altLang="en-US" dirty="0" err="1"/>
              <a:t>Ví</a:t>
            </a:r>
            <a:r>
              <a:rPr lang="en-US" altLang="en-US" dirty="0"/>
              <a:t> </a:t>
            </a:r>
            <a:r>
              <a:rPr lang="en-US" altLang="en-US" dirty="0" err="1"/>
              <a:t>dụ</a:t>
            </a:r>
            <a:r>
              <a:rPr lang="en-US" altLang="en-US" dirty="0"/>
              <a:t>, </a:t>
            </a:r>
            <a:r>
              <a:rPr lang="en-US" altLang="en-US" dirty="0" err="1"/>
              <a:t>nếu</a:t>
            </a:r>
            <a:r>
              <a:rPr lang="en-US" altLang="en-US" dirty="0"/>
              <a:t> </a:t>
            </a:r>
            <a:r>
              <a:rPr lang="en-US" altLang="en-US" dirty="0" err="1"/>
              <a:t>bạn</a:t>
            </a:r>
            <a:r>
              <a:rPr lang="en-US" altLang="en-US" dirty="0"/>
              <a:t> so </a:t>
            </a:r>
            <a:r>
              <a:rPr lang="en-US" altLang="en-US" dirty="0" err="1"/>
              <a:t>sánh</a:t>
            </a:r>
            <a:r>
              <a:rPr lang="en-US" altLang="en-US" dirty="0"/>
              <a:t> </a:t>
            </a:r>
            <a:r>
              <a:rPr lang="en-US" altLang="en-US" dirty="0" err="1"/>
              <a:t>một</a:t>
            </a:r>
            <a:r>
              <a:rPr lang="en-US" altLang="en-US" dirty="0"/>
              <a:t> </a:t>
            </a:r>
            <a:r>
              <a:rPr lang="en-US" altLang="en-US" dirty="0" err="1"/>
              <a:t>chuỗi</a:t>
            </a:r>
            <a:r>
              <a:rPr lang="en-US" altLang="en-US" dirty="0"/>
              <a:t> </a:t>
            </a:r>
            <a:r>
              <a:rPr lang="en-US" altLang="en-US" dirty="0" err="1"/>
              <a:t>với</a:t>
            </a:r>
            <a:r>
              <a:rPr lang="en-US" altLang="en-US" dirty="0"/>
              <a:t> </a:t>
            </a:r>
            <a:r>
              <a:rPr lang="en-US" altLang="en-US" dirty="0" err="1"/>
              <a:t>một</a:t>
            </a:r>
            <a:r>
              <a:rPr lang="en-US" altLang="en-US" dirty="0"/>
              <a:t> </a:t>
            </a:r>
            <a:r>
              <a:rPr lang="en-US" altLang="en-US" dirty="0" err="1"/>
              <a:t>số</a:t>
            </a:r>
            <a:r>
              <a:rPr lang="en-US" altLang="en-US" dirty="0"/>
              <a:t>, Python </a:t>
            </a:r>
            <a:r>
              <a:rPr lang="en-US" altLang="en-US" dirty="0" err="1"/>
              <a:t>sẽ</a:t>
            </a:r>
            <a:r>
              <a:rPr lang="en-US" altLang="en-US" dirty="0"/>
              <a:t> </a:t>
            </a:r>
            <a:r>
              <a:rPr lang="en-US" altLang="en-US" dirty="0" err="1"/>
              <a:t>báo</a:t>
            </a:r>
            <a:r>
              <a:rPr lang="en-US" altLang="en-US" dirty="0"/>
              <a:t> </a:t>
            </a:r>
            <a:r>
              <a:rPr lang="en-US" altLang="en-US" dirty="0" err="1"/>
              <a:t>lỗi</a:t>
            </a:r>
            <a:r>
              <a:rPr lang="en-US" altLang="en-US" dirty="0"/>
              <a:t> </a:t>
            </a:r>
            <a:r>
              <a:rPr lang="en-US" altLang="en-US" dirty="0" err="1"/>
              <a:t>vì</a:t>
            </a:r>
            <a:r>
              <a:rPr lang="en-US" altLang="en-US" dirty="0"/>
              <a:t> </a:t>
            </a:r>
            <a:r>
              <a:rPr lang="en-US" altLang="en-US" dirty="0" err="1"/>
              <a:t>không</a:t>
            </a:r>
            <a:r>
              <a:rPr lang="en-US" altLang="en-US" dirty="0"/>
              <a:t> </a:t>
            </a:r>
            <a:r>
              <a:rPr lang="en-US" altLang="en-US" dirty="0" err="1"/>
              <a:t>thể</a:t>
            </a:r>
            <a:r>
              <a:rPr lang="en-US" altLang="en-US" dirty="0"/>
              <a:t> so </a:t>
            </a:r>
            <a:r>
              <a:rPr lang="en-US" altLang="en-US" dirty="0" err="1"/>
              <a:t>sánh</a:t>
            </a:r>
            <a:r>
              <a:rPr lang="en-US" altLang="en-US" dirty="0"/>
              <a:t> </a:t>
            </a:r>
            <a:r>
              <a:rPr lang="en-US" altLang="en-US" dirty="0" err="1"/>
              <a:t>hai</a:t>
            </a:r>
            <a:r>
              <a:rPr lang="en-US" altLang="en-US" dirty="0"/>
              <a:t> </a:t>
            </a:r>
            <a:r>
              <a:rPr lang="en-US" altLang="en-US" dirty="0" err="1"/>
              <a:t>kiểu</a:t>
            </a:r>
            <a:r>
              <a:rPr lang="en-US" altLang="en-US" dirty="0"/>
              <a:t> </a:t>
            </a:r>
            <a:r>
              <a:rPr lang="en-US" altLang="en-US" dirty="0" err="1"/>
              <a:t>dữ</a:t>
            </a:r>
            <a:r>
              <a:rPr lang="en-US" altLang="en-US" dirty="0"/>
              <a:t> </a:t>
            </a:r>
            <a:r>
              <a:rPr lang="en-US" altLang="en-US" dirty="0" err="1"/>
              <a:t>liệu</a:t>
            </a:r>
            <a:r>
              <a:rPr lang="en-US" altLang="en-US" dirty="0"/>
              <a:t> </a:t>
            </a:r>
            <a:r>
              <a:rPr lang="en-US" altLang="en-US" dirty="0" err="1"/>
              <a:t>khác</a:t>
            </a:r>
            <a:r>
              <a:rPr lang="en-US" altLang="en-US" dirty="0"/>
              <a:t> </a:t>
            </a:r>
            <a:r>
              <a:rPr lang="en-US" altLang="en-US" dirty="0" err="1"/>
              <a:t>nhau</a:t>
            </a:r>
            <a:r>
              <a:rPr lang="en-US" altLang="en-US" dirty="0"/>
              <a:t>.</a:t>
            </a:r>
          </a:p>
          <a:p>
            <a:r>
              <a:rPr lang="vi-VN" altLang="en-US" b="1" dirty="0"/>
              <a:t>Lỗi về biến: </a:t>
            </a:r>
            <a:r>
              <a:rPr lang="vi-VN" altLang="en-US" dirty="0"/>
              <a:t>Lỗi này xảy ra khi bạn sử dụng một biến chưa được định nghĩa trong câu lệnh if hoặc sử dụng sai tên biến. Ví dụ, nếu bạn sử dụng tên biến sai, Python sẽ không tìm thấy biến và báo lỗi.</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5691643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20386fb9-0767-4217-8e8f-d0989ea777b6"/>
  <p:tag name="ARTICULATE_PRESENTATION_ID" val="12290"/>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4851666-f:\05.loannp\11.tmh\04_eco101_ktvm\02.baigiang\version2.3\02. file bien tap\01. slide\eco101_bai1_v2.3014112210.pptx"/>
  <p:tag name="ARTICULATE_PRESENTER_VERSION" val="7"/>
  <p:tag name="ARTICULATE_USED_PAGE_ORIENTATION" val="1"/>
  <p:tag name="ARTICULATE_USED_PAGE_SIZE" val="1"/>
  <p:tag name="ARTICULATE_SLIDE_COUNT" val="3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UDIO_ID" val="256"/>
  <p:tag name="ARTICULATE_TITLE_TAG" val="BÀI 1: TỔNG QUAN VỀ KINH TẾ HỌC VÀ KINH TẾ HỌC VI MÔ"/>
  <p:tag name="ARTICULATE_NAV_LEVEL" val="1"/>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1"/>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UDIO_ID" val="261"/>
  <p:tag name="TIMELINE" val="7.40/10.50/14.50/18.40"/>
  <p:tag name="ARTICULATE_NAV_LEVEL" val="2"/>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heme/theme1.xml><?xml version="1.0" encoding="utf-8"?>
<a:theme xmlns:a="http://schemas.openxmlformats.org/drawingml/2006/main" name="TIM_TempBaiGiangFTU-TOPICA_v1.101811122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SM120_ENG101_Unit1A_v1.0021109215" id="{92853FAB-F8CB-4048-A631-0F76FDAE3620}" vid="{04B768C3-89AB-4D41-B456-0C8BCBA2AE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ONS_Template bai giang_v1.0021110209</Template>
  <TotalTime>4655</TotalTime>
  <Words>2833</Words>
  <Application>Microsoft Office PowerPoint</Application>
  <PresentationFormat>Widescreen</PresentationFormat>
  <Paragraphs>271</Paragraphs>
  <Slides>31</Slides>
  <Notes>18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8" baseType="lpstr">
      <vt:lpstr>Arial</vt:lpstr>
      <vt:lpstr>Calibri</vt:lpstr>
      <vt:lpstr>Calibri Light</vt:lpstr>
      <vt:lpstr>Segoe UI</vt:lpstr>
      <vt:lpstr>Wingdings</vt:lpstr>
      <vt:lpstr>TIM_TempBaiGiangFTU-TOPICA_v1.1018111222</vt:lpstr>
      <vt:lpstr>Equation</vt:lpstr>
      <vt:lpstr>LAB 2 GIẢI BÀI TẬP VỚI CẤU TRÚC LỆNH CƠ BẢN – CÂU LỆNH IF</vt:lpstr>
      <vt:lpstr>NỘI DUNG BÀI HỌC</vt:lpstr>
      <vt:lpstr>Điều kiện trong Python</vt:lpstr>
      <vt:lpstr>2.1. Câu lệnh IF</vt:lpstr>
      <vt:lpstr>2.2. Câu lệnh IF ELSE</vt:lpstr>
      <vt:lpstr>2.3. Câu lệnh IF ELIF ELSE</vt:lpstr>
      <vt:lpstr>2.3. Câu lệnh IF ELIF ELSE</vt:lpstr>
      <vt:lpstr>2.4. Các lỗi thường gặp khi sử dụng câu lệnh điều kiện</vt:lpstr>
      <vt:lpstr>2.4. Các lỗi thường gặp khi sử dụng câu lệnh điều kiện</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ONS_Template_BaiGiangRutGon_v1.0_20220615</dc:title>
  <dc:subject/>
  <dc:creator>Huong Tong</dc:creator>
  <cp:keywords>ONS_Template_BaiGiangRutGon_v1.0_20220615</cp:keywords>
  <dc:description/>
  <cp:lastModifiedBy>Hang Anh Le</cp:lastModifiedBy>
  <cp:revision>254</cp:revision>
  <cp:lastPrinted>2018-08-05T10:54:54Z</cp:lastPrinted>
  <dcterms:created xsi:type="dcterms:W3CDTF">2014-12-02T02:09:01Z</dcterms:created>
  <dcterms:modified xsi:type="dcterms:W3CDTF">2024-03-16T03:09:20Z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B21CC638-124E-44B6-83A9-45DFCB28D51C</vt:lpwstr>
  </property>
  <property fmtid="{D5CDD505-2E9C-101B-9397-08002B2CF9AE}" pid="3" name="ArticulatePath">
    <vt:lpwstr>ECO101_Bai1_v2.3014112210</vt:lpwstr>
  </property>
  <property fmtid="{D5CDD505-2E9C-101B-9397-08002B2CF9AE}" pid="4" name="ArticulateUseProject">
    <vt:lpwstr>1</vt:lpwstr>
  </property>
  <property fmtid="{D5CDD505-2E9C-101B-9397-08002B2CF9AE}" pid="5" name="ArticulateProjectVersion">
    <vt:lpwstr>7</vt:lpwstr>
  </property>
  <property fmtid="{D5CDD505-2E9C-101B-9397-08002B2CF9AE}" pid="6" name="ArticulateProjectFull">
    <vt:lpwstr>F:\05.Loannp\11.TMH\04_ECO101_KTVM\02.Baigiang\Version2.3\02. File bien tap\01. Slide\ECO101_Bai1_v2.3014112210.ppta</vt:lpwstr>
  </property>
</Properties>
</file>