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44"/>
  </p:notesMasterIdLst>
  <p:handoutMasterIdLst>
    <p:handoutMasterId r:id="rId45"/>
  </p:handoutMasterIdLst>
  <p:sldIdLst>
    <p:sldId id="256" r:id="rId2"/>
    <p:sldId id="261" r:id="rId3"/>
    <p:sldId id="314" r:id="rId4"/>
    <p:sldId id="363" r:id="rId5"/>
    <p:sldId id="362" r:id="rId6"/>
    <p:sldId id="263" r:id="rId7"/>
    <p:sldId id="364" r:id="rId8"/>
    <p:sldId id="368" r:id="rId9"/>
    <p:sldId id="369" r:id="rId10"/>
    <p:sldId id="319" r:id="rId11"/>
    <p:sldId id="365" r:id="rId12"/>
    <p:sldId id="366" r:id="rId13"/>
    <p:sldId id="353" r:id="rId14"/>
    <p:sldId id="367" r:id="rId15"/>
    <p:sldId id="303" r:id="rId16"/>
    <p:sldId id="330" r:id="rId17"/>
    <p:sldId id="350" r:id="rId18"/>
    <p:sldId id="331" r:id="rId19"/>
    <p:sldId id="332" r:id="rId20"/>
    <p:sldId id="333" r:id="rId21"/>
    <p:sldId id="334" r:id="rId22"/>
    <p:sldId id="335" r:id="rId23"/>
    <p:sldId id="336" r:id="rId24"/>
    <p:sldId id="337" r:id="rId25"/>
    <p:sldId id="356" r:id="rId26"/>
    <p:sldId id="315" r:id="rId27"/>
    <p:sldId id="338" r:id="rId28"/>
    <p:sldId id="339" r:id="rId29"/>
    <p:sldId id="340" r:id="rId30"/>
    <p:sldId id="341" r:id="rId31"/>
    <p:sldId id="342" r:id="rId32"/>
    <p:sldId id="343" r:id="rId33"/>
    <p:sldId id="344" r:id="rId34"/>
    <p:sldId id="345" r:id="rId35"/>
    <p:sldId id="346" r:id="rId36"/>
    <p:sldId id="355" r:id="rId37"/>
    <p:sldId id="357" r:id="rId38"/>
    <p:sldId id="358" r:id="rId39"/>
    <p:sldId id="359" r:id="rId40"/>
    <p:sldId id="360" r:id="rId41"/>
    <p:sldId id="361" r:id="rId42"/>
    <p:sldId id="313" r:id="rId43"/>
  </p:sldIdLst>
  <p:sldSz cx="12192000" cy="6858000"/>
  <p:notesSz cx="7023100" cy="9309100"/>
  <p:custDataLst>
    <p:tags r:id="rId46"/>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g Anh Le" initials="HAL" lastIdx="1" clrIdx="0">
    <p:extLst>
      <p:ext uri="{19B8F6BF-5375-455C-9EA6-DF929625EA0E}">
        <p15:presenceInfo xmlns:p15="http://schemas.microsoft.com/office/powerpoint/2012/main" userId="afddc9ce3bd7fd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3121" autoAdjust="0"/>
  </p:normalViewPr>
  <p:slideViewPr>
    <p:cSldViewPr>
      <p:cViewPr varScale="1">
        <p:scale>
          <a:sx n="86" d="100"/>
          <a:sy n="86" d="100"/>
        </p:scale>
        <p:origin x="105" y="3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g Anh Le" userId="afddc9ce3bd7fde8" providerId="LiveId" clId="{804A05F1-4672-43C5-977F-8AB3B7FDB501}"/>
    <pc:docChg chg="undo custSel modSld">
      <pc:chgData name="Hang Anh Le" userId="afddc9ce3bd7fde8" providerId="LiveId" clId="{804A05F1-4672-43C5-977F-8AB3B7FDB501}" dt="2024-05-02T17:05:20.553" v="35"/>
      <pc:docMkLst>
        <pc:docMk/>
      </pc:docMkLst>
      <pc:sldChg chg="modSp mod">
        <pc:chgData name="Hang Anh Le" userId="afddc9ce3bd7fde8" providerId="LiveId" clId="{804A05F1-4672-43C5-977F-8AB3B7FDB501}" dt="2024-05-02T17:00:36.974" v="12" actId="20577"/>
        <pc:sldMkLst>
          <pc:docMk/>
          <pc:sldMk cId="1340241307" sldId="319"/>
        </pc:sldMkLst>
        <pc:spChg chg="mod">
          <ac:chgData name="Hang Anh Le" userId="afddc9ce3bd7fde8" providerId="LiveId" clId="{804A05F1-4672-43C5-977F-8AB3B7FDB501}" dt="2024-05-02T17:00:36.974" v="12" actId="20577"/>
          <ac:spMkLst>
            <pc:docMk/>
            <pc:sldMk cId="1340241307" sldId="319"/>
            <ac:spMk id="3" creationId="{00000000-0000-0000-0000-000000000000}"/>
          </ac:spMkLst>
        </pc:spChg>
      </pc:sldChg>
      <pc:sldChg chg="addSp delSp modSp mod">
        <pc:chgData name="Hang Anh Le" userId="afddc9ce3bd7fde8" providerId="LiveId" clId="{804A05F1-4672-43C5-977F-8AB3B7FDB501}" dt="2024-05-02T17:05:20.553" v="35"/>
        <pc:sldMkLst>
          <pc:docMk/>
          <pc:sldMk cId="3286310913" sldId="353"/>
        </pc:sldMkLst>
        <pc:spChg chg="mod">
          <ac:chgData name="Hang Anh Le" userId="afddc9ce3bd7fde8" providerId="LiveId" clId="{804A05F1-4672-43C5-977F-8AB3B7FDB501}" dt="2024-05-02T17:05:20.553" v="35"/>
          <ac:spMkLst>
            <pc:docMk/>
            <pc:sldMk cId="3286310913" sldId="353"/>
            <ac:spMk id="3" creationId="{00000000-0000-0000-0000-000000000000}"/>
          </ac:spMkLst>
        </pc:spChg>
        <pc:spChg chg="add del">
          <ac:chgData name="Hang Anh Le" userId="afddc9ce3bd7fde8" providerId="LiveId" clId="{804A05F1-4672-43C5-977F-8AB3B7FDB501}" dt="2024-05-02T17:05:18.776" v="33"/>
          <ac:spMkLst>
            <pc:docMk/>
            <pc:sldMk cId="3286310913" sldId="353"/>
            <ac:spMk id="4" creationId="{4BA7B324-7FB3-4CE7-81CC-8038EF957C7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11</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267987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12</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00649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778322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59436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27</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28</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29</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30</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31</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32</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33</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34</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35</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36</a:t>
            </a:fld>
            <a:endParaRPr lang="en-US"/>
          </a:p>
        </p:txBody>
      </p:sp>
    </p:spTree>
    <p:extLst>
      <p:ext uri="{BB962C8B-B14F-4D97-AF65-F5344CB8AC3E}">
        <p14:creationId xmlns:p14="http://schemas.microsoft.com/office/powerpoint/2010/main" val="20740306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37</a:t>
            </a:fld>
            <a:endParaRPr lang="en-US"/>
          </a:p>
        </p:txBody>
      </p:sp>
    </p:spTree>
    <p:extLst>
      <p:ext uri="{BB962C8B-B14F-4D97-AF65-F5344CB8AC3E}">
        <p14:creationId xmlns:p14="http://schemas.microsoft.com/office/powerpoint/2010/main" val="20405256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38</a:t>
            </a:fld>
            <a:endParaRPr lang="en-US"/>
          </a:p>
        </p:txBody>
      </p:sp>
    </p:spTree>
    <p:extLst>
      <p:ext uri="{BB962C8B-B14F-4D97-AF65-F5344CB8AC3E}">
        <p14:creationId xmlns:p14="http://schemas.microsoft.com/office/powerpoint/2010/main" val="3335560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39</a:t>
            </a:fld>
            <a:endParaRPr lang="en-US"/>
          </a:p>
        </p:txBody>
      </p:sp>
    </p:spTree>
    <p:extLst>
      <p:ext uri="{BB962C8B-B14F-4D97-AF65-F5344CB8AC3E}">
        <p14:creationId xmlns:p14="http://schemas.microsoft.com/office/powerpoint/2010/main" val="1268881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40</a:t>
            </a:fld>
            <a:endParaRPr lang="en-US"/>
          </a:p>
        </p:txBody>
      </p:sp>
    </p:spTree>
    <p:extLst>
      <p:ext uri="{BB962C8B-B14F-4D97-AF65-F5344CB8AC3E}">
        <p14:creationId xmlns:p14="http://schemas.microsoft.com/office/powerpoint/2010/main" val="23553004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41</a:t>
            </a:fld>
            <a:endParaRPr lang="en-US"/>
          </a:p>
        </p:txBody>
      </p:sp>
    </p:spTree>
    <p:extLst>
      <p:ext uri="{BB962C8B-B14F-4D97-AF65-F5344CB8AC3E}">
        <p14:creationId xmlns:p14="http://schemas.microsoft.com/office/powerpoint/2010/main" val="3350290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60564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028020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215719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507583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391757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6</a:t>
            </a:r>
            <a:br>
              <a:rPr lang="en-US" dirty="0"/>
            </a:br>
            <a:r>
              <a:rPr lang="vi-VN" dirty="0"/>
              <a:t>GIẢI BÀI TẬP </a:t>
            </a:r>
            <a:r>
              <a:rPr lang="en-US" dirty="0"/>
              <a:t>LIST, TUPLE</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6.5. </a:t>
            </a:r>
            <a:r>
              <a:rPr lang="en-US" dirty="0" err="1"/>
              <a:t>Cấu</a:t>
            </a:r>
            <a:r>
              <a:rPr lang="en-US" dirty="0"/>
              <a:t> </a:t>
            </a:r>
            <a:r>
              <a:rPr lang="en-US" dirty="0" err="1"/>
              <a:t>trúc</a:t>
            </a:r>
            <a:r>
              <a:rPr lang="en-US" dirty="0"/>
              <a:t> tuple</a:t>
            </a:r>
          </a:p>
        </p:txBody>
      </p:sp>
      <p:sp>
        <p:nvSpPr>
          <p:cNvPr id="3" name="Content Placeholder 2"/>
          <p:cNvSpPr>
            <a:spLocks noGrp="1"/>
          </p:cNvSpPr>
          <p:nvPr>
            <p:ph idx="1"/>
          </p:nvPr>
        </p:nvSpPr>
        <p:spPr>
          <a:xfrm>
            <a:off x="392626" y="1295401"/>
            <a:ext cx="11406748" cy="4536548"/>
          </a:xfrm>
        </p:spPr>
        <p:txBody>
          <a:bodyPr>
            <a:normAutofit/>
          </a:bodyPr>
          <a:lstStyle/>
          <a:p>
            <a:r>
              <a:rPr lang="vi-VN" altLang="en-US" dirty="0"/>
              <a:t>Trong Python, một tuple là một cấu trúc dữ liệu </a:t>
            </a:r>
            <a:r>
              <a:rPr lang="vi-VN" altLang="en-US" b="1" dirty="0"/>
              <a:t>không thay đổi</a:t>
            </a:r>
            <a:r>
              <a:rPr lang="vi-VN" altLang="en-US" dirty="0"/>
              <a:t> (immutable) và được sử dụng để lưu trữ một tập hợp các giá trị có thể khác nhau. Tuples được tạo ra bằng cách đặt các giá trị vào trong cặp ngoặc đơn () và phân tách chúng bằng dấu phẩy.</a:t>
            </a:r>
            <a:endParaRPr lang="en-US" altLang="en-US" dirty="0"/>
          </a:p>
          <a:p>
            <a:r>
              <a:rPr lang="vi-VN" altLang="en-US" dirty="0"/>
              <a:t>Xác định độ dài của </a:t>
            </a:r>
            <a:r>
              <a:rPr lang="en-US" altLang="en-US" dirty="0"/>
              <a:t>tuple</a:t>
            </a:r>
            <a:r>
              <a:rPr lang="vi-VN" altLang="en-US" dirty="0"/>
              <a:t>: có thể sử dụng hàm len() để xác định độ dài (số phần tử) của một </a:t>
            </a:r>
            <a:r>
              <a:rPr lang="en-US" altLang="en-US" dirty="0"/>
              <a:t>tuple</a:t>
            </a:r>
            <a:r>
              <a:rPr lang="vi-VN" altLang="en-US" dirty="0"/>
              <a:t>.</a:t>
            </a:r>
          </a:p>
          <a:p>
            <a:pPr marL="0" indent="0">
              <a:buNone/>
            </a:pPr>
            <a:r>
              <a:rPr lang="vi-VN" altLang="en-US" dirty="0"/>
              <a:t>Sử dụng độ dài của một </a:t>
            </a:r>
            <a:r>
              <a:rPr lang="en-US" altLang="en-US" dirty="0"/>
              <a:t>tuple</a:t>
            </a:r>
            <a:r>
              <a:rPr lang="vi-VN" altLang="en-US" dirty="0"/>
              <a:t> trong vòng lặp là sử dụng hàm len() để lấy độ dài của </a:t>
            </a:r>
            <a:r>
              <a:rPr lang="en-US" altLang="en-US" dirty="0"/>
              <a:t>tuple</a:t>
            </a:r>
            <a:r>
              <a:rPr lang="vi-VN" altLang="en-US" dirty="0"/>
              <a:t> và sử dụng giá trị đó trong điều kiện của vòng lặp for. Dưới đây là cấu trúc chung:</a:t>
            </a:r>
          </a:p>
          <a:p>
            <a:pPr marL="0" indent="0">
              <a:buNone/>
            </a:pPr>
            <a:r>
              <a:rPr lang="vi-VN" altLang="en-US" dirty="0"/>
              <a:t>				</a:t>
            </a:r>
            <a:r>
              <a:rPr lang="en-US" altLang="en-US" dirty="0" err="1"/>
              <a:t>my_tuple</a:t>
            </a:r>
            <a:r>
              <a:rPr lang="en-US" altLang="en-US" dirty="0"/>
              <a:t> </a:t>
            </a:r>
            <a:r>
              <a:rPr lang="vi-VN" altLang="en-US" dirty="0"/>
              <a:t>= </a:t>
            </a:r>
            <a:r>
              <a:rPr lang="en-US" altLang="en-US" dirty="0"/>
              <a:t>(</a:t>
            </a:r>
            <a:r>
              <a:rPr lang="vi-VN" altLang="en-US" dirty="0"/>
              <a:t>...</a:t>
            </a:r>
            <a:r>
              <a:rPr lang="en-US" altLang="en-US" dirty="0"/>
              <a:t>)</a:t>
            </a:r>
            <a:r>
              <a:rPr lang="vi-VN" altLang="en-US" dirty="0"/>
              <a:t>  # </a:t>
            </a:r>
            <a:r>
              <a:rPr lang="en-US" altLang="en-US" dirty="0"/>
              <a:t>Tuple</a:t>
            </a:r>
            <a:r>
              <a:rPr lang="vi-VN" altLang="en-US" dirty="0"/>
              <a:t> của bạn</a:t>
            </a:r>
          </a:p>
          <a:p>
            <a:pPr marL="0" indent="0">
              <a:buNone/>
            </a:pPr>
            <a:r>
              <a:rPr lang="vi-VN" altLang="en-US" dirty="0"/>
              <a:t>				for index in range(len(</a:t>
            </a:r>
            <a:r>
              <a:rPr lang="en-US" altLang="en-US" dirty="0" err="1"/>
              <a:t>my_tuple</a:t>
            </a:r>
            <a:r>
              <a:rPr lang="vi-VN" altLang="en-US" dirty="0"/>
              <a:t>)):</a:t>
            </a:r>
          </a:p>
          <a:p>
            <a:pPr marL="0" indent="0">
              <a:buNone/>
            </a:pPr>
            <a:r>
              <a:rPr lang="vi-VN" altLang="en-US" dirty="0"/>
              <a:t>    				      # Thực hiện các câu lệnh với my_</a:t>
            </a:r>
            <a:r>
              <a:rPr lang="en-US" altLang="en-US" dirty="0"/>
              <a:t>tuple</a:t>
            </a:r>
            <a:r>
              <a:rPr lang="vi-VN" altLang="en-US" dirty="0"/>
              <a:t>[index]</a:t>
            </a:r>
          </a:p>
          <a:p>
            <a:r>
              <a:rPr lang="en-US" altLang="en-US" dirty="0"/>
              <a:t>N</a:t>
            </a:r>
            <a:r>
              <a:rPr lang="vi-VN" altLang="en-US" dirty="0"/>
              <a:t>ếu như tuple chỉ chứa duy nhất một giá trị thì bắt buộc bạn phải thêm một dấu </a:t>
            </a:r>
            <a:r>
              <a:rPr lang="en-US" altLang="en-US" dirty="0"/>
              <a:t>“</a:t>
            </a:r>
            <a:r>
              <a:rPr lang="vi-VN" altLang="en-US" dirty="0"/>
              <a:t>,</a:t>
            </a:r>
            <a:r>
              <a:rPr lang="en-US" altLang="en-US" dirty="0"/>
              <a:t>”</a:t>
            </a:r>
            <a:r>
              <a:rPr lang="vi-VN" altLang="en-US" dirty="0"/>
              <a:t> nữa đằng sau giá trị đó.</a:t>
            </a:r>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6.5. </a:t>
            </a:r>
            <a:r>
              <a:rPr lang="en-US" dirty="0" err="1"/>
              <a:t>Cấu</a:t>
            </a:r>
            <a:r>
              <a:rPr lang="en-US" dirty="0"/>
              <a:t> </a:t>
            </a:r>
            <a:r>
              <a:rPr lang="en-US" dirty="0" err="1"/>
              <a:t>trúc</a:t>
            </a:r>
            <a:r>
              <a:rPr lang="en-US" dirty="0"/>
              <a:t> tuple</a:t>
            </a:r>
          </a:p>
        </p:txBody>
      </p:sp>
      <p:sp>
        <p:nvSpPr>
          <p:cNvPr id="3" name="Content Placeholder 2"/>
          <p:cNvSpPr>
            <a:spLocks noGrp="1"/>
          </p:cNvSpPr>
          <p:nvPr>
            <p:ph idx="1"/>
          </p:nvPr>
        </p:nvSpPr>
        <p:spPr>
          <a:xfrm>
            <a:off x="392626" y="1447801"/>
            <a:ext cx="11406748" cy="5257800"/>
          </a:xfrm>
        </p:spPr>
        <p:txBody>
          <a:bodyPr>
            <a:normAutofit/>
          </a:bodyPr>
          <a:lstStyle/>
          <a:p>
            <a:r>
              <a:rPr lang="vi-VN" altLang="en-US" dirty="0"/>
              <a:t>Trong Python, bạn có thể sử dụng hàm enumerate() kết hợp với vòng lặp for để lặp qua một tuple (hoặc bất kỳ iterable nào) và lấy cả chỉ số và giá trị của từng phần tử. Cú pháp sử dụng </a:t>
            </a:r>
            <a:r>
              <a:rPr lang="vi-VN" altLang="en-US" b="1" dirty="0"/>
              <a:t>for index, element in enumerate(my_tuple):</a:t>
            </a:r>
            <a:r>
              <a:rPr lang="vi-VN" altLang="en-US" dirty="0"/>
              <a:t> như sau:</a:t>
            </a:r>
            <a:endParaRPr lang="en-US" altLang="en-US" dirty="0"/>
          </a:p>
          <a:p>
            <a:pPr marL="0" indent="0">
              <a:buNone/>
            </a:pPr>
            <a:r>
              <a:rPr lang="en-GB" altLang="en-US" dirty="0"/>
              <a:t>			</a:t>
            </a:r>
            <a:r>
              <a:rPr lang="en-GB" altLang="en-US" dirty="0" err="1"/>
              <a:t>my_tuple</a:t>
            </a:r>
            <a:r>
              <a:rPr lang="en-GB" altLang="en-US" dirty="0"/>
              <a:t> = (1, 2, 3, 4, 5)</a:t>
            </a:r>
          </a:p>
          <a:p>
            <a:pPr marL="0" indent="0">
              <a:buNone/>
            </a:pPr>
            <a:r>
              <a:rPr lang="en-GB" altLang="en-US" dirty="0"/>
              <a:t>			for index, element in enumerate(</a:t>
            </a:r>
            <a:r>
              <a:rPr lang="en-GB" altLang="en-US" dirty="0" err="1"/>
              <a:t>my_tuple</a:t>
            </a:r>
            <a:r>
              <a:rPr lang="en-GB" altLang="en-US" dirty="0"/>
              <a:t>):</a:t>
            </a:r>
          </a:p>
          <a:p>
            <a:pPr marL="0" indent="0">
              <a:buNone/>
            </a:pPr>
            <a:r>
              <a:rPr lang="en-GB" altLang="en-US" dirty="0"/>
              <a:t>    			       print("Index:", index)</a:t>
            </a:r>
          </a:p>
          <a:p>
            <a:pPr marL="0" indent="0">
              <a:buNone/>
            </a:pPr>
            <a:r>
              <a:rPr lang="en-GB" altLang="en-US" dirty="0"/>
              <a:t>    		                     print("Element:", element)</a:t>
            </a:r>
          </a:p>
          <a:p>
            <a:pPr marL="0" indent="0">
              <a:buNone/>
            </a:pPr>
            <a:r>
              <a:rPr lang="en-GB" altLang="en-US" dirty="0"/>
              <a:t>    	                                   print()</a:t>
            </a:r>
            <a:endParaRPr lang="en-US" altLang="en-US" dirty="0"/>
          </a:p>
          <a:p>
            <a:r>
              <a:rPr lang="vi-VN" altLang="en-US" dirty="0"/>
              <a:t>Trong đó:</a:t>
            </a:r>
          </a:p>
          <a:p>
            <a:pPr marL="0" indent="0">
              <a:buNone/>
            </a:pPr>
            <a:r>
              <a:rPr lang="en-US" altLang="en-US" dirty="0"/>
              <a:t>+ </a:t>
            </a:r>
            <a:r>
              <a:rPr lang="vi-VN" altLang="en-US" dirty="0"/>
              <a:t>my_tuple: Tuple (hoặc iterable) mà bạn muốn lặp qua.</a:t>
            </a:r>
          </a:p>
          <a:p>
            <a:pPr marL="0" indent="0">
              <a:buNone/>
            </a:pPr>
            <a:r>
              <a:rPr lang="en-US" altLang="en-US" dirty="0"/>
              <a:t>+ </a:t>
            </a:r>
            <a:r>
              <a:rPr lang="vi-VN" altLang="en-US" dirty="0"/>
              <a:t>index: Biến sẽ chứa chỉ số của phần tử trong tuple.</a:t>
            </a:r>
          </a:p>
          <a:p>
            <a:pPr marL="0" indent="0">
              <a:buNone/>
            </a:pPr>
            <a:r>
              <a:rPr lang="en-US" altLang="en-US" dirty="0"/>
              <a:t>+ </a:t>
            </a:r>
            <a:r>
              <a:rPr lang="vi-VN" altLang="en-US" dirty="0"/>
              <a:t>element: Biến sẽ chứa giá trị của phần tử tại chỉ số tương ứng.</a:t>
            </a:r>
            <a:endParaRPr lang="en-US" altLang="en-US" dirty="0"/>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54664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6.5. </a:t>
            </a:r>
            <a:r>
              <a:rPr lang="en-US" dirty="0" err="1"/>
              <a:t>Cấu</a:t>
            </a:r>
            <a:r>
              <a:rPr lang="en-US" dirty="0"/>
              <a:t> </a:t>
            </a:r>
            <a:r>
              <a:rPr lang="en-US" dirty="0" err="1"/>
              <a:t>trúc</a:t>
            </a:r>
            <a:r>
              <a:rPr lang="en-US" dirty="0"/>
              <a:t> tuple</a:t>
            </a:r>
          </a:p>
        </p:txBody>
      </p:sp>
      <p:sp>
        <p:nvSpPr>
          <p:cNvPr id="3" name="Content Placeholder 2"/>
          <p:cNvSpPr>
            <a:spLocks noGrp="1"/>
          </p:cNvSpPr>
          <p:nvPr>
            <p:ph idx="1"/>
          </p:nvPr>
        </p:nvSpPr>
        <p:spPr>
          <a:xfrm>
            <a:off x="392626" y="1644241"/>
            <a:ext cx="11406748" cy="5061359"/>
          </a:xfrm>
        </p:spPr>
        <p:txBody>
          <a:bodyPr>
            <a:normAutofit/>
          </a:bodyPr>
          <a:lstStyle/>
          <a:p>
            <a:r>
              <a:rPr lang="vi-VN" altLang="en-US" dirty="0"/>
              <a:t> Trong Python, vòng lặp for được sử dụng để lặp qua các phần tử trong một tuple. Vòng lặp for cho phép bạn thực hiện một hành động lặp đi lặp lại cho mỗi phần tử trong tuple cho đến khi lặp qua tất cả các phần tử.</a:t>
            </a:r>
            <a:r>
              <a:rPr lang="en-US" altLang="en-US" dirty="0"/>
              <a:t> </a:t>
            </a:r>
            <a:r>
              <a:rPr lang="vi-VN" altLang="en-US" dirty="0"/>
              <a:t>Cú pháp của vòng lặp for với tuple như sau:</a:t>
            </a:r>
            <a:endParaRPr lang="en-US" altLang="en-US" dirty="0"/>
          </a:p>
          <a:p>
            <a:pPr marL="0" indent="0">
              <a:buNone/>
            </a:pPr>
            <a:r>
              <a:rPr lang="en-GB" altLang="en-US" dirty="0"/>
              <a:t>				for element in </a:t>
            </a:r>
            <a:r>
              <a:rPr lang="en-GB" altLang="en-US" dirty="0" err="1"/>
              <a:t>my_tuple</a:t>
            </a:r>
            <a:r>
              <a:rPr lang="en-GB" altLang="en-US" dirty="0"/>
              <a:t>:</a:t>
            </a:r>
          </a:p>
          <a:p>
            <a:pPr marL="0" indent="0">
              <a:buNone/>
            </a:pPr>
            <a:r>
              <a:rPr lang="en-GB" altLang="en-US" dirty="0"/>
              <a:t>	    			    # </a:t>
            </a:r>
            <a:r>
              <a:rPr lang="en-GB" altLang="en-US" dirty="0" err="1"/>
              <a:t>Thực</a:t>
            </a:r>
            <a:r>
              <a:rPr lang="en-GB" altLang="en-US" dirty="0"/>
              <a:t> </a:t>
            </a:r>
            <a:r>
              <a:rPr lang="en-GB" altLang="en-US" dirty="0" err="1"/>
              <a:t>hiện</a:t>
            </a:r>
            <a:r>
              <a:rPr lang="en-GB" altLang="en-US" dirty="0"/>
              <a:t> </a:t>
            </a:r>
            <a:r>
              <a:rPr lang="en-GB" altLang="en-US" dirty="0" err="1"/>
              <a:t>các</a:t>
            </a:r>
            <a:r>
              <a:rPr lang="en-GB" altLang="en-US" dirty="0"/>
              <a:t> </a:t>
            </a:r>
            <a:r>
              <a:rPr lang="en-GB" altLang="en-US" dirty="0" err="1"/>
              <a:t>hành</a:t>
            </a:r>
            <a:r>
              <a:rPr lang="en-GB" altLang="en-US" dirty="0"/>
              <a:t> </a:t>
            </a:r>
            <a:r>
              <a:rPr lang="en-GB" altLang="en-US" dirty="0" err="1"/>
              <a:t>động</a:t>
            </a:r>
            <a:r>
              <a:rPr lang="en-GB" altLang="en-US" dirty="0"/>
              <a:t> </a:t>
            </a:r>
            <a:r>
              <a:rPr lang="en-GB" altLang="en-US" dirty="0" err="1"/>
              <a:t>với</a:t>
            </a:r>
            <a:r>
              <a:rPr lang="en-GB" altLang="en-US" dirty="0"/>
              <a:t> element</a:t>
            </a:r>
            <a:endParaRPr lang="en-US" altLang="en-US" dirty="0"/>
          </a:p>
          <a:p>
            <a:r>
              <a:rPr lang="vi-VN" altLang="en-US" dirty="0"/>
              <a:t>Trong đó:</a:t>
            </a:r>
          </a:p>
          <a:p>
            <a:pPr marL="0" indent="0">
              <a:buNone/>
            </a:pPr>
            <a:r>
              <a:rPr lang="en-US" altLang="en-US" dirty="0"/>
              <a:t>+ </a:t>
            </a:r>
            <a:r>
              <a:rPr lang="vi-VN" altLang="en-US" dirty="0"/>
              <a:t>element là biến lặp (loop variable) và nó lần lượt nhận giá trị của các phần tử trong tuple khi vòng lặp thực hiện.</a:t>
            </a:r>
          </a:p>
          <a:p>
            <a:pPr marL="0" indent="0">
              <a:buNone/>
            </a:pPr>
            <a:r>
              <a:rPr lang="en-US" altLang="en-US" dirty="0"/>
              <a:t>+ </a:t>
            </a:r>
            <a:r>
              <a:rPr lang="vi-VN" altLang="en-US" dirty="0"/>
              <a:t>my_tuple là tuple mà bạn muốn lặp qua các phần tử của nó.</a:t>
            </a:r>
            <a:endParaRPr lang="en-US" altLang="en-US" dirty="0"/>
          </a:p>
          <a:p>
            <a:r>
              <a:rPr lang="en-US" altLang="en-US" dirty="0" err="1"/>
              <a:t>Ngoài</a:t>
            </a:r>
            <a:r>
              <a:rPr lang="en-US" altLang="en-US" dirty="0"/>
              <a:t> ra, </a:t>
            </a:r>
            <a:r>
              <a:rPr lang="en-US" altLang="en-US" dirty="0" err="1"/>
              <a:t>bạn</a:t>
            </a:r>
            <a:r>
              <a:rPr lang="en-US" altLang="en-US" dirty="0"/>
              <a:t> </a:t>
            </a:r>
            <a:r>
              <a:rPr lang="en-US" altLang="en-US" dirty="0" err="1"/>
              <a:t>cũng</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hàm</a:t>
            </a:r>
            <a:r>
              <a:rPr lang="en-US" altLang="en-US" dirty="0"/>
              <a:t> enumerate() </a:t>
            </a:r>
            <a:r>
              <a:rPr lang="en-US" altLang="en-US" dirty="0" err="1"/>
              <a:t>để</a:t>
            </a:r>
            <a:r>
              <a:rPr lang="en-US" altLang="en-US" dirty="0"/>
              <a:t> </a:t>
            </a:r>
            <a:r>
              <a:rPr lang="en-US" altLang="en-US" dirty="0" err="1"/>
              <a:t>truy</a:t>
            </a:r>
            <a:r>
              <a:rPr lang="en-US" altLang="en-US" dirty="0"/>
              <a:t> </a:t>
            </a:r>
            <a:r>
              <a:rPr lang="en-US" altLang="en-US" dirty="0" err="1"/>
              <a:t>cập</a:t>
            </a:r>
            <a:r>
              <a:rPr lang="en-US" altLang="en-US" dirty="0"/>
              <a:t> </a:t>
            </a:r>
            <a:r>
              <a:rPr lang="en-US" altLang="en-US" dirty="0" err="1"/>
              <a:t>cả</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và</a:t>
            </a:r>
            <a:r>
              <a:rPr lang="en-US" altLang="en-US" dirty="0"/>
              <a:t> </a:t>
            </a:r>
            <a:r>
              <a:rPr lang="en-US" altLang="en-US" dirty="0" err="1"/>
              <a:t>chỉ</a:t>
            </a:r>
            <a:r>
              <a:rPr lang="en-US" altLang="en-US" dirty="0"/>
              <a:t> </a:t>
            </a:r>
            <a:r>
              <a:rPr lang="en-US" altLang="en-US" dirty="0" err="1"/>
              <a:t>số</a:t>
            </a:r>
            <a:r>
              <a:rPr lang="en-US" altLang="en-US" dirty="0"/>
              <a:t> </a:t>
            </a:r>
            <a:r>
              <a:rPr lang="en-US" altLang="en-US" dirty="0" err="1"/>
              <a:t>của</a:t>
            </a:r>
            <a:r>
              <a:rPr lang="en-US" altLang="en-US" dirty="0"/>
              <a:t> </a:t>
            </a:r>
            <a:r>
              <a:rPr lang="en-US" altLang="en-US" dirty="0" err="1"/>
              <a:t>từng</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trong</a:t>
            </a:r>
            <a:r>
              <a:rPr lang="en-US" altLang="en-US" dirty="0"/>
              <a:t> tuple.</a:t>
            </a:r>
          </a:p>
          <a:p>
            <a:endParaRPr lang="en-US" altLang="en-US" dirty="0"/>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8601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6.6.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tuple</a:t>
            </a:r>
          </a:p>
        </p:txBody>
      </p:sp>
      <p:sp>
        <p:nvSpPr>
          <p:cNvPr id="3" name="Content Placeholder 2"/>
          <p:cNvSpPr>
            <a:spLocks noGrp="1"/>
          </p:cNvSpPr>
          <p:nvPr>
            <p:ph idx="1"/>
          </p:nvPr>
        </p:nvSpPr>
        <p:spPr>
          <a:xfrm>
            <a:off x="392626" y="1295401"/>
            <a:ext cx="11406748" cy="5029200"/>
          </a:xfrm>
        </p:spPr>
        <p:txBody>
          <a:bodyPr>
            <a:normAutofit fontScale="92500" lnSpcReduction="10000"/>
          </a:bodyPr>
          <a:lstStyle/>
          <a:p>
            <a:r>
              <a:rPr lang="en-US" altLang="en-US" b="1" dirty="0" err="1"/>
              <a:t>Truy</a:t>
            </a:r>
            <a:r>
              <a:rPr lang="en-US" altLang="en-US" b="1" dirty="0"/>
              <a:t> </a:t>
            </a:r>
            <a:r>
              <a:rPr lang="en-US" altLang="en-US" b="1" dirty="0" err="1"/>
              <a:t>cập</a:t>
            </a:r>
            <a:r>
              <a:rPr lang="en-US" altLang="en-US" b="1" dirty="0"/>
              <a:t> </a:t>
            </a:r>
            <a:r>
              <a:rPr lang="en-US" altLang="en-US" b="1" dirty="0" err="1"/>
              <a:t>các</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trong</a:t>
            </a:r>
            <a:r>
              <a:rPr lang="en-US" altLang="en-US" b="1" dirty="0"/>
              <a:t> tuple</a:t>
            </a:r>
          </a:p>
          <a:p>
            <a:pPr marL="0" indent="0">
              <a:buNone/>
            </a:pPr>
            <a:r>
              <a:rPr lang="en-US" altLang="en-US" dirty="0"/>
              <a:t>+ tuple[index]: </a:t>
            </a:r>
            <a:r>
              <a:rPr lang="en-US" altLang="en-US" dirty="0" err="1"/>
              <a:t>Truy</a:t>
            </a:r>
            <a:r>
              <a:rPr lang="en-US" altLang="en-US" dirty="0"/>
              <a:t> </a:t>
            </a:r>
            <a:r>
              <a:rPr lang="en-US" altLang="en-US" dirty="0" err="1"/>
              <a:t>cập</a:t>
            </a:r>
            <a:r>
              <a:rPr lang="en-US" altLang="en-US" dirty="0"/>
              <a:t> </a:t>
            </a:r>
            <a:r>
              <a:rPr lang="en-US" altLang="en-US" dirty="0" err="1"/>
              <a:t>phần</a:t>
            </a:r>
            <a:r>
              <a:rPr lang="en-US" altLang="en-US" dirty="0"/>
              <a:t> </a:t>
            </a:r>
            <a:r>
              <a:rPr lang="en-US" altLang="en-US" dirty="0" err="1"/>
              <a:t>tử</a:t>
            </a:r>
            <a:r>
              <a:rPr lang="en-US" altLang="en-US" dirty="0"/>
              <a:t> ở </a:t>
            </a:r>
            <a:r>
              <a:rPr lang="en-US" altLang="en-US" dirty="0" err="1"/>
              <a:t>vị</a:t>
            </a:r>
            <a:r>
              <a:rPr lang="en-US" altLang="en-US" dirty="0"/>
              <a:t> </a:t>
            </a:r>
            <a:r>
              <a:rPr lang="en-US" altLang="en-US" dirty="0" err="1"/>
              <a:t>trí</a:t>
            </a:r>
            <a:r>
              <a:rPr lang="en-US" altLang="en-US" dirty="0"/>
              <a:t> </a:t>
            </a:r>
            <a:r>
              <a:rPr lang="en-US" altLang="en-US" dirty="0" err="1"/>
              <a:t>có</a:t>
            </a:r>
            <a:r>
              <a:rPr lang="en-US" altLang="en-US" dirty="0"/>
              <a:t> </a:t>
            </a:r>
            <a:r>
              <a:rPr lang="en-US" altLang="en-US" dirty="0" err="1"/>
              <a:t>chỉ</a:t>
            </a:r>
            <a:r>
              <a:rPr lang="en-US" altLang="en-US" dirty="0"/>
              <a:t> </a:t>
            </a:r>
            <a:r>
              <a:rPr lang="en-US" altLang="en-US" dirty="0" err="1"/>
              <a:t>số</a:t>
            </a:r>
            <a:r>
              <a:rPr lang="en-US" altLang="en-US" dirty="0"/>
              <a:t> index.</a:t>
            </a:r>
          </a:p>
          <a:p>
            <a:pPr marL="0" indent="0">
              <a:buNone/>
            </a:pPr>
            <a:r>
              <a:rPr lang="en-US" altLang="en-US" dirty="0"/>
              <a:t>+ </a:t>
            </a:r>
            <a:r>
              <a:rPr lang="en-GB" altLang="en-US" dirty="0"/>
              <a:t>tuple[</a:t>
            </a:r>
            <a:r>
              <a:rPr lang="en-GB" altLang="en-US" dirty="0" err="1"/>
              <a:t>start:end</a:t>
            </a:r>
            <a:r>
              <a:rPr lang="en-GB" altLang="en-US" dirty="0"/>
              <a:t>] </a:t>
            </a:r>
            <a:r>
              <a:rPr lang="en-GB" altLang="en-US" dirty="0" err="1"/>
              <a:t>hoặc</a:t>
            </a:r>
            <a:r>
              <a:rPr lang="en-GB" altLang="en-US" dirty="0"/>
              <a:t> tuple[</a:t>
            </a:r>
            <a:r>
              <a:rPr lang="en-GB" altLang="en-US" dirty="0" err="1"/>
              <a:t>start:end:step</a:t>
            </a:r>
            <a:r>
              <a:rPr lang="en-GB" altLang="en-US" dirty="0"/>
              <a:t>]: </a:t>
            </a:r>
            <a:r>
              <a:rPr lang="en-GB" altLang="en-US" dirty="0" err="1"/>
              <a:t>Cắt</a:t>
            </a:r>
            <a:r>
              <a:rPr lang="en-GB" altLang="en-US" dirty="0"/>
              <a:t> (slicing) tuple. </a:t>
            </a:r>
            <a:r>
              <a:rPr lang="vi-VN" altLang="en-US" dirty="0"/>
              <a:t>Trích xuất một phần của tuple từ vị trí start đến vị trí end-1 với bước step.</a:t>
            </a:r>
            <a:r>
              <a:rPr lang="en-US" altLang="en-US" dirty="0"/>
              <a:t> </a:t>
            </a:r>
          </a:p>
          <a:p>
            <a:pPr marL="0" indent="0">
              <a:buNone/>
            </a:pPr>
            <a:r>
              <a:rPr lang="en-US" altLang="en-US" dirty="0"/>
              <a:t>+ </a:t>
            </a:r>
            <a:r>
              <a:rPr lang="vi-VN" altLang="en-US" dirty="0"/>
              <a:t>index(value): Phương thức này trả về chỉ mục (index) đầu tiên của một giá trị value trong tuple.</a:t>
            </a:r>
            <a:endParaRPr lang="en-US" altLang="en-US" dirty="0"/>
          </a:p>
          <a:p>
            <a:r>
              <a:rPr lang="en-US" altLang="en-US" b="1" dirty="0" err="1"/>
              <a:t>Nối</a:t>
            </a:r>
            <a:r>
              <a:rPr lang="en-US" altLang="en-US" b="1" dirty="0"/>
              <a:t> </a:t>
            </a:r>
            <a:r>
              <a:rPr lang="en-US" altLang="en-US" b="1" dirty="0" err="1"/>
              <a:t>các</a:t>
            </a:r>
            <a:r>
              <a:rPr lang="en-US" altLang="en-US" b="1" dirty="0"/>
              <a:t> tuple</a:t>
            </a:r>
          </a:p>
          <a:p>
            <a:pPr marL="0" indent="0">
              <a:buNone/>
            </a:pPr>
            <a:r>
              <a:rPr lang="en-US" altLang="en-US" dirty="0"/>
              <a:t>+ tuple1 + tuple2 + tuple3 + ...: </a:t>
            </a:r>
            <a:r>
              <a:rPr lang="en-US" altLang="en-US" dirty="0" err="1"/>
              <a:t>Tạo</a:t>
            </a:r>
            <a:r>
              <a:rPr lang="en-US" altLang="en-US" dirty="0"/>
              <a:t> </a:t>
            </a:r>
            <a:r>
              <a:rPr lang="en-US" altLang="en-US" dirty="0" err="1"/>
              <a:t>một</a:t>
            </a:r>
            <a:r>
              <a:rPr lang="en-US" altLang="en-US" dirty="0"/>
              <a:t> tuple </a:t>
            </a:r>
            <a:r>
              <a:rPr lang="en-US" altLang="en-US" dirty="0" err="1"/>
              <a:t>mới</a:t>
            </a:r>
            <a:r>
              <a:rPr lang="en-US" altLang="en-US" dirty="0"/>
              <a:t> </a:t>
            </a:r>
            <a:r>
              <a:rPr lang="en-US" altLang="en-US" dirty="0" err="1"/>
              <a:t>chứa</a:t>
            </a:r>
            <a:r>
              <a:rPr lang="en-US" altLang="en-US" dirty="0"/>
              <a:t> </a:t>
            </a:r>
            <a:r>
              <a:rPr lang="en-US" altLang="en-US" dirty="0" err="1"/>
              <a:t>tất</a:t>
            </a:r>
            <a:r>
              <a:rPr lang="en-US" altLang="en-US" dirty="0"/>
              <a:t> </a:t>
            </a:r>
            <a:r>
              <a:rPr lang="en-US" altLang="en-US" dirty="0" err="1"/>
              <a:t>cả</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từ</a:t>
            </a:r>
            <a:r>
              <a:rPr lang="en-US" altLang="en-US" dirty="0"/>
              <a:t> </a:t>
            </a:r>
            <a:r>
              <a:rPr lang="en-US" altLang="en-US" dirty="0" err="1"/>
              <a:t>các</a:t>
            </a:r>
            <a:r>
              <a:rPr lang="en-US" altLang="en-US" dirty="0"/>
              <a:t> tuple ban </a:t>
            </a:r>
            <a:r>
              <a:rPr lang="en-US" altLang="en-US" dirty="0" err="1"/>
              <a:t>đầu</a:t>
            </a:r>
            <a:r>
              <a:rPr lang="en-US" altLang="en-US" dirty="0"/>
              <a:t>.</a:t>
            </a:r>
          </a:p>
          <a:p>
            <a:r>
              <a:rPr lang="en-GB" altLang="en-US" b="1" dirty="0" err="1"/>
              <a:t>Đếm</a:t>
            </a:r>
            <a:r>
              <a:rPr lang="en-GB" altLang="en-US" b="1" dirty="0"/>
              <a:t> </a:t>
            </a:r>
            <a:r>
              <a:rPr lang="en-GB" altLang="en-US" b="1" dirty="0" err="1"/>
              <a:t>phần</a:t>
            </a:r>
            <a:r>
              <a:rPr lang="en-GB" altLang="en-US" b="1" dirty="0"/>
              <a:t> </a:t>
            </a:r>
            <a:r>
              <a:rPr lang="en-GB" altLang="en-US" b="1" dirty="0" err="1"/>
              <a:t>tử</a:t>
            </a:r>
            <a:r>
              <a:rPr lang="en-GB" altLang="en-US" b="1" dirty="0"/>
              <a:t> </a:t>
            </a:r>
            <a:r>
              <a:rPr lang="en-GB" altLang="en-US" b="1" dirty="0" err="1"/>
              <a:t>trong</a:t>
            </a:r>
            <a:r>
              <a:rPr lang="en-GB" altLang="en-US" b="1" dirty="0"/>
              <a:t> tuple</a:t>
            </a:r>
          </a:p>
          <a:p>
            <a:pPr marL="0" indent="0">
              <a:buNone/>
            </a:pPr>
            <a:r>
              <a:rPr lang="en-GB" altLang="en-US" dirty="0"/>
              <a:t>+ </a:t>
            </a:r>
            <a:r>
              <a:rPr lang="en-GB" altLang="en-US" dirty="0" err="1"/>
              <a:t>Sử</a:t>
            </a:r>
            <a:r>
              <a:rPr lang="en-GB" altLang="en-US" dirty="0"/>
              <a:t> </a:t>
            </a:r>
            <a:r>
              <a:rPr lang="en-GB" altLang="en-US" dirty="0" err="1"/>
              <a:t>dụng</a:t>
            </a:r>
            <a:r>
              <a:rPr lang="en-GB" altLang="en-US" dirty="0"/>
              <a:t> </a:t>
            </a:r>
            <a:r>
              <a:rPr lang="en-GB" altLang="en-US" dirty="0" err="1"/>
              <a:t>len</a:t>
            </a:r>
            <a:r>
              <a:rPr lang="en-GB" altLang="en-US" dirty="0"/>
              <a:t>(</a:t>
            </a:r>
            <a:r>
              <a:rPr lang="en-GB" altLang="en-US" dirty="0" err="1"/>
              <a:t>my_tuple</a:t>
            </a:r>
            <a:r>
              <a:rPr lang="en-GB" altLang="en-US" dirty="0"/>
              <a:t>) </a:t>
            </a:r>
          </a:p>
          <a:p>
            <a:pPr marL="0" indent="0">
              <a:buNone/>
            </a:pPr>
            <a:r>
              <a:rPr lang="en-GB" altLang="en-US" dirty="0"/>
              <a:t>+ </a:t>
            </a:r>
            <a:r>
              <a:rPr lang="vi-VN" altLang="en-US" dirty="0"/>
              <a:t>count(value): Phương thức này trả về số lần xuất hiện của một giá trị value trong tuple.</a:t>
            </a:r>
            <a:endParaRPr lang="en-GB" altLang="en-US" dirty="0"/>
          </a:p>
          <a:p>
            <a:r>
              <a:rPr lang="en-US" altLang="en-US" b="1" dirty="0" err="1"/>
              <a:t>Tìm</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lớn</a:t>
            </a:r>
            <a:r>
              <a:rPr lang="en-US" altLang="en-US" b="1" dirty="0"/>
              <a:t> </a:t>
            </a:r>
            <a:r>
              <a:rPr lang="en-US" altLang="en-US" b="1" dirty="0" err="1"/>
              <a:t>nhất</a:t>
            </a:r>
            <a:r>
              <a:rPr lang="en-US" altLang="en-US" b="1" dirty="0"/>
              <a:t> </a:t>
            </a:r>
            <a:r>
              <a:rPr lang="en-US" altLang="en-US" b="1" dirty="0" err="1"/>
              <a:t>và</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nhỏ</a:t>
            </a:r>
            <a:r>
              <a:rPr lang="en-US" altLang="en-US" b="1" dirty="0"/>
              <a:t> </a:t>
            </a:r>
            <a:r>
              <a:rPr lang="en-US" altLang="en-US" b="1" dirty="0" err="1"/>
              <a:t>nhất</a:t>
            </a:r>
            <a:endParaRPr lang="en-US" altLang="en-US" b="1" dirty="0"/>
          </a:p>
          <a:p>
            <a:pPr marL="0" indent="0">
              <a:buNone/>
            </a:pP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các</a:t>
            </a:r>
            <a:r>
              <a:rPr lang="en-US" altLang="en-US" dirty="0"/>
              <a:t> </a:t>
            </a:r>
            <a:r>
              <a:rPr lang="en-US" altLang="en-US" dirty="0" err="1"/>
              <a:t>hàm</a:t>
            </a:r>
            <a:r>
              <a:rPr lang="en-US" altLang="en-US" dirty="0"/>
              <a:t> max() </a:t>
            </a:r>
            <a:r>
              <a:rPr lang="en-US" altLang="en-US" dirty="0" err="1"/>
              <a:t>và</a:t>
            </a:r>
            <a:r>
              <a:rPr lang="en-US" altLang="en-US" dirty="0"/>
              <a:t> min()</a:t>
            </a:r>
          </a:p>
          <a:p>
            <a:r>
              <a:rPr lang="en-US" altLang="en-US" b="1" dirty="0" err="1"/>
              <a:t>Kiểm</a:t>
            </a:r>
            <a:r>
              <a:rPr lang="en-US" altLang="en-US" b="1" dirty="0"/>
              <a:t> </a:t>
            </a:r>
            <a:r>
              <a:rPr lang="en-US" altLang="en-US" b="1" dirty="0" err="1"/>
              <a:t>tra</a:t>
            </a:r>
            <a:r>
              <a:rPr lang="en-US" altLang="en-US" b="1" dirty="0"/>
              <a:t> </a:t>
            </a:r>
            <a:r>
              <a:rPr lang="en-US" altLang="en-US" b="1" dirty="0" err="1"/>
              <a:t>sự</a:t>
            </a:r>
            <a:r>
              <a:rPr lang="en-US" altLang="en-US" b="1" dirty="0"/>
              <a:t> </a:t>
            </a:r>
            <a:r>
              <a:rPr lang="en-US" altLang="en-US" b="1" dirty="0" err="1"/>
              <a:t>tồn</a:t>
            </a:r>
            <a:r>
              <a:rPr lang="en-US" altLang="en-US" b="1" dirty="0"/>
              <a:t> </a:t>
            </a:r>
            <a:r>
              <a:rPr lang="en-US" altLang="en-US" b="1" dirty="0" err="1"/>
              <a:t>tại</a:t>
            </a:r>
            <a:r>
              <a:rPr lang="en-US" altLang="en-US" b="1" dirty="0"/>
              <a:t> </a:t>
            </a:r>
            <a:r>
              <a:rPr lang="en-US" altLang="en-US" b="1" dirty="0" err="1"/>
              <a:t>của</a:t>
            </a:r>
            <a:r>
              <a:rPr lang="en-US" altLang="en-US" b="1" dirty="0"/>
              <a:t> </a:t>
            </a:r>
            <a:r>
              <a:rPr lang="en-US" altLang="en-US" b="1" dirty="0" err="1"/>
              <a:t>một</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trong</a:t>
            </a:r>
            <a:r>
              <a:rPr lang="en-US" altLang="en-US" b="1" dirty="0"/>
              <a:t> tuple</a:t>
            </a:r>
          </a:p>
          <a:p>
            <a:pPr marL="0" indent="0">
              <a:buNone/>
            </a:pPr>
            <a:r>
              <a:rPr lang="en-US" altLang="en-US" dirty="0"/>
              <a:t>element in tuple: </a:t>
            </a:r>
            <a:r>
              <a:rPr lang="en-US" altLang="en-US" dirty="0" err="1"/>
              <a:t>Kiểm</a:t>
            </a:r>
            <a:r>
              <a:rPr lang="en-US" altLang="en-US" dirty="0"/>
              <a:t> </a:t>
            </a:r>
            <a:r>
              <a:rPr lang="en-US" altLang="en-US" dirty="0" err="1"/>
              <a:t>tra</a:t>
            </a:r>
            <a:r>
              <a:rPr lang="en-US" altLang="en-US" dirty="0"/>
              <a:t> </a:t>
            </a:r>
            <a:r>
              <a:rPr lang="en-US" altLang="en-US" dirty="0" err="1"/>
              <a:t>xem</a:t>
            </a:r>
            <a:r>
              <a:rPr lang="en-US" altLang="en-US" dirty="0"/>
              <a:t> element </a:t>
            </a:r>
            <a:r>
              <a:rPr lang="en-US" altLang="en-US" dirty="0" err="1"/>
              <a:t>có</a:t>
            </a:r>
            <a:r>
              <a:rPr lang="en-US" altLang="en-US" dirty="0"/>
              <a:t> </a:t>
            </a:r>
            <a:r>
              <a:rPr lang="en-US" altLang="en-US" dirty="0" err="1"/>
              <a:t>tồn</a:t>
            </a:r>
            <a:r>
              <a:rPr lang="en-US" altLang="en-US" dirty="0"/>
              <a:t> </a:t>
            </a:r>
            <a:r>
              <a:rPr lang="en-US" altLang="en-US" dirty="0" err="1"/>
              <a:t>tại</a:t>
            </a:r>
            <a:r>
              <a:rPr lang="en-US" altLang="en-US" dirty="0"/>
              <a:t> </a:t>
            </a:r>
            <a:r>
              <a:rPr lang="en-US" altLang="en-US" dirty="0" err="1"/>
              <a:t>trong</a:t>
            </a:r>
            <a:r>
              <a:rPr lang="en-US" altLang="en-US" dirty="0"/>
              <a:t> tuple hay </a:t>
            </a:r>
            <a:r>
              <a:rPr lang="en-US" altLang="en-US" dirty="0" err="1"/>
              <a:t>không</a:t>
            </a:r>
            <a:r>
              <a:rPr lang="en-US" altLang="en-US" dirty="0"/>
              <a:t> (</a:t>
            </a:r>
            <a:r>
              <a:rPr lang="en-US" altLang="en-US" dirty="0" err="1"/>
              <a:t>trả</a:t>
            </a:r>
            <a:r>
              <a:rPr lang="en-US" altLang="en-US" dirty="0"/>
              <a:t> </a:t>
            </a:r>
            <a:r>
              <a:rPr lang="en-US" altLang="en-US" dirty="0" err="1"/>
              <a:t>về</a:t>
            </a:r>
            <a:r>
              <a:rPr lang="en-US" altLang="en-US" dirty="0"/>
              <a:t> True </a:t>
            </a:r>
            <a:r>
              <a:rPr lang="en-US" altLang="en-US" dirty="0" err="1"/>
              <a:t>hoặc</a:t>
            </a:r>
            <a:r>
              <a:rPr lang="en-US" altLang="en-US" dirty="0"/>
              <a:t> False).</a:t>
            </a:r>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286310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khác</a:t>
            </a:r>
            <a:r>
              <a:rPr lang="en-US" dirty="0"/>
              <a:t> </a:t>
            </a:r>
            <a:r>
              <a:rPr lang="en-US" dirty="0" err="1"/>
              <a:t>biệt</a:t>
            </a:r>
            <a:r>
              <a:rPr lang="en-US" dirty="0"/>
              <a:t> </a:t>
            </a:r>
            <a:r>
              <a:rPr lang="en-US" dirty="0" err="1"/>
              <a:t>khi</a:t>
            </a:r>
            <a:r>
              <a:rPr lang="en-US" dirty="0"/>
              <a:t> </a:t>
            </a:r>
            <a:r>
              <a:rPr lang="en-US" dirty="0" err="1"/>
              <a:t>sử</a:t>
            </a:r>
            <a:r>
              <a:rPr lang="en-US" dirty="0"/>
              <a:t> </a:t>
            </a:r>
            <a:r>
              <a:rPr lang="en-US" dirty="0" err="1"/>
              <a:t>dụng</a:t>
            </a:r>
            <a:r>
              <a:rPr lang="en-US" dirty="0"/>
              <a:t> </a:t>
            </a:r>
            <a:r>
              <a:rPr lang="en-US" dirty="0" err="1"/>
              <a:t>thao</a:t>
            </a:r>
            <a:r>
              <a:rPr lang="en-US" dirty="0"/>
              <a:t> </a:t>
            </a:r>
            <a:r>
              <a:rPr lang="en-US" dirty="0" err="1"/>
              <a:t>tác</a:t>
            </a:r>
            <a:r>
              <a:rPr lang="en-US" dirty="0"/>
              <a:t> </a:t>
            </a:r>
            <a:r>
              <a:rPr lang="en-US" dirty="0" err="1"/>
              <a:t>của</a:t>
            </a:r>
            <a:r>
              <a:rPr lang="en-US" dirty="0"/>
              <a:t> list </a:t>
            </a:r>
            <a:r>
              <a:rPr lang="en-US" dirty="0" err="1"/>
              <a:t>và</a:t>
            </a:r>
            <a:r>
              <a:rPr lang="en-US" dirty="0"/>
              <a:t> tuple</a:t>
            </a:r>
          </a:p>
        </p:txBody>
      </p:sp>
      <p:sp>
        <p:nvSpPr>
          <p:cNvPr id="3" name="Content Placeholder 2"/>
          <p:cNvSpPr>
            <a:spLocks noGrp="1"/>
          </p:cNvSpPr>
          <p:nvPr>
            <p:ph idx="1"/>
          </p:nvPr>
        </p:nvSpPr>
        <p:spPr>
          <a:xfrm>
            <a:off x="392626" y="1219201"/>
            <a:ext cx="11406748" cy="5105400"/>
          </a:xfrm>
        </p:spPr>
        <p:txBody>
          <a:bodyPr>
            <a:normAutofit/>
          </a:bodyPr>
          <a:lstStyle/>
          <a:p>
            <a:r>
              <a:rPr lang="vi-VN" altLang="en-US" dirty="0"/>
              <a:t>Có một số thao tác trên list mà bạn không thể áp dụng trực tiếp lên tuple vì tuple là một cấu trúc dữ liệu không thay đổi (immutable). Dưới đây là một số thao tác trên list mà không thể áp dụng trực tiếp lên tuple:</a:t>
            </a:r>
          </a:p>
          <a:p>
            <a:pPr marL="0" indent="0">
              <a:buNone/>
            </a:pPr>
            <a:r>
              <a:rPr lang="en-US" altLang="en-US" dirty="0"/>
              <a:t>+ </a:t>
            </a:r>
            <a:r>
              <a:rPr lang="vi-VN" altLang="en-US" b="1" dirty="0"/>
              <a:t>Thêm phần tử vào tuple: </a:t>
            </a:r>
            <a:r>
              <a:rPr lang="vi-VN" altLang="en-US" dirty="0"/>
              <a:t>Vì tuple là không thay đổi, bạn không thể thêm hoặc xóa phần tử khỏi tuple. </a:t>
            </a:r>
          </a:p>
          <a:p>
            <a:pPr marL="0" indent="0">
              <a:buNone/>
            </a:pPr>
            <a:r>
              <a:rPr lang="en-US" altLang="en-US" dirty="0"/>
              <a:t>+ </a:t>
            </a:r>
            <a:r>
              <a:rPr lang="vi-VN" altLang="en-US" b="1" dirty="0"/>
              <a:t>Thay đổi giá trị của phần tử trong tuple: </a:t>
            </a:r>
            <a:r>
              <a:rPr lang="vi-VN" altLang="en-US" dirty="0"/>
              <a:t>Vì tuple là không thay đổi, bạn không thể thay đổi giá trị của các phần tử riêng lẻ trong tuple. </a:t>
            </a:r>
          </a:p>
          <a:p>
            <a:pPr marL="0" indent="0">
              <a:buNone/>
            </a:pPr>
            <a:r>
              <a:rPr lang="en-US" altLang="en-US" dirty="0"/>
              <a:t>+ </a:t>
            </a:r>
            <a:r>
              <a:rPr lang="vi-VN" altLang="en-US" b="1" dirty="0"/>
              <a:t>Sắp xếp các phần tử trong tuple: </a:t>
            </a:r>
            <a:r>
              <a:rPr lang="vi-VN" altLang="en-US" dirty="0"/>
              <a:t>Vì tuple không thể thay đổi, bạn không thể sử dụng phương thức sort() để sắp xếp các phần tử trong tuple..</a:t>
            </a:r>
          </a:p>
          <a:p>
            <a:pPr marL="0" indent="0">
              <a:buNone/>
            </a:pPr>
            <a:r>
              <a:rPr lang="en-US" altLang="en-US" dirty="0"/>
              <a:t>+ </a:t>
            </a:r>
            <a:r>
              <a:rPr lang="vi-VN" altLang="en-US" b="1" dirty="0"/>
              <a:t>Xóa phần tử khỏi tuple: </a:t>
            </a:r>
            <a:r>
              <a:rPr lang="vi-VN" altLang="en-US" dirty="0"/>
              <a:t>Vì tuple là không thay đổi, bạn không thể xóa phần tử khỏi tuple bằng cách sử dụng phương thức remove() hoặc toán tử del. </a:t>
            </a:r>
          </a:p>
          <a:p>
            <a:pPr marL="0" indent="0">
              <a:buNone/>
            </a:pPr>
            <a:r>
              <a:rPr lang="en-US" altLang="en-US" dirty="0"/>
              <a:t>+ </a:t>
            </a:r>
            <a:r>
              <a:rPr lang="vi-VN" altLang="en-US" b="1" dirty="0"/>
              <a:t>Chèn phần tử vào vị trí cụ thể trong tuple:</a:t>
            </a:r>
            <a:r>
              <a:rPr lang="vi-VN" altLang="en-US" dirty="0"/>
              <a:t> Vì tuple là không thay đổi, bạn không thể chèn phần tử vào vị trí cụ thể trong tuple bằng cách sử dụng phương thức insert(). </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171534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en-US" altLang="en-US" dirty="0">
                <a:ea typeface="Arial" charset="0"/>
              </a:rPr>
              <a:t>1. </a:t>
            </a:r>
            <a:r>
              <a:rPr lang="en-US" altLang="en-US" dirty="0" err="1">
                <a:ea typeface="Arial" charset="0"/>
              </a:rPr>
              <a:t>Viết</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tạo</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(List)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bình</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20 (bao </a:t>
            </a:r>
            <a:r>
              <a:rPr lang="en-US" altLang="en-US" dirty="0" err="1">
                <a:ea typeface="Arial" charset="0"/>
              </a:rPr>
              <a:t>gồm</a:t>
            </a:r>
            <a:r>
              <a:rPr lang="en-US" altLang="en-US" dirty="0">
                <a:ea typeface="Arial" charset="0"/>
              </a:rPr>
              <a:t> </a:t>
            </a:r>
            <a:r>
              <a:rPr lang="en-US" altLang="en-US" dirty="0" err="1">
                <a:ea typeface="Arial" charset="0"/>
              </a:rPr>
              <a:t>cả</a:t>
            </a:r>
            <a:r>
              <a:rPr lang="en-US" altLang="en-US" dirty="0">
                <a:ea typeface="Arial" charset="0"/>
              </a:rPr>
              <a:t> 1 </a:t>
            </a:r>
            <a:r>
              <a:rPr lang="en-US" altLang="en-US" dirty="0" err="1">
                <a:ea typeface="Arial" charset="0"/>
              </a:rPr>
              <a:t>và</a:t>
            </a:r>
            <a:r>
              <a:rPr lang="en-US" altLang="en-US" dirty="0">
                <a:ea typeface="Arial" charset="0"/>
              </a:rPr>
              <a:t> 20) </a:t>
            </a:r>
            <a:r>
              <a:rPr lang="en-US" altLang="en-US" dirty="0" err="1">
                <a:ea typeface="Arial" charset="0"/>
              </a:rPr>
              <a:t>và</a:t>
            </a:r>
            <a:r>
              <a:rPr lang="en-US" altLang="en-US" dirty="0">
                <a:ea typeface="Arial" charset="0"/>
              </a:rPr>
              <a:t> in 5 </a:t>
            </a:r>
            <a:r>
              <a:rPr lang="en-US" altLang="en-US" dirty="0" err="1">
                <a:ea typeface="Arial" charset="0"/>
              </a:rPr>
              <a:t>mục</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a:t>
            </a:r>
          </a:p>
          <a:p>
            <a:pPr marL="0" indent="0">
              <a:spcBef>
                <a:spcPts val="725"/>
              </a:spcBef>
              <a:spcAft>
                <a:spcPts val="725"/>
              </a:spcAft>
              <a:buNone/>
            </a:pPr>
            <a:r>
              <a:rPr lang="en-US" altLang="en-US" dirty="0">
                <a:ea typeface="Arial" charset="0"/>
              </a:rPr>
              <a:t>2. </a:t>
            </a:r>
            <a:r>
              <a:rPr lang="en-US" altLang="en-US" dirty="0" err="1">
                <a:ea typeface="Arial" charset="0"/>
              </a:rPr>
              <a:t>Viết</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tạo</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(List)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bình</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20 (bao </a:t>
            </a:r>
            <a:r>
              <a:rPr lang="en-US" altLang="en-US" dirty="0" err="1">
                <a:ea typeface="Arial" charset="0"/>
              </a:rPr>
              <a:t>gồm</a:t>
            </a:r>
            <a:r>
              <a:rPr lang="en-US" altLang="en-US" dirty="0">
                <a:ea typeface="Arial" charset="0"/>
              </a:rPr>
              <a:t> </a:t>
            </a:r>
            <a:r>
              <a:rPr lang="en-US" altLang="en-US" dirty="0" err="1">
                <a:ea typeface="Arial" charset="0"/>
              </a:rPr>
              <a:t>cả</a:t>
            </a:r>
            <a:r>
              <a:rPr lang="en-US" altLang="en-US" dirty="0">
                <a:ea typeface="Arial" charset="0"/>
              </a:rPr>
              <a:t> 1 </a:t>
            </a:r>
            <a:r>
              <a:rPr lang="en-US" altLang="en-US" dirty="0" err="1">
                <a:ea typeface="Arial" charset="0"/>
              </a:rPr>
              <a:t>và</a:t>
            </a:r>
            <a:r>
              <a:rPr lang="en-US" altLang="en-US" dirty="0">
                <a:ea typeface="Arial" charset="0"/>
              </a:rPr>
              <a:t> 20). Sau </a:t>
            </a:r>
            <a:r>
              <a:rPr lang="en-US" altLang="en-US" dirty="0" err="1">
                <a:ea typeface="Arial" charset="0"/>
              </a:rPr>
              <a:t>đó</a:t>
            </a:r>
            <a:r>
              <a:rPr lang="en-US" altLang="en-US" dirty="0">
                <a:ea typeface="Arial" charset="0"/>
              </a:rPr>
              <a:t> in </a:t>
            </a:r>
            <a:r>
              <a:rPr lang="en-US" altLang="en-US" dirty="0" err="1">
                <a:ea typeface="Arial" charset="0"/>
              </a:rPr>
              <a:t>tất</a:t>
            </a:r>
            <a:r>
              <a:rPr lang="en-US" altLang="en-US" dirty="0">
                <a:ea typeface="Arial" charset="0"/>
              </a:rPr>
              <a:t> </a:t>
            </a:r>
            <a:r>
              <a:rPr lang="en-US" altLang="en-US" dirty="0" err="1">
                <a:ea typeface="Arial" charset="0"/>
              </a:rPr>
              <a:t>cả</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của</a:t>
            </a:r>
            <a:r>
              <a:rPr lang="en-US" altLang="en-US" dirty="0">
                <a:ea typeface="Arial" charset="0"/>
              </a:rPr>
              <a:t> list, </a:t>
            </a:r>
            <a:r>
              <a:rPr lang="en-US" altLang="en-US" dirty="0" err="1">
                <a:ea typeface="Arial" charset="0"/>
              </a:rPr>
              <a:t>trừ</a:t>
            </a:r>
            <a:r>
              <a:rPr lang="en-US" altLang="en-US" dirty="0">
                <a:ea typeface="Arial" charset="0"/>
              </a:rPr>
              <a:t> 5 </a:t>
            </a:r>
            <a:r>
              <a:rPr lang="en-US" altLang="en-US" dirty="0" err="1">
                <a:ea typeface="Arial" charset="0"/>
              </a:rPr>
              <a:t>mục</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có</a:t>
            </a:r>
            <a:r>
              <a:rPr lang="en-US" altLang="en-US" dirty="0">
                <a:ea typeface="Arial" charset="0"/>
              </a:rPr>
              <a:t> </a:t>
            </a:r>
            <a:r>
              <a:rPr lang="en-US" altLang="en-US" dirty="0" err="1">
                <a:ea typeface="Arial" charset="0"/>
              </a:rPr>
              <a:t>thể</a:t>
            </a:r>
            <a:r>
              <a:rPr lang="en-US" altLang="en-US" dirty="0">
                <a:ea typeface="Arial" charset="0"/>
              </a:rPr>
              <a:t> </a:t>
            </a:r>
            <a:r>
              <a:rPr lang="en-US" altLang="en-US" dirty="0" err="1">
                <a:ea typeface="Arial" charset="0"/>
              </a:rPr>
              <a:t>lọc</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chẵn</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a:t>
            </a:r>
            <a:r>
              <a:rPr lang="en-US" altLang="en-US" dirty="0" err="1">
                <a:ea typeface="Arial" charset="0"/>
              </a:rPr>
              <a:t>hàm</a:t>
            </a:r>
            <a:r>
              <a:rPr lang="en-US" altLang="en-US" dirty="0">
                <a:ea typeface="Arial" charset="0"/>
              </a:rPr>
              <a:t> filter.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là</a:t>
            </a:r>
            <a:r>
              <a:rPr lang="en-US" altLang="en-US" dirty="0">
                <a:ea typeface="Arial" charset="0"/>
              </a:rPr>
              <a:t> [1, 2, 3, 4, 5, 6, 7, 8, 9, 10]</a:t>
            </a:r>
          </a:p>
        </p:txBody>
      </p:sp>
      <p:sp>
        <p:nvSpPr>
          <p:cNvPr id="4" name="Slide Number Placeholder 3"/>
          <p:cNvSpPr>
            <a:spLocks noGrp="1"/>
          </p:cNvSpPr>
          <p:nvPr>
            <p:ph type="sldNum" sz="quarter" idx="12"/>
          </p:nvPr>
        </p:nvSpPr>
        <p:spPr/>
        <p:txBody>
          <a:bodyPr/>
          <a:lstStyle/>
          <a:p>
            <a:fld id="{007ACD57-2BBE-45FC-B065-2411E86622FE}" type="slidenum">
              <a:rPr lang="en-US" smtClean="0"/>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list </a:t>
            </a:r>
            <a:r>
              <a:rPr lang="en-US" altLang="en-US" dirty="0" err="1">
                <a:ea typeface="Arial" charset="0"/>
              </a:rPr>
              <a:t>có</a:t>
            </a:r>
            <a:r>
              <a:rPr lang="en-US" altLang="en-US" dirty="0">
                <a:ea typeface="Arial" charset="0"/>
              </a:rPr>
              <a:t> 100 </a:t>
            </a:r>
            <a:r>
              <a:rPr lang="en-US" altLang="en-US" dirty="0" err="1">
                <a:ea typeface="Arial" charset="0"/>
              </a:rPr>
              <a:t>số</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nhiên</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tổng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chúng</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đưa</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4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nhiên</a:t>
            </a:r>
            <a:r>
              <a:rPr lang="en-US" altLang="en-US" dirty="0">
                <a:ea typeface="Arial" charset="0"/>
              </a:rPr>
              <a:t> n. </a:t>
            </a: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list </a:t>
            </a:r>
            <a:r>
              <a:rPr lang="en-US" altLang="en-US" dirty="0" err="1">
                <a:ea typeface="Arial" charset="0"/>
              </a:rPr>
              <a:t>có</a:t>
            </a:r>
            <a:r>
              <a:rPr lang="en-US" altLang="en-US" dirty="0">
                <a:ea typeface="Arial" charset="0"/>
              </a:rPr>
              <a:t> n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n. </a:t>
            </a:r>
            <a:r>
              <a:rPr lang="en-US" altLang="en-US" dirty="0" err="1">
                <a:ea typeface="Arial" charset="0"/>
              </a:rPr>
              <a:t>Tìm</a:t>
            </a:r>
            <a:r>
              <a:rPr lang="en-US" altLang="en-US" dirty="0">
                <a:ea typeface="Arial" charset="0"/>
              </a:rPr>
              <a:t> </a:t>
            </a:r>
            <a:r>
              <a:rPr lang="en-US" altLang="en-US" dirty="0" err="1">
                <a:ea typeface="Arial" charset="0"/>
              </a:rPr>
              <a:t>và</a:t>
            </a:r>
            <a:r>
              <a:rPr lang="en-US" altLang="en-US" dirty="0">
                <a:ea typeface="Arial" charset="0"/>
              </a:rPr>
              <a: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tố</a:t>
            </a:r>
            <a:r>
              <a:rPr lang="en-US" altLang="en-US" dirty="0">
                <a:ea typeface="Arial" charset="0"/>
              </a:rPr>
              <a:t> </a:t>
            </a:r>
            <a:r>
              <a:rPr lang="en-US" altLang="en-US" dirty="0" err="1">
                <a:ea typeface="Arial" charset="0"/>
              </a:rPr>
              <a:t>thuộc</a:t>
            </a:r>
            <a:r>
              <a:rPr lang="en-US" altLang="en-US" dirty="0">
                <a:ea typeface="Arial" charset="0"/>
              </a:rPr>
              <a:t> </a:t>
            </a:r>
            <a:r>
              <a:rPr lang="en-US" altLang="en-US" dirty="0" err="1">
                <a:ea typeface="Arial" charset="0"/>
              </a:rPr>
              <a:t>dãy</a:t>
            </a:r>
            <a:r>
              <a:rPr lang="en-US" altLang="en-US" dirty="0">
                <a:ea typeface="Arial" charset="0"/>
              </a:rPr>
              <a:t> </a:t>
            </a:r>
            <a:r>
              <a:rPr lang="en-US" altLang="en-US" dirty="0" err="1">
                <a:ea typeface="Arial" charset="0"/>
              </a:rPr>
              <a:t>đã</a:t>
            </a:r>
            <a:r>
              <a:rPr lang="en-US" altLang="en-US" dirty="0">
                <a:ea typeface="Arial" charset="0"/>
              </a:rPr>
              <a:t> </a:t>
            </a:r>
            <a:r>
              <a:rPr lang="en-US" altLang="en-US" dirty="0" err="1">
                <a:ea typeface="Arial" charset="0"/>
              </a:rPr>
              <a:t>cho</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họ</a:t>
            </a:r>
            <a:r>
              <a:rPr lang="en-US" altLang="en-US" dirty="0">
                <a:ea typeface="Arial" charset="0"/>
              </a:rPr>
              <a:t> </a:t>
            </a:r>
            <a:r>
              <a:rPr lang="en-US" altLang="en-US" dirty="0" err="1">
                <a:ea typeface="Arial" charset="0"/>
              </a:rPr>
              <a:t>tên</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trả</a:t>
            </a:r>
            <a:r>
              <a:rPr lang="en-US" altLang="en-US" dirty="0">
                <a:ea typeface="Arial" charset="0"/>
              </a:rPr>
              <a:t> </a:t>
            </a:r>
            <a:r>
              <a:rPr lang="en-US" altLang="en-US" dirty="0" err="1">
                <a:ea typeface="Arial" charset="0"/>
              </a:rPr>
              <a:t>về</a:t>
            </a:r>
            <a:r>
              <a:rPr lang="en-US" altLang="en-US" dirty="0">
                <a:ea typeface="Arial" charset="0"/>
              </a:rPr>
              <a: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tên</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đó</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609600" y="1600791"/>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Cấu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trúc</a:t>
                </a:r>
                <a:r>
                  <a:rPr lang="en-US" dirty="0">
                    <a:latin typeface="Arial" pitchFamily="34" charset="0"/>
                    <a:ea typeface="Tahoma" pitchFamily="34" charset="0"/>
                    <a:cs typeface="Arial" pitchFamily="34" charset="0"/>
                  </a:rPr>
                  <a:t> List</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list</a:t>
                </a: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a:latin typeface="Arial" pitchFamily="34" charset="0"/>
                    <a:ea typeface="Tahoma" pitchFamily="34" charset="0"/>
                    <a:cs typeface="Arial" pitchFamily="34" charset="0"/>
                  </a:rPr>
                  <a:t>List comprehension </a:t>
                </a:r>
                <a:r>
                  <a:rPr lang="en-US" dirty="0" err="1">
                    <a:latin typeface="Arial" pitchFamily="34" charset="0"/>
                    <a:ea typeface="Tahoma" pitchFamily="34" charset="0"/>
                    <a:cs typeface="Arial" pitchFamily="34" charset="0"/>
                  </a:rPr>
                  <a:t>trong</a:t>
                </a:r>
                <a:r>
                  <a:rPr lang="en-US" dirty="0">
                    <a:latin typeface="Arial" pitchFamily="34" charset="0"/>
                    <a:ea typeface="Tahoma" pitchFamily="34" charset="0"/>
                    <a:cs typeface="Arial" pitchFamily="34" charset="0"/>
                  </a:rPr>
                  <a:t> Python</a:t>
                </a: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a:latin typeface="Arial" pitchFamily="34" charset="0"/>
                    <a:ea typeface="Tahoma" pitchFamily="34" charset="0"/>
                    <a:cs typeface="Arial" pitchFamily="34" charset="0"/>
                  </a:rPr>
                  <a:t>List </a:t>
                </a:r>
                <a:r>
                  <a:rPr lang="en-US" dirty="0" err="1">
                    <a:latin typeface="Arial" pitchFamily="34" charset="0"/>
                    <a:ea typeface="Tahoma" pitchFamily="34" charset="0"/>
                    <a:cs typeface="Arial" pitchFamily="34" charset="0"/>
                  </a:rPr>
                  <a:t>lồng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nhau</a:t>
                </a:r>
                <a:endParaRPr lang="en-US" dirty="0">
                  <a:latin typeface="Arial" pitchFamily="34" charset="0"/>
                  <a:ea typeface="Tahoma" pitchFamily="34" charset="0"/>
                  <a:cs typeface="Arial" pitchFamily="34" charset="0"/>
                </a:endParaRP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6.4</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711B5AD9-0704-42B6-8CD8-5D6F9F9AE0B6}"/>
              </a:ext>
            </a:extLst>
          </p:cNvPr>
          <p:cNvGrpSpPr/>
          <p:nvPr/>
        </p:nvGrpSpPr>
        <p:grpSpPr>
          <a:xfrm>
            <a:off x="5788429" y="1600791"/>
            <a:ext cx="7815942" cy="2423473"/>
            <a:chOff x="3444880" y="1621464"/>
            <a:chExt cx="7815942" cy="2423473"/>
          </a:xfrm>
        </p:grpSpPr>
        <p:grpSp>
          <p:nvGrpSpPr>
            <p:cNvPr id="33" name="Group 32">
              <a:extLst>
                <a:ext uri="{FF2B5EF4-FFF2-40B4-BE49-F238E27FC236}">
                  <a16:creationId xmlns:a16="http://schemas.microsoft.com/office/drawing/2014/main" id="{C3C1B7DE-B498-4422-94A5-D1F4479B023D}"/>
                </a:ext>
              </a:extLst>
            </p:cNvPr>
            <p:cNvGrpSpPr/>
            <p:nvPr/>
          </p:nvGrpSpPr>
          <p:grpSpPr>
            <a:xfrm>
              <a:off x="3444880" y="1621464"/>
              <a:ext cx="7788286" cy="700087"/>
              <a:chOff x="5715644" y="2356304"/>
              <a:chExt cx="7788286" cy="700087"/>
            </a:xfrm>
          </p:grpSpPr>
          <p:sp>
            <p:nvSpPr>
              <p:cNvPr id="43" name="Oval 42">
                <a:extLst>
                  <a:ext uri="{FF2B5EF4-FFF2-40B4-BE49-F238E27FC236}">
                    <a16:creationId xmlns:a16="http://schemas.microsoft.com/office/drawing/2014/main" id="{2C1118A2-63FD-4D9D-8C63-6FF8C5B9D89A}"/>
                  </a:ext>
                </a:extLst>
              </p:cNvPr>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6.5</a:t>
                </a:r>
              </a:p>
            </p:txBody>
          </p:sp>
          <p:sp>
            <p:nvSpPr>
              <p:cNvPr id="44" name="TextBox 6">
                <a:extLst>
                  <a:ext uri="{FF2B5EF4-FFF2-40B4-BE49-F238E27FC236}">
                    <a16:creationId xmlns:a16="http://schemas.microsoft.com/office/drawing/2014/main" id="{B0DF0386-C6A6-4D6A-B878-76EA26EF5C33}"/>
                  </a:ext>
                </a:extLst>
              </p:cNvPr>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Cấu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trúc</a:t>
                </a:r>
                <a:r>
                  <a:rPr lang="en-US" dirty="0">
                    <a:latin typeface="Arial" pitchFamily="34" charset="0"/>
                    <a:ea typeface="Tahoma" pitchFamily="34" charset="0"/>
                    <a:cs typeface="Arial" pitchFamily="34" charset="0"/>
                  </a:rPr>
                  <a:t> Tuple</a:t>
                </a:r>
                <a:endParaRPr lang="vi-VN" dirty="0">
                  <a:latin typeface="Arial" pitchFamily="34" charset="0"/>
                  <a:ea typeface="Tahoma" pitchFamily="34" charset="0"/>
                  <a:cs typeface="Arial" pitchFamily="34" charset="0"/>
                </a:endParaRPr>
              </a:p>
            </p:txBody>
          </p:sp>
        </p:grpSp>
        <p:grpSp>
          <p:nvGrpSpPr>
            <p:cNvPr id="34" name="Group 33">
              <a:extLst>
                <a:ext uri="{FF2B5EF4-FFF2-40B4-BE49-F238E27FC236}">
                  <a16:creationId xmlns:a16="http://schemas.microsoft.com/office/drawing/2014/main" id="{698A7833-0F22-4815-B4AE-01312EDE39E8}"/>
                </a:ext>
              </a:extLst>
            </p:cNvPr>
            <p:cNvGrpSpPr/>
            <p:nvPr/>
          </p:nvGrpSpPr>
          <p:grpSpPr>
            <a:xfrm>
              <a:off x="3444880" y="2476939"/>
              <a:ext cx="7815942" cy="701675"/>
              <a:chOff x="5424262" y="3234508"/>
              <a:chExt cx="7815942" cy="701675"/>
            </a:xfrm>
          </p:grpSpPr>
          <p:sp>
            <p:nvSpPr>
              <p:cNvPr id="41" name="TextBox 7">
                <a:extLst>
                  <a:ext uri="{FF2B5EF4-FFF2-40B4-BE49-F238E27FC236}">
                    <a16:creationId xmlns:a16="http://schemas.microsoft.com/office/drawing/2014/main" id="{381B1F4B-B264-42B9-8464-3E41A34160FD}"/>
                  </a:ext>
                </a:extLst>
              </p:cNvPr>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tuple</a:t>
                </a:r>
              </a:p>
            </p:txBody>
          </p:sp>
          <p:sp>
            <p:nvSpPr>
              <p:cNvPr id="42" name="Oval 41">
                <a:extLst>
                  <a:ext uri="{FF2B5EF4-FFF2-40B4-BE49-F238E27FC236}">
                    <a16:creationId xmlns:a16="http://schemas.microsoft.com/office/drawing/2014/main" id="{97C949E2-CAF8-45B9-855D-3FD9CE87A8CB}"/>
                  </a:ext>
                </a:extLst>
              </p:cNvPr>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6.6</a:t>
                </a:r>
              </a:p>
            </p:txBody>
          </p:sp>
        </p:grpSp>
        <p:grpSp>
          <p:nvGrpSpPr>
            <p:cNvPr id="35" name="Group 34">
              <a:extLst>
                <a:ext uri="{FF2B5EF4-FFF2-40B4-BE49-F238E27FC236}">
                  <a16:creationId xmlns:a16="http://schemas.microsoft.com/office/drawing/2014/main" id="{C955BB47-9C76-479E-B3B4-69657CDE3113}"/>
                </a:ext>
              </a:extLst>
            </p:cNvPr>
            <p:cNvGrpSpPr/>
            <p:nvPr/>
          </p:nvGrpSpPr>
          <p:grpSpPr>
            <a:xfrm>
              <a:off x="3444880" y="3344850"/>
              <a:ext cx="5486400" cy="700087"/>
              <a:chOff x="5159829" y="4011422"/>
              <a:chExt cx="5486400" cy="700087"/>
            </a:xfrm>
          </p:grpSpPr>
          <p:sp>
            <p:nvSpPr>
              <p:cNvPr id="39" name="Oval 38">
                <a:extLst>
                  <a:ext uri="{FF2B5EF4-FFF2-40B4-BE49-F238E27FC236}">
                    <a16:creationId xmlns:a16="http://schemas.microsoft.com/office/drawing/2014/main" id="{5E94E21E-7B47-43F3-89F1-F3ACFA97A71A}"/>
                  </a:ext>
                </a:extLst>
              </p:cNvPr>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6.7</a:t>
                </a:r>
              </a:p>
            </p:txBody>
          </p:sp>
          <p:sp>
            <p:nvSpPr>
              <p:cNvPr id="40" name="TextBox 6">
                <a:extLst>
                  <a:ext uri="{FF2B5EF4-FFF2-40B4-BE49-F238E27FC236}">
                    <a16:creationId xmlns:a16="http://schemas.microsoft.com/office/drawing/2014/main" id="{0D5DFA99-E20C-4B22-A0F9-90C7907ADB8A}"/>
                  </a:ext>
                </a:extLst>
              </p:cNvPr>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grpSp>
      </p:gr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trò</a:t>
            </a:r>
            <a:r>
              <a:rPr lang="en-US" altLang="en-US" dirty="0">
                <a:ea typeface="Arial" charset="0"/>
              </a:rPr>
              <a:t> </a:t>
            </a:r>
            <a:r>
              <a:rPr lang="en-US" altLang="en-US" dirty="0" err="1">
                <a:ea typeface="Arial" charset="0"/>
              </a:rPr>
              <a:t>chơi</a:t>
            </a:r>
            <a:r>
              <a:rPr lang="en-US" altLang="en-US" dirty="0">
                <a:ea typeface="Arial" charset="0"/>
              </a:rPr>
              <a:t> ra </a:t>
            </a:r>
            <a:r>
              <a:rPr lang="en-US" altLang="en-US" dirty="0" err="1">
                <a:ea typeface="Arial" charset="0"/>
              </a:rPr>
              <a:t>búa</a:t>
            </a:r>
            <a:r>
              <a:rPr lang="en-US" altLang="en-US" dirty="0">
                <a:ea typeface="Arial" charset="0"/>
              </a:rPr>
              <a:t>, </a:t>
            </a:r>
            <a:r>
              <a:rPr lang="en-US" altLang="en-US" dirty="0" err="1">
                <a:ea typeface="Arial" charset="0"/>
              </a:rPr>
              <a:t>kéo</a:t>
            </a:r>
            <a:r>
              <a:rPr lang="en-US" altLang="en-US" dirty="0">
                <a:ea typeface="Arial" charset="0"/>
              </a:rPr>
              <a:t>, </a:t>
            </a:r>
            <a:r>
              <a:rPr lang="en-US" altLang="en-US" dirty="0" err="1">
                <a:ea typeface="Arial" charset="0"/>
              </a:rPr>
              <a:t>lá</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máy</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Người</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có</a:t>
            </a:r>
            <a:r>
              <a:rPr lang="en-US" altLang="en-US" dirty="0">
                <a:ea typeface="Arial" charset="0"/>
              </a:rPr>
              <a:t> 5 </a:t>
            </a:r>
            <a:r>
              <a:rPr lang="en-US" altLang="en-US" dirty="0" err="1">
                <a:ea typeface="Arial" charset="0"/>
              </a:rPr>
              <a:t>lượt</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máy</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sau</a:t>
            </a:r>
            <a:r>
              <a:rPr lang="en-US" altLang="en-US" dirty="0">
                <a:ea typeface="Arial" charset="0"/>
              </a:rPr>
              <a:t> 5 </a:t>
            </a:r>
            <a:r>
              <a:rPr lang="en-US" altLang="en-US" dirty="0" err="1">
                <a:ea typeface="Arial" charset="0"/>
              </a:rPr>
              <a:t>lượt</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thì</a:t>
            </a:r>
            <a:r>
              <a:rPr lang="en-US" altLang="en-US" dirty="0">
                <a:ea typeface="Arial" charset="0"/>
              </a:rPr>
              <a:t> </a:t>
            </a:r>
            <a:r>
              <a:rPr lang="en-US" altLang="en-US" dirty="0" err="1">
                <a:ea typeface="Arial" charset="0"/>
              </a:rPr>
              <a:t>thống</a:t>
            </a:r>
            <a:r>
              <a:rPr lang="en-US" altLang="en-US" dirty="0">
                <a:ea typeface="Arial" charset="0"/>
              </a:rPr>
              <a:t> </a:t>
            </a:r>
            <a:r>
              <a:rPr lang="en-US" altLang="en-US" dirty="0" err="1">
                <a:ea typeface="Arial" charset="0"/>
              </a:rPr>
              <a:t>kê</a:t>
            </a:r>
            <a:r>
              <a:rPr lang="en-US" altLang="en-US" dirty="0">
                <a:ea typeface="Arial" charset="0"/>
              </a:rPr>
              <a:t> </a:t>
            </a:r>
            <a:r>
              <a:rPr lang="en-US" altLang="en-US" dirty="0" err="1">
                <a:ea typeface="Arial" charset="0"/>
              </a:rPr>
              <a:t>người</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đã</a:t>
            </a:r>
            <a:r>
              <a:rPr lang="en-US" altLang="en-US" dirty="0">
                <a:ea typeface="Arial" charset="0"/>
              </a:rPr>
              <a:t> </a:t>
            </a:r>
            <a:r>
              <a:rPr lang="en-US" altLang="en-US" dirty="0" err="1">
                <a:ea typeface="Arial" charset="0"/>
              </a:rPr>
              <a:t>thắng</a:t>
            </a:r>
            <a:r>
              <a:rPr lang="en-US" altLang="en-US" dirty="0">
                <a:ea typeface="Arial" charset="0"/>
              </a:rPr>
              <a:t>, </a:t>
            </a:r>
            <a:r>
              <a:rPr lang="en-US" altLang="en-US" dirty="0" err="1">
                <a:ea typeface="Arial" charset="0"/>
              </a:rPr>
              <a:t>hòa</a:t>
            </a:r>
            <a:r>
              <a:rPr lang="en-US" altLang="en-US" dirty="0">
                <a:ea typeface="Arial" charset="0"/>
              </a:rPr>
              <a:t>, </a:t>
            </a:r>
            <a:r>
              <a:rPr lang="en-US" altLang="en-US" dirty="0" err="1">
                <a:ea typeface="Arial" charset="0"/>
              </a:rPr>
              <a:t>thua</a:t>
            </a:r>
            <a:r>
              <a:rPr lang="en-US" altLang="en-US" dirty="0">
                <a:ea typeface="Arial" charset="0"/>
              </a:rPr>
              <a:t> bao </a:t>
            </a:r>
            <a:r>
              <a:rPr lang="en-US" altLang="en-US" dirty="0" err="1">
                <a:ea typeface="Arial" charset="0"/>
              </a:rPr>
              <a:t>nhiêu</a:t>
            </a:r>
            <a:r>
              <a:rPr lang="en-US" altLang="en-US" dirty="0">
                <a:ea typeface="Arial" charset="0"/>
              </a:rPr>
              <a:t> </a:t>
            </a:r>
            <a:r>
              <a:rPr lang="en-US" altLang="en-US" dirty="0" err="1">
                <a:ea typeface="Arial" charset="0"/>
              </a:rPr>
              <a:t>lượt</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máy</a:t>
            </a:r>
            <a:r>
              <a:rPr lang="en-US" altLang="en-US" dirty="0">
                <a:ea typeface="Arial" charset="0"/>
              </a:rPr>
              <a:t> </a:t>
            </a:r>
            <a:r>
              <a:rPr lang="en-US" altLang="en-US" dirty="0" err="1">
                <a:ea typeface="Arial" charset="0"/>
              </a:rPr>
              <a:t>tính</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81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7:</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chuẩn</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chuẩn</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choỗi</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khoảng</a:t>
            </a:r>
            <a:r>
              <a:rPr lang="en-US" altLang="en-US" dirty="0">
                <a:ea typeface="Arial" charset="0"/>
              </a:rPr>
              <a:t> </a:t>
            </a:r>
            <a:r>
              <a:rPr lang="en-US" altLang="en-US" dirty="0" err="1">
                <a:ea typeface="Arial" charset="0"/>
              </a:rPr>
              <a:t>trắng</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cách</a:t>
            </a:r>
            <a:r>
              <a:rPr lang="en-US" altLang="en-US" dirty="0">
                <a:ea typeface="Arial" charset="0"/>
              </a:rPr>
              <a:t>) ở </a:t>
            </a:r>
            <a:r>
              <a:rPr lang="en-US" altLang="en-US" dirty="0" err="1">
                <a:ea typeface="Arial" charset="0"/>
              </a:rPr>
              <a:t>đầu</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chỉ</a:t>
            </a:r>
            <a:r>
              <a:rPr lang="en-US" altLang="en-US" dirty="0">
                <a:ea typeface="Arial" charset="0"/>
              </a:rPr>
              <a:t> </a:t>
            </a:r>
            <a:r>
              <a:rPr lang="en-US" altLang="en-US" dirty="0" err="1">
                <a:ea typeface="Arial" charset="0"/>
              </a:rPr>
              <a:t>cách</a:t>
            </a:r>
            <a:r>
              <a:rPr lang="en-US" altLang="en-US" dirty="0">
                <a:ea typeface="Arial" charset="0"/>
              </a:rPr>
              <a:t> </a:t>
            </a:r>
            <a:r>
              <a:rPr lang="en-US" altLang="en-US" dirty="0" err="1">
                <a:ea typeface="Arial" charset="0"/>
              </a:rPr>
              <a:t>nhau</a:t>
            </a:r>
            <a:r>
              <a:rPr lang="en-US" altLang="en-US" dirty="0">
                <a:ea typeface="Arial" charset="0"/>
              </a:rPr>
              <a:t> </a:t>
            </a:r>
            <a:r>
              <a:rPr lang="en-US" altLang="en-US" dirty="0" err="1">
                <a:ea typeface="Arial" charset="0"/>
              </a:rPr>
              <a:t>đúng</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cách</a:t>
            </a:r>
            <a:r>
              <a:rPr lang="en-US" altLang="en-US" dirty="0">
                <a:ea typeface="Arial" charset="0"/>
              </a:rPr>
              <a:t>.</a:t>
            </a:r>
            <a:endParaRPr lang="vi-VN" altLang="en-US" dirty="0">
              <a:ea typeface="Arial" charset="0"/>
            </a:endParaRPr>
          </a:p>
          <a:p>
            <a:pPr marL="0" indent="0">
              <a:spcBef>
                <a:spcPts val="725"/>
              </a:spcBef>
              <a:spcAft>
                <a:spcPts val="725"/>
              </a:spcAft>
              <a:buNone/>
            </a:pPr>
            <a:r>
              <a:rPr lang="vi-VN" altLang="en-US" dirty="0">
                <a:ea typeface="Arial" charset="0"/>
              </a:rPr>
              <a:t> </a:t>
            </a:r>
            <a:endParaRPr lang="en-US" altLang="en-US" dirty="0">
              <a:ea typeface="Arial" charset="0"/>
            </a:endParaRPr>
          </a:p>
          <a:p>
            <a:pPr marL="0" indent="0">
              <a:spcBef>
                <a:spcPts val="725"/>
              </a:spcBef>
              <a:spcAft>
                <a:spcPts val="725"/>
              </a:spcAft>
              <a:buNone/>
            </a:pP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95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041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list </a:t>
            </a:r>
            <a:r>
              <a:rPr lang="en-US" altLang="en-US" dirty="0" err="1">
                <a:ea typeface="Arial" charset="0"/>
              </a:rPr>
              <a:t>với</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việc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liệu</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thúc</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gõ</a:t>
            </a:r>
            <a:r>
              <a:rPr lang="en-US" altLang="en-US" dirty="0">
                <a:ea typeface="Arial" charset="0"/>
              </a:rPr>
              <a:t> </a:t>
            </a:r>
            <a:r>
              <a:rPr lang="en-US" altLang="en-US" dirty="0" err="1">
                <a:ea typeface="Arial" charset="0"/>
              </a:rPr>
              <a:t>phím</a:t>
            </a:r>
            <a:r>
              <a:rPr lang="en-US" altLang="en-US" dirty="0">
                <a:ea typeface="Arial" charset="0"/>
              </a:rPr>
              <a:t> “0”. </a:t>
            </a:r>
            <a:r>
              <a:rPr lang="en-US" altLang="en-US" dirty="0" err="1">
                <a:ea typeface="Arial" charset="0"/>
              </a:rPr>
              <a:t>Thực</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công</a:t>
            </a:r>
            <a:r>
              <a:rPr lang="en-US" altLang="en-US" dirty="0">
                <a:ea typeface="Arial" charset="0"/>
              </a:rPr>
              <a:t> </a:t>
            </a:r>
            <a:r>
              <a:rPr lang="en-US" altLang="en-US" dirty="0" err="1">
                <a:ea typeface="Arial" charset="0"/>
              </a:rPr>
              <a:t>việc</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đây</a:t>
            </a:r>
            <a:r>
              <a:rPr lang="en-US" altLang="en-US" dirty="0">
                <a:ea typeface="Arial" charset="0"/>
              </a:rPr>
              <a:t>:</a:t>
            </a:r>
          </a:p>
          <a:p>
            <a:pPr marL="0" indent="0">
              <a:spcBef>
                <a:spcPts val="725"/>
              </a:spcBef>
              <a:spcAft>
                <a:spcPts val="725"/>
              </a:spcAft>
              <a:buNone/>
            </a:pPr>
            <a:r>
              <a:rPr lang="en-US" altLang="en-US" dirty="0">
                <a:ea typeface="Arial" charset="0"/>
              </a:rPr>
              <a:t>a) </a:t>
            </a:r>
            <a:r>
              <a:rPr lang="en-US" altLang="en-US" dirty="0" err="1">
                <a:ea typeface="Arial" charset="0"/>
              </a:rPr>
              <a:t>Tìm</a:t>
            </a:r>
            <a:r>
              <a:rPr lang="en-US" altLang="en-US" dirty="0">
                <a:ea typeface="Arial" charset="0"/>
              </a:rPr>
              <a:t> </a:t>
            </a:r>
            <a:r>
              <a:rPr lang="en-US" altLang="en-US" dirty="0" err="1">
                <a:ea typeface="Arial" charset="0"/>
              </a:rPr>
              <a:t>kiếm</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x </a:t>
            </a:r>
            <a:r>
              <a:rPr lang="en-US" altLang="en-US" dirty="0" err="1">
                <a:ea typeface="Arial" charset="0"/>
              </a:rPr>
              <a:t>trong</a:t>
            </a:r>
            <a:r>
              <a:rPr lang="en-US" altLang="en-US" dirty="0">
                <a:ea typeface="Arial" charset="0"/>
              </a:rPr>
              <a:t> list </a:t>
            </a:r>
            <a:r>
              <a:rPr lang="en-US" altLang="en-US" dirty="0" err="1">
                <a:ea typeface="Arial" charset="0"/>
              </a:rPr>
              <a:t>với</a:t>
            </a:r>
            <a:r>
              <a:rPr lang="en-US" altLang="en-US" dirty="0">
                <a:ea typeface="Arial" charset="0"/>
              </a:rPr>
              <a:t> x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nếu</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hãy</a:t>
            </a:r>
            <a:r>
              <a:rPr lang="en-US" altLang="en-US" dirty="0">
                <a:ea typeface="Arial" charset="0"/>
              </a:rPr>
              <a:t> in ra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xác</a:t>
            </a:r>
            <a:r>
              <a:rPr lang="en-US" altLang="en-US" dirty="0">
                <a:ea typeface="Arial" charset="0"/>
              </a:rPr>
              <a:t> </a:t>
            </a:r>
            <a:r>
              <a:rPr lang="en-US" altLang="en-US" dirty="0" err="1">
                <a:ea typeface="Arial" charset="0"/>
              </a:rPr>
              <a:t>định</a:t>
            </a:r>
            <a:r>
              <a:rPr lang="en-US" altLang="en-US" dirty="0">
                <a:ea typeface="Arial" charset="0"/>
              </a:rPr>
              <a:t> </a:t>
            </a:r>
            <a:r>
              <a:rPr lang="en-US" altLang="en-US" dirty="0" err="1">
                <a:ea typeface="Arial" charset="0"/>
              </a:rPr>
              <a:t>của</a:t>
            </a:r>
            <a:r>
              <a:rPr lang="en-US" altLang="en-US" dirty="0">
                <a:ea typeface="Arial" charset="0"/>
              </a:rPr>
              <a:t> x </a:t>
            </a:r>
            <a:r>
              <a:rPr lang="en-US" altLang="en-US" dirty="0" err="1">
                <a:ea typeface="Arial" charset="0"/>
              </a:rPr>
              <a:t>trong</a:t>
            </a:r>
            <a:r>
              <a:rPr lang="en-US" altLang="en-US" dirty="0">
                <a:ea typeface="Arial" charset="0"/>
              </a:rPr>
              <a:t> list</a:t>
            </a:r>
          </a:p>
          <a:p>
            <a:pPr marL="0" indent="0">
              <a:spcBef>
                <a:spcPts val="725"/>
              </a:spcBef>
              <a:spcAft>
                <a:spcPts val="725"/>
              </a:spcAft>
              <a:buNone/>
            </a:pPr>
            <a:r>
              <a:rPr lang="en-US" altLang="en-US" dirty="0">
                <a:ea typeface="Arial" charset="0"/>
              </a:rPr>
              <a:t>b) </a:t>
            </a:r>
            <a:r>
              <a:rPr lang="en-US" altLang="en-US" dirty="0" err="1">
                <a:ea typeface="Arial" charset="0"/>
              </a:rPr>
              <a:t>Chỉnh</a:t>
            </a:r>
            <a:r>
              <a:rPr lang="en-US" altLang="en-US" dirty="0">
                <a:ea typeface="Arial" charset="0"/>
              </a:rPr>
              <a:t> </a:t>
            </a:r>
            <a:r>
              <a:rPr lang="en-US" altLang="en-US" dirty="0" err="1">
                <a:ea typeface="Arial" charset="0"/>
              </a:rPr>
              <a:t>sửa</a:t>
            </a:r>
            <a:r>
              <a:rPr lang="en-US" altLang="en-US" dirty="0">
                <a:ea typeface="Arial" charset="0"/>
              </a:rPr>
              <a:t> </a:t>
            </a:r>
            <a:r>
              <a:rPr lang="en-US" altLang="en-US" dirty="0" err="1">
                <a:ea typeface="Arial" charset="0"/>
              </a:rPr>
              <a:t>lại</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x </a:t>
            </a:r>
            <a:r>
              <a:rPr lang="en-US" altLang="en-US" dirty="0" err="1">
                <a:ea typeface="Arial" charset="0"/>
              </a:rPr>
              <a:t>được</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thấy</a:t>
            </a:r>
            <a:r>
              <a:rPr lang="en-US" altLang="en-US" dirty="0">
                <a:ea typeface="Arial" charset="0"/>
              </a:rPr>
              <a:t> ở </a:t>
            </a:r>
            <a:r>
              <a:rPr lang="en-US" altLang="en-US" dirty="0" err="1">
                <a:ea typeface="Arial" charset="0"/>
              </a:rPr>
              <a:t>câu</a:t>
            </a:r>
            <a:r>
              <a:rPr lang="en-US" altLang="en-US" dirty="0">
                <a:ea typeface="Arial" charset="0"/>
              </a:rPr>
              <a:t> a, in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chỉnh</a:t>
            </a:r>
            <a:r>
              <a:rPr lang="en-US" altLang="en-US" dirty="0">
                <a:ea typeface="Arial" charset="0"/>
              </a:rPr>
              <a:t> </a:t>
            </a:r>
            <a:r>
              <a:rPr lang="en-US" altLang="en-US" dirty="0" err="1">
                <a:ea typeface="Arial" charset="0"/>
              </a:rPr>
              <a:t>sửa</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endParaRPr lang="en-US" altLang="en-US" dirty="0">
              <a:ea typeface="Arial" charset="0"/>
            </a:endParaRPr>
          </a:p>
          <a:p>
            <a:pPr marL="0" indent="0">
              <a:spcBef>
                <a:spcPts val="725"/>
              </a:spcBef>
              <a:spcAft>
                <a:spcPts val="725"/>
              </a:spcAft>
              <a:buNone/>
            </a:pPr>
            <a:r>
              <a:rPr lang="en-US" altLang="en-US" dirty="0">
                <a:ea typeface="Arial" charset="0"/>
              </a:rPr>
              <a:t>c) </a:t>
            </a:r>
            <a:r>
              <a:rPr lang="en-US" altLang="en-US" dirty="0" err="1">
                <a:ea typeface="Arial" charset="0"/>
              </a:rPr>
              <a:t>Thêm</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là</a:t>
            </a:r>
            <a:r>
              <a:rPr lang="en-US" altLang="en-US" dirty="0">
                <a:ea typeface="Arial" charset="0"/>
              </a:rPr>
              <a:t> y </a:t>
            </a:r>
            <a:r>
              <a:rPr lang="en-US" altLang="en-US" dirty="0" err="1">
                <a:ea typeface="Arial" charset="0"/>
              </a:rPr>
              <a:t>với</a:t>
            </a:r>
            <a:r>
              <a:rPr lang="en-US" altLang="en-US" dirty="0">
                <a:ea typeface="Arial" charset="0"/>
              </a:rPr>
              <a:t> y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giữa</a:t>
            </a:r>
            <a:r>
              <a:rPr lang="en-US" altLang="en-US" dirty="0">
                <a:ea typeface="Arial" charset="0"/>
              </a:rPr>
              <a:t> list)</a:t>
            </a:r>
          </a:p>
          <a:p>
            <a:pPr marL="0" indent="0">
              <a:spcBef>
                <a:spcPts val="725"/>
              </a:spcBef>
              <a:spcAft>
                <a:spcPts val="725"/>
              </a:spcAft>
              <a:buNone/>
            </a:pPr>
            <a:r>
              <a:rPr lang="en-US" altLang="en-US" dirty="0">
                <a:ea typeface="Arial" charset="0"/>
              </a:rPr>
              <a:t>d) </a:t>
            </a:r>
            <a:r>
              <a:rPr lang="en-US" altLang="en-US" dirty="0" err="1">
                <a:ea typeface="Arial" charset="0"/>
              </a:rPr>
              <a:t>Không</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a:t>
            </a:r>
            <a:r>
              <a:rPr lang="en-US" altLang="en-US" dirty="0" err="1">
                <a:ea typeface="Arial" charset="0"/>
              </a:rPr>
              <a:t>hàm</a:t>
            </a:r>
            <a:r>
              <a:rPr lang="en-US" altLang="en-US" dirty="0">
                <a:ea typeface="Arial" charset="0"/>
              </a:rPr>
              <a:t> sort(), </a:t>
            </a:r>
            <a:r>
              <a:rPr lang="en-US" altLang="en-US" dirty="0" err="1">
                <a:ea typeface="Arial" charset="0"/>
              </a:rPr>
              <a:t>sắp</a:t>
            </a:r>
            <a:r>
              <a:rPr lang="en-US" altLang="en-US" dirty="0">
                <a:ea typeface="Arial" charset="0"/>
              </a:rPr>
              <a:t> </a:t>
            </a:r>
            <a:r>
              <a:rPr lang="en-US" altLang="en-US" dirty="0" err="1">
                <a:ea typeface="Arial" charset="0"/>
              </a:rPr>
              <a:t>xếp</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trong</a:t>
            </a:r>
            <a:r>
              <a:rPr lang="en-US" altLang="en-US" dirty="0">
                <a:ea typeface="Arial" charset="0"/>
              </a:rPr>
              <a:t> list </a:t>
            </a:r>
            <a:r>
              <a:rPr lang="en-US" altLang="en-US" dirty="0" err="1">
                <a:ea typeface="Arial" charset="0"/>
              </a:rPr>
              <a:t>theo</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giảm</a:t>
            </a:r>
            <a:r>
              <a:rPr lang="en-US" altLang="en-US" dirty="0">
                <a:ea typeface="Arial" charset="0"/>
              </a:rPr>
              <a:t> </a:t>
            </a:r>
            <a:r>
              <a:rPr lang="en-US" altLang="en-US" dirty="0" err="1">
                <a:ea typeface="Arial" charset="0"/>
              </a:rPr>
              <a:t>dần</a:t>
            </a:r>
            <a:r>
              <a:rPr lang="en-US" altLang="en-US" dirty="0">
                <a:ea typeface="Arial" charset="0"/>
              </a:rPr>
              <a: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trước</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sắp</a:t>
            </a:r>
            <a:r>
              <a:rPr lang="en-US" altLang="en-US" dirty="0">
                <a:ea typeface="Arial" charset="0"/>
              </a:rPr>
              <a:t> </a:t>
            </a:r>
            <a:r>
              <a:rPr lang="en-US" altLang="en-US" dirty="0" err="1">
                <a:ea typeface="Arial" charset="0"/>
              </a:rPr>
              <a:t>xếp</a:t>
            </a:r>
            <a:endParaRPr lang="en-US" altLang="en-US" dirty="0">
              <a:ea typeface="Arial" charset="0"/>
            </a:endParaRPr>
          </a:p>
          <a:p>
            <a:pPr marL="0" indent="0">
              <a:spcBef>
                <a:spcPts val="725"/>
              </a:spcBef>
              <a:spcAft>
                <a:spcPts val="725"/>
              </a:spcAft>
              <a:buNone/>
            </a:pPr>
            <a:r>
              <a:rPr lang="en-US" altLang="en-US" dirty="0">
                <a:ea typeface="Arial" charset="0"/>
              </a:rPr>
              <a:t>e) </a:t>
            </a:r>
            <a:r>
              <a:rPr lang="en-US" altLang="en-US" dirty="0" err="1">
                <a:ea typeface="Arial" charset="0"/>
              </a:rPr>
              <a:t>Xóa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bất</a:t>
            </a:r>
            <a:r>
              <a:rPr lang="en-US" altLang="en-US" dirty="0">
                <a:ea typeface="Arial" charset="0"/>
              </a:rPr>
              <a:t> </a:t>
            </a:r>
            <a:r>
              <a:rPr lang="en-US" altLang="en-US" dirty="0" err="1">
                <a:ea typeface="Arial" charset="0"/>
              </a:rPr>
              <a:t>kỳ</a:t>
            </a:r>
            <a:r>
              <a:rPr lang="en-US" altLang="en-US" dirty="0">
                <a:ea typeface="Arial" charset="0"/>
              </a:rPr>
              <a:t> </a:t>
            </a:r>
            <a:r>
              <a:rPr lang="en-US" altLang="en-US" dirty="0" err="1">
                <a:ea typeface="Arial" charset="0"/>
              </a:rPr>
              <a:t>trong</a:t>
            </a:r>
            <a:r>
              <a:rPr lang="en-US" altLang="en-US" dirty="0">
                <a:ea typeface="Arial" charset="0"/>
              </a:rPr>
              <a:t> list.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trước</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loại</a:t>
            </a:r>
            <a:r>
              <a:rPr lang="en-US" altLang="en-US" dirty="0">
                <a:ea typeface="Arial" charset="0"/>
              </a:rPr>
              <a:t> </a:t>
            </a:r>
            <a:r>
              <a:rPr lang="en-US" altLang="en-US" dirty="0" err="1">
                <a:ea typeface="Arial" charset="0"/>
              </a:rPr>
              <a:t>bỏ</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718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7565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a:t>
            </a:r>
            <a:r>
              <a:rPr lang="en-US" altLang="en-US" dirty="0" err="1">
                <a:ea typeface="Arial" charset="0"/>
              </a:rPr>
              <a:t>mọt</a:t>
            </a:r>
            <a:r>
              <a:rPr lang="en-US" altLang="en-US" dirty="0">
                <a:ea typeface="Arial" charset="0"/>
              </a:rPr>
              <a:t> tuple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nhiên</a:t>
            </a:r>
            <a:r>
              <a:rPr lang="en-US" altLang="en-US" dirty="0">
                <a:ea typeface="Arial" charset="0"/>
              </a:rPr>
              <a:t> </a:t>
            </a:r>
            <a:r>
              <a:rPr lang="en-US" altLang="en-US" dirty="0" err="1">
                <a:ea typeface="Arial" charset="0"/>
              </a:rPr>
              <a:t>sau</a:t>
            </a:r>
            <a:r>
              <a:rPr lang="en-US" altLang="en-US" dirty="0">
                <a:ea typeface="Arial" charset="0"/>
              </a:rPr>
              <a:t> (1,2,3,4,5,6,7,8,9,10,11).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lưu</a:t>
            </a:r>
            <a:r>
              <a:rPr lang="en-US" altLang="en-US" dirty="0">
                <a:ea typeface="Arial" charset="0"/>
              </a:rPr>
              <a:t> </a:t>
            </a:r>
            <a:r>
              <a:rPr lang="en-US" altLang="en-US" dirty="0" err="1">
                <a:ea typeface="Arial" charset="0"/>
              </a:rPr>
              <a:t>nửa</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nửa</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của</a:t>
            </a:r>
            <a:r>
              <a:rPr lang="en-US" altLang="en-US" dirty="0">
                <a:ea typeface="Arial" charset="0"/>
              </a:rPr>
              <a:t> tuple </a:t>
            </a:r>
            <a:r>
              <a:rPr lang="en-US" altLang="en-US" dirty="0" err="1">
                <a:ea typeface="Arial" charset="0"/>
              </a:rPr>
              <a:t>trên</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các</a:t>
            </a:r>
            <a:r>
              <a:rPr lang="en-US" altLang="en-US" dirty="0">
                <a:ea typeface="Arial" charset="0"/>
              </a:rPr>
              <a:t> tuple tp1 </a:t>
            </a:r>
            <a:r>
              <a:rPr lang="en-US" altLang="en-US" dirty="0" err="1">
                <a:ea typeface="Arial" charset="0"/>
              </a:rPr>
              <a:t>và</a:t>
            </a:r>
            <a:r>
              <a:rPr lang="en-US" altLang="en-US" dirty="0">
                <a:ea typeface="Arial" charset="0"/>
              </a:rPr>
              <a:t> tp2. In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65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 </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tuple </a:t>
            </a:r>
            <a:r>
              <a:rPr lang="en-US" altLang="en-US" dirty="0" err="1">
                <a:ea typeface="Arial" charset="0"/>
              </a:rPr>
              <a:t>chứa</a:t>
            </a:r>
            <a:r>
              <a:rPr lang="en-US" altLang="en-US" dirty="0">
                <a:ea typeface="Arial" charset="0"/>
              </a:rPr>
              <a:t> </a:t>
            </a:r>
            <a:r>
              <a:rPr lang="en-US" altLang="en-US" dirty="0" err="1">
                <a:ea typeface="Arial" charset="0"/>
              </a:rPr>
              <a:t>toàn</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lẻ</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lọc</a:t>
            </a:r>
            <a:r>
              <a:rPr lang="en-US" altLang="en-US" dirty="0">
                <a:ea typeface="Arial" charset="0"/>
              </a:rPr>
              <a:t> ra </a:t>
            </a:r>
            <a:r>
              <a:rPr lang="en-US" altLang="en-US" dirty="0" err="1">
                <a:ea typeface="Arial" charset="0"/>
              </a:rPr>
              <a:t>từ</a:t>
            </a:r>
            <a:r>
              <a:rPr lang="en-US" altLang="en-US" dirty="0">
                <a:ea typeface="Arial" charset="0"/>
              </a:rPr>
              <a:t> tuple </a:t>
            </a:r>
            <a:r>
              <a:rPr lang="en-US" altLang="en-US" dirty="0" err="1">
                <a:ea typeface="Arial" charset="0"/>
              </a:rPr>
              <a:t>cho</a:t>
            </a:r>
            <a:r>
              <a:rPr lang="en-US" altLang="en-US" dirty="0">
                <a:ea typeface="Arial" charset="0"/>
              </a:rPr>
              <a:t> </a:t>
            </a:r>
            <a:r>
              <a:rPr lang="en-US" altLang="en-US" dirty="0" err="1">
                <a:ea typeface="Arial" charset="0"/>
              </a:rPr>
              <a:t>trước</a:t>
            </a:r>
            <a:r>
              <a:rPr lang="en-US" altLang="en-US" dirty="0">
                <a:ea typeface="Arial" charset="0"/>
              </a:rPr>
              <a:t> </a:t>
            </a:r>
          </a:p>
          <a:p>
            <a:pPr marL="0" indent="0">
              <a:spcBef>
                <a:spcPts val="725"/>
              </a:spcBef>
              <a:spcAft>
                <a:spcPts val="725"/>
              </a:spcAft>
              <a:buNone/>
            </a:pPr>
            <a:r>
              <a:rPr lang="en-US" altLang="en-US" dirty="0" err="1">
                <a:ea typeface="Arial" charset="0"/>
              </a:rPr>
              <a:t>tp</a:t>
            </a:r>
            <a:r>
              <a:rPr lang="en-US" altLang="en-US" dirty="0">
                <a:ea typeface="Arial" charset="0"/>
              </a:rPr>
              <a:t> = (1,2,3,4,5,6,7,8,9,10,11,12,13,14,15) </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6679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 </a:t>
            </a:r>
          </a:p>
          <a:p>
            <a:pPr marL="0" indent="0">
              <a:spcBef>
                <a:spcPts val="725"/>
              </a:spcBef>
              <a:spcAft>
                <a:spcPts val="725"/>
              </a:spcAft>
              <a:buNone/>
            </a:pPr>
            <a:r>
              <a:rPr lang="en-US" altLang="en-US" dirty="0" err="1">
                <a:ea typeface="Arial" charset="0"/>
              </a:rPr>
              <a:t>Giả</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hai</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a:t>
            </a:r>
            <a:r>
              <a:rPr lang="en-US" altLang="en-US" dirty="0" err="1">
                <a:ea typeface="Arial" charset="0"/>
              </a:rPr>
              <a:t>test_list</a:t>
            </a:r>
            <a:r>
              <a:rPr lang="en-US" altLang="en-US" dirty="0">
                <a:ea typeface="Arial" charset="0"/>
              </a:rPr>
              <a:t>)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là</a:t>
            </a:r>
            <a:r>
              <a:rPr lang="en-US" altLang="en-US" dirty="0">
                <a:ea typeface="Arial" charset="0"/>
              </a:rPr>
              <a:t> tuple </a:t>
            </a:r>
            <a:r>
              <a:rPr lang="en-US" altLang="en-US" dirty="0" err="1">
                <a:ea typeface="Arial" charset="0"/>
              </a:rPr>
              <a:t>và</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các</a:t>
            </a:r>
            <a:r>
              <a:rPr lang="en-US" altLang="en-US" dirty="0">
                <a:ea typeface="Arial" charset="0"/>
              </a:rPr>
              <a:t> tuple </a:t>
            </a:r>
            <a:r>
              <a:rPr lang="en-US" altLang="en-US" dirty="0" err="1">
                <a:ea typeface="Arial" charset="0"/>
              </a:rPr>
              <a:t>tìm</a:t>
            </a:r>
            <a:r>
              <a:rPr lang="en-US" altLang="en-US" dirty="0">
                <a:ea typeface="Arial" charset="0"/>
              </a:rPr>
              <a:t> </a:t>
            </a:r>
            <a:r>
              <a:rPr lang="en-US" altLang="en-US" dirty="0" err="1">
                <a:ea typeface="Arial" charset="0"/>
              </a:rPr>
              <a:t>kiếm</a:t>
            </a:r>
            <a:r>
              <a:rPr lang="en-US" altLang="en-US" dirty="0">
                <a:ea typeface="Arial" charset="0"/>
              </a:rPr>
              <a:t> (</a:t>
            </a:r>
            <a:r>
              <a:rPr lang="en-US" altLang="en-US" dirty="0" err="1">
                <a:ea typeface="Arial" charset="0"/>
              </a:rPr>
              <a:t>search_tup</a:t>
            </a:r>
            <a:r>
              <a:rPr lang="en-US" altLang="en-US" dirty="0">
                <a:ea typeface="Arial" charset="0"/>
              </a:rPr>
              <a:t>), </a:t>
            </a:r>
            <a:r>
              <a:rPr lang="en-US" altLang="en-US" dirty="0" err="1">
                <a:ea typeface="Arial" charset="0"/>
              </a:rPr>
              <a:t>mỗi</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nội</a:t>
            </a:r>
            <a:r>
              <a:rPr lang="en-US" altLang="en-US" dirty="0">
                <a:ea typeface="Arial" charset="0"/>
              </a:rPr>
              <a:t> dung </a:t>
            </a:r>
            <a:r>
              <a:rPr lang="en-US" altLang="en-US" dirty="0" err="1">
                <a:ea typeface="Arial" charset="0"/>
              </a:rPr>
              <a:t>như</a:t>
            </a:r>
            <a:r>
              <a:rPr lang="en-US" altLang="en-US" dirty="0">
                <a:ea typeface="Arial" charset="0"/>
              </a:rPr>
              <a:t>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err="1">
                <a:ea typeface="Arial" charset="0"/>
              </a:rPr>
              <a:t>Test_list</a:t>
            </a:r>
            <a:r>
              <a:rPr lang="en-US" altLang="en-US" dirty="0">
                <a:ea typeface="Arial" charset="0"/>
              </a:rPr>
              <a:t> = [(4,5), (7,6), (1,0), (3,4)]</a:t>
            </a:r>
          </a:p>
          <a:p>
            <a:pPr marL="0" indent="0">
              <a:spcBef>
                <a:spcPts val="725"/>
              </a:spcBef>
              <a:spcAft>
                <a:spcPts val="725"/>
              </a:spcAft>
              <a:buNone/>
            </a:pPr>
            <a:r>
              <a:rPr lang="en-US" altLang="en-US" dirty="0" err="1">
                <a:ea typeface="Arial" charset="0"/>
              </a:rPr>
              <a:t>Search_tup</a:t>
            </a:r>
            <a:r>
              <a:rPr lang="en-US" altLang="en-US" dirty="0">
                <a:ea typeface="Arial" charset="0"/>
              </a:rPr>
              <a:t> = [(3,4), (8,9), (7,6), (1,2)]</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chỉ</a:t>
            </a:r>
            <a:r>
              <a:rPr lang="en-US" altLang="en-US" dirty="0">
                <a:ea typeface="Arial" charset="0"/>
              </a:rPr>
              <a:t> </a:t>
            </a:r>
            <a:r>
              <a:rPr lang="en-US" altLang="en-US" dirty="0" err="1">
                <a:ea typeface="Arial" charset="0"/>
              </a:rPr>
              <a:t>mục</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cặp</a:t>
            </a:r>
            <a:r>
              <a:rPr lang="en-US" altLang="en-US" dirty="0">
                <a:ea typeface="Arial" charset="0"/>
              </a:rPr>
              <a:t> tuple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kiếm</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290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buNone/>
            </a:pPr>
            <a:r>
              <a:rPr lang="vi-VN" dirty="0"/>
              <a:t>Cho danh sách a</a:t>
            </a:r>
            <a:r>
              <a:rPr lang="en-US" dirty="0"/>
              <a:t> </a:t>
            </a:r>
            <a:r>
              <a:rPr lang="vi-VN" dirty="0"/>
              <a:t>=</a:t>
            </a:r>
            <a:r>
              <a:rPr lang="en-US" dirty="0"/>
              <a:t> [</a:t>
            </a:r>
            <a:r>
              <a:rPr lang="vi-VN" dirty="0"/>
              <a:t>2, -4, 1, 9, -3, 6, 3, -2, 6, 8</a:t>
            </a:r>
            <a:r>
              <a:rPr lang="en-US" dirty="0"/>
              <a:t>]</a:t>
            </a:r>
            <a:r>
              <a:rPr lang="vi-VN" dirty="0"/>
              <a:t> gồm n=10 phần tử.</a:t>
            </a:r>
          </a:p>
          <a:p>
            <a:pPr marL="0" indent="0">
              <a:buNone/>
            </a:pPr>
            <a:r>
              <a:rPr lang="vi-VN" dirty="0"/>
              <a:t>Yêu cầu:</a:t>
            </a:r>
          </a:p>
          <a:p>
            <a:pPr marL="0" indent="0">
              <a:buNone/>
            </a:pPr>
            <a:r>
              <a:rPr lang="en-US" dirty="0"/>
              <a:t>+</a:t>
            </a:r>
            <a:r>
              <a:rPr lang="vi-VN" dirty="0"/>
              <a:t> Viết chương trình Python tính tổng các phần tử của danh sách.</a:t>
            </a:r>
          </a:p>
          <a:p>
            <a:pPr marL="0" indent="0">
              <a:buNone/>
            </a:pPr>
            <a:r>
              <a:rPr lang="en-US" dirty="0"/>
              <a:t>+</a:t>
            </a:r>
            <a:r>
              <a:rPr lang="vi-VN" dirty="0"/>
              <a:t> Viết chương trình Python đếm số lượng các số hạng dương và tổng của</a:t>
            </a:r>
            <a:r>
              <a:rPr lang="en-US" dirty="0"/>
              <a:t> </a:t>
            </a:r>
            <a:r>
              <a:rPr lang="en-US" dirty="0" err="1"/>
              <a:t>các</a:t>
            </a:r>
            <a:r>
              <a:rPr lang="en-US" dirty="0"/>
              <a:t> </a:t>
            </a:r>
            <a:r>
              <a:rPr lang="en-US" dirty="0" err="1"/>
              <a:t>số</a:t>
            </a:r>
            <a:r>
              <a:rPr lang="en-US" dirty="0"/>
              <a:t> </a:t>
            </a:r>
            <a:r>
              <a:rPr lang="vi-VN" dirty="0"/>
              <a:t>hạng dương.</a:t>
            </a:r>
          </a:p>
          <a:p>
            <a:pPr marL="0" indent="0">
              <a:buNone/>
            </a:pPr>
            <a:r>
              <a:rPr lang="en-US" dirty="0"/>
              <a:t>+</a:t>
            </a:r>
            <a:r>
              <a:rPr lang="vi-VN" dirty="0"/>
              <a:t> Tìm vị trí của phần tử âm đầu tiên trong danh sách.</a:t>
            </a:r>
          </a:p>
          <a:p>
            <a:pPr marL="0" indent="0">
              <a:buNone/>
            </a:pPr>
            <a:r>
              <a:rPr lang="en-US" dirty="0"/>
              <a:t>+</a:t>
            </a:r>
            <a:r>
              <a:rPr lang="vi-VN" dirty="0"/>
              <a:t> Tìm vị trí của phần tử dương cuối cùng trong danh sách.</a:t>
            </a:r>
          </a:p>
          <a:p>
            <a:pPr marL="0" indent="0">
              <a:buNone/>
            </a:pPr>
            <a:r>
              <a:rPr lang="en-US" dirty="0"/>
              <a:t>+</a:t>
            </a:r>
            <a:r>
              <a:rPr lang="vi-VN" dirty="0"/>
              <a:t> Tìm phần tử lớn nhất của danh sách và vị trí phần tử lớn nhất cuối cùng</a:t>
            </a: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vi-VN" altLang="en-US" dirty="0">
                <a:ea typeface="Arial" charset="0"/>
              </a:rPr>
              <a:t>Viết chương trình nhập vào một danh sách các phần tử là số tự nhiên với số phần tử bằng n</a:t>
            </a:r>
            <a:r>
              <a:rPr lang="en-US" altLang="en-US" dirty="0">
                <a:ea typeface="Arial" charset="0"/>
              </a:rPr>
              <a:t> </a:t>
            </a:r>
            <a:r>
              <a:rPr lang="vi-VN" altLang="en-US" dirty="0">
                <a:ea typeface="Arial" charset="0"/>
              </a:rPr>
              <a:t>(n nhập từ bàn phím)</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en-US" altLang="en-US" dirty="0">
                <a:ea typeface="Arial" charset="0"/>
              </a:rPr>
              <a:t>+</a:t>
            </a:r>
            <a:r>
              <a:rPr lang="vi-VN" altLang="en-US" dirty="0">
                <a:ea typeface="Arial" charset="0"/>
              </a:rPr>
              <a:t> Viết chương trình Python tìm phần tử lớn thứ hai của danh sách và vị trí của phần tử đạt giá trị lớn thứ hai.</a:t>
            </a:r>
          </a:p>
          <a:p>
            <a:pPr marL="0" indent="0">
              <a:spcBef>
                <a:spcPts val="725"/>
              </a:spcBef>
              <a:spcAft>
                <a:spcPts val="725"/>
              </a:spcAft>
              <a:buNone/>
            </a:pPr>
            <a:r>
              <a:rPr lang="en-US" altLang="en-US" dirty="0">
                <a:ea typeface="Arial" charset="0"/>
              </a:rPr>
              <a:t>+</a:t>
            </a:r>
            <a:r>
              <a:rPr lang="vi-VN" altLang="en-US" dirty="0">
                <a:ea typeface="Arial" charset="0"/>
              </a:rPr>
              <a:t> Tính số lượng các số dương liên tiếp nhiều nhất.</a:t>
            </a:r>
          </a:p>
          <a:p>
            <a:pPr marL="0" indent="0">
              <a:spcBef>
                <a:spcPts val="725"/>
              </a:spcBef>
              <a:spcAft>
                <a:spcPts val="725"/>
              </a:spcAft>
              <a:buNone/>
            </a:pPr>
            <a:r>
              <a:rPr lang="en-US" altLang="en-US" dirty="0">
                <a:ea typeface="Arial" charset="0"/>
              </a:rPr>
              <a:t>+</a:t>
            </a:r>
            <a:r>
              <a:rPr lang="vi-VN" altLang="en-US" dirty="0">
                <a:ea typeface="Arial" charset="0"/>
              </a:rPr>
              <a:t> Tính số lượng các số dương liên tiếp có tổng lớn nhất.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 </a:t>
            </a:r>
          </a:p>
          <a:p>
            <a:pPr marL="0" indent="0">
              <a:spcBef>
                <a:spcPts val="725"/>
              </a:spcBef>
              <a:spcAft>
                <a:spcPts val="725"/>
              </a:spcAft>
              <a:buNone/>
            </a:pPr>
            <a:r>
              <a:rPr lang="vi-VN" altLang="en-US" dirty="0">
                <a:ea typeface="Arial" charset="0"/>
              </a:rPr>
              <a:t>Viết chương trình nhập vào một danh sách các phần tử là số tự nhiên cho đến khi nhập vào số 0.</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en-US" altLang="en-US" dirty="0">
                <a:ea typeface="Arial" charset="0"/>
              </a:rPr>
              <a:t>+</a:t>
            </a:r>
            <a:r>
              <a:rPr lang="vi-VN" altLang="en-US" dirty="0">
                <a:ea typeface="Arial" charset="0"/>
              </a:rPr>
              <a:t> Viết chương trình chuyển các phần tử dương của danh sách lên đầu danh sách và in danh sách ra màn hình.</a:t>
            </a:r>
          </a:p>
          <a:p>
            <a:pPr marL="0" indent="0">
              <a:spcBef>
                <a:spcPts val="725"/>
              </a:spcBef>
              <a:spcAft>
                <a:spcPts val="725"/>
              </a:spcAft>
              <a:buNone/>
            </a:pPr>
            <a:r>
              <a:rPr lang="en-US" altLang="en-US" dirty="0">
                <a:ea typeface="Arial" charset="0"/>
              </a:rPr>
              <a:t>+ </a:t>
            </a:r>
            <a:r>
              <a:rPr lang="vi-VN" altLang="en-US" dirty="0">
                <a:ea typeface="Arial" charset="0"/>
              </a:rPr>
              <a:t>Chèn một số m (m nhập vào từ bàn phím) vào đầu danh sách, cuối danh sách và vị trí thứ 5 của danh sách.</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spcBef>
                <a:spcPts val="725"/>
              </a:spcBef>
              <a:spcAft>
                <a:spcPts val="725"/>
              </a:spcAft>
              <a:buNone/>
            </a:pPr>
            <a:r>
              <a:rPr lang="vi-VN" altLang="en-US" dirty="0">
                <a:ea typeface="Arial" charset="0"/>
              </a:rPr>
              <a:t>Viết chương trình nhập vào một danh sách (list) các phần tử là số tự nhiên cho đến khi nhập vào số 0.</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en-US" altLang="en-US" dirty="0">
                <a:ea typeface="Arial" charset="0"/>
              </a:rPr>
              <a:t>+</a:t>
            </a:r>
            <a:r>
              <a:rPr lang="vi-VN" altLang="en-US" dirty="0">
                <a:ea typeface="Arial" charset="0"/>
              </a:rPr>
              <a:t> Chèn danh sách [1,2,3] vào vị trí đầu, cuối và thứ 5 của danh sách.</a:t>
            </a:r>
          </a:p>
          <a:p>
            <a:pPr marL="0" indent="0">
              <a:spcBef>
                <a:spcPts val="725"/>
              </a:spcBef>
              <a:spcAft>
                <a:spcPts val="725"/>
              </a:spcAft>
              <a:buNone/>
            </a:pPr>
            <a:r>
              <a:rPr lang="en-US" altLang="en-US" dirty="0">
                <a:ea typeface="Arial" charset="0"/>
              </a:rPr>
              <a:t>+</a:t>
            </a:r>
            <a:r>
              <a:rPr lang="vi-VN" altLang="en-US" dirty="0">
                <a:ea typeface="Arial" charset="0"/>
              </a:rPr>
              <a:t> Xóa phần tử thứ k (k nhập từ bàn phím) trong danh sách.</a:t>
            </a:r>
          </a:p>
          <a:p>
            <a:pPr marL="0" indent="0">
              <a:spcBef>
                <a:spcPts val="725"/>
              </a:spcBef>
              <a:spcAft>
                <a:spcPts val="725"/>
              </a:spcAft>
              <a:buNone/>
            </a:pPr>
            <a:r>
              <a:rPr lang="en-US" altLang="en-US" dirty="0">
                <a:ea typeface="Arial" charset="0"/>
              </a:rPr>
              <a:t>+</a:t>
            </a:r>
            <a:r>
              <a:rPr lang="vi-VN" altLang="en-US" dirty="0">
                <a:ea typeface="Arial" charset="0"/>
              </a:rPr>
              <a:t> Sắp xếp danh sách theo thứ tự tăng dần, giảm dần.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a:t>
            </a:r>
            <a:r>
              <a:rPr lang="en-US" dirty="0" err="1"/>
              <a:t>Cấu</a:t>
            </a:r>
            <a:r>
              <a:rPr lang="en-US" dirty="0"/>
              <a:t> </a:t>
            </a:r>
            <a:r>
              <a:rPr lang="en-US" dirty="0" err="1"/>
              <a:t>trúc</a:t>
            </a:r>
            <a:r>
              <a:rPr lang="en-US" dirty="0"/>
              <a:t> list</a:t>
            </a:r>
          </a:p>
        </p:txBody>
      </p:sp>
      <p:sp>
        <p:nvSpPr>
          <p:cNvPr id="3" name="Content Placeholder 2"/>
          <p:cNvSpPr>
            <a:spLocks noGrp="1"/>
          </p:cNvSpPr>
          <p:nvPr>
            <p:ph idx="1"/>
          </p:nvPr>
        </p:nvSpPr>
        <p:spPr>
          <a:xfrm>
            <a:off x="392626" y="1644241"/>
            <a:ext cx="11406748" cy="4756559"/>
          </a:xfrm>
        </p:spPr>
        <p:txBody>
          <a:bodyPr>
            <a:normAutofit/>
          </a:bodyPr>
          <a:lstStyle/>
          <a:p>
            <a:r>
              <a:rPr lang="en-US" altLang="en-US" dirty="0"/>
              <a:t>T</a:t>
            </a:r>
            <a:r>
              <a:rPr lang="vi-VN" altLang="en-US" dirty="0"/>
              <a:t>rong Python, một list (danh sách) là một loại đối tượng dữ liệu được sử dụng để chứa nhiều giá trị khác nhau trong một cấu trúc dữ liệu có thứ tự. List là một dạng </a:t>
            </a:r>
            <a:r>
              <a:rPr lang="vi-VN" altLang="en-US" b="1" dirty="0"/>
              <a:t>dữ liệu có thể thay đổi </a:t>
            </a:r>
            <a:r>
              <a:rPr lang="vi-VN" altLang="en-US" dirty="0"/>
              <a:t>(mutable), cho phép thêm, xóa, hoặc thay đổi các phần tử bên trong nó.</a:t>
            </a:r>
            <a:endParaRPr lang="en-US" altLang="en-US" dirty="0"/>
          </a:p>
          <a:p>
            <a:r>
              <a:rPr lang="vi-VN" altLang="en-US" dirty="0"/>
              <a:t>Khởi tạo một list:</a:t>
            </a:r>
            <a:r>
              <a:rPr lang="en-US" altLang="en-US" dirty="0"/>
              <a:t> </a:t>
            </a:r>
            <a:r>
              <a:rPr lang="en-US" altLang="en-US" dirty="0" err="1"/>
              <a:t>Khởi</a:t>
            </a:r>
            <a:r>
              <a:rPr lang="en-US" altLang="en-US" dirty="0"/>
              <a:t> </a:t>
            </a:r>
            <a:r>
              <a:rPr lang="en-US" altLang="en-US" dirty="0" err="1"/>
              <a:t>tạo</a:t>
            </a:r>
            <a:r>
              <a:rPr lang="en-US" altLang="en-US" dirty="0"/>
              <a:t> </a:t>
            </a:r>
            <a:r>
              <a:rPr lang="en-US" altLang="en-US" dirty="0" err="1"/>
              <a:t>một</a:t>
            </a:r>
            <a:r>
              <a:rPr lang="en-US" altLang="en-US" dirty="0"/>
              <a:t> list </a:t>
            </a:r>
            <a:r>
              <a:rPr lang="en-US" altLang="en-US" dirty="0" err="1"/>
              <a:t>bằng</a:t>
            </a:r>
            <a:r>
              <a:rPr lang="en-US" altLang="en-US" dirty="0"/>
              <a:t> </a:t>
            </a:r>
            <a:r>
              <a:rPr lang="en-US" altLang="en-US" dirty="0" err="1"/>
              <a:t>cách</a:t>
            </a:r>
            <a:r>
              <a:rPr lang="en-US" altLang="en-US" dirty="0"/>
              <a:t> </a:t>
            </a:r>
            <a:r>
              <a:rPr lang="en-US" altLang="en-US" dirty="0" err="1"/>
              <a:t>đặt</a:t>
            </a:r>
            <a:r>
              <a:rPr lang="en-US" altLang="en-US" dirty="0"/>
              <a:t> </a:t>
            </a:r>
            <a:r>
              <a:rPr lang="en-US" altLang="en-US" dirty="0" err="1"/>
              <a:t>các</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vào</a:t>
            </a:r>
            <a:r>
              <a:rPr lang="en-US" altLang="en-US" dirty="0"/>
              <a:t> </a:t>
            </a:r>
            <a:r>
              <a:rPr lang="en-US" altLang="en-US" dirty="0" err="1"/>
              <a:t>dấu</a:t>
            </a:r>
            <a:r>
              <a:rPr lang="en-US" altLang="en-US" dirty="0"/>
              <a:t> </a:t>
            </a:r>
            <a:r>
              <a:rPr lang="en-US" altLang="en-US" dirty="0" err="1"/>
              <a:t>ngoặc</a:t>
            </a:r>
            <a:r>
              <a:rPr lang="en-US" altLang="en-US" dirty="0"/>
              <a:t> </a:t>
            </a:r>
            <a:r>
              <a:rPr lang="en-US" altLang="en-US" dirty="0" err="1"/>
              <a:t>vuông</a:t>
            </a:r>
            <a:r>
              <a:rPr lang="en-US" altLang="en-US" dirty="0"/>
              <a:t> [], </a:t>
            </a:r>
            <a:r>
              <a:rPr lang="en-US" altLang="en-US" dirty="0" err="1"/>
              <a:t>và</a:t>
            </a:r>
            <a:r>
              <a:rPr lang="en-US" altLang="en-US" dirty="0"/>
              <a:t> </a:t>
            </a:r>
            <a:r>
              <a:rPr lang="en-US" altLang="en-US" dirty="0" err="1"/>
              <a:t>phân</a:t>
            </a:r>
            <a:r>
              <a:rPr lang="en-US" altLang="en-US" dirty="0"/>
              <a:t> </a:t>
            </a:r>
            <a:r>
              <a:rPr lang="en-US" altLang="en-US" dirty="0" err="1"/>
              <a:t>tách</a:t>
            </a:r>
            <a:r>
              <a:rPr lang="en-US" altLang="en-US" dirty="0"/>
              <a:t> </a:t>
            </a:r>
            <a:r>
              <a:rPr lang="en-US" altLang="en-US" dirty="0" err="1"/>
              <a:t>chúng</a:t>
            </a:r>
            <a:r>
              <a:rPr lang="en-US" altLang="en-US" dirty="0"/>
              <a:t> </a:t>
            </a:r>
            <a:r>
              <a:rPr lang="en-US" altLang="en-US" dirty="0" err="1"/>
              <a:t>bằng</a:t>
            </a:r>
            <a:r>
              <a:rPr lang="en-US" altLang="en-US" dirty="0"/>
              <a:t> </a:t>
            </a:r>
            <a:r>
              <a:rPr lang="en-US" altLang="en-US" dirty="0" err="1"/>
              <a:t>dấu</a:t>
            </a:r>
            <a:r>
              <a:rPr lang="en-US" altLang="en-US" dirty="0"/>
              <a:t> </a:t>
            </a:r>
            <a:r>
              <a:rPr lang="en-US" altLang="en-US" dirty="0" err="1"/>
              <a:t>phẩy</a:t>
            </a:r>
            <a:r>
              <a:rPr lang="en-US" altLang="en-US" dirty="0"/>
              <a:t>. </a:t>
            </a:r>
          </a:p>
          <a:p>
            <a:r>
              <a:rPr lang="vi-VN" altLang="en-US" dirty="0"/>
              <a:t>Trong Python, có thể tạo một list chứa các list khác. Được gọi là "list của list" hoặc "nested list" (list lồng nhau)</a:t>
            </a:r>
            <a:r>
              <a:rPr lang="en-US" altLang="en-US" dirty="0"/>
              <a:t>. </a:t>
            </a:r>
            <a:r>
              <a:rPr lang="vi-VN" altLang="en-US" dirty="0"/>
              <a:t>Cú pháp để tạo một list của list như sau:</a:t>
            </a:r>
            <a:endParaRPr lang="en-US" altLang="en-US" dirty="0"/>
          </a:p>
          <a:p>
            <a:pPr marL="0" indent="0" algn="ctr">
              <a:buNone/>
            </a:pPr>
            <a:r>
              <a:rPr lang="en-GB" altLang="en-US" dirty="0"/>
              <a:t>Matrix = [[value1, value2, ...], [value3, value4, ...], ...]</a:t>
            </a:r>
          </a:p>
          <a:p>
            <a:pPr marL="0" indent="0">
              <a:buNone/>
            </a:pPr>
            <a:r>
              <a:rPr lang="vi-VN" altLang="en-US" dirty="0"/>
              <a:t>Trong đó, value1, value2, value3, value4, ... là các giá trị bạn muốn lưu trữ trong từng list con.</a:t>
            </a:r>
            <a:endParaRPr lang="en-US" altLang="en-US" dirty="0"/>
          </a:p>
          <a:p>
            <a:pPr marL="0" indent="0">
              <a:buNone/>
            </a:pPr>
            <a:r>
              <a:rPr lang="en-US" altLang="en-US" dirty="0" err="1"/>
              <a:t>Có</a:t>
            </a:r>
            <a:r>
              <a:rPr lang="en-US" altLang="en-US" dirty="0"/>
              <a:t> </a:t>
            </a:r>
            <a:r>
              <a:rPr lang="en-US" altLang="en-US" dirty="0" err="1"/>
              <a:t>thể</a:t>
            </a:r>
            <a:r>
              <a:rPr lang="en-US" altLang="en-US" dirty="0"/>
              <a:t> </a:t>
            </a:r>
            <a:r>
              <a:rPr lang="en-US" altLang="en-US" dirty="0" err="1"/>
              <a:t>truy</a:t>
            </a:r>
            <a:r>
              <a:rPr lang="en-US" altLang="en-US" dirty="0"/>
              <a:t> </a:t>
            </a:r>
            <a:r>
              <a:rPr lang="en-US" altLang="en-US" dirty="0" err="1"/>
              <a:t>cập</a:t>
            </a:r>
            <a:r>
              <a:rPr lang="en-US" altLang="en-US" dirty="0"/>
              <a:t> </a:t>
            </a:r>
            <a:r>
              <a:rPr lang="en-US" altLang="en-US" dirty="0" err="1"/>
              <a:t>vào</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trong</a:t>
            </a:r>
            <a:r>
              <a:rPr lang="en-US" altLang="en-US" dirty="0"/>
              <a:t> list </a:t>
            </a:r>
            <a:r>
              <a:rPr lang="en-US" altLang="en-US" dirty="0" err="1"/>
              <a:t>của</a:t>
            </a:r>
            <a:r>
              <a:rPr lang="en-US" altLang="en-US" dirty="0"/>
              <a:t> list </a:t>
            </a:r>
            <a:r>
              <a:rPr lang="en-US" altLang="en-US" dirty="0" err="1"/>
              <a:t>bằng</a:t>
            </a:r>
            <a:r>
              <a:rPr lang="en-US" altLang="en-US" dirty="0"/>
              <a:t> </a:t>
            </a:r>
            <a:r>
              <a:rPr lang="en-US" altLang="en-US" dirty="0" err="1"/>
              <a:t>cách</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các</a:t>
            </a:r>
            <a:r>
              <a:rPr lang="en-US" altLang="en-US" dirty="0"/>
              <a:t> </a:t>
            </a:r>
            <a:r>
              <a:rPr lang="en-US" altLang="en-US" dirty="0" err="1"/>
              <a:t>chỉ</a:t>
            </a:r>
            <a:r>
              <a:rPr lang="en-US" altLang="en-US" dirty="0"/>
              <a:t> </a:t>
            </a:r>
            <a:r>
              <a:rPr lang="en-US" altLang="en-US" dirty="0" err="1"/>
              <a:t>số</a:t>
            </a:r>
            <a:r>
              <a:rPr lang="en-US" altLang="en-US" dirty="0"/>
              <a:t>:</a:t>
            </a:r>
          </a:p>
          <a:p>
            <a:pPr marL="0" indent="0">
              <a:buNone/>
            </a:pPr>
            <a:r>
              <a:rPr lang="en-US" altLang="en-US" dirty="0" err="1"/>
              <a:t>Ví</a:t>
            </a:r>
            <a:r>
              <a:rPr lang="en-US" altLang="en-US" dirty="0"/>
              <a:t> </a:t>
            </a:r>
            <a:r>
              <a:rPr lang="en-US" altLang="en-US" dirty="0" err="1"/>
              <a:t>dụ</a:t>
            </a:r>
            <a:r>
              <a:rPr lang="en-US" altLang="en-US" dirty="0"/>
              <a:t>: matrix[0] </a:t>
            </a:r>
            <a:r>
              <a:rPr lang="en-US" altLang="en-US" dirty="0" err="1"/>
              <a:t>trả</a:t>
            </a:r>
            <a:r>
              <a:rPr lang="en-US" altLang="en-US" dirty="0"/>
              <a:t> </a:t>
            </a:r>
            <a:r>
              <a:rPr lang="en-US" altLang="en-US" dirty="0" err="1"/>
              <a:t>về</a:t>
            </a:r>
            <a:r>
              <a:rPr lang="en-US" altLang="en-US" dirty="0"/>
              <a:t> list con </a:t>
            </a:r>
            <a:r>
              <a:rPr lang="en-US" altLang="en-US" dirty="0" err="1"/>
              <a:t>đầu</a:t>
            </a:r>
            <a:r>
              <a:rPr lang="en-US" altLang="en-US" dirty="0"/>
              <a:t> </a:t>
            </a:r>
            <a:r>
              <a:rPr lang="en-US" altLang="en-US" dirty="0" err="1"/>
              <a:t>tiên</a:t>
            </a:r>
            <a:r>
              <a:rPr lang="en-US" altLang="en-US" dirty="0"/>
              <a:t> </a:t>
            </a:r>
            <a:r>
              <a:rPr lang="en-US" altLang="en-US" dirty="0" err="1"/>
              <a:t>trong</a:t>
            </a:r>
            <a:r>
              <a:rPr lang="en-US" altLang="en-US" dirty="0"/>
              <a:t> matrix, </a:t>
            </a:r>
            <a:r>
              <a:rPr lang="en-US" altLang="en-US" dirty="0" err="1"/>
              <a:t>và</a:t>
            </a:r>
            <a:r>
              <a:rPr lang="en-US" altLang="en-US" dirty="0"/>
              <a:t> matrix[1][2] </a:t>
            </a:r>
            <a:r>
              <a:rPr lang="en-US" altLang="en-US" dirty="0" err="1"/>
              <a:t>truy</a:t>
            </a:r>
            <a:r>
              <a:rPr lang="en-US" altLang="en-US" dirty="0"/>
              <a:t> </a:t>
            </a:r>
            <a:r>
              <a:rPr lang="en-US" altLang="en-US" dirty="0" err="1"/>
              <a:t>cập</a:t>
            </a:r>
            <a:r>
              <a:rPr lang="en-US" altLang="en-US" dirty="0"/>
              <a:t> </a:t>
            </a:r>
            <a:r>
              <a:rPr lang="en-US" altLang="en-US" dirty="0" err="1"/>
              <a:t>vào</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thứ</a:t>
            </a:r>
            <a:r>
              <a:rPr lang="en-US" altLang="en-US" dirty="0"/>
              <a:t> </a:t>
            </a:r>
            <a:r>
              <a:rPr lang="en-US" altLang="en-US" dirty="0" err="1"/>
              <a:t>ba</a:t>
            </a:r>
            <a:r>
              <a:rPr lang="en-US" altLang="en-US" dirty="0"/>
              <a:t> </a:t>
            </a:r>
            <a:r>
              <a:rPr lang="en-US" altLang="en-US" dirty="0" err="1"/>
              <a:t>của</a:t>
            </a:r>
            <a:r>
              <a:rPr lang="en-US" altLang="en-US" dirty="0"/>
              <a:t> list con </a:t>
            </a:r>
            <a:r>
              <a:rPr lang="en-US" altLang="en-US" dirty="0" err="1"/>
              <a:t>thứ</a:t>
            </a:r>
            <a:r>
              <a:rPr lang="en-US" altLang="en-US" dirty="0"/>
              <a:t> </a:t>
            </a:r>
            <a:r>
              <a:rPr lang="en-US" altLang="en-US" dirty="0" err="1"/>
              <a:t>hai</a:t>
            </a:r>
            <a:r>
              <a:rPr lang="en-US" altLang="en-US" dirty="0"/>
              <a:t> </a:t>
            </a:r>
            <a:r>
              <a:rPr lang="en-US" altLang="en-US" dirty="0" err="1"/>
              <a:t>trong</a:t>
            </a:r>
            <a:r>
              <a:rPr lang="en-US" altLang="en-US" dirty="0"/>
              <a:t> matrix.</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en-US" altLang="en-US" dirty="0">
                <a:ea typeface="Arial" charset="0"/>
              </a:rPr>
              <a:t>1. </a:t>
            </a:r>
            <a:r>
              <a:rPr lang="vi-VN" altLang="en-US" dirty="0">
                <a:ea typeface="Arial" charset="0"/>
              </a:rPr>
              <a:t>Viết chương trình sinh một dãy list A gồm 1000 số tự nhiên, nằm ngẫu nhiên trong khoảng [1,99999]</a:t>
            </a:r>
            <a:endParaRPr lang="en-US" altLang="en-US" dirty="0">
              <a:ea typeface="Arial" charset="0"/>
            </a:endParaRPr>
          </a:p>
          <a:p>
            <a:pPr marL="0" indent="0">
              <a:spcBef>
                <a:spcPts val="725"/>
              </a:spcBef>
              <a:spcAft>
                <a:spcPts val="725"/>
              </a:spcAft>
              <a:buNone/>
            </a:pPr>
            <a:r>
              <a:rPr lang="en-US" altLang="en-US" dirty="0">
                <a:ea typeface="Arial" charset="0"/>
              </a:rPr>
              <a:t>2. </a:t>
            </a:r>
            <a:r>
              <a:rPr lang="vi-VN" altLang="en-US" dirty="0">
                <a:ea typeface="Arial" charset="0"/>
              </a:rPr>
              <a:t>Viết chương trình sinh một dãy list A gồm 1000 số tự nhiên, nằm ngẫu nhiên trong khoảng [1,99999]. Sau đó sắp xếp lại theo thứ tự tăng dần theo 2 cách. Sử dụng hàm sorted</a:t>
            </a:r>
            <a:r>
              <a:rPr lang="en-US" altLang="en-US" dirty="0">
                <a:ea typeface="Arial" charset="0"/>
              </a:rPr>
              <a:t>()</a:t>
            </a:r>
            <a:r>
              <a:rPr lang="vi-VN" altLang="en-US" dirty="0">
                <a:ea typeface="Arial" charset="0"/>
              </a:rPr>
              <a:t> và không sử dụng hàm sorted</a:t>
            </a:r>
            <a:r>
              <a:rPr lang="en-US" altLang="en-US" dirty="0">
                <a:ea typeface="Arial" charset="0"/>
              </a:rPr>
              <a:t>(</a:t>
            </a:r>
            <a:r>
              <a:rPr lang="vi-VN" altLang="en-US" dirty="0">
                <a:ea typeface="Arial" charset="0"/>
              </a:rPr>
              <a: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vi-VN" altLang="en-US" dirty="0">
                <a:ea typeface="Arial" charset="0"/>
              </a:rPr>
              <a:t>Giả sử có một danh sách như sau:</a:t>
            </a:r>
            <a:endParaRPr lang="en-US" altLang="en-US" dirty="0">
              <a:ea typeface="Arial" charset="0"/>
            </a:endParaRPr>
          </a:p>
          <a:p>
            <a:pPr marL="0" indent="0">
              <a:spcBef>
                <a:spcPts val="725"/>
              </a:spcBef>
              <a:spcAft>
                <a:spcPts val="725"/>
              </a:spcAft>
              <a:buNone/>
            </a:pPr>
            <a:r>
              <a:rPr lang="vi-VN" altLang="en-US" dirty="0">
                <a:ea typeface="Arial" charset="0"/>
              </a:rPr>
              <a:t>List _= [["'mon", 73], ["tue", 89], ["wed", 95], ["thu", 103], ["fri", 115], ["sat", 128], ["sun", 120]]</a:t>
            </a:r>
            <a:endParaRPr lang="en-US" altLang="en-US" dirty="0">
              <a:ea typeface="Arial" charset="0"/>
            </a:endParaRPr>
          </a:p>
          <a:p>
            <a:pPr marL="0" indent="0">
              <a:spcBef>
                <a:spcPts val="725"/>
              </a:spcBef>
              <a:spcAft>
                <a:spcPts val="725"/>
              </a:spcAft>
              <a:buNone/>
            </a:pPr>
            <a:r>
              <a:rPr lang="vi-VN" altLang="en-US" dirty="0">
                <a:ea typeface="Arial" charset="0"/>
              </a:rPr>
              <a:t>Yêu cầu: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Tạo danh sách List_ và in các phần tử của List_ ra màn hình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Chọn ra phần từ thứ hai, thuộc vị trí thứ 3 của sublist.</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Ki</a:t>
            </a:r>
            <a:r>
              <a:rPr lang="en-US" altLang="en-US" dirty="0">
                <a:ea typeface="Arial" charset="0"/>
              </a:rPr>
              <a:t>ể</a:t>
            </a:r>
            <a:r>
              <a:rPr lang="vi-VN" altLang="en-US" dirty="0">
                <a:ea typeface="Arial" charset="0"/>
              </a:rPr>
              <a:t>m tra độ dài của list test và thêm một sublist ngẫu nhiên.</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Thực hiện tính toán tổng sale value trong các ngày thứ hai, thứ ba, thứ bảy và chủ nhật.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vi-VN" altLang="en-US" dirty="0">
                <a:ea typeface="Arial" charset="0"/>
              </a:rPr>
              <a:t>Với n được nhập vào từ bàn phím. Hãy viết chương trình sử dụng list comprehension để in dãy Fibonacci dưới dạng tách biệt bằng dấu ",“</a:t>
            </a:r>
            <a:endParaRPr lang="en-US" altLang="en-US" dirty="0">
              <a:ea typeface="Arial" charset="0"/>
            </a:endParaRPr>
          </a:p>
          <a:p>
            <a:pPr marL="0" indent="0">
              <a:spcBef>
                <a:spcPts val="725"/>
              </a:spcBef>
              <a:spcAft>
                <a:spcPts val="725"/>
              </a:spcAft>
              <a:buNone/>
            </a:pPr>
            <a:r>
              <a:rPr lang="vi-VN" altLang="en-US" dirty="0">
                <a:ea typeface="Arial" charset="0"/>
              </a:rPr>
              <a:t>Ví dụ: Nếu n được nhập là 7 thì chương trình sẽ in ra: 0, 1, 1, 2, 3, 5, 8, 13.</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Viết chương trình sử dụng lệnh assert để xác minh rằng tất cả các số trong một list được nhập vào là chẵn.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04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Viết chương trình sử dụng module random và list comprehension để xuất một số ngẫu nhi</a:t>
            </a:r>
            <a:r>
              <a:rPr lang="en-US" altLang="en-US" dirty="0">
                <a:ea typeface="Arial" charset="0"/>
              </a:rPr>
              <a:t>ê</a:t>
            </a:r>
            <a:r>
              <a:rPr lang="vi-VN" altLang="en-US" dirty="0">
                <a:ea typeface="Arial" charset="0"/>
              </a:rPr>
              <a:t>n, chia hết cho 5 và 7, từ 0 đến 200 (gồm cả 0 và 200)</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34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675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vi-VN" altLang="en-US" dirty="0">
                <a:ea typeface="Arial" charset="0"/>
              </a:rPr>
              <a:t>Viêt chương trình tạo một danh sách A có n phần tử là số nguyên được nhập từ bàn phím. Sử dụng List Comprehension thực hiện các yêu cầu sau:</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 </a:t>
            </a:r>
            <a:r>
              <a:rPr lang="vi-VN" altLang="en-US" dirty="0">
                <a:ea typeface="Arial" charset="0"/>
              </a:rPr>
              <a:t>Tạo ra một danh sách B chứa các phần tử chia hết cho 3 nhưng không chia hết cho 5 từ danh sách ban đầu. In kết quả ra màn hình.</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Tạo một danh sách C với các phần tử là bình phương của danh sách A.</a:t>
            </a:r>
            <a:endParaRPr lang="en-US" altLang="en-US" dirty="0">
              <a:ea typeface="Arial" charset="0"/>
            </a:endParaRPr>
          </a:p>
          <a:p>
            <a:pPr marL="0" indent="0">
              <a:spcBef>
                <a:spcPts val="725"/>
              </a:spcBef>
              <a:spcAft>
                <a:spcPts val="725"/>
              </a:spcAft>
              <a:buNone/>
            </a:pPr>
            <a:r>
              <a:rPr lang="en-US" altLang="en-US" dirty="0">
                <a:ea typeface="Arial" charset="0"/>
              </a:rPr>
              <a:t>c)</a:t>
            </a:r>
            <a:r>
              <a:rPr lang="vi-VN" altLang="en-US" dirty="0">
                <a:ea typeface="Arial" charset="0"/>
              </a:rPr>
              <a:t> Tạo ra danh sách D gồm các phần tử lấy ngẫu nhiên từ danh sách A mà chia hết cho 3.</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a:t>
            </a:r>
          </a:p>
          <a:p>
            <a:pPr marL="0" indent="0">
              <a:spcBef>
                <a:spcPts val="725"/>
              </a:spcBef>
              <a:spcAft>
                <a:spcPts val="725"/>
              </a:spcAft>
              <a:buNone/>
            </a:pPr>
            <a:r>
              <a:rPr lang="vi-VN" altLang="en-US" dirty="0">
                <a:ea typeface="Arial" charset="0"/>
              </a:rPr>
              <a:t>Giá sử là dữ liệu được người dùng nhập vào từ giao diện điều khiển. Viết chương trình tính số tiền thực của một tài khoản ngân hàng dựa trên nhật ký giao dịch được nhập vào từ giao diện điều khiến.</a:t>
            </a:r>
            <a:r>
              <a:rPr lang="en-US" altLang="en-US" dirty="0">
                <a:ea typeface="Arial" charset="0"/>
              </a:rPr>
              <a:t> </a:t>
            </a:r>
            <a:r>
              <a:rPr lang="vi-VN" altLang="en-US" dirty="0">
                <a:ea typeface="Arial" charset="0"/>
              </a:rPr>
              <a:t>Định dạng nhật ký được hiển thị như sau:</a:t>
            </a:r>
            <a:endParaRPr lang="en-US" altLang="en-US" dirty="0">
              <a:ea typeface="Arial" charset="0"/>
            </a:endParaRPr>
          </a:p>
          <a:p>
            <a:pPr marL="0" indent="0">
              <a:spcBef>
                <a:spcPts val="725"/>
              </a:spcBef>
              <a:spcAft>
                <a:spcPts val="725"/>
              </a:spcAft>
              <a:buNone/>
            </a:pPr>
            <a:r>
              <a:rPr lang="vi-VN" altLang="en-US" dirty="0">
                <a:ea typeface="Arial" charset="0"/>
              </a:rPr>
              <a:t>D 100</a:t>
            </a:r>
            <a:r>
              <a:rPr lang="en-US" altLang="en-US" dirty="0">
                <a:ea typeface="Arial" charset="0"/>
              </a:rPr>
              <a:t>    </a:t>
            </a:r>
            <a:r>
              <a:rPr lang="vi-VN" altLang="en-US" dirty="0">
                <a:ea typeface="Arial" charset="0"/>
              </a:rPr>
              <a:t>W 200</a:t>
            </a:r>
            <a:r>
              <a:rPr lang="en-US" altLang="en-US" dirty="0">
                <a:ea typeface="Arial" charset="0"/>
              </a:rPr>
              <a:t> </a:t>
            </a:r>
            <a:r>
              <a:rPr lang="vi-VN" altLang="en-US" dirty="0">
                <a:ea typeface="Arial" charset="0"/>
              </a:rPr>
              <a:t>(D là tiền gửi, W là tiền rút ra)</a:t>
            </a:r>
            <a:endParaRPr lang="en-US" altLang="en-US" dirty="0">
              <a:ea typeface="Arial" charset="0"/>
            </a:endParaRPr>
          </a:p>
          <a:p>
            <a:pPr marL="0" indent="0">
              <a:spcBef>
                <a:spcPts val="725"/>
              </a:spcBef>
              <a:spcAft>
                <a:spcPts val="725"/>
              </a:spcAft>
              <a:buNone/>
            </a:pPr>
            <a:r>
              <a:rPr lang="vi-VN" altLang="en-US" dirty="0">
                <a:ea typeface="Arial" charset="0"/>
              </a:rPr>
              <a:t>Giả sử đầu vào được cung cấp là:</a:t>
            </a:r>
            <a:endParaRPr lang="en-US" altLang="en-US" dirty="0">
              <a:ea typeface="Arial" charset="0"/>
            </a:endParaRPr>
          </a:p>
          <a:p>
            <a:pPr marL="0" indent="0">
              <a:spcBef>
                <a:spcPts val="725"/>
              </a:spcBef>
              <a:spcAft>
                <a:spcPts val="725"/>
              </a:spcAft>
              <a:buNone/>
            </a:pPr>
            <a:r>
              <a:rPr lang="vi-VN" altLang="en-US" dirty="0">
                <a:ea typeface="Arial" charset="0"/>
              </a:rPr>
              <a:t>D 300</a:t>
            </a:r>
            <a:r>
              <a:rPr lang="en-US" altLang="en-US" dirty="0">
                <a:ea typeface="Arial" charset="0"/>
              </a:rPr>
              <a:t>           </a:t>
            </a:r>
            <a:r>
              <a:rPr lang="vi-VN" altLang="en-US" dirty="0">
                <a:ea typeface="Arial" charset="0"/>
              </a:rPr>
              <a:t>W 200</a:t>
            </a:r>
            <a:r>
              <a:rPr lang="en-US" altLang="en-US" dirty="0">
                <a:ea typeface="Arial" charset="0"/>
              </a:rPr>
              <a:t>            </a:t>
            </a:r>
            <a:r>
              <a:rPr lang="vi-VN" altLang="en-US" dirty="0">
                <a:ea typeface="Arial" charset="0"/>
              </a:rPr>
              <a:t>D 100</a:t>
            </a:r>
            <a:endParaRPr lang="en-US" altLang="en-US" dirty="0">
              <a:ea typeface="Arial" charset="0"/>
            </a:endParaRPr>
          </a:p>
          <a:p>
            <a:pPr marL="0" indent="0">
              <a:spcBef>
                <a:spcPts val="725"/>
              </a:spcBef>
              <a:spcAft>
                <a:spcPts val="725"/>
              </a:spcAft>
              <a:buNone/>
            </a:pPr>
            <a:r>
              <a:rPr lang="vi-VN" altLang="en-US" dirty="0">
                <a:ea typeface="Arial" charset="0"/>
              </a:rPr>
              <a:t>Thì đầu ra sẽ là:</a:t>
            </a:r>
            <a:r>
              <a:rPr lang="en-US" altLang="en-US" dirty="0">
                <a:ea typeface="Arial" charset="0"/>
              </a:rPr>
              <a:t> </a:t>
            </a:r>
            <a:r>
              <a:rPr lang="vi-VN" altLang="en-US" dirty="0">
                <a:ea typeface="Arial" charset="0"/>
              </a:rPr>
              <a:t>500</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311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12:</a:t>
            </a:r>
          </a:p>
          <a:p>
            <a:pPr marL="0" indent="0">
              <a:spcBef>
                <a:spcPts val="725"/>
              </a:spcBef>
              <a:spcAft>
                <a:spcPts val="725"/>
              </a:spcAft>
              <a:buNone/>
            </a:pPr>
            <a:r>
              <a:rPr lang="vi-VN" altLang="en-US" dirty="0">
                <a:ea typeface="Arial" charset="0"/>
              </a:rPr>
              <a:t>Viết một chương trình để tạo tất cả các câu có chủ ngữ nằm trong ["'Anh", "Em"], động từ n</a:t>
            </a:r>
            <a:r>
              <a:rPr lang="en-US" altLang="en-US" dirty="0">
                <a:ea typeface="Arial" charset="0"/>
              </a:rPr>
              <a:t>ằ</a:t>
            </a:r>
            <a:r>
              <a:rPr lang="vi-VN" altLang="en-US" dirty="0">
                <a:ea typeface="Arial" charset="0"/>
              </a:rPr>
              <a:t>m trong ("'Chơi", "Yêu"] và tân ngữ là ["Bóng đá", "Bóng rồ"].</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4776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lnSpcReduction="100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13:</a:t>
            </a:r>
          </a:p>
          <a:p>
            <a:pPr marL="0" indent="0">
              <a:spcBef>
                <a:spcPts val="725"/>
              </a:spcBef>
              <a:spcAft>
                <a:spcPts val="725"/>
              </a:spcAft>
              <a:buNone/>
            </a:pPr>
            <a:r>
              <a:rPr lang="vi-VN" altLang="en-US" dirty="0">
                <a:ea typeface="Arial" charset="0"/>
              </a:rPr>
              <a:t>Một website yêu cầu người dùng nhập tên người dùng và mật khẩu để đăng ký. Viết chương trình để kiểm tra tính hợp lệ của mật khẩu mà người dùng nhập vào. Các tiêu chí kiểm tra mật khẩu bao gồm thỏa mãn đầy đủ các yêu cầu sau:</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Ít nhất 1 chữ cái nằm trong [a-z].</a:t>
            </a:r>
            <a:r>
              <a:rPr lang="en-US" altLang="en-US" dirty="0">
                <a:ea typeface="Arial" charset="0"/>
              </a:rPr>
              <a:t>                              </a:t>
            </a:r>
            <a:r>
              <a:rPr lang="vi-VN" altLang="en-US" dirty="0">
                <a:ea typeface="Arial" charset="0"/>
              </a:rPr>
              <a:t>b</a:t>
            </a:r>
            <a:r>
              <a:rPr lang="en-US" altLang="en-US" dirty="0">
                <a:ea typeface="Arial" charset="0"/>
              </a:rPr>
              <a:t>)</a:t>
            </a:r>
            <a:r>
              <a:rPr lang="vi-VN" altLang="en-US" dirty="0">
                <a:ea typeface="Arial" charset="0"/>
              </a:rPr>
              <a:t> Ít nhất 1 số nằm trong [0-9].</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Ít nhất 1 kí tự nằm trong [A-Z].</a:t>
            </a:r>
            <a:r>
              <a:rPr lang="en-US" altLang="en-US" dirty="0">
                <a:ea typeface="Arial" charset="0"/>
              </a:rPr>
              <a:t>                                  </a:t>
            </a:r>
            <a:r>
              <a:rPr lang="vi-VN" altLang="en-US" dirty="0">
                <a:ea typeface="Arial" charset="0"/>
              </a:rPr>
              <a:t>d</a:t>
            </a:r>
            <a:r>
              <a:rPr lang="en-US" altLang="en-US" dirty="0">
                <a:ea typeface="Arial" charset="0"/>
              </a:rPr>
              <a:t>)</a:t>
            </a:r>
            <a:r>
              <a:rPr lang="vi-VN" altLang="en-US" dirty="0">
                <a:ea typeface="Arial" charset="0"/>
              </a:rPr>
              <a:t> Ít nhất 1 ký tự nằm trong [S# @].</a:t>
            </a:r>
          </a:p>
          <a:p>
            <a:pPr marL="0" indent="0">
              <a:spcBef>
                <a:spcPts val="725"/>
              </a:spcBef>
              <a:spcAft>
                <a:spcPts val="725"/>
              </a:spcAft>
              <a:buNone/>
            </a:pPr>
            <a:r>
              <a:rPr lang="vi-VN" altLang="en-US" dirty="0">
                <a:ea typeface="Arial" charset="0"/>
              </a:rPr>
              <a:t>e</a:t>
            </a:r>
            <a:r>
              <a:rPr lang="en-US" altLang="en-US" dirty="0">
                <a:ea typeface="Arial" charset="0"/>
              </a:rPr>
              <a:t>)</a:t>
            </a:r>
            <a:r>
              <a:rPr lang="vi-VN" altLang="en-US" dirty="0">
                <a:ea typeface="Arial" charset="0"/>
              </a:rPr>
              <a:t> Độ dài mật khẩu tối thiểu: 6 ký tự.</a:t>
            </a:r>
            <a:r>
              <a:rPr lang="en-US" altLang="en-US" dirty="0">
                <a:ea typeface="Arial" charset="0"/>
              </a:rPr>
              <a:t>                            </a:t>
            </a:r>
            <a:r>
              <a:rPr lang="vi-VN" altLang="en-US" dirty="0">
                <a:ea typeface="Arial" charset="0"/>
              </a:rPr>
              <a:t>f</a:t>
            </a:r>
            <a:r>
              <a:rPr lang="en-US" altLang="en-US" dirty="0">
                <a:ea typeface="Arial" charset="0"/>
              </a:rPr>
              <a:t>)</a:t>
            </a:r>
            <a:r>
              <a:rPr lang="vi-VN" altLang="en-US" dirty="0">
                <a:ea typeface="Arial" charset="0"/>
              </a:rPr>
              <a:t> Độ dài mật khẩu tối đa: 12 ký tự.</a:t>
            </a:r>
            <a:endParaRPr lang="en-US" altLang="en-US" dirty="0">
              <a:ea typeface="Arial" charset="0"/>
            </a:endParaRPr>
          </a:p>
          <a:p>
            <a:pPr marL="0" indent="0">
              <a:spcBef>
                <a:spcPts val="725"/>
              </a:spcBef>
              <a:spcAft>
                <a:spcPts val="725"/>
              </a:spcAft>
              <a:buNone/>
            </a:pPr>
            <a:r>
              <a:rPr lang="vi-VN" altLang="en-US" dirty="0">
                <a:ea typeface="Arial" charset="0"/>
              </a:rPr>
              <a:t>Chương trình phải chấp nhận một chuỗi mật khẩu phân tách nhau bởi dấu phẩy và kiểm</a:t>
            </a:r>
            <a:r>
              <a:rPr lang="en-US" altLang="en-US" dirty="0">
                <a:ea typeface="Arial" charset="0"/>
              </a:rPr>
              <a:t> </a:t>
            </a:r>
            <a:r>
              <a:rPr lang="vi-VN" altLang="en-US" dirty="0">
                <a:ea typeface="Arial" charset="0"/>
              </a:rPr>
              <a:t>tra xem chúng có đáp ứng những tiêu chí trên hay không. Mật khẩu hợp lệ sẽ được in,</a:t>
            </a:r>
            <a:r>
              <a:rPr lang="en-US" altLang="en-US" dirty="0">
                <a:ea typeface="Arial" charset="0"/>
              </a:rPr>
              <a:t> </a:t>
            </a:r>
            <a:r>
              <a:rPr lang="vi-VN" altLang="en-US" dirty="0">
                <a:ea typeface="Arial" charset="0"/>
              </a:rPr>
              <a:t>mỗi mật khẩu cách nhau bởi dấu phẩy.</a:t>
            </a:r>
          </a:p>
          <a:p>
            <a:pPr marL="0" indent="0">
              <a:spcBef>
                <a:spcPts val="725"/>
              </a:spcBef>
              <a:spcAft>
                <a:spcPts val="725"/>
              </a:spcAft>
              <a:buNone/>
            </a:pPr>
            <a:r>
              <a:rPr lang="vi-VN" altLang="en-US" dirty="0">
                <a:ea typeface="Arial" charset="0"/>
              </a:rPr>
              <a:t>Ví dụ nếu mật khẩu nhập vào chương trình là:</a:t>
            </a:r>
          </a:p>
          <a:p>
            <a:pPr marL="0" indent="0" algn="ctr">
              <a:spcBef>
                <a:spcPts val="725"/>
              </a:spcBef>
              <a:spcAft>
                <a:spcPts val="725"/>
              </a:spcAft>
              <a:buNone/>
            </a:pPr>
            <a:r>
              <a:rPr lang="vi-VN" altLang="en-US" dirty="0">
                <a:ea typeface="Arial" charset="0"/>
              </a:rPr>
              <a:t>ABd1234@1, a FI#,2w3E*, 2We3345 thì đầu ra sẽ là: ABd1234@1.</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1626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14:</a:t>
            </a:r>
          </a:p>
          <a:p>
            <a:pPr marL="0" indent="0">
              <a:spcBef>
                <a:spcPts val="725"/>
              </a:spcBef>
              <a:spcAft>
                <a:spcPts val="725"/>
              </a:spcAft>
              <a:buNone/>
            </a:pPr>
            <a:r>
              <a:rPr lang="vi-VN" altLang="en-US" dirty="0">
                <a:ea typeface="Arial" charset="0"/>
              </a:rPr>
              <a:t>Viết chương trình sắp xếp tuple (name, age, score) theo thứ tự tăng dần, name là string, age và height là number. Tuple được nhập vào bởi người dùng. Tiêu chí sắp xếp là: </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Sắp xếp theo name sau đó sắp xếp theo age, sau đó sắp xếp theo score. </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Ưu tiên là tên &gt; tuổi &gt; điểm.</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5408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a:t>
            </a:r>
            <a:r>
              <a:rPr lang="en-US" dirty="0" err="1"/>
              <a:t>Cấu</a:t>
            </a:r>
            <a:r>
              <a:rPr lang="en-US" dirty="0"/>
              <a:t> </a:t>
            </a:r>
            <a:r>
              <a:rPr lang="en-US" dirty="0" err="1"/>
              <a:t>trúc</a:t>
            </a:r>
            <a:r>
              <a:rPr lang="en-US" dirty="0"/>
              <a:t> list</a:t>
            </a:r>
          </a:p>
        </p:txBody>
      </p:sp>
      <p:sp>
        <p:nvSpPr>
          <p:cNvPr id="3" name="Content Placeholder 2"/>
          <p:cNvSpPr>
            <a:spLocks noGrp="1"/>
          </p:cNvSpPr>
          <p:nvPr>
            <p:ph idx="1"/>
          </p:nvPr>
        </p:nvSpPr>
        <p:spPr>
          <a:xfrm>
            <a:off x="392626" y="1219201"/>
            <a:ext cx="11406748" cy="5181600"/>
          </a:xfrm>
        </p:spPr>
        <p:txBody>
          <a:bodyPr>
            <a:normAutofit/>
          </a:bodyPr>
          <a:lstStyle/>
          <a:p>
            <a:r>
              <a:rPr lang="en-US" altLang="en-US" dirty="0" err="1"/>
              <a:t>Xác</a:t>
            </a:r>
            <a:r>
              <a:rPr lang="en-US" altLang="en-US" dirty="0"/>
              <a:t> </a:t>
            </a:r>
            <a:r>
              <a:rPr lang="en-US" altLang="en-US" dirty="0" err="1"/>
              <a:t>định</a:t>
            </a:r>
            <a:r>
              <a:rPr lang="en-US" altLang="en-US" dirty="0"/>
              <a:t> </a:t>
            </a:r>
            <a:r>
              <a:rPr lang="en-US" altLang="en-US" dirty="0" err="1"/>
              <a:t>độ</a:t>
            </a:r>
            <a:r>
              <a:rPr lang="en-US" altLang="en-US" dirty="0"/>
              <a:t> </a:t>
            </a:r>
            <a:r>
              <a:rPr lang="en-US" altLang="en-US" dirty="0" err="1"/>
              <a:t>dài</a:t>
            </a:r>
            <a:r>
              <a:rPr lang="en-US" altLang="en-US" dirty="0"/>
              <a:t> </a:t>
            </a:r>
            <a:r>
              <a:rPr lang="en-US" altLang="en-US" dirty="0" err="1"/>
              <a:t>của</a:t>
            </a:r>
            <a:r>
              <a:rPr lang="en-US" altLang="en-US" dirty="0"/>
              <a:t> list: </a:t>
            </a:r>
            <a:r>
              <a:rPr lang="en-US" altLang="en-US" dirty="0" err="1"/>
              <a:t>có</a:t>
            </a:r>
            <a:r>
              <a:rPr lang="en-US" altLang="en-US" dirty="0"/>
              <a:t> </a:t>
            </a:r>
            <a:r>
              <a:rPr lang="en-US" altLang="en-US" dirty="0" err="1"/>
              <a:t>thể</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hàm</a:t>
            </a:r>
            <a:r>
              <a:rPr lang="en-US" altLang="en-US" dirty="0"/>
              <a:t> </a:t>
            </a:r>
            <a:r>
              <a:rPr lang="en-US" altLang="en-US" dirty="0" err="1"/>
              <a:t>len</a:t>
            </a:r>
            <a:r>
              <a:rPr lang="en-US" altLang="en-US" dirty="0"/>
              <a:t>() </a:t>
            </a:r>
            <a:r>
              <a:rPr lang="en-US" altLang="en-US" dirty="0" err="1"/>
              <a:t>để</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độ</a:t>
            </a:r>
            <a:r>
              <a:rPr lang="en-US" altLang="en-US" dirty="0"/>
              <a:t> </a:t>
            </a:r>
            <a:r>
              <a:rPr lang="en-US" altLang="en-US" dirty="0" err="1"/>
              <a:t>dài</a:t>
            </a:r>
            <a:r>
              <a:rPr lang="en-US" altLang="en-US" dirty="0"/>
              <a:t> (</a:t>
            </a:r>
            <a:r>
              <a:rPr lang="en-US" altLang="en-US" dirty="0" err="1"/>
              <a:t>số</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của</a:t>
            </a:r>
            <a:r>
              <a:rPr lang="en-US" altLang="en-US" dirty="0"/>
              <a:t> </a:t>
            </a:r>
            <a:r>
              <a:rPr lang="en-US" altLang="en-US" dirty="0" err="1"/>
              <a:t>một</a:t>
            </a:r>
            <a:r>
              <a:rPr lang="en-US" altLang="en-US" dirty="0"/>
              <a:t> list.</a:t>
            </a:r>
          </a:p>
          <a:p>
            <a:pPr marL="0" indent="0">
              <a:buNone/>
            </a:pPr>
            <a:r>
              <a:rPr lang="en-US" altLang="en-US" dirty="0" err="1"/>
              <a:t>Sử</a:t>
            </a:r>
            <a:r>
              <a:rPr lang="en-US" altLang="en-US" dirty="0"/>
              <a:t> </a:t>
            </a:r>
            <a:r>
              <a:rPr lang="vi-VN" altLang="en-US" dirty="0"/>
              <a:t>dụng độ dài của một list trong vòng lặp là sử dụng hàm len() để lấy độ dài của list và sử dụng giá trị đó trong điều kiện của vòng lặp for. Dưới đây là cấu trúc chung:</a:t>
            </a:r>
            <a:endParaRPr lang="en-US" altLang="en-US" dirty="0"/>
          </a:p>
          <a:p>
            <a:pPr marL="0" indent="0">
              <a:buNone/>
            </a:pPr>
            <a:r>
              <a:rPr lang="en-US" altLang="en-US" dirty="0"/>
              <a:t>				</a:t>
            </a:r>
            <a:r>
              <a:rPr lang="en-US" altLang="en-US" dirty="0" err="1"/>
              <a:t>my_list</a:t>
            </a:r>
            <a:r>
              <a:rPr lang="en-US" altLang="en-US" dirty="0"/>
              <a:t> = [...]  # List </a:t>
            </a:r>
            <a:r>
              <a:rPr lang="en-US" altLang="en-US" dirty="0" err="1"/>
              <a:t>của</a:t>
            </a:r>
            <a:r>
              <a:rPr lang="en-US" altLang="en-US" dirty="0"/>
              <a:t> </a:t>
            </a:r>
            <a:r>
              <a:rPr lang="en-US" altLang="en-US" dirty="0" err="1"/>
              <a:t>bạn</a:t>
            </a:r>
            <a:endParaRPr lang="en-US" altLang="en-US" dirty="0"/>
          </a:p>
          <a:p>
            <a:pPr marL="0" indent="0">
              <a:buNone/>
            </a:pPr>
            <a:r>
              <a:rPr lang="en-US" altLang="en-US" dirty="0"/>
              <a:t>				for index in range(</a:t>
            </a:r>
            <a:r>
              <a:rPr lang="en-US" altLang="en-US" dirty="0" err="1"/>
              <a:t>len</a:t>
            </a:r>
            <a:r>
              <a:rPr lang="en-US" altLang="en-US" dirty="0"/>
              <a:t>(</a:t>
            </a:r>
            <a:r>
              <a:rPr lang="en-US" altLang="en-US" dirty="0" err="1"/>
              <a:t>my_list</a:t>
            </a:r>
            <a:r>
              <a:rPr lang="en-US" altLang="en-US" dirty="0"/>
              <a:t>)):</a:t>
            </a:r>
          </a:p>
          <a:p>
            <a:pPr marL="0" indent="0">
              <a:buNone/>
            </a:pPr>
            <a:r>
              <a:rPr lang="en-US" altLang="en-US" dirty="0"/>
              <a:t>    				      # </a:t>
            </a:r>
            <a:r>
              <a:rPr lang="en-US" altLang="en-US" dirty="0" err="1"/>
              <a:t>Thực</a:t>
            </a:r>
            <a:r>
              <a:rPr lang="en-US" altLang="en-US" dirty="0"/>
              <a:t> </a:t>
            </a:r>
            <a:r>
              <a:rPr lang="en-US" altLang="en-US" dirty="0" err="1"/>
              <a:t>hiện</a:t>
            </a:r>
            <a:r>
              <a:rPr lang="en-US" altLang="en-US" dirty="0"/>
              <a:t> </a:t>
            </a:r>
            <a:r>
              <a:rPr lang="en-US" altLang="en-US" dirty="0" err="1"/>
              <a:t>các</a:t>
            </a:r>
            <a:r>
              <a:rPr lang="en-US" altLang="en-US" dirty="0"/>
              <a:t> </a:t>
            </a:r>
            <a:r>
              <a:rPr lang="en-US" altLang="en-US" dirty="0" err="1"/>
              <a:t>câu</a:t>
            </a:r>
            <a:r>
              <a:rPr lang="en-US" altLang="en-US" dirty="0"/>
              <a:t> </a:t>
            </a:r>
            <a:r>
              <a:rPr lang="en-US" altLang="en-US" dirty="0" err="1"/>
              <a:t>lệnh</a:t>
            </a:r>
            <a:r>
              <a:rPr lang="en-US" altLang="en-US" dirty="0"/>
              <a:t> </a:t>
            </a:r>
            <a:r>
              <a:rPr lang="en-US" altLang="en-US" dirty="0" err="1"/>
              <a:t>với</a:t>
            </a:r>
            <a:r>
              <a:rPr lang="en-US" altLang="en-US" dirty="0"/>
              <a:t> </a:t>
            </a:r>
            <a:r>
              <a:rPr lang="en-US" altLang="en-US" dirty="0" err="1"/>
              <a:t>my_list</a:t>
            </a:r>
            <a:r>
              <a:rPr lang="en-US" altLang="en-US" dirty="0"/>
              <a:t>[index]</a:t>
            </a:r>
          </a:p>
          <a:p>
            <a:pPr marL="0" indent="0">
              <a:buNone/>
            </a:pPr>
            <a:r>
              <a:rPr lang="vi-VN" altLang="en-US" dirty="0"/>
              <a:t>Trong đó:</a:t>
            </a:r>
          </a:p>
          <a:p>
            <a:pPr marL="0" indent="0">
              <a:buNone/>
            </a:pPr>
            <a:r>
              <a:rPr lang="en-US" altLang="en-US" dirty="0"/>
              <a:t>+ </a:t>
            </a:r>
            <a:r>
              <a:rPr lang="vi-VN" altLang="en-US" dirty="0"/>
              <a:t>my_list là tên của list mà bạn muốn lặp qua.</a:t>
            </a:r>
          </a:p>
          <a:p>
            <a:pPr marL="0" indent="0">
              <a:buNone/>
            </a:pPr>
            <a:r>
              <a:rPr lang="en-US" altLang="en-US" dirty="0"/>
              <a:t>+ </a:t>
            </a:r>
            <a:r>
              <a:rPr lang="vi-VN" altLang="en-US" dirty="0"/>
              <a:t>len(my_list) trả về độ dài của list.</a:t>
            </a:r>
          </a:p>
          <a:p>
            <a:pPr marL="0" indent="0">
              <a:buNone/>
            </a:pPr>
            <a:r>
              <a:rPr lang="en-US" altLang="en-US" dirty="0"/>
              <a:t>+ </a:t>
            </a:r>
            <a:r>
              <a:rPr lang="vi-VN" altLang="en-US" dirty="0"/>
              <a:t>range(len(my_list)) tạo ra một dãy số từ 0 đến độ dài của list trừ đi 1.</a:t>
            </a:r>
          </a:p>
          <a:p>
            <a:pPr marL="0" indent="0">
              <a:buNone/>
            </a:pPr>
            <a:r>
              <a:rPr lang="en-US" altLang="en-US" dirty="0"/>
              <a:t>+ </a:t>
            </a:r>
            <a:r>
              <a:rPr lang="vi-VN" altLang="en-US" dirty="0"/>
              <a:t>index là biến được sử dụng để đại diện cho các chỉ số của list khi lặp qua.</a:t>
            </a:r>
            <a:endParaRPr lang="en-US" altLang="en-US" dirty="0"/>
          </a:p>
          <a:p>
            <a:pPr marL="0" indent="0">
              <a:buNone/>
            </a:pPr>
            <a:endParaRPr lang="en-US" altLang="en-US" dirty="0"/>
          </a:p>
          <a:p>
            <a:endParaRPr lang="en-US"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296671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15:</a:t>
            </a:r>
          </a:p>
          <a:p>
            <a:pPr marL="0" indent="0">
              <a:spcBef>
                <a:spcPts val="725"/>
              </a:spcBef>
              <a:spcAft>
                <a:spcPts val="725"/>
              </a:spcAft>
              <a:buNone/>
            </a:pPr>
            <a:r>
              <a:rPr lang="vi-VN" altLang="en-US" dirty="0">
                <a:ea typeface="Arial" charset="0"/>
              </a:rPr>
              <a:t>Viết một chương trình có 2 chữ số, X, Y nhận giá trị từ đầu vào và tạo ra một mảng 2 chiều. Giá trị phần tử trong hàng thứ i và cột thứ j của mảng phải là i*j.</a:t>
            </a:r>
          </a:p>
          <a:p>
            <a:pPr marL="0" indent="0">
              <a:spcBef>
                <a:spcPts val="725"/>
              </a:spcBef>
              <a:spcAft>
                <a:spcPts val="725"/>
              </a:spcAft>
              <a:buNone/>
            </a:pPr>
            <a:r>
              <a:rPr lang="vi-VN" altLang="en-US" dirty="0">
                <a:ea typeface="Arial" charset="0"/>
              </a:rPr>
              <a:t>Lưu ý: i=0,1,.., X-1; j-0,1,.., Y-1.</a:t>
            </a:r>
          </a:p>
          <a:p>
            <a:pPr marL="0" indent="0">
              <a:spcBef>
                <a:spcPts val="725"/>
              </a:spcBef>
              <a:spcAft>
                <a:spcPts val="725"/>
              </a:spcAft>
              <a:buNone/>
            </a:pPr>
            <a:r>
              <a:rPr lang="vi-VN" altLang="en-US" dirty="0">
                <a:ea typeface="Arial" charset="0"/>
              </a:rPr>
              <a:t>Ví dụ:</a:t>
            </a:r>
          </a:p>
          <a:p>
            <a:pPr marL="0" indent="0">
              <a:spcBef>
                <a:spcPts val="725"/>
              </a:spcBef>
              <a:spcAft>
                <a:spcPts val="725"/>
              </a:spcAft>
              <a:buNone/>
            </a:pPr>
            <a:r>
              <a:rPr lang="en-US" altLang="en-US" dirty="0">
                <a:ea typeface="Arial" charset="0"/>
              </a:rPr>
              <a:t>G</a:t>
            </a:r>
            <a:r>
              <a:rPr lang="vi-VN" altLang="en-US" dirty="0">
                <a:ea typeface="Arial" charset="0"/>
              </a:rPr>
              <a:t>iá trị X, Y nhập vào là 3, 5 thì đầu ra là: 110, 0, 0, 0, 01, [0, 1, 2, 3, 41, [</a:t>
            </a:r>
            <a:r>
              <a:rPr lang="en-US" altLang="en-US" dirty="0">
                <a:ea typeface="Arial" charset="0"/>
              </a:rPr>
              <a:t>0</a:t>
            </a:r>
            <a:r>
              <a:rPr lang="vi-VN" altLang="en-US" dirty="0">
                <a:ea typeface="Arial" charset="0"/>
              </a:rPr>
              <a:t>, 2, 4, 6, 8]].</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5169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16:</a:t>
            </a:r>
          </a:p>
          <a:p>
            <a:pPr marL="0" indent="0">
              <a:spcBef>
                <a:spcPts val="725"/>
              </a:spcBef>
              <a:spcAft>
                <a:spcPts val="725"/>
              </a:spcAft>
              <a:buNone/>
            </a:pPr>
            <a:r>
              <a:rPr lang="en-US" altLang="en-US" dirty="0">
                <a:ea typeface="Arial" charset="0"/>
              </a:rPr>
              <a:t>1. </a:t>
            </a:r>
            <a:r>
              <a:rPr lang="vi-VN" altLang="en-US" dirty="0">
                <a:ea typeface="Arial" charset="0"/>
              </a:rPr>
              <a:t>Viết chương trình sinh dãy (list)</a:t>
            </a:r>
            <a:r>
              <a:rPr lang="en-US" altLang="en-US" dirty="0">
                <a:ea typeface="Arial" charset="0"/>
              </a:rPr>
              <a:t> </a:t>
            </a:r>
            <a:r>
              <a:rPr lang="vi-VN" altLang="en-US" dirty="0">
                <a:ea typeface="Arial" charset="0"/>
              </a:rPr>
              <a:t>A là biểu diễn của ma trận đơn vị. Chương trình nhập số n từ bàn phím và sinh ra ma trận đơn vị bậc n, sau đó hiện kết quả trên màn hình.</a:t>
            </a:r>
            <a:endParaRPr lang="en-US" altLang="en-US" dirty="0">
              <a:ea typeface="Arial" charset="0"/>
            </a:endParaRPr>
          </a:p>
          <a:p>
            <a:pPr marL="0" indent="0">
              <a:spcBef>
                <a:spcPts val="725"/>
              </a:spcBef>
              <a:spcAft>
                <a:spcPts val="725"/>
              </a:spcAft>
              <a:buNone/>
            </a:pPr>
            <a:r>
              <a:rPr lang="en-US" altLang="en-US" dirty="0">
                <a:ea typeface="Arial" charset="0"/>
              </a:rPr>
              <a:t>2. </a:t>
            </a:r>
            <a:r>
              <a:rPr lang="vi-VN" altLang="en-US" dirty="0">
                <a:ea typeface="Arial" charset="0"/>
              </a:rPr>
              <a:t>Ma trận mxn (m hàng, n cột) có thể được mô tả bởi danh sách như sau:</a:t>
            </a:r>
          </a:p>
          <a:p>
            <a:pPr marL="0" indent="0">
              <a:spcBef>
                <a:spcPts val="725"/>
              </a:spcBef>
              <a:spcAft>
                <a:spcPts val="725"/>
              </a:spcAft>
              <a:buNone/>
            </a:pPr>
            <a:r>
              <a:rPr lang="vi-VN" altLang="en-US" dirty="0">
                <a:ea typeface="Arial" charset="0"/>
              </a:rPr>
              <a:t>A=|[all, al2, ...aln], [a21, a22,...,a2n], ...,[am1, am2, ..., amn]].</a:t>
            </a:r>
          </a:p>
          <a:p>
            <a:pPr marL="0" indent="0">
              <a:spcBef>
                <a:spcPts val="725"/>
              </a:spcBef>
              <a:spcAft>
                <a:spcPts val="725"/>
              </a:spcAft>
              <a:buNone/>
            </a:pPr>
            <a:r>
              <a:rPr lang="vi-VN" altLang="en-US" dirty="0">
                <a:ea typeface="Arial" charset="0"/>
              </a:rPr>
              <a:t>Thực hiện các công việc sau:</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Viết chương trình nhập vào ma trận A với các phần tử aij là các số tự nhiên được nhập từ bàn phím.</a:t>
            </a:r>
          </a:p>
          <a:p>
            <a:pPr marL="0" indent="0">
              <a:spcBef>
                <a:spcPts val="725"/>
              </a:spcBef>
              <a:spcAft>
                <a:spcPts val="725"/>
              </a:spcAft>
              <a:buNone/>
            </a:pPr>
            <a:r>
              <a:rPr lang="vi-VN" altLang="en-US" dirty="0">
                <a:ea typeface="Arial" charset="0"/>
              </a:rPr>
              <a:t>b</a:t>
            </a:r>
            <a:r>
              <a:rPr lang="en-US" altLang="en-US">
                <a:ea typeface="Arial" charset="0"/>
              </a:rPr>
              <a:t>)</a:t>
            </a:r>
            <a:r>
              <a:rPr lang="vi-VN" altLang="en-US">
                <a:ea typeface="Arial" charset="0"/>
              </a:rPr>
              <a:t> </a:t>
            </a:r>
            <a:r>
              <a:rPr lang="vi-VN" altLang="en-US" dirty="0">
                <a:ea typeface="Arial" charset="0"/>
              </a:rPr>
              <a:t>Tính tổng các phần tử của Ma trận A.</a:t>
            </a: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60204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42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a:t>
            </a:r>
            <a:r>
              <a:rPr lang="en-US" dirty="0" err="1"/>
              <a:t>Cấu</a:t>
            </a:r>
            <a:r>
              <a:rPr lang="en-US" dirty="0"/>
              <a:t> </a:t>
            </a:r>
            <a:r>
              <a:rPr lang="en-US" dirty="0" err="1"/>
              <a:t>trúc</a:t>
            </a:r>
            <a:r>
              <a:rPr lang="en-US" dirty="0"/>
              <a:t> list</a:t>
            </a:r>
          </a:p>
        </p:txBody>
      </p:sp>
      <p:sp>
        <p:nvSpPr>
          <p:cNvPr id="3" name="Content Placeholder 2"/>
          <p:cNvSpPr>
            <a:spLocks noGrp="1"/>
          </p:cNvSpPr>
          <p:nvPr>
            <p:ph idx="1"/>
          </p:nvPr>
        </p:nvSpPr>
        <p:spPr>
          <a:xfrm>
            <a:off x="392626" y="1219201"/>
            <a:ext cx="11406748" cy="5181600"/>
          </a:xfrm>
        </p:spPr>
        <p:txBody>
          <a:bodyPr>
            <a:normAutofit/>
          </a:bodyPr>
          <a:lstStyle/>
          <a:p>
            <a:r>
              <a:rPr lang="en-US" altLang="en-US" dirty="0" err="1"/>
              <a:t>Sử</a:t>
            </a:r>
            <a:r>
              <a:rPr lang="en-US" altLang="en-US" dirty="0"/>
              <a:t> </a:t>
            </a:r>
            <a:r>
              <a:rPr lang="en-US" altLang="en-US" dirty="0" err="1"/>
              <a:t>dụng</a:t>
            </a:r>
            <a:r>
              <a:rPr lang="en-US" altLang="en-US" dirty="0"/>
              <a:t> list </a:t>
            </a:r>
            <a:r>
              <a:rPr lang="en-US" altLang="en-US" dirty="0" err="1"/>
              <a:t>trong</a:t>
            </a:r>
            <a:r>
              <a:rPr lang="en-US" altLang="en-US" dirty="0"/>
              <a:t> </a:t>
            </a:r>
            <a:r>
              <a:rPr lang="en-US" altLang="en-US" dirty="0" err="1"/>
              <a:t>vòng</a:t>
            </a:r>
            <a:r>
              <a:rPr lang="en-US" altLang="en-US" dirty="0"/>
              <a:t> </a:t>
            </a:r>
            <a:r>
              <a:rPr lang="en-US" altLang="en-US" dirty="0" err="1"/>
              <a:t>lặp</a:t>
            </a:r>
            <a:r>
              <a:rPr lang="en-US" altLang="en-US" dirty="0"/>
              <a:t> for:</a:t>
            </a:r>
          </a:p>
          <a:p>
            <a:pPr marL="0" indent="0">
              <a:buNone/>
            </a:pPr>
            <a:r>
              <a:rPr lang="vi-VN" altLang="en-US" dirty="0"/>
              <a:t>Vòng lặp for cho phép bạn lặp qua từng phần tử trong list một cách tuần tự và thực hiện các hành động cụ thể với từng phần tử đó.</a:t>
            </a:r>
            <a:r>
              <a:rPr lang="en-US" altLang="en-US" dirty="0"/>
              <a:t> </a:t>
            </a:r>
            <a:r>
              <a:rPr lang="vi-VN" altLang="en-US" dirty="0"/>
              <a:t>Cú pháp của vòng lặp for để lặp qua các phần tử trong list như sau:</a:t>
            </a:r>
            <a:endParaRPr lang="en-US" altLang="en-US" dirty="0"/>
          </a:p>
          <a:p>
            <a:pPr marL="0" indent="0">
              <a:buNone/>
            </a:pPr>
            <a:r>
              <a:rPr lang="en-US" altLang="en-US" dirty="0"/>
              <a:t>			for item in </a:t>
            </a:r>
            <a:r>
              <a:rPr lang="en-US" altLang="en-US" dirty="0" err="1"/>
              <a:t>my_list</a:t>
            </a:r>
            <a:r>
              <a:rPr lang="en-US" altLang="en-US" dirty="0"/>
              <a:t>:</a:t>
            </a:r>
          </a:p>
          <a:p>
            <a:pPr marL="0" indent="0">
              <a:buNone/>
            </a:pPr>
            <a:r>
              <a:rPr lang="en-US" altLang="en-US" dirty="0"/>
              <a:t>   			    # </a:t>
            </a:r>
            <a:r>
              <a:rPr lang="en-US" altLang="en-US" dirty="0" err="1"/>
              <a:t>Các</a:t>
            </a:r>
            <a:r>
              <a:rPr lang="en-US" altLang="en-US" dirty="0"/>
              <a:t> </a:t>
            </a:r>
            <a:r>
              <a:rPr lang="en-US" altLang="en-US" dirty="0" err="1"/>
              <a:t>câu</a:t>
            </a:r>
            <a:r>
              <a:rPr lang="en-US" altLang="en-US" dirty="0"/>
              <a:t> </a:t>
            </a:r>
            <a:r>
              <a:rPr lang="en-US" altLang="en-US" dirty="0" err="1"/>
              <a:t>lệnh</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với</a:t>
            </a:r>
            <a:r>
              <a:rPr lang="en-US" altLang="en-US" dirty="0"/>
              <a:t> </a:t>
            </a:r>
            <a:r>
              <a:rPr lang="en-US" altLang="en-US" dirty="0" err="1"/>
              <a:t>phần</a:t>
            </a:r>
            <a:r>
              <a:rPr lang="en-US" altLang="en-US" dirty="0"/>
              <a:t> </a:t>
            </a:r>
            <a:r>
              <a:rPr lang="en-US" altLang="en-US" dirty="0" err="1"/>
              <a:t>tử</a:t>
            </a:r>
            <a:r>
              <a:rPr lang="en-US" altLang="en-US" dirty="0"/>
              <a:t> item </a:t>
            </a:r>
            <a:r>
              <a:rPr lang="en-US" altLang="en-US" dirty="0" err="1"/>
              <a:t>trong</a:t>
            </a:r>
            <a:r>
              <a:rPr lang="en-US" altLang="en-US" dirty="0"/>
              <a:t> list</a:t>
            </a:r>
          </a:p>
          <a:p>
            <a:pPr marL="0" indent="0">
              <a:buNone/>
            </a:pPr>
            <a:r>
              <a:rPr lang="en-US" altLang="en-US" dirty="0"/>
              <a:t>    			    # ...</a:t>
            </a:r>
          </a:p>
          <a:p>
            <a:pPr marL="0" indent="0">
              <a:buNone/>
            </a:pPr>
            <a:r>
              <a:rPr lang="vi-VN" altLang="en-US" dirty="0"/>
              <a:t>Trong đó:</a:t>
            </a:r>
          </a:p>
          <a:p>
            <a:pPr marL="0" indent="0">
              <a:buNone/>
            </a:pPr>
            <a:r>
              <a:rPr lang="en-US" altLang="en-US" dirty="0"/>
              <a:t>+ </a:t>
            </a:r>
            <a:r>
              <a:rPr lang="vi-VN" altLang="en-US" dirty="0"/>
              <a:t>item là biến được sử dụng để đại diện cho từng phần tử trong list khi lặp qua.</a:t>
            </a:r>
          </a:p>
          <a:p>
            <a:pPr marL="0" indent="0">
              <a:buNone/>
            </a:pPr>
            <a:r>
              <a:rPr lang="en-US" altLang="en-US" dirty="0"/>
              <a:t>+ </a:t>
            </a:r>
            <a:r>
              <a:rPr lang="vi-VN" altLang="en-US" dirty="0"/>
              <a:t>my_list là tên của list mà bạn muốn lặp qua.</a:t>
            </a:r>
            <a:endParaRPr lang="en-US" altLang="en-US" dirty="0"/>
          </a:p>
          <a:p>
            <a:endParaRPr lang="en-US" altLang="en-US" dirty="0"/>
          </a:p>
          <a:p>
            <a:endParaRPr lang="en-US"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586508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 </a:t>
            </a:r>
            <a:r>
              <a:rPr lang="en-US" dirty="0" err="1"/>
              <a:t>Các</a:t>
            </a:r>
            <a:r>
              <a:rPr lang="en-US" dirty="0"/>
              <a:t> </a:t>
            </a:r>
            <a:r>
              <a:rPr lang="en-US" dirty="0" err="1"/>
              <a:t>thao</a:t>
            </a:r>
            <a:r>
              <a:rPr lang="en-US" dirty="0"/>
              <a:t> </a:t>
            </a:r>
            <a:r>
              <a:rPr lang="en-US" dirty="0" err="1"/>
              <a:t>tác</a:t>
            </a:r>
            <a:r>
              <a:rPr lang="en-US" dirty="0"/>
              <a:t> </a:t>
            </a:r>
            <a:r>
              <a:rPr lang="en-US" dirty="0" err="1"/>
              <a:t>trên</a:t>
            </a:r>
            <a:r>
              <a:rPr lang="en-US" dirty="0"/>
              <a:t> list</a:t>
            </a:r>
          </a:p>
        </p:txBody>
      </p:sp>
      <p:sp>
        <p:nvSpPr>
          <p:cNvPr id="3" name="Content Placeholder 2"/>
          <p:cNvSpPr>
            <a:spLocks noGrp="1"/>
          </p:cNvSpPr>
          <p:nvPr>
            <p:ph idx="1"/>
          </p:nvPr>
        </p:nvSpPr>
        <p:spPr>
          <a:xfrm>
            <a:off x="392626" y="1644241"/>
            <a:ext cx="11406748" cy="4604159"/>
          </a:xfrm>
        </p:spPr>
        <p:txBody>
          <a:bodyPr>
            <a:normAutofit/>
          </a:bodyPr>
          <a:lstStyle/>
          <a:p>
            <a:r>
              <a:rPr lang="vi-VN" altLang="en-US" b="1" dirty="0"/>
              <a:t>Thêm phần tử vào list:</a:t>
            </a:r>
          </a:p>
          <a:p>
            <a:pPr marL="0" indent="0">
              <a:buNone/>
            </a:pPr>
            <a:r>
              <a:rPr lang="en-US" altLang="en-US" dirty="0"/>
              <a:t>list.</a:t>
            </a:r>
            <a:r>
              <a:rPr lang="vi-VN" altLang="en-US" dirty="0"/>
              <a:t>append(element): Thêm phần tử element vào cuối list.</a:t>
            </a:r>
          </a:p>
          <a:p>
            <a:pPr marL="0" indent="0">
              <a:buNone/>
            </a:pPr>
            <a:r>
              <a:rPr lang="en-US" altLang="en-US" dirty="0"/>
              <a:t>list.</a:t>
            </a:r>
            <a:r>
              <a:rPr lang="vi-VN" altLang="en-US" dirty="0"/>
              <a:t>insert(index, element): Thêm phần tử element vào vị trí có chỉ số index.</a:t>
            </a:r>
            <a:endParaRPr lang="en-US" altLang="en-US" dirty="0"/>
          </a:p>
          <a:p>
            <a:r>
              <a:rPr lang="vi-VN" altLang="en-US" b="1" dirty="0"/>
              <a:t>Xóa phần tử khỏi list:</a:t>
            </a:r>
          </a:p>
          <a:p>
            <a:pPr marL="0" indent="0">
              <a:buNone/>
            </a:pPr>
            <a:r>
              <a:rPr lang="en-US" altLang="en-US" dirty="0"/>
              <a:t>list.</a:t>
            </a:r>
            <a:r>
              <a:rPr lang="vi-VN" altLang="en-US" dirty="0"/>
              <a:t>remove(element): Xóa phần tử đầu tiên có giá trị là element khỏi list.</a:t>
            </a:r>
          </a:p>
          <a:p>
            <a:pPr marL="0" indent="0">
              <a:buNone/>
            </a:pPr>
            <a:r>
              <a:rPr lang="en-US" altLang="en-US" dirty="0"/>
              <a:t>list.</a:t>
            </a:r>
            <a:r>
              <a:rPr lang="vi-VN" altLang="en-US" dirty="0"/>
              <a:t>pop(index): Xóa phần tử ở vị trí có chỉ số index khỏi list và trả về giá trị của phần tử bị xóa.</a:t>
            </a:r>
          </a:p>
          <a:p>
            <a:pPr marL="0" indent="0">
              <a:buNone/>
            </a:pPr>
            <a:r>
              <a:rPr lang="vi-VN" altLang="en-US" dirty="0"/>
              <a:t>del list[index]: Xóa phần tử ở vị trí có chỉ số index khỏi list.</a:t>
            </a:r>
          </a:p>
          <a:p>
            <a:pPr marL="0" indent="0">
              <a:buNone/>
            </a:pPr>
            <a:r>
              <a:rPr lang="vi-VN" altLang="en-US" dirty="0"/>
              <a:t>clear(): Xóa tất cả các phần tử trong list, làm list trở thành rỗng.</a:t>
            </a:r>
            <a:endParaRPr lang="en-US" altLang="en-US" dirty="0"/>
          </a:p>
          <a:p>
            <a:r>
              <a:rPr lang="en-US" altLang="en-US" b="1" dirty="0" err="1"/>
              <a:t>Tìm</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lớn</a:t>
            </a:r>
            <a:r>
              <a:rPr lang="en-US" altLang="en-US" b="1" dirty="0"/>
              <a:t> </a:t>
            </a:r>
            <a:r>
              <a:rPr lang="en-US" altLang="en-US" b="1" dirty="0" err="1"/>
              <a:t>nhất</a:t>
            </a:r>
            <a:r>
              <a:rPr lang="en-US" altLang="en-US" b="1" dirty="0"/>
              <a:t> </a:t>
            </a:r>
            <a:r>
              <a:rPr lang="en-US" altLang="en-US" b="1" dirty="0" err="1"/>
              <a:t>và</a:t>
            </a:r>
            <a:r>
              <a:rPr lang="en-US" altLang="en-US" b="1" dirty="0"/>
              <a:t> </a:t>
            </a:r>
            <a:r>
              <a:rPr lang="en-US" altLang="en-US" b="1" dirty="0" err="1"/>
              <a:t>nhỏ</a:t>
            </a:r>
            <a:r>
              <a:rPr lang="en-US" altLang="en-US" b="1" dirty="0"/>
              <a:t> </a:t>
            </a:r>
            <a:r>
              <a:rPr lang="en-US" altLang="en-US" b="1" dirty="0" err="1"/>
              <a:t>nhất</a:t>
            </a:r>
            <a:r>
              <a:rPr lang="en-US" altLang="en-US" b="1" dirty="0"/>
              <a:t> </a:t>
            </a:r>
            <a:r>
              <a:rPr lang="en-US" altLang="en-US" b="1" dirty="0" err="1"/>
              <a:t>trong</a:t>
            </a:r>
            <a:r>
              <a:rPr lang="en-US" altLang="en-US" b="1" dirty="0"/>
              <a:t> list</a:t>
            </a:r>
          </a:p>
          <a:p>
            <a:pPr marL="0" indent="0">
              <a:buNone/>
            </a:pPr>
            <a:r>
              <a:rPr lang="en-US" altLang="en-US" dirty="0"/>
              <a:t>min(list): </a:t>
            </a:r>
            <a:r>
              <a:rPr lang="en-US" altLang="en-US" dirty="0" err="1"/>
              <a:t>Tìm</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nhỏ</a:t>
            </a:r>
            <a:r>
              <a:rPr lang="en-US" altLang="en-US" dirty="0"/>
              <a:t> </a:t>
            </a:r>
            <a:r>
              <a:rPr lang="en-US" altLang="en-US" dirty="0" err="1"/>
              <a:t>nhất</a:t>
            </a:r>
            <a:r>
              <a:rPr lang="en-US" altLang="en-US" dirty="0"/>
              <a:t> </a:t>
            </a:r>
            <a:r>
              <a:rPr lang="en-US" altLang="en-US" dirty="0" err="1"/>
              <a:t>trong</a:t>
            </a:r>
            <a:r>
              <a:rPr lang="en-US" altLang="en-US" dirty="0"/>
              <a:t> list</a:t>
            </a:r>
          </a:p>
          <a:p>
            <a:pPr marL="0" indent="0">
              <a:buNone/>
            </a:pPr>
            <a:r>
              <a:rPr lang="en-US" altLang="en-US" dirty="0"/>
              <a:t>max(list): </a:t>
            </a:r>
            <a:r>
              <a:rPr lang="en-US" altLang="en-US" dirty="0" err="1"/>
              <a:t>Tìm</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lớn</a:t>
            </a:r>
            <a:r>
              <a:rPr lang="en-US" altLang="en-US" dirty="0"/>
              <a:t> </a:t>
            </a:r>
            <a:r>
              <a:rPr lang="en-US" altLang="en-US" dirty="0" err="1"/>
              <a:t>nhất</a:t>
            </a:r>
            <a:r>
              <a:rPr lang="en-US" altLang="en-US" dirty="0"/>
              <a:t> </a:t>
            </a:r>
            <a:r>
              <a:rPr lang="en-US" altLang="en-US" dirty="0" err="1"/>
              <a:t>trong</a:t>
            </a:r>
            <a:r>
              <a:rPr lang="en-US" altLang="en-US" dirty="0"/>
              <a:t> list</a:t>
            </a: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 </a:t>
            </a:r>
            <a:r>
              <a:rPr lang="en-US" dirty="0" err="1"/>
              <a:t>Các</a:t>
            </a:r>
            <a:r>
              <a:rPr lang="en-US" dirty="0"/>
              <a:t> </a:t>
            </a:r>
            <a:r>
              <a:rPr lang="en-US" dirty="0" err="1"/>
              <a:t>thao</a:t>
            </a:r>
            <a:r>
              <a:rPr lang="en-US" dirty="0"/>
              <a:t> </a:t>
            </a:r>
            <a:r>
              <a:rPr lang="en-US" dirty="0" err="1"/>
              <a:t>tác</a:t>
            </a:r>
            <a:r>
              <a:rPr lang="en-US" dirty="0"/>
              <a:t> </a:t>
            </a:r>
            <a:r>
              <a:rPr lang="en-US" dirty="0" err="1"/>
              <a:t>trên</a:t>
            </a:r>
            <a:r>
              <a:rPr lang="en-US" dirty="0"/>
              <a:t> list</a:t>
            </a:r>
          </a:p>
        </p:txBody>
      </p:sp>
      <p:sp>
        <p:nvSpPr>
          <p:cNvPr id="3" name="Content Placeholder 2"/>
          <p:cNvSpPr>
            <a:spLocks noGrp="1"/>
          </p:cNvSpPr>
          <p:nvPr>
            <p:ph idx="1"/>
          </p:nvPr>
        </p:nvSpPr>
        <p:spPr>
          <a:xfrm>
            <a:off x="392626" y="1295400"/>
            <a:ext cx="11406748" cy="5410199"/>
          </a:xfrm>
        </p:spPr>
        <p:txBody>
          <a:bodyPr>
            <a:normAutofit/>
          </a:bodyPr>
          <a:lstStyle/>
          <a:p>
            <a:r>
              <a:rPr lang="vi-VN" altLang="en-US" b="1" dirty="0"/>
              <a:t>Truy cập và cập nhật phần tử:</a:t>
            </a:r>
          </a:p>
          <a:p>
            <a:pPr marL="0" indent="0">
              <a:buNone/>
            </a:pPr>
            <a:r>
              <a:rPr lang="vi-VN" altLang="en-US" dirty="0"/>
              <a:t>list[index]: Truy cập phần tử ở vị trí có chỉ số index.</a:t>
            </a:r>
          </a:p>
          <a:p>
            <a:pPr marL="0" indent="0">
              <a:buNone/>
            </a:pPr>
            <a:r>
              <a:rPr lang="vi-VN" altLang="en-US" dirty="0"/>
              <a:t>list[start:end]: Trích xuất một phần của list từ vị trí start đến vị trí end-1.</a:t>
            </a:r>
          </a:p>
          <a:p>
            <a:pPr marL="0" indent="0">
              <a:buNone/>
            </a:pPr>
            <a:r>
              <a:rPr lang="vi-VN" altLang="en-US" dirty="0"/>
              <a:t>list[start:end:step]: Trích xuất một phần của list từ vị trí start đến vị trí end-1 với bước step.</a:t>
            </a:r>
          </a:p>
          <a:p>
            <a:pPr marL="0" indent="0">
              <a:buNone/>
            </a:pPr>
            <a:r>
              <a:rPr lang="vi-VN" altLang="en-US" dirty="0"/>
              <a:t>list[index] = new_value: Thay đổi giá trị của phần tử ở vị trí có chỉ số index.</a:t>
            </a:r>
            <a:endParaRPr lang="en-US" altLang="en-US" dirty="0"/>
          </a:p>
          <a:p>
            <a:r>
              <a:rPr lang="vi-VN" altLang="en-US" b="1" dirty="0"/>
              <a:t>Sắp xếp list:</a:t>
            </a:r>
          </a:p>
          <a:p>
            <a:pPr marL="0" indent="0">
              <a:buNone/>
            </a:pPr>
            <a:r>
              <a:rPr lang="en-US" altLang="en-US" dirty="0"/>
              <a:t>list.</a:t>
            </a:r>
            <a:r>
              <a:rPr lang="vi-VN" altLang="en-US" dirty="0"/>
              <a:t>sort(): Sắp xếp các phần tử trong list theo thứ tự tăng dần.</a:t>
            </a:r>
          </a:p>
          <a:p>
            <a:pPr marL="0" indent="0">
              <a:buNone/>
            </a:pPr>
            <a:r>
              <a:rPr lang="en-US" altLang="en-US" dirty="0"/>
              <a:t>list.</a:t>
            </a:r>
            <a:r>
              <a:rPr lang="vi-VN" altLang="en-US" dirty="0"/>
              <a:t>sort(reverse=True): Sắp xếp các phần tử trong list theo thứ tự giảm dần.</a:t>
            </a:r>
          </a:p>
          <a:p>
            <a:pPr marL="0" indent="0">
              <a:buNone/>
            </a:pPr>
            <a:r>
              <a:rPr lang="vi-VN" altLang="en-US" dirty="0"/>
              <a:t>sorted(list): Trả về một list mới chứa các phần tử trong list đã được sắp xếp, không thay đổi list ban đầu.</a:t>
            </a:r>
            <a:endParaRPr lang="en-US" altLang="en-US" dirty="0"/>
          </a:p>
          <a:p>
            <a:r>
              <a:rPr lang="vi-VN" altLang="en-US" b="1" dirty="0"/>
              <a:t>Sao chép list:</a:t>
            </a:r>
            <a:endParaRPr lang="en-US" altLang="en-US" b="1" dirty="0"/>
          </a:p>
          <a:p>
            <a:pPr marL="0" indent="0">
              <a:buNone/>
            </a:pPr>
            <a:r>
              <a:rPr lang="vi-VN" altLang="en-US" dirty="0"/>
              <a:t>list.copy(): Sao chép một list mới từ list ban đầu.</a:t>
            </a:r>
            <a:endParaRPr lang="en-US" altLang="en-US" b="1" dirty="0"/>
          </a:p>
          <a:p>
            <a:r>
              <a:rPr lang="vi-VN" altLang="en-US" b="1" dirty="0"/>
              <a:t>Kiểm tra sự tồn tại và độ dài của list:</a:t>
            </a:r>
          </a:p>
          <a:p>
            <a:pPr marL="0" indent="0">
              <a:buNone/>
            </a:pPr>
            <a:r>
              <a:rPr lang="vi-VN" altLang="en-US" dirty="0"/>
              <a:t>element in list: Kiểm tra xem element có tồn tại trong list hay không (trả về True hoặc False).</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53061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6.3. </a:t>
            </a:r>
            <a:r>
              <a:rPr lang="en-GB" b="1" i="0" dirty="0">
                <a:solidFill>
                  <a:srgbClr val="0D0D0D"/>
                </a:solidFill>
                <a:effectLst/>
              </a:rPr>
              <a:t>List comprehension </a:t>
            </a:r>
            <a:r>
              <a:rPr lang="en-GB" b="1" i="0" dirty="0" err="1">
                <a:solidFill>
                  <a:srgbClr val="0D0D0D"/>
                </a:solidFill>
                <a:effectLst/>
              </a:rPr>
              <a:t>trong</a:t>
            </a:r>
            <a:r>
              <a:rPr lang="en-GB" b="1" i="0" dirty="0">
                <a:solidFill>
                  <a:srgbClr val="0D0D0D"/>
                </a:solidFill>
                <a:effectLst/>
              </a:rPr>
              <a:t> Python</a:t>
            </a:r>
            <a:endParaRPr lang="en-US" dirty="0"/>
          </a:p>
        </p:txBody>
      </p:sp>
      <p:sp>
        <p:nvSpPr>
          <p:cNvPr id="3" name="Content Placeholder 2"/>
          <p:cNvSpPr>
            <a:spLocks noGrp="1"/>
          </p:cNvSpPr>
          <p:nvPr>
            <p:ph idx="1"/>
          </p:nvPr>
        </p:nvSpPr>
        <p:spPr>
          <a:xfrm>
            <a:off x="392626" y="1295400"/>
            <a:ext cx="11406748" cy="5410199"/>
          </a:xfrm>
        </p:spPr>
        <p:txBody>
          <a:bodyPr>
            <a:normAutofit/>
          </a:bodyPr>
          <a:lstStyle/>
          <a:p>
            <a:r>
              <a:rPr lang="vi-VN" altLang="en-US" dirty="0"/>
              <a:t>List comprehension là một cú pháp trong Python cho phép tạo danh sách mới bằng cách áp dụng biểu thức lên các phần tử của một iterable. Nó cung cấp một cách ngắn gọn và mạnh mẽ để thực hiện các thao tác biến đổi và lọc dữ liệu trên danh sách.</a:t>
            </a:r>
            <a:endParaRPr lang="en-US" altLang="en-US" dirty="0"/>
          </a:p>
          <a:p>
            <a:r>
              <a:rPr lang="vi-VN" altLang="en-US" dirty="0"/>
              <a:t>Cấu trúc </a:t>
            </a:r>
            <a:r>
              <a:rPr lang="en-US" altLang="en-US" dirty="0" err="1"/>
              <a:t>của</a:t>
            </a:r>
            <a:r>
              <a:rPr lang="en-US" altLang="en-US" dirty="0"/>
              <a:t> </a:t>
            </a:r>
            <a:r>
              <a:rPr lang="vi-VN" altLang="en-US" dirty="0"/>
              <a:t>list comprehension như sau:</a:t>
            </a:r>
            <a:endParaRPr lang="en-US" altLang="en-US" dirty="0"/>
          </a:p>
          <a:p>
            <a:pPr marL="0" indent="0" algn="ctr">
              <a:buNone/>
            </a:pPr>
            <a:r>
              <a:rPr lang="en-GB" altLang="en-US" dirty="0"/>
              <a:t>[expression for item in </a:t>
            </a:r>
            <a:r>
              <a:rPr lang="en-GB" altLang="en-US" dirty="0" err="1"/>
              <a:t>iterable</a:t>
            </a:r>
            <a:r>
              <a:rPr lang="en-GB" altLang="en-US" dirty="0"/>
              <a:t> if condition]</a:t>
            </a:r>
            <a:endParaRPr lang="en-US" altLang="en-US" dirty="0"/>
          </a:p>
          <a:p>
            <a:r>
              <a:rPr lang="vi-VN" altLang="en-US" dirty="0"/>
              <a:t>Trong đó:</a:t>
            </a:r>
          </a:p>
          <a:p>
            <a:pPr marL="0" indent="0">
              <a:buNone/>
            </a:pPr>
            <a:r>
              <a:rPr lang="vi-VN" altLang="en-US" dirty="0"/>
              <a:t>expression là biểu thức được áp dụng lên mỗi phần tử trong iterable để tạo giá trị cho danh sách mới.</a:t>
            </a:r>
          </a:p>
          <a:p>
            <a:pPr marL="0" indent="0">
              <a:buNone/>
            </a:pPr>
            <a:r>
              <a:rPr lang="vi-VN" altLang="en-US" dirty="0"/>
              <a:t>item là biến lặp, đại diện cho từng phần tử trong iterable.</a:t>
            </a:r>
          </a:p>
          <a:p>
            <a:pPr marL="0" indent="0">
              <a:buNone/>
            </a:pPr>
            <a:r>
              <a:rPr lang="vi-VN" altLang="en-US" dirty="0"/>
              <a:t>iterable là một đối tượng có thể lặp lại như danh sách, tuple, chuỗi hoặc iterator.</a:t>
            </a:r>
          </a:p>
          <a:p>
            <a:pPr marL="0" indent="0">
              <a:buNone/>
            </a:pPr>
            <a:r>
              <a:rPr lang="vi-VN" altLang="en-US" dirty="0"/>
              <a:t>if condition là một điều kiện tùy chọn để lọc các phần tử từ iterable. Chỉ những phần tử thỏa mãn điều kiện này mới được thêm vào danh sách mới.</a:t>
            </a:r>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77463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6.4. </a:t>
            </a:r>
            <a:r>
              <a:rPr lang="en-GB" b="1" i="0" dirty="0">
                <a:solidFill>
                  <a:srgbClr val="0D0D0D"/>
                </a:solidFill>
                <a:effectLst/>
              </a:rPr>
              <a:t>List </a:t>
            </a:r>
            <a:r>
              <a:rPr lang="en-GB" b="1" i="0" dirty="0" err="1">
                <a:solidFill>
                  <a:srgbClr val="0D0D0D"/>
                </a:solidFill>
                <a:effectLst/>
              </a:rPr>
              <a:t>lồng</a:t>
            </a:r>
            <a:r>
              <a:rPr lang="en-GB" b="1" i="0" dirty="0">
                <a:solidFill>
                  <a:srgbClr val="0D0D0D"/>
                </a:solidFill>
                <a:effectLst/>
              </a:rPr>
              <a:t> </a:t>
            </a:r>
            <a:r>
              <a:rPr lang="en-GB" b="1" i="0" dirty="0" err="1">
                <a:solidFill>
                  <a:srgbClr val="0D0D0D"/>
                </a:solidFill>
                <a:effectLst/>
              </a:rPr>
              <a:t>nhau</a:t>
            </a:r>
            <a:endParaRPr lang="en-US" dirty="0"/>
          </a:p>
        </p:txBody>
      </p:sp>
      <p:sp>
        <p:nvSpPr>
          <p:cNvPr id="3" name="Content Placeholder 2"/>
          <p:cNvSpPr>
            <a:spLocks noGrp="1"/>
          </p:cNvSpPr>
          <p:nvPr>
            <p:ph idx="1"/>
          </p:nvPr>
        </p:nvSpPr>
        <p:spPr>
          <a:xfrm>
            <a:off x="392626" y="1295400"/>
            <a:ext cx="11406748" cy="5410199"/>
          </a:xfrm>
        </p:spPr>
        <p:txBody>
          <a:bodyPr>
            <a:normAutofit/>
          </a:bodyPr>
          <a:lstStyle/>
          <a:p>
            <a:r>
              <a:rPr lang="vi-VN" altLang="en-US" dirty="0"/>
              <a:t>Thực hiện tạo các ma trận trong Python</a:t>
            </a:r>
            <a:endParaRPr lang="en-US" altLang="en-US" dirty="0"/>
          </a:p>
          <a:p>
            <a:pPr marL="0" indent="0">
              <a:buNone/>
            </a:pPr>
            <a:r>
              <a:rPr lang="vi-VN" altLang="en-US" dirty="0"/>
              <a:t>Chúng ta có thể tạo ma trận m x n bằng cách tạo một tập hợp các phần tử (giả sử là m) trước và sau đó làm cho mỗi phần tử được liên kết với một danh sách khác gồm n phần tử</a:t>
            </a:r>
            <a:endParaRPr lang="en-US" altLang="en-US" dirty="0"/>
          </a:p>
          <a:p>
            <a:r>
              <a:rPr lang="vi-VN" altLang="en-US" dirty="0"/>
              <a:t>Truy cập vào các phần tử trong ma trận</a:t>
            </a:r>
          </a:p>
          <a:p>
            <a:pPr marL="0" indent="0">
              <a:buNone/>
            </a:pPr>
            <a:r>
              <a:rPr lang="vi-VN" altLang="en-US" dirty="0"/>
              <a:t>Để truy cập các phần tử của ma trận, chúng ta sẽ sử dụng chỉ số biểu diễn số hàng và cột, như sau: val[row_no][col_no].</a:t>
            </a:r>
            <a:endParaRPr lang="en-US" altLang="en-US" dirty="0"/>
          </a:p>
          <a:p>
            <a:r>
              <a:rPr lang="en-US" altLang="en-US" dirty="0" err="1"/>
              <a:t>Một</a:t>
            </a:r>
            <a:r>
              <a:rPr lang="en-US" altLang="en-US" dirty="0"/>
              <a:t> </a:t>
            </a:r>
            <a:r>
              <a:rPr lang="en-US" altLang="en-US" dirty="0" err="1"/>
              <a:t>số</a:t>
            </a:r>
            <a:r>
              <a:rPr lang="en-US" altLang="en-US" dirty="0"/>
              <a:t> </a:t>
            </a:r>
            <a:r>
              <a:rPr lang="en-US" altLang="en-US" dirty="0" err="1"/>
              <a:t>phép</a:t>
            </a:r>
            <a:r>
              <a:rPr lang="en-US" altLang="en-US" dirty="0"/>
              <a:t> </a:t>
            </a:r>
            <a:r>
              <a:rPr lang="en-US" altLang="en-US" dirty="0" err="1"/>
              <a:t>toán</a:t>
            </a:r>
            <a:r>
              <a:rPr lang="en-US" altLang="en-US" dirty="0"/>
              <a:t> </a:t>
            </a:r>
            <a:r>
              <a:rPr lang="en-US" altLang="en-US" dirty="0" err="1"/>
              <a:t>với</a:t>
            </a:r>
            <a:r>
              <a:rPr lang="en-US" altLang="en-US" dirty="0"/>
              <a:t> ma </a:t>
            </a:r>
            <a:r>
              <a:rPr lang="en-US" altLang="en-US" dirty="0" err="1"/>
              <a:t>trận</a:t>
            </a:r>
            <a:r>
              <a:rPr lang="en-US" altLang="en-US" dirty="0"/>
              <a:t>:</a:t>
            </a:r>
          </a:p>
          <a:p>
            <a:pPr marL="0" indent="0">
              <a:buNone/>
            </a:pPr>
            <a:r>
              <a:rPr lang="en-US" altLang="en-US" dirty="0" err="1"/>
              <a:t>Cộng</a:t>
            </a:r>
            <a:r>
              <a:rPr lang="en-US" altLang="en-US" dirty="0"/>
              <a:t> </a:t>
            </a:r>
            <a:r>
              <a:rPr lang="en-US" altLang="en-US" dirty="0" err="1"/>
              <a:t>hai</a:t>
            </a:r>
            <a:r>
              <a:rPr lang="en-US" altLang="en-US" dirty="0"/>
              <a:t> ma </a:t>
            </a:r>
            <a:r>
              <a:rPr lang="en-US" altLang="en-US" dirty="0" err="1"/>
              <a:t>trận</a:t>
            </a:r>
            <a:endParaRPr lang="en-US" altLang="en-US" dirty="0"/>
          </a:p>
          <a:p>
            <a:pPr marL="0" indent="0">
              <a:buNone/>
            </a:pPr>
            <a:r>
              <a:rPr lang="en-US" altLang="en-US" dirty="0" err="1"/>
              <a:t>Nhân</a:t>
            </a:r>
            <a:r>
              <a:rPr lang="en-US" altLang="en-US" dirty="0"/>
              <a:t> </a:t>
            </a:r>
            <a:r>
              <a:rPr lang="en-US" altLang="en-US" dirty="0" err="1"/>
              <a:t>hai</a:t>
            </a:r>
            <a:r>
              <a:rPr lang="en-US" altLang="en-US" dirty="0"/>
              <a:t> ma </a:t>
            </a:r>
            <a:r>
              <a:rPr lang="en-US" altLang="en-US" dirty="0" err="1"/>
              <a:t>trận</a:t>
            </a:r>
            <a:endParaRPr lang="en-US" altLang="en-US" dirty="0"/>
          </a:p>
          <a:p>
            <a:pPr marL="0" indent="0">
              <a:buNone/>
            </a:pPr>
            <a:r>
              <a:rPr lang="en-US" altLang="en-US" dirty="0" err="1"/>
              <a:t>Tính</a:t>
            </a:r>
            <a:r>
              <a:rPr lang="en-US" altLang="en-US" dirty="0"/>
              <a:t> ma </a:t>
            </a:r>
            <a:r>
              <a:rPr lang="en-US" altLang="en-US" dirty="0" err="1"/>
              <a:t>trận</a:t>
            </a:r>
            <a:r>
              <a:rPr lang="en-US" altLang="en-US" dirty="0"/>
              <a:t> </a:t>
            </a:r>
            <a:r>
              <a:rPr lang="en-US" altLang="en-US" dirty="0" err="1"/>
              <a:t>chuyển</a:t>
            </a:r>
            <a:r>
              <a:rPr lang="en-US" altLang="en-US" dirty="0"/>
              <a:t> </a:t>
            </a:r>
            <a:r>
              <a:rPr lang="en-US" altLang="en-US" dirty="0" err="1"/>
              <a:t>vị</a:t>
            </a:r>
            <a:endParaRPr lang="en-US" altLang="en-US" dirty="0"/>
          </a:p>
          <a:p>
            <a:pPr marL="0" indent="0">
              <a:buNone/>
            </a:pPr>
            <a:endParaRPr lang="en-US"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5625815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5119</TotalTime>
  <Words>5036</Words>
  <Application>Microsoft Office PowerPoint</Application>
  <PresentationFormat>Widescreen</PresentationFormat>
  <Paragraphs>431</Paragraphs>
  <Slides>42</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Segoe UI</vt:lpstr>
      <vt:lpstr>Wingdings</vt:lpstr>
      <vt:lpstr>TIM_TempBaiGiangFTU-TOPICA_v1.1018111222</vt:lpstr>
      <vt:lpstr>LAB 6 GIẢI BÀI TẬP LIST, TUPLE</vt:lpstr>
      <vt:lpstr>NỘI DUNG BÀI HỌC</vt:lpstr>
      <vt:lpstr>6.1. Cấu trúc list</vt:lpstr>
      <vt:lpstr>6.1. Cấu trúc list</vt:lpstr>
      <vt:lpstr>6.1. Cấu trúc list</vt:lpstr>
      <vt:lpstr>6.2. Các thao tác trên list</vt:lpstr>
      <vt:lpstr>6.2. Các thao tác trên list</vt:lpstr>
      <vt:lpstr>6.3. List comprehension trong Python</vt:lpstr>
      <vt:lpstr>6.4. List lồng nhau</vt:lpstr>
      <vt:lpstr>6.5. Cấu trúc tuple</vt:lpstr>
      <vt:lpstr>6.5. Cấu trúc tuple</vt:lpstr>
      <vt:lpstr>6.5. Cấu trúc tuple</vt:lpstr>
      <vt:lpstr>6.6. Các thao tác cơ bản trên tuple</vt:lpstr>
      <vt:lpstr>Một số khác biệt khi sử dụng thao tác của list và tuple</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277</cp:revision>
  <cp:lastPrinted>2018-08-05T10:54:54Z</cp:lastPrinted>
  <dcterms:created xsi:type="dcterms:W3CDTF">2014-12-02T02:09:01Z</dcterms:created>
  <dcterms:modified xsi:type="dcterms:W3CDTF">2024-05-02T17:05:41Z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