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8"/>
  </p:notesMasterIdLst>
  <p:handoutMasterIdLst>
    <p:handoutMasterId r:id="rId49"/>
  </p:handoutMasterIdLst>
  <p:sldIdLst>
    <p:sldId id="256" r:id="rId2"/>
    <p:sldId id="261" r:id="rId3"/>
    <p:sldId id="314" r:id="rId4"/>
    <p:sldId id="359" r:id="rId5"/>
    <p:sldId id="263" r:id="rId6"/>
    <p:sldId id="370" r:id="rId7"/>
    <p:sldId id="360" r:id="rId8"/>
    <p:sldId id="361" r:id="rId9"/>
    <p:sldId id="371" r:id="rId10"/>
    <p:sldId id="372" r:id="rId11"/>
    <p:sldId id="319" r:id="rId12"/>
    <p:sldId id="362" r:id="rId13"/>
    <p:sldId id="368" r:id="rId14"/>
    <p:sldId id="316" r:id="rId15"/>
    <p:sldId id="363" r:id="rId16"/>
    <p:sldId id="364" r:id="rId17"/>
    <p:sldId id="369" r:id="rId18"/>
    <p:sldId id="365" r:id="rId19"/>
    <p:sldId id="366" r:id="rId20"/>
    <p:sldId id="373" r:id="rId21"/>
    <p:sldId id="374" r:id="rId22"/>
    <p:sldId id="303" r:id="rId23"/>
    <p:sldId id="330" r:id="rId24"/>
    <p:sldId id="350" r:id="rId25"/>
    <p:sldId id="331" r:id="rId26"/>
    <p:sldId id="332" r:id="rId27"/>
    <p:sldId id="333" r:id="rId28"/>
    <p:sldId id="334" r:id="rId29"/>
    <p:sldId id="335" r:id="rId30"/>
    <p:sldId id="336" r:id="rId31"/>
    <p:sldId id="337" r:id="rId32"/>
    <p:sldId id="356" r:id="rId33"/>
    <p:sldId id="357" r:id="rId34"/>
    <p:sldId id="358" r:id="rId35"/>
    <p:sldId id="315" r:id="rId36"/>
    <p:sldId id="338" r:id="rId37"/>
    <p:sldId id="339" r:id="rId38"/>
    <p:sldId id="340" r:id="rId39"/>
    <p:sldId id="341" r:id="rId40"/>
    <p:sldId id="342" r:id="rId41"/>
    <p:sldId id="343" r:id="rId42"/>
    <p:sldId id="344" r:id="rId43"/>
    <p:sldId id="345" r:id="rId44"/>
    <p:sldId id="346" r:id="rId45"/>
    <p:sldId id="355" r:id="rId46"/>
    <p:sldId id="313" r:id="rId47"/>
  </p:sldIdLst>
  <p:sldSz cx="12192000" cy="6858000"/>
  <p:notesSz cx="7023100" cy="9309100"/>
  <p:custDataLst>
    <p:tags r:id="rId50"/>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0C70CC97-D202-47B2-9B78-B39CF3F2AF19}"/>
    <pc:docChg chg="undo custSel addSld modSld">
      <pc:chgData name="Hang Anh Le" userId="afddc9ce3bd7fde8" providerId="LiveId" clId="{0C70CC97-D202-47B2-9B78-B39CF3F2AF19}" dt="2024-05-02T17:29:56.487" v="241" actId="20577"/>
      <pc:docMkLst>
        <pc:docMk/>
      </pc:docMkLst>
      <pc:sldChg chg="modSp mod">
        <pc:chgData name="Hang Anh Le" userId="afddc9ce3bd7fde8" providerId="LiveId" clId="{0C70CC97-D202-47B2-9B78-B39CF3F2AF19}" dt="2024-05-02T17:09:56.586" v="83" actId="20577"/>
        <pc:sldMkLst>
          <pc:docMk/>
          <pc:sldMk cId="566687447" sldId="263"/>
        </pc:sldMkLst>
        <pc:spChg chg="mod">
          <ac:chgData name="Hang Anh Le" userId="afddc9ce3bd7fde8" providerId="LiveId" clId="{0C70CC97-D202-47B2-9B78-B39CF3F2AF19}" dt="2024-05-02T17:09:56.586" v="83" actId="20577"/>
          <ac:spMkLst>
            <pc:docMk/>
            <pc:sldMk cId="566687447" sldId="263"/>
            <ac:spMk id="3" creationId="{00000000-0000-0000-0000-000000000000}"/>
          </ac:spMkLst>
        </pc:spChg>
      </pc:sldChg>
      <pc:sldChg chg="modSp mod">
        <pc:chgData name="Hang Anh Le" userId="afddc9ce3bd7fde8" providerId="LiveId" clId="{0C70CC97-D202-47B2-9B78-B39CF3F2AF19}" dt="2024-05-02T17:08:05.550" v="0" actId="14100"/>
        <pc:sldMkLst>
          <pc:docMk/>
          <pc:sldMk cId="1090735137" sldId="314"/>
        </pc:sldMkLst>
        <pc:spChg chg="mod">
          <ac:chgData name="Hang Anh Le" userId="afddc9ce3bd7fde8" providerId="LiveId" clId="{0C70CC97-D202-47B2-9B78-B39CF3F2AF19}" dt="2024-05-02T17:08:05.550" v="0" actId="14100"/>
          <ac:spMkLst>
            <pc:docMk/>
            <pc:sldMk cId="1090735137" sldId="314"/>
            <ac:spMk id="3" creationId="{00000000-0000-0000-0000-000000000000}"/>
          </ac:spMkLst>
        </pc:spChg>
      </pc:sldChg>
      <pc:sldChg chg="modSp add mod">
        <pc:chgData name="Hang Anh Le" userId="afddc9ce3bd7fde8" providerId="LiveId" clId="{0C70CC97-D202-47B2-9B78-B39CF3F2AF19}" dt="2024-05-02T17:11:41.102" v="164" actId="20577"/>
        <pc:sldMkLst>
          <pc:docMk/>
          <pc:sldMk cId="2108991150" sldId="370"/>
        </pc:sldMkLst>
        <pc:spChg chg="mod">
          <ac:chgData name="Hang Anh Le" userId="afddc9ce3bd7fde8" providerId="LiveId" clId="{0C70CC97-D202-47B2-9B78-B39CF3F2AF19}" dt="2024-05-02T17:11:41.102" v="164" actId="20577"/>
          <ac:spMkLst>
            <pc:docMk/>
            <pc:sldMk cId="2108991150" sldId="370"/>
            <ac:spMk id="3" creationId="{00000000-0000-0000-0000-000000000000}"/>
          </ac:spMkLst>
        </pc:spChg>
      </pc:sldChg>
      <pc:sldChg chg="modSp add mod">
        <pc:chgData name="Hang Anh Le" userId="afddc9ce3bd7fde8" providerId="LiveId" clId="{0C70CC97-D202-47B2-9B78-B39CF3F2AF19}" dt="2024-05-02T17:15:23.990" v="188" actId="20577"/>
        <pc:sldMkLst>
          <pc:docMk/>
          <pc:sldMk cId="1508143627" sldId="371"/>
        </pc:sldMkLst>
        <pc:spChg chg="mod">
          <ac:chgData name="Hang Anh Le" userId="afddc9ce3bd7fde8" providerId="LiveId" clId="{0C70CC97-D202-47B2-9B78-B39CF3F2AF19}" dt="2024-05-02T17:15:23.990" v="188" actId="20577"/>
          <ac:spMkLst>
            <pc:docMk/>
            <pc:sldMk cId="1508143627" sldId="371"/>
            <ac:spMk id="3" creationId="{00000000-0000-0000-0000-000000000000}"/>
          </ac:spMkLst>
        </pc:spChg>
      </pc:sldChg>
      <pc:sldChg chg="modSp add mod">
        <pc:chgData name="Hang Anh Le" userId="afddc9ce3bd7fde8" providerId="LiveId" clId="{0C70CC97-D202-47B2-9B78-B39CF3F2AF19}" dt="2024-05-02T17:18:52.867" v="205"/>
        <pc:sldMkLst>
          <pc:docMk/>
          <pc:sldMk cId="1466529730" sldId="372"/>
        </pc:sldMkLst>
        <pc:spChg chg="mod">
          <ac:chgData name="Hang Anh Le" userId="afddc9ce3bd7fde8" providerId="LiveId" clId="{0C70CC97-D202-47B2-9B78-B39CF3F2AF19}" dt="2024-05-02T17:18:52.867" v="205"/>
          <ac:spMkLst>
            <pc:docMk/>
            <pc:sldMk cId="1466529730" sldId="372"/>
            <ac:spMk id="3" creationId="{00000000-0000-0000-0000-000000000000}"/>
          </ac:spMkLst>
        </pc:spChg>
      </pc:sldChg>
      <pc:sldChg chg="modSp add mod">
        <pc:chgData name="Hang Anh Le" userId="afddc9ce3bd7fde8" providerId="LiveId" clId="{0C70CC97-D202-47B2-9B78-B39CF3F2AF19}" dt="2024-05-02T17:29:43.773" v="229" actId="113"/>
        <pc:sldMkLst>
          <pc:docMk/>
          <pc:sldMk cId="3207950812" sldId="373"/>
        </pc:sldMkLst>
        <pc:spChg chg="mod">
          <ac:chgData name="Hang Anh Le" userId="afddc9ce3bd7fde8" providerId="LiveId" clId="{0C70CC97-D202-47B2-9B78-B39CF3F2AF19}" dt="2024-05-02T17:19:48.077" v="209"/>
          <ac:spMkLst>
            <pc:docMk/>
            <pc:sldMk cId="3207950812" sldId="373"/>
            <ac:spMk id="2" creationId="{00000000-0000-0000-0000-000000000000}"/>
          </ac:spMkLst>
        </pc:spChg>
        <pc:spChg chg="mod">
          <ac:chgData name="Hang Anh Le" userId="afddc9ce3bd7fde8" providerId="LiveId" clId="{0C70CC97-D202-47B2-9B78-B39CF3F2AF19}" dt="2024-05-02T17:29:43.773" v="229" actId="113"/>
          <ac:spMkLst>
            <pc:docMk/>
            <pc:sldMk cId="3207950812" sldId="373"/>
            <ac:spMk id="3" creationId="{00000000-0000-0000-0000-000000000000}"/>
          </ac:spMkLst>
        </pc:spChg>
      </pc:sldChg>
      <pc:sldChg chg="modSp add mod">
        <pc:chgData name="Hang Anh Le" userId="afddc9ce3bd7fde8" providerId="LiveId" clId="{0C70CC97-D202-47B2-9B78-B39CF3F2AF19}" dt="2024-05-02T17:29:56.487" v="241" actId="20577"/>
        <pc:sldMkLst>
          <pc:docMk/>
          <pc:sldMk cId="3936880889" sldId="374"/>
        </pc:sldMkLst>
        <pc:spChg chg="mod">
          <ac:chgData name="Hang Anh Le" userId="afddc9ce3bd7fde8" providerId="LiveId" clId="{0C70CC97-D202-47B2-9B78-B39CF3F2AF19}" dt="2024-05-02T17:29:56.487" v="241" actId="20577"/>
          <ac:spMkLst>
            <pc:docMk/>
            <pc:sldMk cId="3936880889" sldId="37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8445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5266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66740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73184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96345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45714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28120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85029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020262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42</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43</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44</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28808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45</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42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5351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5778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1925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2743529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7</a:t>
            </a:r>
            <a:br>
              <a:rPr lang="en-US" dirty="0"/>
            </a:br>
            <a:r>
              <a:rPr lang="vi-VN" dirty="0"/>
              <a:t>GIẢI BÀI TẬP </a:t>
            </a:r>
            <a:r>
              <a:rPr lang="en-US" dirty="0"/>
              <a:t>SET, DICTIONARY</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en-US" altLang="en-US" b="1" dirty="0" err="1"/>
              <a:t>Một</a:t>
            </a:r>
            <a:r>
              <a:rPr lang="en-US" altLang="en-US" b="1" dirty="0"/>
              <a:t> </a:t>
            </a:r>
            <a:r>
              <a:rPr lang="en-US" altLang="en-US" b="1" dirty="0" err="1"/>
              <a:t>số</a:t>
            </a:r>
            <a:r>
              <a:rPr lang="en-US" altLang="en-US" b="1" dirty="0"/>
              <a:t> </a:t>
            </a:r>
            <a:r>
              <a:rPr lang="en-US" altLang="en-US" b="1" dirty="0" err="1"/>
              <a:t>các</a:t>
            </a:r>
            <a:r>
              <a:rPr lang="en-US" altLang="en-US" b="1" dirty="0"/>
              <a:t> </a:t>
            </a:r>
            <a:r>
              <a:rPr lang="en-US" altLang="en-US" b="1" dirty="0" err="1"/>
              <a:t>phép</a:t>
            </a:r>
            <a:r>
              <a:rPr lang="en-US" altLang="en-US" b="1" dirty="0"/>
              <a:t> </a:t>
            </a:r>
            <a:r>
              <a:rPr lang="en-US" altLang="en-US" b="1" dirty="0" err="1"/>
              <a:t>toán</a:t>
            </a:r>
            <a:r>
              <a:rPr lang="en-US" altLang="en-US" b="1" dirty="0"/>
              <a:t> </a:t>
            </a:r>
            <a:r>
              <a:rPr lang="en-US" altLang="en-US" b="1" dirty="0" err="1"/>
              <a:t>khác</a:t>
            </a:r>
            <a:endParaRPr lang="en-US" altLang="en-US" b="1" dirty="0"/>
          </a:p>
          <a:p>
            <a:pPr marL="0" indent="0">
              <a:buNone/>
            </a:pPr>
            <a:r>
              <a:rPr lang="en-US" altLang="en-US" dirty="0"/>
              <a:t>+ .</a:t>
            </a:r>
            <a:r>
              <a:rPr lang="en-US" altLang="en-US" dirty="0" err="1"/>
              <a:t>isdisjoint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hai</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không</a:t>
            </a:r>
            <a:r>
              <a:rPr lang="en-US" altLang="en-US" dirty="0"/>
              <a:t> </a:t>
            </a:r>
            <a:r>
              <a:rPr lang="en-US" altLang="en-US" dirty="0" err="1"/>
              <a:t>giao</a:t>
            </a:r>
            <a:r>
              <a:rPr lang="en-US" altLang="en-US" dirty="0"/>
              <a:t> </a:t>
            </a:r>
            <a:r>
              <a:rPr lang="en-US" altLang="en-US" dirty="0" err="1"/>
              <a:t>nhau</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chung</a:t>
            </a:r>
            <a:r>
              <a:rPr lang="en-US" altLang="en-US" dirty="0"/>
              <a:t>)</a:t>
            </a:r>
          </a:p>
          <a:p>
            <a:pPr marL="0" indent="0">
              <a:buNone/>
            </a:pPr>
            <a:r>
              <a:rPr lang="en-US" altLang="en-US" dirty="0"/>
              <a:t>+ .</a:t>
            </a:r>
            <a:r>
              <a:rPr lang="en-US" altLang="en-US" dirty="0" err="1"/>
              <a:t>issubset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tập</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tập</a:t>
            </a:r>
            <a:r>
              <a:rPr lang="en-US" altLang="en-US" dirty="0"/>
              <a:t> con </a:t>
            </a:r>
            <a:r>
              <a:rPr lang="en-US" altLang="en-US" dirty="0" err="1"/>
              <a:t>của</a:t>
            </a:r>
            <a:r>
              <a:rPr lang="en-US" altLang="en-US" dirty="0"/>
              <a:t> </a:t>
            </a:r>
            <a:r>
              <a:rPr lang="en-US" altLang="en-US" dirty="0" err="1"/>
              <a:t>tập</a:t>
            </a:r>
            <a:r>
              <a:rPr lang="en-US" altLang="en-US" dirty="0"/>
              <a:t> </a:t>
            </a:r>
            <a:r>
              <a:rPr lang="en-US" altLang="en-US" dirty="0" err="1"/>
              <a:t>đích</a:t>
            </a:r>
            <a:r>
              <a:rPr lang="en-US" altLang="en-US" dirty="0"/>
              <a:t> (</a:t>
            </a:r>
            <a:r>
              <a:rPr lang="en-US" altLang="en-US" dirty="0" err="1"/>
              <a:t>tập</a:t>
            </a:r>
            <a:r>
              <a:rPr lang="en-US" altLang="en-US" dirty="0"/>
              <a:t> </a:t>
            </a:r>
            <a:r>
              <a:rPr lang="en-US" altLang="en-US" dirty="0" err="1"/>
              <a:t>trong</a:t>
            </a:r>
            <a:r>
              <a:rPr lang="en-US" altLang="en-US" dirty="0"/>
              <a:t> </a:t>
            </a:r>
            <a:r>
              <a:rPr lang="en-US" altLang="en-US" dirty="0" err="1"/>
              <a:t>ngoặc</a:t>
            </a:r>
            <a:r>
              <a:rPr lang="en-US" altLang="en-US" dirty="0"/>
              <a:t>).</a:t>
            </a:r>
          </a:p>
          <a:p>
            <a:pPr marL="0" indent="0">
              <a:buNone/>
            </a:pPr>
            <a:r>
              <a:rPr lang="en-US" altLang="en-US" dirty="0"/>
              <a:t>+ .</a:t>
            </a:r>
            <a:r>
              <a:rPr lang="en-US" altLang="en-US" dirty="0" err="1"/>
              <a:t>issuperset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tập</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tập</a:t>
            </a:r>
            <a:r>
              <a:rPr lang="en-US" altLang="en-US" dirty="0"/>
              <a:t> cha </a:t>
            </a:r>
            <a:r>
              <a:rPr lang="en-US" altLang="en-US" dirty="0" err="1"/>
              <a:t>của</a:t>
            </a:r>
            <a:r>
              <a:rPr lang="en-US" altLang="en-US" dirty="0"/>
              <a:t> </a:t>
            </a:r>
            <a:r>
              <a:rPr lang="en-US" altLang="en-US" dirty="0" err="1"/>
              <a:t>tập</a:t>
            </a:r>
            <a:r>
              <a:rPr lang="en-US" altLang="en-US" dirty="0"/>
              <a:t> </a:t>
            </a:r>
            <a:r>
              <a:rPr lang="en-US" altLang="en-US" dirty="0" err="1"/>
              <a:t>đích</a:t>
            </a:r>
            <a:r>
              <a:rPr lang="en-US" altLang="en-US" dirty="0"/>
              <a:t> (</a:t>
            </a:r>
            <a:r>
              <a:rPr lang="en-US" altLang="en-US" dirty="0" err="1"/>
              <a:t>tập</a:t>
            </a:r>
            <a:r>
              <a:rPr lang="en-US" altLang="en-US" dirty="0"/>
              <a:t> </a:t>
            </a:r>
            <a:r>
              <a:rPr lang="en-US" altLang="en-US" dirty="0" err="1"/>
              <a:t>trong</a:t>
            </a:r>
            <a:r>
              <a:rPr lang="en-US" altLang="en-US" dirty="0"/>
              <a:t> </a:t>
            </a:r>
            <a:r>
              <a:rPr lang="en-US" altLang="en-US" dirty="0" err="1"/>
              <a:t>ngoặc</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46652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507717"/>
            <a:ext cx="11406748" cy="4324232"/>
          </a:xfrm>
        </p:spPr>
        <p:txBody>
          <a:bodyPr>
            <a:normAutofit/>
          </a:bodyPr>
          <a:lstStyle/>
          <a:p>
            <a:pPr marL="0" indent="0">
              <a:buNone/>
            </a:pPr>
            <a:r>
              <a:rPr lang="vi-VN" altLang="en-US" dirty="0"/>
              <a:t>Dictionary trong Python là một cấu trúc dữ liệu </a:t>
            </a:r>
            <a:r>
              <a:rPr lang="vi-VN" altLang="en-US" b="1" dirty="0"/>
              <a:t>không tuần tự </a:t>
            </a:r>
            <a:r>
              <a:rPr lang="vi-VN" altLang="en-US" dirty="0"/>
              <a:t>(unordered) và </a:t>
            </a:r>
            <a:r>
              <a:rPr lang="vi-VN" altLang="en-US" b="1" dirty="0"/>
              <a:t>có khả năng thay đổi</a:t>
            </a:r>
            <a:r>
              <a:rPr lang="vi-VN" altLang="en-US" dirty="0"/>
              <a:t> (mutable) được sử dụng để lưu trữ và truy xuất các giá trị dựa trên cặp key-value. Key là một giá trị duy nhất và không thay đổi trong dictionary, còn value có thể là bất kỳ loại dữ liệu nào</a:t>
            </a:r>
            <a:r>
              <a:rPr lang="en-US" altLang="en-US" dirty="0"/>
              <a:t> </a:t>
            </a:r>
            <a:r>
              <a:rPr lang="en-US" altLang="en-US" dirty="0" err="1"/>
              <a:t>và</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thay</a:t>
            </a:r>
            <a:r>
              <a:rPr lang="en-US" altLang="en-US" dirty="0"/>
              <a:t> </a:t>
            </a:r>
            <a:r>
              <a:rPr lang="en-US" altLang="en-US" dirty="0" err="1"/>
              <a:t>đổi</a:t>
            </a:r>
            <a:r>
              <a:rPr lang="en-US" altLang="en-US" dirty="0"/>
              <a:t>.</a:t>
            </a:r>
          </a:p>
          <a:p>
            <a:r>
              <a:rPr lang="en-US" altLang="en-US" b="1" dirty="0" err="1"/>
              <a:t>Khởi</a:t>
            </a:r>
            <a:r>
              <a:rPr lang="en-US" altLang="en-US" b="1" dirty="0"/>
              <a:t> </a:t>
            </a:r>
            <a:r>
              <a:rPr lang="en-US" altLang="en-US" b="1" dirty="0" err="1"/>
              <a:t>tạo</a:t>
            </a:r>
            <a:r>
              <a:rPr lang="en-US" altLang="en-US" b="1" dirty="0"/>
              <a:t> dictionary</a:t>
            </a:r>
          </a:p>
          <a:p>
            <a:pPr marL="0" indent="0">
              <a:buNone/>
            </a:pPr>
            <a:r>
              <a:rPr lang="vi-VN" altLang="en-US" dirty="0"/>
              <a:t>Dictionary trong Python được đặt trong cặp dấu ngoặc nhọn {} và các cặp key-value được phân tách nhau bởi dấu hai chấm :. Dưới đây là một ví dụ về cấu trúc của một dictionary trong Python:</a:t>
            </a:r>
            <a:endParaRPr lang="en-US" altLang="en-US" dirty="0"/>
          </a:p>
          <a:p>
            <a:pPr marL="0" indent="0" algn="ctr">
              <a:buNone/>
            </a:pPr>
            <a:r>
              <a:rPr lang="en-GB" altLang="en-US" dirty="0" err="1"/>
              <a:t>my_dict</a:t>
            </a:r>
            <a:r>
              <a:rPr lang="en-GB" altLang="en-US" dirty="0"/>
              <a:t> = {"key1": value1, "key2": value2, "key3": value3}</a:t>
            </a:r>
          </a:p>
          <a:p>
            <a:pPr marL="0" indent="0">
              <a:buNone/>
            </a:pPr>
            <a:r>
              <a:rPr lang="en-GB" altLang="en-US" dirty="0" err="1"/>
              <a:t>Trong</a:t>
            </a:r>
            <a:r>
              <a:rPr lang="en-GB" altLang="en-US" dirty="0"/>
              <a:t> </a:t>
            </a:r>
            <a:r>
              <a:rPr lang="en-GB" altLang="en-US" dirty="0" err="1"/>
              <a:t>đó</a:t>
            </a:r>
            <a:r>
              <a:rPr lang="en-GB" altLang="en-US" dirty="0"/>
              <a:t>:</a:t>
            </a:r>
          </a:p>
          <a:p>
            <a:pPr marL="0" indent="0">
              <a:buNone/>
            </a:pPr>
            <a:r>
              <a:rPr lang="en-US" altLang="en-US" dirty="0"/>
              <a:t>+ </a:t>
            </a:r>
            <a:r>
              <a:rPr lang="vi-VN" altLang="en-US" dirty="0"/>
              <a:t>my_dict là tên của dictionary.</a:t>
            </a:r>
          </a:p>
          <a:p>
            <a:pPr marL="0" indent="0">
              <a:buNone/>
            </a:pPr>
            <a:r>
              <a:rPr lang="en-US" altLang="en-US" dirty="0"/>
              <a:t>+ </a:t>
            </a:r>
            <a:r>
              <a:rPr lang="vi-VN" altLang="en-US" dirty="0"/>
              <a:t>"key1", "key2", "key3" là các key (khóa) lưu trữ giá trị tương ứng.</a:t>
            </a:r>
          </a:p>
          <a:p>
            <a:pPr marL="0" indent="0">
              <a:buNone/>
            </a:pPr>
            <a:r>
              <a:rPr lang="en-US" altLang="en-US" dirty="0"/>
              <a:t>+ </a:t>
            </a:r>
            <a:r>
              <a:rPr lang="vi-VN" altLang="en-US" dirty="0"/>
              <a:t>value1, value2, value3 là các giá trị tương ứng với các key.</a:t>
            </a:r>
            <a:endParaRPr lang="en-US" altLang="en-US" dirty="0"/>
          </a:p>
          <a:p>
            <a:endParaRPr lang="en-US" altLang="en-US" dirty="0"/>
          </a:p>
          <a:p>
            <a:pPr marL="0" indent="0">
              <a:buNone/>
            </a:pP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pPr marL="0" indent="0">
              <a:buNone/>
            </a:pPr>
            <a:r>
              <a:rPr lang="vi-VN" altLang="en-US" dirty="0"/>
              <a:t>Trong Python, </a:t>
            </a:r>
            <a:r>
              <a:rPr lang="en-US" altLang="en-US" dirty="0"/>
              <a:t>ta </a:t>
            </a:r>
            <a:r>
              <a:rPr lang="vi-VN" altLang="en-US" dirty="0"/>
              <a:t>có thể sử dụng vòng lặp để lặp qua các phần tử trong một dictionary. Khi lặp qua một dictionary, bạn có thể truy cập cả key (khóa) và value (giá trị) của mỗi cặp key-value trong dictionary. Dưới đây là hai phương pháp phổ biến để lặp qua một dictionary trong Python:</a:t>
            </a:r>
            <a:endParaRPr lang="en-US" altLang="en-US" dirty="0"/>
          </a:p>
          <a:p>
            <a:r>
              <a:rPr lang="en-GB" altLang="en-US" b="1" dirty="0" err="1"/>
              <a:t>Lặp</a:t>
            </a:r>
            <a:r>
              <a:rPr lang="en-GB" altLang="en-US" b="1" dirty="0"/>
              <a:t> qua </a:t>
            </a:r>
            <a:r>
              <a:rPr lang="en-GB" altLang="en-US" b="1" dirty="0" err="1"/>
              <a:t>các</a:t>
            </a:r>
            <a:r>
              <a:rPr lang="en-GB" altLang="en-US" b="1" dirty="0"/>
              <a:t> key </a:t>
            </a:r>
            <a:r>
              <a:rPr lang="en-GB" altLang="en-US" b="1" dirty="0" err="1"/>
              <a:t>của</a:t>
            </a:r>
            <a:r>
              <a:rPr lang="en-GB" altLang="en-US" b="1" dirty="0"/>
              <a:t> dictionary:</a:t>
            </a:r>
            <a:r>
              <a:rPr lang="en-GB" altLang="en-US" dirty="0"/>
              <a:t> </a:t>
            </a:r>
            <a:r>
              <a:rPr lang="vi-VN" altLang="en-US" dirty="0"/>
              <a:t>sử dụng vòng lặp for với biến lặp được gán giá trị là các key của dictionary, bạn có thể lặp qua từng key trong dictionary. Sau đó, bạn có thể truy xuất giá trị tương ứng thông qua key đó.</a:t>
            </a:r>
            <a:endParaRPr lang="en-GB" altLang="en-US" b="1" dirty="0"/>
          </a:p>
          <a:p>
            <a:pPr marL="0" indent="0">
              <a:buNone/>
            </a:pPr>
            <a:r>
              <a:rPr lang="en-GB" altLang="en-US" dirty="0"/>
              <a:t>				for key in </a:t>
            </a:r>
            <a:r>
              <a:rPr lang="en-GB" altLang="en-US" dirty="0" err="1"/>
              <a:t>my_dict</a:t>
            </a:r>
            <a:r>
              <a:rPr lang="en-GB" altLang="en-US" dirty="0"/>
              <a:t>:</a:t>
            </a:r>
          </a:p>
          <a:p>
            <a:pPr marL="0" indent="0">
              <a:buNone/>
            </a:pPr>
            <a:r>
              <a:rPr lang="en-GB" altLang="en-US" dirty="0"/>
              <a:t>    				    value = </a:t>
            </a:r>
            <a:r>
              <a:rPr lang="en-GB" altLang="en-US" dirty="0" err="1"/>
              <a:t>my_dict</a:t>
            </a:r>
            <a:r>
              <a:rPr lang="en-GB" altLang="en-US" dirty="0"/>
              <a:t>[key]</a:t>
            </a:r>
          </a:p>
          <a:p>
            <a:r>
              <a:rPr lang="en-GB" altLang="en-US" b="1" dirty="0" err="1"/>
              <a:t>Lặp</a:t>
            </a:r>
            <a:r>
              <a:rPr lang="en-GB" altLang="en-US" b="1" dirty="0"/>
              <a:t> qua </a:t>
            </a:r>
            <a:r>
              <a:rPr lang="en-GB" altLang="en-US" b="1" dirty="0" err="1"/>
              <a:t>cặp</a:t>
            </a:r>
            <a:r>
              <a:rPr lang="en-GB" altLang="en-US" b="1" dirty="0"/>
              <a:t> key-value </a:t>
            </a:r>
            <a:r>
              <a:rPr lang="en-GB" altLang="en-US" b="1" dirty="0" err="1"/>
              <a:t>của</a:t>
            </a:r>
            <a:r>
              <a:rPr lang="en-GB" altLang="en-US" b="1" dirty="0"/>
              <a:t> dictionary:</a:t>
            </a:r>
            <a:r>
              <a:rPr lang="en-GB" altLang="en-US" dirty="0"/>
              <a:t> </a:t>
            </a:r>
            <a:r>
              <a:rPr lang="vi-VN" altLang="en-US" dirty="0"/>
              <a:t>sử dụng phương thức items() của dictionary để lặp qua cả key và value của mỗi cặp key-value trong dictionary</a:t>
            </a:r>
            <a:endParaRPr lang="en-US" altLang="en-US" b="1" dirty="0"/>
          </a:p>
          <a:p>
            <a:pPr marL="0" indent="0">
              <a:buNone/>
            </a:pPr>
            <a:r>
              <a:rPr lang="en-GB" altLang="en-US" dirty="0"/>
              <a:t>				for key, value in </a:t>
            </a:r>
            <a:r>
              <a:rPr lang="en-GB" altLang="en-US" dirty="0" err="1"/>
              <a:t>my_dict.items</a:t>
            </a:r>
            <a:r>
              <a:rPr lang="en-GB" altLang="en-US" dirty="0"/>
              <a:t>():</a:t>
            </a: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9929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r>
              <a:rPr lang="en-GB" altLang="en-US" b="1" dirty="0" err="1"/>
              <a:t>Khai</a:t>
            </a:r>
            <a:r>
              <a:rPr lang="en-GB" altLang="en-US" b="1" dirty="0"/>
              <a:t> </a:t>
            </a:r>
            <a:r>
              <a:rPr lang="en-GB" altLang="en-US" b="1" dirty="0" err="1"/>
              <a:t>báo</a:t>
            </a:r>
            <a:r>
              <a:rPr lang="en-GB" altLang="en-US" b="1" dirty="0"/>
              <a:t> </a:t>
            </a:r>
            <a:r>
              <a:rPr lang="en-GB" altLang="en-US" b="1" dirty="0" err="1"/>
              <a:t>một</a:t>
            </a:r>
            <a:r>
              <a:rPr lang="en-GB" altLang="en-US" b="1" dirty="0"/>
              <a:t> dictionary </a:t>
            </a:r>
            <a:r>
              <a:rPr lang="en-GB" altLang="en-US" b="1" dirty="0" err="1"/>
              <a:t>rỗng</a:t>
            </a:r>
            <a:r>
              <a:rPr lang="en-GB" altLang="en-US" b="1" dirty="0"/>
              <a:t>:</a:t>
            </a:r>
            <a:r>
              <a:rPr lang="en-GB" altLang="en-US" dirty="0"/>
              <a:t> </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dict</a:t>
            </a:r>
            <a:r>
              <a:rPr lang="en-GB" altLang="en-US" dirty="0"/>
              <a:t>()</a:t>
            </a:r>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68082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1"/>
            <a:ext cx="11406748" cy="4701286"/>
          </a:xfrm>
        </p:spPr>
        <p:txBody>
          <a:bodyPr>
            <a:normAutofit/>
          </a:bodyPr>
          <a:lstStyle/>
          <a:p>
            <a:r>
              <a:rPr lang="en-GB" altLang="en-US" b="1" dirty="0" err="1"/>
              <a:t>Thêm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vào</a:t>
            </a:r>
            <a:r>
              <a:rPr lang="en-GB" altLang="en-US" b="1" dirty="0"/>
              <a:t> dictionary</a:t>
            </a: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cú</a:t>
            </a:r>
            <a:r>
              <a:rPr lang="en-GB" altLang="en-US" dirty="0"/>
              <a:t> </a:t>
            </a:r>
            <a:r>
              <a:rPr lang="en-GB" altLang="en-US" dirty="0" err="1"/>
              <a:t>pháp</a:t>
            </a:r>
            <a:r>
              <a:rPr lang="en-GB" altLang="en-US" dirty="0"/>
              <a:t> dictionary[key] = value.</a:t>
            </a:r>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err="1"/>
              <a:t>my_dict</a:t>
            </a:r>
            <a:r>
              <a:rPr lang="en-GB" altLang="en-US" dirty="0"/>
              <a:t>["country"] = "USA"  # </a:t>
            </a:r>
            <a:r>
              <a:rPr lang="en-GB" altLang="en-US" dirty="0" err="1"/>
              <a:t>Thêm</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mới</a:t>
            </a:r>
            <a:endParaRPr lang="en-GB" altLang="en-US" dirty="0"/>
          </a:p>
          <a:p>
            <a:pPr marL="0" indent="0">
              <a:buNone/>
            </a:pPr>
            <a:r>
              <a:rPr lang="en-GB" altLang="en-US" dirty="0" err="1"/>
              <a:t>my_dict</a:t>
            </a:r>
            <a:r>
              <a:rPr lang="en-GB" altLang="en-US" dirty="0"/>
              <a:t>["age"] = 31  # </a:t>
            </a:r>
            <a:r>
              <a:rPr lang="en-GB" altLang="en-US" dirty="0" err="1"/>
              <a:t>Cập</a:t>
            </a:r>
            <a:r>
              <a:rPr lang="en-GB" altLang="en-US" dirty="0"/>
              <a:t> </a:t>
            </a:r>
            <a:r>
              <a:rPr lang="en-GB" altLang="en-US" dirty="0" err="1"/>
              <a:t>nhật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"age"</a:t>
            </a:r>
          </a:p>
          <a:p>
            <a:r>
              <a:rPr lang="en-US" altLang="en-US" b="1" dirty="0" err="1"/>
              <a:t>Truy</a:t>
            </a:r>
            <a:r>
              <a:rPr lang="en-US" altLang="en-US" b="1" dirty="0"/>
              <a:t> </a:t>
            </a:r>
            <a:r>
              <a:rPr lang="en-US" altLang="en-US" b="1" dirty="0" err="1"/>
              <a:t>xuất</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cú</a:t>
            </a:r>
            <a:r>
              <a:rPr lang="en-US" altLang="en-US" dirty="0"/>
              <a:t> </a:t>
            </a:r>
            <a:r>
              <a:rPr lang="en-US" altLang="en-US" dirty="0" err="1"/>
              <a:t>pháp</a:t>
            </a:r>
            <a:r>
              <a:rPr lang="en-US" altLang="en-US" dirty="0"/>
              <a:t> dictionary[key] </a:t>
            </a:r>
            <a:r>
              <a:rPr lang="en-US" altLang="en-US" dirty="0" err="1"/>
              <a:t>hoặc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get(). </a:t>
            </a:r>
            <a:r>
              <a:rPr lang="en-US" altLang="en-US" dirty="0" err="1"/>
              <a:t>Nếu</a:t>
            </a:r>
            <a:r>
              <a:rPr lang="en-US" altLang="en-US" dirty="0"/>
              <a:t> key </a:t>
            </a:r>
            <a:r>
              <a:rPr lang="en-US" altLang="en-US" dirty="0" err="1"/>
              <a:t>không</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dictionary, </a:t>
            </a:r>
            <a:r>
              <a:rPr lang="en-US" altLang="en-US" dirty="0" err="1"/>
              <a:t>sẽ</a:t>
            </a:r>
            <a:r>
              <a:rPr lang="en-US" altLang="en-US" dirty="0"/>
              <a:t> </a:t>
            </a:r>
            <a:r>
              <a:rPr lang="en-US" altLang="en-US" dirty="0" err="1"/>
              <a:t>gây</a:t>
            </a:r>
            <a:r>
              <a:rPr lang="en-US" altLang="en-US" dirty="0"/>
              <a:t> ra </a:t>
            </a:r>
            <a:r>
              <a:rPr lang="en-US" altLang="en-US" dirty="0" err="1"/>
              <a:t>lỗi</a:t>
            </a:r>
            <a:r>
              <a:rPr lang="en-US" altLang="en-US" dirty="0"/>
              <a:t> </a:t>
            </a:r>
            <a:r>
              <a:rPr lang="en-US" altLang="en-US" dirty="0" err="1"/>
              <a:t>KeyError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a:t>
            </a:r>
            <a:r>
              <a:rPr lang="en-GB" altLang="en-US" dirty="0"/>
              <a:t>["name"]  # </a:t>
            </a:r>
            <a:r>
              <a:rPr lang="en-GB" altLang="en-US" dirty="0" err="1"/>
              <a:t>Truy</a:t>
            </a:r>
            <a:r>
              <a:rPr lang="en-GB" altLang="en-US" dirty="0"/>
              <a:t> </a:t>
            </a:r>
            <a:r>
              <a:rPr lang="en-GB" altLang="en-US" dirty="0" err="1"/>
              <a:t>xuất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từ</a:t>
            </a:r>
            <a:r>
              <a:rPr lang="en-GB" altLang="en-US" dirty="0"/>
              <a:t> key "name"</a:t>
            </a:r>
            <a:endParaRPr lang="en-US" altLang="en-US" dirty="0"/>
          </a:p>
          <a:p>
            <a:r>
              <a:rPr lang="en-GB" altLang="en-US" b="1" dirty="0" err="1"/>
              <a:t>Xóa</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ra</a:t>
            </a:r>
            <a:r>
              <a:rPr lang="en-GB" altLang="en-US" b="1" dirty="0"/>
              <a:t> </a:t>
            </a:r>
            <a:r>
              <a:rPr lang="en-GB" altLang="en-US" b="1" dirty="0" err="1"/>
              <a:t>khỏi</a:t>
            </a:r>
            <a:r>
              <a:rPr lang="en-GB" altLang="en-US" b="1" dirty="0"/>
              <a:t> dictionary: </a:t>
            </a:r>
            <a:r>
              <a:rPr lang="vi-VN" altLang="en-US" dirty="0"/>
              <a:t>sử dụng câu lệnh del</a:t>
            </a:r>
            <a:r>
              <a:rPr lang="en-US" altLang="en-US" dirty="0"/>
              <a:t>, </a:t>
            </a:r>
            <a:r>
              <a:rPr lang="vi-VN" altLang="en-US" dirty="0"/>
              <a:t>phương thức pop</a:t>
            </a:r>
            <a:r>
              <a:rPr lang="en-US" altLang="en-US" dirty="0"/>
              <a:t>(), </a:t>
            </a:r>
            <a:r>
              <a:rPr lang="en-US" altLang="en-US" dirty="0" err="1"/>
              <a:t>popitem</a:t>
            </a:r>
            <a:r>
              <a:rPr lang="en-US" altLang="en-US" dirty="0"/>
              <a:t>() </a:t>
            </a:r>
            <a:r>
              <a:rPr lang="en-US" altLang="en-US" dirty="0" err="1"/>
              <a:t>và</a:t>
            </a:r>
            <a:r>
              <a:rPr lang="en-US" altLang="en-US" dirty="0"/>
              <a:t> clear()</a:t>
            </a:r>
          </a:p>
          <a:p>
            <a:pPr marL="0" indent="0">
              <a:buNone/>
            </a:pPr>
            <a:r>
              <a:rPr lang="en-GB" altLang="en-US" dirty="0" err="1"/>
              <a:t>my_dict</a:t>
            </a:r>
            <a:r>
              <a:rPr lang="en-GB" altLang="en-US" dirty="0"/>
              <a:t> = {"name": "John", "age": 30, "country": "USA"}</a:t>
            </a:r>
          </a:p>
          <a:p>
            <a:pPr marL="0" indent="0">
              <a:buNone/>
            </a:pPr>
            <a:r>
              <a:rPr lang="en-GB" altLang="en-US" dirty="0"/>
              <a:t>del </a:t>
            </a:r>
            <a:r>
              <a:rPr lang="en-GB" altLang="en-US" dirty="0" err="1"/>
              <a:t>my_dict</a:t>
            </a:r>
            <a:r>
              <a:rPr lang="en-GB" altLang="en-US" dirty="0"/>
              <a:t>["age"]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"age"</a:t>
            </a:r>
          </a:p>
          <a:p>
            <a:pPr marL="0" indent="0">
              <a:buNone/>
            </a:pPr>
            <a:r>
              <a:rPr lang="en-GB" altLang="en-US" dirty="0" err="1"/>
              <a:t>my_dict.pop</a:t>
            </a:r>
            <a:r>
              <a:rPr lang="en-GB" altLang="en-US" dirty="0"/>
              <a:t>("country")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"country" </a:t>
            </a:r>
            <a:r>
              <a:rPr lang="en-US" altLang="en-US" dirty="0" err="1"/>
              <a:t>Kiểm</a:t>
            </a:r>
            <a:r>
              <a:rPr lang="en-US" altLang="en-US" dirty="0"/>
              <a:t> </a:t>
            </a:r>
            <a:r>
              <a:rPr lang="en-US" altLang="en-US" dirty="0" err="1"/>
              <a:t>tra</a:t>
            </a:r>
            <a:r>
              <a:rPr lang="en-US" altLang="en-US" dirty="0"/>
              <a:t> </a:t>
            </a:r>
            <a:r>
              <a:rPr lang="en-US" altLang="en-US" dirty="0" err="1"/>
              <a:t>sự</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của</a:t>
            </a:r>
            <a:r>
              <a:rPr lang="en-US" altLang="en-US" dirty="0"/>
              <a:t> key</a:t>
            </a:r>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0"/>
            <a:ext cx="11406748" cy="5046291"/>
          </a:xfrm>
        </p:spPr>
        <p:txBody>
          <a:bodyPr>
            <a:normAutofit/>
          </a:bodyPr>
          <a:lstStyle/>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in</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if "name" in </a:t>
            </a:r>
            <a:r>
              <a:rPr lang="en-GB" altLang="en-US" dirty="0" err="1"/>
              <a:t>my_dict</a:t>
            </a:r>
            <a:r>
              <a:rPr lang="en-GB" altLang="en-US" dirty="0"/>
              <a:t>:</a:t>
            </a:r>
          </a:p>
          <a:p>
            <a:pPr marL="0" indent="0">
              <a:buNone/>
            </a:pPr>
            <a:r>
              <a:rPr lang="en-GB" altLang="en-US" dirty="0"/>
              <a:t>    print("Key 'name' exists")</a:t>
            </a:r>
            <a:endParaRPr lang="en-US" altLang="en-US" dirty="0"/>
          </a:p>
          <a:p>
            <a:r>
              <a:rPr lang="en-US" altLang="en-US" b="1" dirty="0" err="1"/>
              <a:t>Lấy</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key </a:t>
            </a:r>
            <a:r>
              <a:rPr lang="en-US" altLang="en-US" b="1" dirty="0" err="1"/>
              <a:t>và</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value: </a:t>
            </a:r>
            <a:r>
              <a:rPr lang="en-US" altLang="en-US" dirty="0"/>
              <a:t>s</a:t>
            </a:r>
            <a:r>
              <a:rPr lang="vi-VN" altLang="en-US" dirty="0"/>
              <a:t>ử dụng phương thức keys() để lấy danh sách các key trong dictionary và phương thức values() để lấy danh sách các value tương ứng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keys = </a:t>
            </a:r>
            <a:r>
              <a:rPr lang="en-GB" altLang="en-US" dirty="0" err="1"/>
              <a:t>my_dict.keys</a:t>
            </a:r>
            <a:r>
              <a:rPr lang="en-GB" altLang="en-US" dirty="0"/>
              <a:t>()</a:t>
            </a:r>
          </a:p>
          <a:p>
            <a:pPr marL="0" indent="0">
              <a:buNone/>
            </a:pPr>
            <a:r>
              <a:rPr lang="en-GB" altLang="en-US" dirty="0"/>
              <a:t>values = </a:t>
            </a:r>
            <a:r>
              <a:rPr lang="en-GB" altLang="en-US" dirty="0" err="1"/>
              <a:t>my_dict.values</a:t>
            </a:r>
            <a:r>
              <a:rPr lang="en-GB" altLang="en-US" dirty="0"/>
              <a:t>()</a:t>
            </a:r>
            <a:endParaRPr lang="en-US" altLang="en-US" dirty="0"/>
          </a:p>
          <a:p>
            <a:r>
              <a:rPr lang="en-US" altLang="en-US" b="1" dirty="0" err="1"/>
              <a:t>Độ</a:t>
            </a:r>
            <a:r>
              <a:rPr lang="en-US" altLang="en-US" b="1" dirty="0"/>
              <a:t> </a:t>
            </a:r>
            <a:r>
              <a:rPr lang="en-US" altLang="en-US" b="1" dirty="0" err="1"/>
              <a:t>dài</a:t>
            </a:r>
            <a:r>
              <a:rPr lang="en-US" altLang="en-US" b="1" dirty="0"/>
              <a:t> </a:t>
            </a:r>
            <a:r>
              <a:rPr lang="en-US" altLang="en-US" b="1" dirty="0" err="1"/>
              <a:t>của</a:t>
            </a:r>
            <a:r>
              <a:rPr lang="en-US" altLang="en-US" b="1" dirty="0"/>
              <a:t> dictionary: </a:t>
            </a:r>
            <a:r>
              <a:rPr lang="vi-VN" altLang="en-US" dirty="0"/>
              <a:t>sử dụng hàm len() để lấy số lượng phần tử (cặp key-value) trong dictionary.</a:t>
            </a:r>
            <a:endParaRPr lang="en-US" altLang="en-US" dirty="0"/>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a:t>length = </a:t>
            </a:r>
            <a:r>
              <a:rPr lang="en-GB" altLang="en-US" dirty="0" err="1"/>
              <a:t>len</a:t>
            </a:r>
            <a:r>
              <a:rPr lang="en-GB" altLang="en-US" dirty="0"/>
              <a:t>(</a:t>
            </a:r>
            <a:r>
              <a:rPr lang="en-GB" altLang="en-US" dirty="0" err="1"/>
              <a:t>my_dict</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5131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a:t>Sao </a:t>
            </a:r>
            <a:r>
              <a:rPr lang="en-US" altLang="en-US" b="1" dirty="0" err="1"/>
              <a:t>chép</a:t>
            </a:r>
            <a:r>
              <a:rPr lang="en-US" altLang="en-US" b="1" dirty="0"/>
              <a:t> dictionary:</a:t>
            </a:r>
            <a:r>
              <a:rPr lang="en-US" altLang="en-US" dirty="0"/>
              <a:t> </a:t>
            </a:r>
            <a:r>
              <a:rPr lang="vi-VN" altLang="en-US" dirty="0"/>
              <a:t>sử dụng phương thức copy()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new_dict</a:t>
            </a:r>
            <a:r>
              <a:rPr lang="en-GB" altLang="en-US" dirty="0"/>
              <a:t> = </a:t>
            </a:r>
            <a:r>
              <a:rPr lang="en-GB" altLang="en-US" dirty="0" err="1"/>
              <a:t>my_dict.copy</a:t>
            </a:r>
            <a:r>
              <a:rPr lang="en-GB" altLang="en-US" dirty="0"/>
              <a:t>()</a:t>
            </a:r>
            <a:endParaRPr lang="en-US" altLang="en-US" dirty="0"/>
          </a:p>
          <a:p>
            <a:r>
              <a:rPr lang="en-GB" altLang="en-US" b="1" dirty="0" err="1"/>
              <a:t>Lấy</a:t>
            </a:r>
            <a:r>
              <a:rPr lang="en-GB" altLang="en-US" b="1" dirty="0"/>
              <a:t> </a:t>
            </a:r>
            <a:r>
              <a:rPr lang="en-GB" altLang="en-US" b="1" dirty="0" err="1"/>
              <a:t>một</a:t>
            </a:r>
            <a:r>
              <a:rPr lang="en-GB" altLang="en-US" b="1" dirty="0"/>
              <a:t> </a:t>
            </a:r>
            <a:r>
              <a:rPr lang="en-GB" altLang="en-US" b="1" dirty="0" err="1"/>
              <a:t>cặp</a:t>
            </a:r>
            <a:r>
              <a:rPr lang="en-GB" altLang="en-US" b="1" dirty="0"/>
              <a:t> key-value </a:t>
            </a:r>
            <a:r>
              <a:rPr lang="en-GB" altLang="en-US" b="1" dirty="0" err="1"/>
              <a:t>từ</a:t>
            </a:r>
            <a:r>
              <a:rPr lang="en-GB" altLang="en-US" b="1" dirty="0"/>
              <a:t> dictionary: </a:t>
            </a:r>
            <a:r>
              <a:rPr lang="vi-VN" altLang="en-US" dirty="0"/>
              <a:t>sử dụng phương thức items() để lấy một danh sách các cặp key-value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items = </a:t>
            </a:r>
            <a:r>
              <a:rPr lang="en-GB" altLang="en-US" dirty="0" err="1"/>
              <a:t>my_dict.items</a:t>
            </a:r>
            <a:r>
              <a:rPr lang="en-GB" altLang="en-US" dirty="0"/>
              <a:t>()</a:t>
            </a:r>
          </a:p>
          <a:p>
            <a:r>
              <a:rPr lang="en-US" altLang="en-US" b="1" dirty="0" err="1"/>
              <a:t>Xóa</a:t>
            </a:r>
            <a:r>
              <a:rPr lang="en-US" altLang="en-US" b="1" dirty="0"/>
              <a:t> </a:t>
            </a:r>
            <a:r>
              <a:rPr lang="en-US" altLang="en-US" b="1" dirty="0" err="1"/>
              <a:t>tất</a:t>
            </a:r>
            <a:r>
              <a:rPr lang="en-US" altLang="en-US" b="1" dirty="0"/>
              <a:t> </a:t>
            </a:r>
            <a:r>
              <a:rPr lang="en-US" altLang="en-US" b="1" dirty="0" err="1"/>
              <a:t>cả</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dictionary</a:t>
            </a:r>
            <a:r>
              <a:rPr lang="en-US" altLang="en-US" dirty="0"/>
              <a:t>: </a:t>
            </a: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clear()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my_dict.clear</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8185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trong</a:t>
            </a:r>
            <a:r>
              <a:rPr lang="en-US" altLang="en-US" b="1" dirty="0"/>
              <a:t> dictionary: </a:t>
            </a:r>
            <a:r>
              <a:rPr lang="en-US" altLang="en-US" dirty="0" err="1"/>
              <a:t>sử</a:t>
            </a:r>
            <a:r>
              <a:rPr lang="en-US" altLang="en-US" dirty="0"/>
              <a:t> </a:t>
            </a:r>
            <a:r>
              <a:rPr lang="en-US" altLang="en-US" dirty="0" err="1"/>
              <a:t>dụng</a:t>
            </a:r>
            <a:r>
              <a:rPr lang="en-US" altLang="en-US" dirty="0"/>
              <a:t> max() </a:t>
            </a:r>
            <a:r>
              <a:rPr lang="en-US" altLang="en-US" dirty="0" err="1"/>
              <a:t>và</a:t>
            </a:r>
            <a:r>
              <a:rPr lang="en-US" altLang="en-US" dirty="0"/>
              <a:t> min() -&gt; </a:t>
            </a:r>
            <a:r>
              <a:rPr lang="en-US" altLang="en-US" dirty="0" err="1"/>
              <a:t>Trả</a:t>
            </a:r>
            <a:r>
              <a:rPr lang="en-US" altLang="en-US" dirty="0"/>
              <a:t> </a:t>
            </a:r>
            <a:r>
              <a:rPr lang="en-US" altLang="en-US" dirty="0" err="1"/>
              <a:t>về</a:t>
            </a:r>
            <a:r>
              <a:rPr lang="en-US" altLang="en-US" dirty="0"/>
              <a:t> key </a:t>
            </a:r>
            <a:r>
              <a:rPr lang="en-US" altLang="en-US" dirty="0" err="1"/>
              <a:t>có</a:t>
            </a:r>
            <a:r>
              <a:rPr lang="en-US" altLang="en-US" dirty="0"/>
              <a:t> value </a:t>
            </a:r>
            <a:r>
              <a:rPr lang="en-US" altLang="en-US" dirty="0" err="1"/>
              <a:t>lớn</a:t>
            </a:r>
            <a:r>
              <a:rPr lang="en-US" altLang="en-US" dirty="0"/>
              <a:t> </a:t>
            </a:r>
            <a:r>
              <a:rPr lang="en-US" altLang="en-US" dirty="0" err="1"/>
              <a:t>nhất</a:t>
            </a:r>
            <a:r>
              <a:rPr lang="en-US" altLang="en-US" dirty="0"/>
              <a:t> </a:t>
            </a:r>
            <a:r>
              <a:rPr lang="en-US" altLang="en-US" dirty="0" err="1"/>
              <a:t>và</a:t>
            </a:r>
            <a:r>
              <a:rPr lang="en-US" altLang="en-US" dirty="0"/>
              <a:t> </a:t>
            </a:r>
            <a:r>
              <a:rPr lang="en-US" altLang="en-US" dirty="0" err="1"/>
              <a:t>nhỏ</a:t>
            </a:r>
            <a:r>
              <a:rPr lang="en-US" altLang="en-US" dirty="0"/>
              <a:t> </a:t>
            </a:r>
            <a:r>
              <a:rPr lang="en-US" altLang="en-US" dirty="0" err="1"/>
              <a:t>nhất</a:t>
            </a:r>
            <a:endParaRPr lang="en-US" altLang="en-US" dirty="0"/>
          </a:p>
          <a:p>
            <a:r>
              <a:rPr lang="en-US" altLang="en-US" b="1" dirty="0" err="1"/>
              <a:t>Hàm</a:t>
            </a:r>
            <a:r>
              <a:rPr lang="en-US" altLang="en-US" b="1" dirty="0"/>
              <a:t> all() </a:t>
            </a:r>
            <a:r>
              <a:rPr lang="en-US" altLang="en-US" dirty="0"/>
              <a:t>-&gt;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True </a:t>
            </a:r>
            <a:r>
              <a:rPr lang="en-US" altLang="en-US" dirty="0" err="1"/>
              <a:t>hoặc</a:t>
            </a:r>
            <a:r>
              <a:rPr lang="en-US" altLang="en-US" dirty="0"/>
              <a:t> False</a:t>
            </a:r>
          </a:p>
          <a:p>
            <a:pPr marL="0" indent="0">
              <a:buNone/>
            </a:pPr>
            <a:r>
              <a:rPr lang="en-US" altLang="en-US" dirty="0"/>
              <a:t>True </a:t>
            </a:r>
            <a:r>
              <a:rPr lang="en-US" altLang="en-US" dirty="0" err="1"/>
              <a:t>khi</a:t>
            </a:r>
            <a:r>
              <a:rPr lang="en-US" altLang="en-US" dirty="0"/>
              <a:t>:</a:t>
            </a:r>
          </a:p>
          <a:p>
            <a:pPr marL="0" indent="0">
              <a:buNone/>
            </a:pP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khóa</a:t>
            </a:r>
            <a:r>
              <a:rPr lang="en-US" altLang="en-US" dirty="0"/>
              <a:t> </a:t>
            </a:r>
            <a:r>
              <a:rPr lang="en-US" altLang="en-US" dirty="0" err="1"/>
              <a:t>phải</a:t>
            </a:r>
            <a:r>
              <a:rPr lang="en-US" altLang="en-US" dirty="0"/>
              <a:t> </a:t>
            </a:r>
            <a:r>
              <a:rPr lang="en-US" altLang="en-US" dirty="0" err="1"/>
              <a:t>là</a:t>
            </a:r>
            <a:r>
              <a:rPr lang="en-US" altLang="en-US" dirty="0"/>
              <a:t> True			+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khóa</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True, 1 </a:t>
            </a:r>
            <a:r>
              <a:rPr lang="en-US" altLang="en-US" dirty="0" err="1"/>
              <a:t>hoặc</a:t>
            </a:r>
            <a:r>
              <a:rPr lang="en-US" altLang="en-US" dirty="0"/>
              <a:t> “0”</a:t>
            </a:r>
          </a:p>
          <a:p>
            <a:pPr marL="0" indent="0">
              <a:buNone/>
            </a:pPr>
            <a:r>
              <a:rPr lang="en-US" altLang="en-US" dirty="0"/>
              <a:t>+ “0” </a:t>
            </a:r>
            <a:r>
              <a:rPr lang="en-US" altLang="en-US" dirty="0" err="1"/>
              <a:t>và</a:t>
            </a:r>
            <a:r>
              <a:rPr lang="en-US" altLang="en-US" dirty="0"/>
              <a:t> False </a:t>
            </a:r>
            <a:r>
              <a:rPr lang="en-US" altLang="en-US" dirty="0" err="1"/>
              <a:t>trong</a:t>
            </a:r>
            <a:r>
              <a:rPr lang="en-US" altLang="en-US" dirty="0"/>
              <a:t> </a:t>
            </a:r>
            <a:r>
              <a:rPr lang="en-US" altLang="en-US" dirty="0" err="1"/>
              <a:t>khóa</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False		+ Dictionary </a:t>
            </a:r>
            <a:r>
              <a:rPr lang="en-US" altLang="en-US" dirty="0" err="1"/>
              <a:t>rỗng</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True</a:t>
            </a:r>
          </a:p>
          <a:p>
            <a:r>
              <a:rPr lang="en-US" altLang="en-US" b="1" dirty="0" err="1"/>
              <a:t>Hàn</a:t>
            </a:r>
            <a:r>
              <a:rPr lang="en-US" altLang="en-US" b="1" dirty="0"/>
              <a:t> any() </a:t>
            </a:r>
            <a:r>
              <a:rPr lang="en-US" altLang="en-US" dirty="0"/>
              <a:t>-&gt;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True </a:t>
            </a:r>
            <a:r>
              <a:rPr lang="en-US" altLang="en-US" dirty="0" err="1"/>
              <a:t>hoặc</a:t>
            </a:r>
            <a:r>
              <a:rPr lang="en-US" altLang="en-US" dirty="0"/>
              <a:t> False</a:t>
            </a:r>
          </a:p>
          <a:p>
            <a:endParaRPr lang="en-US" altLang="en-US" b="1"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78321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Ghép</a:t>
            </a:r>
            <a:r>
              <a:rPr lang="en-US" altLang="en-US" b="1" dirty="0"/>
              <a:t> </a:t>
            </a:r>
            <a:r>
              <a:rPr lang="en-US" altLang="en-US" b="1" dirty="0" err="1"/>
              <a:t>nối</a:t>
            </a:r>
            <a:r>
              <a:rPr lang="en-US" altLang="en-US" b="1" dirty="0"/>
              <a:t> </a:t>
            </a:r>
            <a:r>
              <a:rPr lang="en-US" altLang="en-US" b="1" dirty="0" err="1"/>
              <a:t>hai</a:t>
            </a:r>
            <a:r>
              <a:rPr lang="en-US" altLang="en-US" b="1" dirty="0"/>
              <a:t> dictionary: </a:t>
            </a:r>
            <a:r>
              <a:rPr lang="en-US" altLang="en-US" dirty="0" err="1"/>
              <a:t>sử</a:t>
            </a:r>
            <a:r>
              <a:rPr lang="en-US" altLang="en-US" dirty="0"/>
              <a:t> </a:t>
            </a:r>
            <a:r>
              <a:rPr lang="en-US" altLang="en-US" dirty="0" err="1"/>
              <a:t>dụng</a:t>
            </a:r>
            <a:r>
              <a:rPr lang="en-US" altLang="en-US" dirty="0"/>
              <a:t> </a:t>
            </a:r>
            <a:r>
              <a:rPr lang="en-US" altLang="en-US" dirty="0" err="1"/>
              <a:t>phép</a:t>
            </a:r>
            <a:r>
              <a:rPr lang="en-US" altLang="en-US" dirty="0"/>
              <a:t> </a:t>
            </a:r>
            <a:r>
              <a:rPr lang="en-US" altLang="en-US" dirty="0" err="1"/>
              <a:t>toán</a:t>
            </a:r>
            <a:r>
              <a:rPr lang="en-US" altLang="en-US" dirty="0"/>
              <a:t> update() </a:t>
            </a:r>
            <a:r>
              <a:rPr lang="en-US" altLang="en-US" dirty="0" err="1"/>
              <a:t>hoặc</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để</a:t>
            </a:r>
            <a:r>
              <a:rPr lang="en-US" altLang="en-US" dirty="0"/>
              <a:t> </a:t>
            </a:r>
            <a:r>
              <a:rPr lang="en-US" altLang="en-US" dirty="0" err="1"/>
              <a:t>ghép</a:t>
            </a:r>
            <a:r>
              <a:rPr lang="en-US" altLang="en-US" dirty="0"/>
              <a:t> </a:t>
            </a:r>
            <a:r>
              <a:rPr lang="en-US" altLang="en-US" dirty="0" err="1"/>
              <a:t>nối</a:t>
            </a:r>
            <a:r>
              <a:rPr lang="en-US" altLang="en-US" dirty="0"/>
              <a:t> </a:t>
            </a:r>
            <a:r>
              <a:rPr lang="en-US" altLang="en-US" dirty="0" err="1"/>
              <a:t>hai</a:t>
            </a:r>
            <a:r>
              <a:rPr lang="en-US" altLang="en-US" dirty="0"/>
              <a:t> dictionary </a:t>
            </a:r>
            <a:r>
              <a:rPr lang="en-US" altLang="en-US" dirty="0" err="1"/>
              <a:t>thành</a:t>
            </a:r>
            <a:r>
              <a:rPr lang="en-US" altLang="en-US" dirty="0"/>
              <a:t> </a:t>
            </a:r>
            <a:r>
              <a:rPr lang="en-US" altLang="en-US" dirty="0" err="1"/>
              <a:t>một</a:t>
            </a:r>
            <a:r>
              <a:rPr lang="en-US" altLang="en-US" dirty="0"/>
              <a:t> dictionary </a:t>
            </a:r>
            <a:r>
              <a:rPr lang="en-US" altLang="en-US" dirty="0" err="1"/>
              <a:t>mới</a:t>
            </a:r>
            <a:r>
              <a:rPr lang="en-US" altLang="en-US" dirty="0"/>
              <a:t>.</a:t>
            </a:r>
          </a:p>
          <a:p>
            <a:pPr marL="0" indent="0">
              <a:buNone/>
            </a:pPr>
            <a:r>
              <a:rPr lang="en-US" altLang="en-US" dirty="0" err="1"/>
              <a:t>Ví</a:t>
            </a:r>
            <a:r>
              <a:rPr lang="en-US" altLang="en-US" dirty="0"/>
              <a:t> </a:t>
            </a:r>
            <a:r>
              <a:rPr lang="en-US" altLang="en-US" dirty="0" err="1"/>
              <a:t>dụ</a:t>
            </a:r>
            <a:r>
              <a:rPr lang="en-US" altLang="en-US" dirty="0"/>
              <a:t>: dict1 = {"name": "John", "age": 30}		dict2 = {"country": "USA", "occupation": "Engineer"}</a:t>
            </a:r>
          </a:p>
          <a:p>
            <a:pPr marL="0" indent="0">
              <a:buNone/>
            </a:pPr>
            <a:r>
              <a:rPr lang="en-US" altLang="en-US" dirty="0"/>
              <a:t>dict1.update(dict2)  # </a:t>
            </a:r>
            <a:r>
              <a:rPr lang="en-US" altLang="en-US" dirty="0" err="1"/>
              <a:t>Ghép</a:t>
            </a:r>
            <a:r>
              <a:rPr lang="en-US" altLang="en-US" dirty="0"/>
              <a:t> </a:t>
            </a:r>
            <a:r>
              <a:rPr lang="en-US" altLang="en-US" dirty="0" err="1"/>
              <a:t>nối</a:t>
            </a:r>
            <a:r>
              <a:rPr lang="en-US" altLang="en-US" dirty="0"/>
              <a:t> dict2 </a:t>
            </a:r>
            <a:r>
              <a:rPr lang="en-US" altLang="en-US" dirty="0" err="1"/>
              <a:t>vào</a:t>
            </a:r>
            <a:r>
              <a:rPr lang="en-US" altLang="en-US" dirty="0"/>
              <a:t> dict1</a:t>
            </a:r>
          </a:p>
          <a:p>
            <a:pPr marL="0" indent="0">
              <a:buNone/>
            </a:pPr>
            <a:r>
              <a:rPr lang="en-US" altLang="en-US" dirty="0"/>
              <a:t>dict3 = dict1 | dict2  # </a:t>
            </a:r>
            <a:r>
              <a:rPr lang="en-US" altLang="en-US" dirty="0" err="1"/>
              <a:t>Ghép</a:t>
            </a:r>
            <a:r>
              <a:rPr lang="en-US" altLang="en-US" dirty="0"/>
              <a:t> </a:t>
            </a:r>
            <a:r>
              <a:rPr lang="en-US" altLang="en-US" dirty="0" err="1"/>
              <a:t>nối</a:t>
            </a:r>
            <a:r>
              <a:rPr lang="en-US" altLang="en-US" dirty="0"/>
              <a:t> dict1 </a:t>
            </a:r>
            <a:r>
              <a:rPr lang="en-US" altLang="en-US" dirty="0" err="1"/>
              <a:t>và</a:t>
            </a:r>
            <a:r>
              <a:rPr lang="en-US" altLang="en-US" dirty="0"/>
              <a:t> dict2 </a:t>
            </a:r>
            <a:r>
              <a:rPr lang="en-US" altLang="en-US" dirty="0" err="1"/>
              <a:t>để</a:t>
            </a:r>
            <a:r>
              <a:rPr lang="en-US" altLang="en-US" dirty="0"/>
              <a:t> </a:t>
            </a:r>
            <a:r>
              <a:rPr lang="en-US" altLang="en-US" dirty="0" err="1"/>
              <a:t>tạo</a:t>
            </a:r>
            <a:r>
              <a:rPr lang="en-US" altLang="en-US" dirty="0"/>
              <a:t> dict3</a:t>
            </a:r>
          </a:p>
          <a:p>
            <a:r>
              <a:rPr lang="en-US" altLang="en-US" b="1" dirty="0" err="1"/>
              <a:t>Lấy</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mặc</a:t>
            </a:r>
            <a:r>
              <a:rPr lang="en-US" altLang="en-US" b="1" dirty="0"/>
              <a:t> </a:t>
            </a:r>
            <a:r>
              <a:rPr lang="en-US" altLang="en-US" b="1" dirty="0" err="1"/>
              <a:t>định</a:t>
            </a:r>
            <a:r>
              <a:rPr lang="en-US" altLang="en-US" b="1" dirty="0"/>
              <a:t> </a:t>
            </a:r>
            <a:r>
              <a:rPr lang="en-US" altLang="en-US" b="1" dirty="0" err="1"/>
              <a:t>cho</a:t>
            </a:r>
            <a:r>
              <a:rPr lang="en-US" altLang="en-US" b="1" dirty="0"/>
              <a:t> key </a:t>
            </a:r>
            <a:r>
              <a:rPr lang="en-US" altLang="en-US" b="1" dirty="0" err="1"/>
              <a:t>không</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dirty="0"/>
              <a:t>s</a:t>
            </a:r>
            <a:r>
              <a:rPr lang="vi-VN" altLang="en-US" dirty="0"/>
              <a:t>ử dụng phương thức get() để lấy giá trị của một key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my_dict.get</a:t>
            </a:r>
            <a:r>
              <a:rPr lang="en-GB" altLang="en-US" dirty="0"/>
              <a:t>("name") # </a:t>
            </a:r>
            <a:r>
              <a:rPr lang="en-GB" altLang="en-US" dirty="0" err="1"/>
              <a:t>Lấy</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“name”</a:t>
            </a:r>
          </a:p>
          <a:p>
            <a:pPr marL="0" indent="0">
              <a:buNone/>
            </a:pPr>
            <a:r>
              <a:rPr lang="en-GB" altLang="en-US" dirty="0"/>
              <a:t>occupation = </a:t>
            </a:r>
            <a:r>
              <a:rPr lang="en-GB" altLang="en-US" dirty="0" err="1"/>
              <a:t>my_dict.get</a:t>
            </a:r>
            <a:r>
              <a:rPr lang="en-GB" altLang="en-US" dirty="0"/>
              <a:t>("occupation", "Unknown") # Key </a:t>
            </a:r>
            <a:r>
              <a:rPr lang="en-GB" altLang="en-US" dirty="0" err="1"/>
              <a:t>không</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trả</a:t>
            </a:r>
            <a:r>
              <a:rPr lang="en-GB" altLang="en-US" dirty="0"/>
              <a:t> </a:t>
            </a:r>
            <a:r>
              <a:rPr lang="en-GB" altLang="en-US" dirty="0" err="1"/>
              <a:t>về</a:t>
            </a:r>
            <a:r>
              <a:rPr lang="en-GB" altLang="en-US" dirty="0"/>
              <a:t> “Unknown”, </a:t>
            </a:r>
            <a:r>
              <a:rPr lang="en-GB" altLang="en-US" dirty="0" err="1"/>
              <a:t>mặc</a:t>
            </a:r>
            <a:r>
              <a:rPr lang="en-GB" altLang="en-US" dirty="0"/>
              <a:t> </a:t>
            </a:r>
            <a:r>
              <a:rPr lang="en-GB" altLang="en-US" dirty="0" err="1"/>
              <a:t>định</a:t>
            </a:r>
            <a:r>
              <a:rPr lang="en-GB" altLang="en-US" dirty="0"/>
              <a:t> </a:t>
            </a:r>
            <a:r>
              <a:rPr lang="en-GB" altLang="en-US" dirty="0" err="1"/>
              <a:t>là</a:t>
            </a:r>
            <a:r>
              <a:rPr lang="en-GB" altLang="en-US" dirty="0"/>
              <a:t> None </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41660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7.5. Dictionary Comprehension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Đây là một cú pháp cho phép bạn tạo ra một dictionary mới từ một iterable (như list hoặc tuple) một cách ngắn gọn và hiệu quả.</a:t>
            </a:r>
            <a:endParaRPr lang="en-US" altLang="en-US" dirty="0"/>
          </a:p>
          <a:p>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 </a:t>
            </a:r>
            <a:r>
              <a:rPr lang="en-US" altLang="en-US" dirty="0" err="1"/>
              <a:t>của</a:t>
            </a:r>
            <a:r>
              <a:rPr lang="en-US" altLang="en-US" dirty="0"/>
              <a:t> dictionary comprehension </a:t>
            </a:r>
            <a:r>
              <a:rPr lang="en-US" altLang="en-US" dirty="0" err="1"/>
              <a:t>là</a:t>
            </a:r>
            <a:r>
              <a:rPr lang="en-US" altLang="en-US" dirty="0"/>
              <a:t>:</a:t>
            </a:r>
          </a:p>
          <a:p>
            <a:pPr marL="0" indent="0" algn="ctr">
              <a:buNone/>
            </a:pPr>
            <a:r>
              <a:rPr lang="en-GB" altLang="en-US" b="1" dirty="0"/>
              <a:t>{</a:t>
            </a:r>
            <a:r>
              <a:rPr lang="en-GB" altLang="en-US" b="1" dirty="0" err="1"/>
              <a:t>key_expression</a:t>
            </a:r>
            <a:r>
              <a:rPr lang="en-GB" altLang="en-US" b="1" dirty="0"/>
              <a:t>: </a:t>
            </a:r>
            <a:r>
              <a:rPr lang="en-GB" altLang="en-US" b="1" dirty="0" err="1"/>
              <a:t>value_expression</a:t>
            </a:r>
            <a:r>
              <a:rPr lang="en-GB" altLang="en-US" b="1" dirty="0"/>
              <a:t> for item in </a:t>
            </a:r>
            <a:r>
              <a:rPr lang="en-GB" altLang="en-US" b="1" dirty="0" err="1"/>
              <a:t>iterable</a:t>
            </a:r>
            <a:r>
              <a:rPr lang="en-GB" altLang="en-US" b="1" dirty="0"/>
              <a:t>}</a:t>
            </a:r>
          </a:p>
          <a:p>
            <a:r>
              <a:rPr lang="en-US" altLang="en-US" dirty="0"/>
              <a:t>Dictionary comprehension </a:t>
            </a:r>
            <a:r>
              <a:rPr lang="en-US" altLang="en-US" dirty="0" err="1"/>
              <a:t>cũng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để</a:t>
            </a:r>
            <a:r>
              <a:rPr lang="en-US" altLang="en-US" dirty="0"/>
              <a:t> </a:t>
            </a:r>
            <a:r>
              <a:rPr lang="en-US" altLang="en-US" dirty="0" err="1"/>
              <a:t>lọc</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a:t>
            </a:r>
            <a:r>
              <a:rPr lang="en-US" altLang="en-US" dirty="0" err="1"/>
              <a:t>iterable</a:t>
            </a:r>
            <a:r>
              <a:rPr lang="en-US" altLang="en-US" dirty="0"/>
              <a:t>.</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018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set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set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dictionary</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dictionary</a:t>
                </a: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Module collection </a:t>
            </a:r>
            <a:r>
              <a:rPr lang="en-US" dirty="0" err="1"/>
              <a:t>trong</a:t>
            </a:r>
            <a:r>
              <a:rPr lang="en-US" dirty="0"/>
              <a:t> Python</a:t>
            </a:r>
          </a:p>
        </p:txBody>
      </p:sp>
      <p:sp>
        <p:nvSpPr>
          <p:cNvPr id="3" name="Content Placeholder 2"/>
          <p:cNvSpPr>
            <a:spLocks noGrp="1"/>
          </p:cNvSpPr>
          <p:nvPr>
            <p:ph idx="1"/>
          </p:nvPr>
        </p:nvSpPr>
        <p:spPr>
          <a:xfrm>
            <a:off x="392626" y="1371601"/>
            <a:ext cx="11406748" cy="4777486"/>
          </a:xfrm>
        </p:spPr>
        <p:txBody>
          <a:bodyPr>
            <a:normAutofit fontScale="85000" lnSpcReduction="10000"/>
          </a:bodyPr>
          <a:lstStyle/>
          <a:p>
            <a:r>
              <a:rPr lang="vi-VN" altLang="en-US" dirty="0"/>
              <a:t>Trong Python, module collections cung cấp một số lớp và cấu trúc dữ liệu phổ biến hữu ích để làm việc với các tập hợp dữ liệu.</a:t>
            </a:r>
            <a:endParaRPr lang="en-US" altLang="en-US" dirty="0"/>
          </a:p>
          <a:p>
            <a:pPr marL="0" indent="0">
              <a:buNone/>
            </a:pPr>
            <a:r>
              <a:rPr lang="en-US" altLang="en-US" b="1" dirty="0"/>
              <a:t>+ </a:t>
            </a:r>
            <a:r>
              <a:rPr lang="vi-VN" altLang="en-US" b="1" dirty="0"/>
              <a:t>Counter: </a:t>
            </a:r>
            <a:r>
              <a:rPr lang="vi-VN" altLang="en-US" dirty="0"/>
              <a:t>Lớp Counter được sử dụng để đếm số lượng các phần tử trong một tập hợp. Nó cung cấp một cách thuận tiện để đếm và tạo một từ điển (dictionary) đếm số lần xuất hiện của các phần tử.</a:t>
            </a:r>
            <a:endParaRPr lang="en-US" altLang="en-US" dirty="0"/>
          </a:p>
          <a:p>
            <a:pPr marL="0" indent="0">
              <a:buNone/>
            </a:pPr>
            <a:r>
              <a:rPr lang="en-US" altLang="en-US" dirty="0"/>
              <a:t>+ </a:t>
            </a:r>
            <a:r>
              <a:rPr lang="vi-VN" altLang="en-US" b="1" dirty="0"/>
              <a:t>defaultdict: </a:t>
            </a:r>
            <a:r>
              <a:rPr lang="vi-VN" altLang="en-US" dirty="0"/>
              <a:t>Lớp defaultdict là một lớp con của dict và cung cấp một giá trị mặc định cho các khóa không tồn tại trong từ điển. Khi truy cập một khóa không tồn tại, defaultdict sẽ tự động tạo ra một giá trị mặc định cho khóa đó.</a:t>
            </a:r>
          </a:p>
          <a:p>
            <a:pPr marL="0" indent="0">
              <a:buNone/>
            </a:pPr>
            <a:r>
              <a:rPr lang="en-US" altLang="en-US" dirty="0"/>
              <a:t>+ </a:t>
            </a:r>
            <a:r>
              <a:rPr lang="vi-VN" altLang="en-US" b="1" dirty="0"/>
              <a:t>deque</a:t>
            </a:r>
            <a:r>
              <a:rPr lang="vi-VN" altLang="en-US" dirty="0"/>
              <a:t>: Lớp deque (double-ended queue) cung cấp một cấu trúc dữ liệu hàng đợi linh hoạt, cho phép thêm và xóa phần tử ở cả hai đầu của hàng đợi một cách hiệu quả.</a:t>
            </a:r>
          </a:p>
          <a:p>
            <a:pPr marL="0" indent="0">
              <a:buNone/>
            </a:pPr>
            <a:endParaRPr lang="vi-VN" altLang="en-US" dirty="0"/>
          </a:p>
          <a:p>
            <a:pPr marL="0" indent="0">
              <a:buNone/>
            </a:pPr>
            <a:r>
              <a:rPr lang="vi-VN" altLang="en-US" dirty="0"/>
              <a:t>namedtuple: namedtuple cho phép định nghĩa một lớp tuple với các trường được đặt tên, giúp cho việc truy cập các phần tử dễ dàng hơn bằng cách sử dụng tên trường thay vì chỉ số.</a:t>
            </a:r>
          </a:p>
          <a:p>
            <a:pPr marL="0" indent="0">
              <a:buNone/>
            </a:pPr>
            <a:endParaRPr lang="vi-VN" altLang="en-US" dirty="0"/>
          </a:p>
          <a:p>
            <a:pPr marL="0" indent="0">
              <a:buNone/>
            </a:pPr>
            <a:r>
              <a:rPr lang="vi-VN" altLang="en-US" dirty="0"/>
              <a:t>OrderedDict: Lớp OrderedDict là một từ điển duy trì thứ tự của các phần tử theo thứ tự chúng được thêm vào.</a:t>
            </a:r>
          </a:p>
          <a:p>
            <a:pPr marL="0" indent="0">
              <a:buNone/>
            </a:pPr>
            <a:endParaRPr lang="vi-VN" altLang="en-US" dirty="0"/>
          </a:p>
          <a:p>
            <a:pPr marL="0" indent="0">
              <a:buNone/>
            </a:pPr>
            <a:r>
              <a:rPr lang="vi-VN" altLang="en-US" dirty="0"/>
              <a:t>ChainMap: Lớp ChainMap cho phép kết hợp nhiều từ điển thành một từ điển duy nhất và cho phép truy cập các từ điển con một cách liên tục.</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07950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Module collection </a:t>
            </a:r>
            <a:r>
              <a:rPr lang="en-US" dirty="0" err="1"/>
              <a:t>trong</a:t>
            </a:r>
            <a:r>
              <a:rPr lang="en-US" dirty="0"/>
              <a:t> Python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Trong Python, module collections cung cấp một số lớp và cấu trúc dữ liệu phổ biến hữu ích để làm việc với các tập hợp dữ liệu.</a:t>
            </a:r>
            <a:endParaRPr lang="en-US" altLang="en-US" dirty="0"/>
          </a:p>
          <a:p>
            <a:pPr marL="0" indent="0">
              <a:buNone/>
            </a:pPr>
            <a:r>
              <a:rPr lang="en-US" altLang="en-US" dirty="0"/>
              <a:t>+ </a:t>
            </a:r>
            <a:r>
              <a:rPr lang="vi-VN" altLang="en-US" dirty="0"/>
              <a:t>namedtuple: namedtuple cho phép định nghĩa một lớp tuple với các trường được đặt tên, giúp cho việc truy cập các phần tử dễ dàng hơn bằng cách sử dụng tên trường thay vì chỉ số.</a:t>
            </a:r>
          </a:p>
          <a:p>
            <a:pPr marL="0" indent="0">
              <a:buNone/>
            </a:pPr>
            <a:r>
              <a:rPr lang="en-US" altLang="en-US" dirty="0"/>
              <a:t>+ </a:t>
            </a:r>
            <a:r>
              <a:rPr lang="vi-VN" altLang="en-US" dirty="0"/>
              <a:t>OrderedDict: Lớp OrderedDict là một từ điển duy trì thứ tự của các phần tử theo thứ tự chúng được thêm vào.</a:t>
            </a:r>
          </a:p>
          <a:p>
            <a:pPr marL="0" indent="0">
              <a:buNone/>
            </a:pPr>
            <a:r>
              <a:rPr lang="en-US" altLang="en-US"/>
              <a:t>+</a:t>
            </a:r>
            <a:r>
              <a:rPr lang="en-US" altLang="en-US" dirty="0"/>
              <a:t> </a:t>
            </a:r>
            <a:r>
              <a:rPr lang="vi-VN" altLang="en-US"/>
              <a:t>ChainMap</a:t>
            </a:r>
            <a:r>
              <a:rPr lang="vi-VN" altLang="en-US" dirty="0"/>
              <a:t>: Lớp ChainMap cho phép kết hợp nhiều từ điển thành một từ điển duy nhất và cho phép truy cập các từ điển con một cách liên tục.</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3688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chương trình nhập nội dung tập hợp hoa quả lên màn hình và lưu vào một tập hợp có tên là hoaqua. Việc nhập liệu kết thúc khi nhập vào ký tự "q'.</a:t>
            </a:r>
          </a:p>
          <a:p>
            <a:pPr marL="0" indent="0">
              <a:spcBef>
                <a:spcPts val="725"/>
              </a:spcBef>
              <a:spcAft>
                <a:spcPts val="725"/>
              </a:spcAft>
              <a:buNone/>
            </a:pPr>
            <a:r>
              <a:rPr lang="vi-VN" altLang="en-US" dirty="0">
                <a:ea typeface="Arial" charset="0"/>
              </a:rPr>
              <a:t>Thực hiện các yêu cầu: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In các loại quả trong tập hợp đã nhập ra màn hình.</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xem một loại quả được nhập từ bàn phím có thuộc thuộc tập hợp hoaqua không?</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thực hiện các việc sau đối với Set:</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Thêm một phần tử.</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Xóa bỏ một phần tử bằng remove().</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Xóa bỏ một phần tử bằng discard</a:t>
            </a:r>
            <a:r>
              <a:rPr lang="en-US" altLang="en-US" dirty="0">
                <a:ea typeface="Arial" charset="0"/>
              </a:rPr>
              <a:t>(</a:t>
            </a:r>
            <a:r>
              <a:rPr lang="vi-VN" altLang="en-US" dirty="0">
                <a:ea typeface="Arial" charset="0"/>
              </a:rPr>
              <a:t>).</a:t>
            </a: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Xóa bỏ một phần tử ngâu nhiên.</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Thêm nhiều phần tử vào Set.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Cho 2 tập hợp A = {1,2,3,4}; B</a:t>
            </a:r>
            <a:r>
              <a:rPr lang="en-US" altLang="en-US" dirty="0">
                <a:ea typeface="Arial" charset="0"/>
              </a:rPr>
              <a:t>= </a:t>
            </a:r>
            <a:r>
              <a:rPr lang="vi-VN" altLang="en-US" dirty="0">
                <a:ea typeface="Arial" charset="0"/>
              </a:rPr>
              <a:t>{3,4,5,6}.</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kiểm tra tập hợp A có là con của tập hợp B không?</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2 tập hợp có rời nhau không?</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Viết code thực hiên các phép hợp, giao, hiệu, hiệu đối xứng của A, B</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tập hợp my_ set bao gồm các phần tử chỉ là số hoặc xâu ký tự. </a:t>
            </a:r>
            <a:endParaRPr lang="en-US" altLang="en-US" dirty="0">
              <a:ea typeface="Arial" charset="0"/>
            </a:endParaRPr>
          </a:p>
          <a:p>
            <a:pPr marL="0" indent="0">
              <a:spcBef>
                <a:spcPts val="725"/>
              </a:spcBef>
              <a:spcAft>
                <a:spcPts val="725"/>
              </a:spcAft>
              <a:buNone/>
            </a:pPr>
            <a:r>
              <a:rPr lang="vi-VN" altLang="en-US" dirty="0">
                <a:ea typeface="Arial" charset="0"/>
              </a:rPr>
              <a:t>Chẳng hạn:</a:t>
            </a:r>
            <a:r>
              <a:rPr lang="en-US" altLang="en-US" dirty="0">
                <a:ea typeface="Arial" charset="0"/>
              </a:rPr>
              <a:t> </a:t>
            </a:r>
            <a:r>
              <a:rPr lang="vi-VN" altLang="en-US" dirty="0">
                <a:ea typeface="Arial" charset="0"/>
              </a:rPr>
              <a:t>my_set={1,2, "Táo", 3.14, 'Pi'}.</a:t>
            </a:r>
          </a:p>
          <a:p>
            <a:pPr marL="0" indent="0">
              <a:spcBef>
                <a:spcPts val="725"/>
              </a:spcBef>
              <a:spcAft>
                <a:spcPts val="725"/>
              </a:spcAft>
              <a:buNone/>
            </a:pPr>
            <a:r>
              <a:rPr lang="vi-VN" altLang="en-US" dirty="0">
                <a:ea typeface="Arial" charset="0"/>
              </a:rPr>
              <a:t>Viết chương trình tách tập hợp my _set thành hai tập con N (chỉ chứa số nguyên hoặc thập phân) và S(chỉ chứa xâu ký tự).</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953143"/>
          </a:xfrm>
        </p:spPr>
        <p:txBody>
          <a:bodyPr>
            <a:normAutofit fontScale="92500" lnSpcReduction="2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a:ea typeface="Arial" charset="0"/>
              </a:rPr>
              <a:t>a) </a:t>
            </a:r>
            <a:r>
              <a:rPr lang="vi-VN" altLang="en-US" dirty="0">
                <a:ea typeface="Arial" charset="0"/>
              </a:rPr>
              <a:t>Viết chương trình tạo tập hợp A chỉ bao gồm các số nguyên tố nhỏ hơn </a:t>
            </a:r>
            <a:r>
              <a:rPr lang="en-US" altLang="en-US" dirty="0">
                <a:ea typeface="Arial" charset="0"/>
              </a:rPr>
              <a:t>n</a:t>
            </a:r>
            <a:r>
              <a:rPr lang="vi-VN" altLang="en-US" dirty="0">
                <a:ea typeface="Arial" charset="0"/>
              </a:rPr>
              <a:t> với </a:t>
            </a:r>
            <a:r>
              <a:rPr lang="en-US" altLang="en-US" dirty="0">
                <a:ea typeface="Arial" charset="0"/>
              </a:rPr>
              <a:t>n</a:t>
            </a:r>
            <a:r>
              <a:rPr lang="vi-VN" altLang="en-US" dirty="0">
                <a:ea typeface="Arial" charset="0"/>
              </a:rPr>
              <a:t> được nhập từ bàn phím.</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a:t>
            </a:r>
            <a:r>
              <a:rPr lang="en-US" altLang="en-US" dirty="0" err="1">
                <a:ea typeface="Arial" charset="0"/>
              </a:rPr>
              <a:t>tạo</a:t>
            </a:r>
            <a:r>
              <a:rPr lang="vi-VN" altLang="en-US" dirty="0">
                <a:ea typeface="Arial" charset="0"/>
              </a:rPr>
              <a:t> ngẫu nhiên 2 tập hợp số tự nhiên A, B sau đó liệt kê ra màn hình các phần tử chung của A, B.</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sinh các tập hợp A, B, C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100 số tự nhiên ngẫu nhiên trong khoảng [1,1000].</a:t>
            </a:r>
            <a:endParaRPr lang="en-US" altLang="en-US" dirty="0">
              <a:ea typeface="Arial" charset="0"/>
            </a:endParaRPr>
          </a:p>
          <a:p>
            <a:pPr marL="0" indent="0">
              <a:spcBef>
                <a:spcPts val="725"/>
              </a:spcBef>
              <a:spcAft>
                <a:spcPts val="725"/>
              </a:spcAft>
              <a:buNone/>
            </a:pPr>
            <a:r>
              <a:rPr lang="vi-VN" altLang="en-US" dirty="0">
                <a:ea typeface="Arial" charset="0"/>
              </a:rPr>
              <a:t>B- là tập hợp 20 số tự nhiên ngẫu nhiên lấy từ tập hợp A.</a:t>
            </a:r>
            <a:endParaRPr lang="en-US" altLang="en-US" dirty="0">
              <a:ea typeface="Arial" charset="0"/>
            </a:endParaRPr>
          </a:p>
          <a:p>
            <a:pPr marL="0" indent="0">
              <a:spcBef>
                <a:spcPts val="725"/>
              </a:spcBef>
              <a:spcAft>
                <a:spcPts val="725"/>
              </a:spcAft>
              <a:buNone/>
            </a:pPr>
            <a:r>
              <a:rPr lang="vi-VN" altLang="en-US" dirty="0">
                <a:ea typeface="Arial" charset="0"/>
              </a:rPr>
              <a:t>C- là tập hợp 10 số tự nhiên ngẫu nhiên lấy từ B.</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sinh các tập hợp A, B có ý nghĩa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 số tự nhiên ngẫu nhiên lấy từ khoảng [2,1000].</a:t>
            </a:r>
            <a:endParaRPr lang="en-US" altLang="en-US" dirty="0">
              <a:ea typeface="Arial" charset="0"/>
            </a:endParaRPr>
          </a:p>
          <a:p>
            <a:pPr marL="0" indent="0">
              <a:spcBef>
                <a:spcPts val="725"/>
              </a:spcBef>
              <a:spcAft>
                <a:spcPts val="725"/>
              </a:spcAft>
              <a:buNone/>
            </a:pPr>
            <a:r>
              <a:rPr lang="vi-VN" altLang="en-US" dirty="0">
                <a:ea typeface="Arial" charset="0"/>
              </a:rPr>
              <a:t>B- Tập tất cả các số là ước số nguyên tố của các số lấy từ A. Tức là một số p thuộc B khi và chỉ khi: p là số nguyên tố và p là ước số của một số nằm trong A</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a:t>
            </a:r>
            <a:r>
              <a:rPr lang="en-US" altLang="en-US" dirty="0" err="1">
                <a:ea typeface="Arial" charset="0"/>
              </a:rPr>
              <a:t>chính</a:t>
            </a:r>
            <a:r>
              <a:rPr lang="en-US" altLang="en-US" dirty="0">
                <a:ea typeface="Arial" charset="0"/>
              </a:rPr>
              <a:t> </a:t>
            </a:r>
            <a:r>
              <a:rPr lang="en-US" altLang="en-US" dirty="0" err="1">
                <a:ea typeface="Arial" charset="0"/>
              </a:rPr>
              <a:t>nó</a:t>
            </a:r>
            <a:r>
              <a:rPr lang="en-US" altLang="en-US" dirty="0">
                <a:ea typeface="Arial" charset="0"/>
              </a:rPr>
              <a:t>)</a:t>
            </a:r>
            <a:r>
              <a:rPr lang="vi-VN" altLang="en-US" dirty="0">
                <a:ea typeface="Arial" charset="0"/>
              </a:rPr>
              <a:t>. </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Viết chương trình nhận phần thưởng của một lớp học:</a:t>
            </a:r>
            <a:r>
              <a:rPr lang="en-US" altLang="en-US" dirty="0">
                <a:ea typeface="Arial" charset="0"/>
              </a:rPr>
              <a:t> </a:t>
            </a:r>
            <a:r>
              <a:rPr lang="vi-VN" altLang="en-US" dirty="0">
                <a:ea typeface="Arial" charset="0"/>
              </a:rPr>
              <a:t>Một lớp học có k sinh viên được đánh mã số sinh viên theo thứ tự từ 1 đến k. Nhà trường phát phần thưởng cho sinh viên thành 2 đợt.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Đợt 1 gồm m sinh viên có mã số từ I</a:t>
            </a:r>
            <a:r>
              <a:rPr lang="en-US" altLang="en-US" dirty="0">
                <a:ea typeface="Arial" charset="0"/>
              </a:rPr>
              <a:t>1</a:t>
            </a:r>
            <a:r>
              <a:rPr lang="vi-VN" altLang="en-US" dirty="0">
                <a:ea typeface="Arial" charset="0"/>
              </a:rPr>
              <a:t>,12,... Im.</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Đọt 2 gồm n sinh viên có số thứ tự II, </a:t>
            </a:r>
            <a:r>
              <a:rPr lang="en-US" altLang="en-US" dirty="0">
                <a:ea typeface="Arial" charset="0"/>
              </a:rPr>
              <a:t>I</a:t>
            </a:r>
            <a:r>
              <a:rPr lang="vi-VN" altLang="en-US" dirty="0">
                <a:ea typeface="Arial" charset="0"/>
              </a:rPr>
              <a:t>I,...,</a:t>
            </a:r>
            <a:r>
              <a:rPr lang="en-US" altLang="en-US" dirty="0">
                <a:ea typeface="Arial" charset="0"/>
              </a:rPr>
              <a:t>I</a:t>
            </a:r>
            <a:r>
              <a:rPr lang="vi-VN" altLang="en-US" dirty="0">
                <a:ea typeface="Arial" charset="0"/>
              </a:rPr>
              <a:t>In</a:t>
            </a:r>
            <a:r>
              <a:rPr lang="en-US" altLang="en-US" dirty="0">
                <a:ea typeface="Arial" charset="0"/>
              </a:rPr>
              <a:t> </a:t>
            </a:r>
          </a:p>
          <a:p>
            <a:pPr marL="0" indent="0">
              <a:spcBef>
                <a:spcPts val="725"/>
              </a:spcBef>
              <a:spcAft>
                <a:spcPts val="725"/>
              </a:spcAft>
              <a:buNone/>
            </a:pPr>
            <a:r>
              <a:rPr lang="vi-VN" altLang="en-US" dirty="0">
                <a:ea typeface="Arial" charset="0"/>
              </a:rPr>
              <a:t>Trong mỗi đ</a:t>
            </a:r>
            <a:r>
              <a:rPr lang="en-US" altLang="en-US" dirty="0">
                <a:ea typeface="Arial" charset="0"/>
              </a:rPr>
              <a:t>ợ</a:t>
            </a:r>
            <a:r>
              <a:rPr lang="vi-VN" altLang="en-US" dirty="0">
                <a:ea typeface="Arial" charset="0"/>
              </a:rPr>
              <a:t>t phát thưởng mỗi sinh viên trong danh sách sẽ được nhận phần thưởng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giấy</a:t>
            </a:r>
            <a:r>
              <a:rPr lang="en-US" altLang="en-US" dirty="0">
                <a:ea typeface="Arial" charset="0"/>
              </a:rPr>
              <a:t> </a:t>
            </a:r>
            <a:r>
              <a:rPr lang="en-US" altLang="en-US" dirty="0" err="1">
                <a:ea typeface="Arial" charset="0"/>
              </a:rPr>
              <a:t>khen</a:t>
            </a:r>
            <a:r>
              <a:rPr lang="en-US" altLang="en-US" dirty="0">
                <a:ea typeface="Arial" charset="0"/>
              </a:rPr>
              <a:t> </a:t>
            </a:r>
            <a:r>
              <a:rPr lang="en-US" altLang="en-US" dirty="0" err="1">
                <a:ea typeface="Arial" charset="0"/>
              </a:rPr>
              <a:t>và</a:t>
            </a:r>
            <a:r>
              <a:rPr lang="en-US" altLang="en-US" dirty="0">
                <a:ea typeface="Arial" charset="0"/>
              </a:rPr>
              <a:t> 500,000 </a:t>
            </a:r>
            <a:r>
              <a:rPr lang="en-US" altLang="en-US" dirty="0" err="1">
                <a:ea typeface="Arial" charset="0"/>
              </a:rPr>
              <a:t>đồng</a:t>
            </a:r>
            <a:endParaRPr lang="en-US" altLang="en-US" dirty="0">
              <a:ea typeface="Arial" charset="0"/>
            </a:endParaRPr>
          </a:p>
          <a:p>
            <a:pPr marL="0" indent="0">
              <a:spcBef>
                <a:spcPts val="725"/>
              </a:spcBef>
              <a:spcAft>
                <a:spcPts val="725"/>
              </a:spcAft>
              <a:buNone/>
            </a:pPr>
            <a:r>
              <a:rPr lang="vi-VN" altLang="en-US" dirty="0">
                <a:ea typeface="Arial" charset="0"/>
              </a:rPr>
              <a:t>Thực hiện yêu cầu:</a:t>
            </a:r>
            <a:r>
              <a:rPr lang="en-US" altLang="en-US" dirty="0">
                <a:ea typeface="Arial" charset="0"/>
              </a:rPr>
              <a:t> </a:t>
            </a:r>
            <a:r>
              <a:rPr lang="vi-VN" altLang="en-US" dirty="0">
                <a:ea typeface="Arial" charset="0"/>
              </a:rPr>
              <a:t>Viết chương trình nhập k và danh sách các sinh viên được nhận thưởng đợt</a:t>
            </a:r>
            <a:r>
              <a:rPr lang="en-US" altLang="en-US" dirty="0">
                <a:ea typeface="Arial" charset="0"/>
              </a:rPr>
              <a:t> 1</a:t>
            </a:r>
            <a:r>
              <a:rPr lang="vi-VN" altLang="en-US" dirty="0">
                <a:ea typeface="Arial" charset="0"/>
              </a:rPr>
              <a:t>, đợt 2.Đưa ra danh sách các sinh viên được thưởng 1000,000 đồng, 500,000đ và các sinh viên</a:t>
            </a:r>
            <a:r>
              <a:rPr lang="en-US" altLang="en-US" dirty="0">
                <a:ea typeface="Arial" charset="0"/>
              </a:rPr>
              <a:t> </a:t>
            </a:r>
            <a:r>
              <a:rPr lang="vi-VN" altLang="en-US" dirty="0">
                <a:ea typeface="Arial" charset="0"/>
              </a:rPr>
              <a:t>không nhận được tiền thưởng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Danh sách đại diện</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Nhập danh sách A chứa n số nguyên. </a:t>
            </a:r>
            <a:endParaRPr lang="en-US" altLang="en-US" dirty="0">
              <a:ea typeface="Arial" charset="0"/>
            </a:endParaRPr>
          </a:p>
          <a:p>
            <a:pPr marL="0" indent="0">
              <a:spcBef>
                <a:spcPts val="725"/>
              </a:spcBef>
              <a:spcAft>
                <a:spcPts val="725"/>
              </a:spcAft>
              <a:buNone/>
            </a:pPr>
            <a:r>
              <a:rPr lang="vi-VN" altLang="en-US" dirty="0">
                <a:ea typeface="Arial" charset="0"/>
              </a:rPr>
              <a:t>Tạo danh sách B chỉ gồm các ký tự đại diện trong A, tức là nếu phần tử nào xuất hiện nhiều lần trong A thì chỉ lấy 1 phần tử đưa vào B. Các phần tử trong danh sách B được sắp xếp tăng dần.</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vi-VN" altLang="en-US" dirty="0">
                <a:ea typeface="Arial" charset="0"/>
              </a:rPr>
              <a:t>Viết chương trình sử dụng dictionary lưu các thông tin về tivi bao gồm (Hãng, model, năm sản xuất)</a:t>
            </a:r>
            <a:r>
              <a:rPr lang="en-US" altLang="en-US" dirty="0">
                <a:ea typeface="Arial" charset="0"/>
              </a:rPr>
              <a:t>.</a:t>
            </a:r>
            <a:r>
              <a:rPr lang="vi-VN" altLang="en-US" dirty="0">
                <a:ea typeface="Arial" charset="0"/>
              </a:rPr>
              <a:t> </a:t>
            </a:r>
            <a:r>
              <a:rPr lang="en-US" altLang="en-US" dirty="0">
                <a:ea typeface="Arial" charset="0"/>
              </a:rPr>
              <a:t>I</a:t>
            </a:r>
            <a:r>
              <a:rPr lang="vi-VN" altLang="en-US" dirty="0">
                <a:ea typeface="Arial" charset="0"/>
              </a:rPr>
              <a:t>n nội dung thông tin ra màn hình.</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Giả sửa một từ điển (dictionary) lưu các thông tin khóa (key) về tivi bao gồm (Hãng, model, năm sản xuất). Viết chương trình kiểm tra một key có tồn tại trong từ điển không?</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371601"/>
            <a:ext cx="11406748" cy="5029200"/>
          </a:xfrm>
        </p:spPr>
        <p:txBody>
          <a:bodyPr>
            <a:normAutofit/>
          </a:bodyPr>
          <a:lstStyle/>
          <a:p>
            <a:pPr marL="0" indent="0">
              <a:buNone/>
            </a:pPr>
            <a:r>
              <a:rPr lang="en-US" altLang="en-US" dirty="0" err="1"/>
              <a:t>Trong</a:t>
            </a:r>
            <a:r>
              <a:rPr lang="en-US" altLang="en-US" dirty="0"/>
              <a:t> Python, </a:t>
            </a:r>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set </a:t>
            </a:r>
            <a:r>
              <a:rPr lang="en-US" altLang="en-US" dirty="0" err="1"/>
              <a:t>là</a:t>
            </a:r>
            <a:r>
              <a:rPr lang="en-US" altLang="en-US" dirty="0"/>
              <a:t> </a:t>
            </a:r>
            <a:r>
              <a:rPr lang="en-US" altLang="en-US" dirty="0" err="1"/>
              <a:t>một</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thứ</a:t>
            </a:r>
            <a:r>
              <a:rPr lang="en-US" altLang="en-US" dirty="0"/>
              <a:t> </a:t>
            </a:r>
            <a:r>
              <a:rPr lang="en-US" altLang="en-US" dirty="0" err="1"/>
              <a:t>tự</a:t>
            </a:r>
            <a:r>
              <a:rPr lang="en-US" altLang="en-US" dirty="0"/>
              <a:t> </a:t>
            </a:r>
            <a:r>
              <a:rPr lang="en-US" altLang="en-US" dirty="0" err="1"/>
              <a:t>và</a:t>
            </a:r>
            <a:r>
              <a:rPr lang="en-US" altLang="en-US" dirty="0"/>
              <a:t> </a:t>
            </a:r>
            <a:r>
              <a:rPr lang="en-US" altLang="en-US" dirty="0" err="1"/>
              <a:t>không</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trùng</a:t>
            </a:r>
            <a:r>
              <a:rPr lang="en-US" altLang="en-US" dirty="0"/>
              <a:t> </a:t>
            </a:r>
            <a:r>
              <a:rPr lang="en-US" altLang="en-US" dirty="0" err="1"/>
              <a:t>lặp</a:t>
            </a:r>
            <a:r>
              <a:rPr lang="en-US" altLang="en-US" dirty="0"/>
              <a:t>. Set </a:t>
            </a:r>
            <a:r>
              <a:rPr lang="en-US" altLang="en-US" dirty="0" err="1"/>
              <a:t>trong</a:t>
            </a:r>
            <a:r>
              <a:rPr lang="en-US" altLang="en-US" dirty="0"/>
              <a:t> Python </a:t>
            </a:r>
            <a:r>
              <a:rPr lang="en-US" altLang="en-US" dirty="0" err="1"/>
              <a:t>dựa</a:t>
            </a:r>
            <a:r>
              <a:rPr lang="en-US" altLang="en-US" dirty="0"/>
              <a:t> </a:t>
            </a:r>
            <a:r>
              <a:rPr lang="en-US" altLang="en-US" dirty="0" err="1"/>
              <a:t>trên</a:t>
            </a:r>
            <a:r>
              <a:rPr lang="en-US" altLang="en-US" dirty="0"/>
              <a:t> </a:t>
            </a:r>
            <a:r>
              <a:rPr lang="en-US" altLang="en-US" dirty="0" err="1"/>
              <a:t>lý</a:t>
            </a:r>
            <a:r>
              <a:rPr lang="en-US" altLang="en-US" dirty="0"/>
              <a:t> </a:t>
            </a:r>
            <a:r>
              <a:rPr lang="en-US" altLang="en-US" dirty="0" err="1"/>
              <a:t>thuyết</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trong</a:t>
            </a:r>
            <a:r>
              <a:rPr lang="en-US" altLang="en-US" dirty="0"/>
              <a:t> </a:t>
            </a:r>
            <a:r>
              <a:rPr lang="en-US" altLang="en-US" dirty="0" err="1"/>
              <a:t>toán</a:t>
            </a:r>
            <a:r>
              <a:rPr lang="en-US" altLang="en-US" dirty="0"/>
              <a:t> </a:t>
            </a:r>
            <a:r>
              <a:rPr lang="en-US" altLang="en-US" dirty="0" err="1"/>
              <a:t>học</a:t>
            </a:r>
            <a:r>
              <a:rPr lang="en-US" altLang="en-US" dirty="0"/>
              <a:t>.</a:t>
            </a:r>
          </a:p>
          <a:p>
            <a:r>
              <a:rPr lang="en-US" altLang="en-US" b="1" dirty="0" err="1"/>
              <a:t>Khởi</a:t>
            </a:r>
            <a:r>
              <a:rPr lang="en-US" altLang="en-US" b="1" dirty="0"/>
              <a:t> </a:t>
            </a:r>
            <a:r>
              <a:rPr lang="en-US" altLang="en-US" b="1" dirty="0" err="1"/>
              <a:t>tạo</a:t>
            </a:r>
            <a:r>
              <a:rPr lang="en-US" altLang="en-US" b="1" dirty="0"/>
              <a:t> set</a:t>
            </a:r>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cặp</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 </a:t>
            </a:r>
            <a:r>
              <a:rPr lang="en-US" altLang="en-US" dirty="0" err="1"/>
              <a:t>để</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 </a:t>
            </a:r>
            <a:r>
              <a:rPr lang="en-US" altLang="en-US" dirty="0" err="1"/>
              <a:t>hoặc</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a:t>
            </a:r>
            <a:endParaRPr lang="en-US" altLang="en-US"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set() </a:t>
            </a:r>
            <a:r>
              <a:rPr lang="en-US" altLang="en-US" dirty="0" err="1"/>
              <a:t>để</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US" altLang="en-US" dirty="0" err="1"/>
              <a:t>my_set</a:t>
            </a:r>
            <a:r>
              <a:rPr lang="en-US" altLang="en-US" dirty="0"/>
              <a:t> = set()</a:t>
            </a:r>
          </a:p>
          <a:p>
            <a:r>
              <a:rPr lang="vi-VN" altLang="en-US" b="1" dirty="0"/>
              <a:t>Tính chất của set:</a:t>
            </a:r>
          </a:p>
          <a:p>
            <a:pPr marL="0" indent="0">
              <a:buNone/>
            </a:pPr>
            <a:r>
              <a:rPr lang="en-US" altLang="en-US" dirty="0"/>
              <a:t>+ </a:t>
            </a:r>
            <a:r>
              <a:rPr lang="vi-VN" altLang="en-US" dirty="0"/>
              <a:t>Set trong Python </a:t>
            </a:r>
            <a:r>
              <a:rPr lang="vi-VN" altLang="en-US" b="1" dirty="0"/>
              <a:t>không có thứ tự cụ thể</a:t>
            </a:r>
            <a:r>
              <a:rPr lang="vi-VN" altLang="en-US" dirty="0"/>
              <a:t>, tức là vị trí của các phần tử không quan trọng.</a:t>
            </a:r>
          </a:p>
          <a:p>
            <a:pPr marL="0" indent="0">
              <a:buNone/>
            </a:pPr>
            <a:r>
              <a:rPr lang="en-US" altLang="en-US" dirty="0"/>
              <a:t>+ </a:t>
            </a:r>
            <a:r>
              <a:rPr lang="vi-VN" altLang="en-US" dirty="0"/>
              <a:t>Set </a:t>
            </a:r>
            <a:r>
              <a:rPr lang="vi-VN" altLang="en-US" b="1" dirty="0"/>
              <a:t>không chứa các phần tử trùng lặp</a:t>
            </a:r>
            <a:r>
              <a:rPr lang="vi-VN" altLang="en-US" dirty="0"/>
              <a:t>, mỗi phần tử chỉ xuất hiện một lần trong set.</a:t>
            </a:r>
          </a:p>
          <a:p>
            <a:pPr marL="0" indent="0">
              <a:buNone/>
            </a:pPr>
            <a:r>
              <a:rPr lang="en-US" altLang="en-US" dirty="0"/>
              <a:t>+ </a:t>
            </a:r>
            <a:r>
              <a:rPr lang="vi-VN" altLang="en-US" dirty="0"/>
              <a:t>Set có thể chứa các phần tử có kiểu dữ liệu khác nhau, bao gồm số nguyên, số thực, chuỗi và các đối tượng khác.</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Giả sử đã có một dữ liệu từ đi</a:t>
            </a:r>
            <a:r>
              <a:rPr lang="en-US" altLang="en-US" dirty="0">
                <a:ea typeface="Arial" charset="0"/>
              </a:rPr>
              <a:t>ể</a:t>
            </a:r>
            <a:r>
              <a:rPr lang="vi-VN" altLang="en-US" dirty="0">
                <a:ea typeface="Arial" charset="0"/>
              </a:rPr>
              <a:t>n thông tin học sinh bao gồm cặp &lt;key&gt;: &lt;value&gt; </a:t>
            </a:r>
            <a:r>
              <a:rPr lang="en-US" altLang="en-US" dirty="0">
                <a:ea typeface="Arial" charset="0"/>
              </a:rPr>
              <a:t> </a:t>
            </a:r>
            <a:r>
              <a:rPr lang="vi-VN" altLang="en-US" dirty="0">
                <a:ea typeface="Arial" charset="0"/>
              </a:rPr>
              <a:t>là&lt;Họ tên&gt;: &lt;Điểm số&gt;. </a:t>
            </a:r>
            <a:endParaRPr lang="en-US" altLang="en-US" dirty="0">
              <a:ea typeface="Arial" charset="0"/>
            </a:endParaRPr>
          </a:p>
          <a:p>
            <a:pPr marL="0" indent="0">
              <a:spcBef>
                <a:spcPts val="725"/>
              </a:spcBef>
              <a:spcAft>
                <a:spcPts val="725"/>
              </a:spcAft>
              <a:buNone/>
            </a:pPr>
            <a:r>
              <a:rPr lang="vi-VN" altLang="en-US" dirty="0">
                <a:ea typeface="Arial" charset="0"/>
              </a:rPr>
              <a:t>Chẳng hạn bộ dữ liệu gốc là:</a:t>
            </a:r>
            <a:r>
              <a:rPr lang="en-US" altLang="en-US" dirty="0">
                <a:ea typeface="Arial" charset="0"/>
              </a:rPr>
              <a:t> </a:t>
            </a:r>
            <a:r>
              <a:rPr lang="vi-VN" altLang="en-US" dirty="0">
                <a:ea typeface="Arial" charset="0"/>
              </a:rPr>
              <a:t>Dic = {"Nguyễn Văn A":9,0, "Lê Thị B":8.5}</a:t>
            </a:r>
            <a:endParaRPr lang="en-US" altLang="en-US" dirty="0">
              <a:ea typeface="Arial" charset="0"/>
            </a:endParaRPr>
          </a:p>
          <a:p>
            <a:pPr marL="0" indent="0">
              <a:spcBef>
                <a:spcPts val="725"/>
              </a:spcBef>
              <a:spcAft>
                <a:spcPts val="725"/>
              </a:spcAft>
              <a:buNone/>
            </a:pPr>
            <a:r>
              <a:rPr lang="vi-VN" altLang="en-US" dirty="0">
                <a:ea typeface="Arial" charset="0"/>
              </a:rPr>
              <a:t>Viết một chương trình có chức năng cập nhật điểm số sinh viên vào bộ dữ liệu đã có trên.</a:t>
            </a:r>
            <a:r>
              <a:rPr lang="en-US" altLang="en-US" dirty="0">
                <a:ea typeface="Arial" charset="0"/>
              </a:rPr>
              <a:t> </a:t>
            </a:r>
            <a:r>
              <a:rPr lang="vi-VN" altLang="en-US" dirty="0">
                <a:ea typeface="Arial" charset="0"/>
              </a:rPr>
              <a:t>Chương trình được thực hiện như sau:</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Hai tham số được lần lượt nhập vào:</a:t>
            </a:r>
            <a:r>
              <a:rPr lang="en-US" altLang="en-US" dirty="0">
                <a:ea typeface="Arial" charset="0"/>
              </a:rPr>
              <a:t> </a:t>
            </a:r>
            <a:r>
              <a:rPr lang="vi-VN" altLang="en-US" i="1" dirty="0">
                <a:ea typeface="Arial" charset="0"/>
              </a:rPr>
              <a:t>Nhập họ tên sinh viên</a:t>
            </a:r>
            <a:r>
              <a:rPr lang="en-US" altLang="en-US" i="1" dirty="0">
                <a:ea typeface="Arial" charset="0"/>
              </a:rPr>
              <a:t> </a:t>
            </a:r>
            <a:r>
              <a:rPr lang="en-US" altLang="en-US" dirty="0" err="1">
                <a:ea typeface="Arial" charset="0"/>
              </a:rPr>
              <a:t>và</a:t>
            </a:r>
            <a:r>
              <a:rPr lang="en-US" altLang="en-US" dirty="0">
                <a:ea typeface="Arial" charset="0"/>
              </a:rPr>
              <a:t> </a:t>
            </a:r>
            <a:r>
              <a:rPr lang="vi-VN" altLang="en-US" i="1" dirty="0">
                <a:ea typeface="Arial" charset="0"/>
              </a:rPr>
              <a:t>Nhập điểm số.</a:t>
            </a:r>
            <a:endParaRPr lang="en-US" altLang="en-US" i="1"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Các thông tin trên sẽ được cập nhật vào bộ dữ liệu gốc, hoặc tạo mới một bản ghi, hoặc cập nhật chỉnh sửa điểm của sinh viên đã có trong danh sách. </a:t>
            </a:r>
            <a:endParaRPr lang="en-US" altLang="en-US" dirty="0">
              <a:ea typeface="Arial" charset="0"/>
            </a:endParaRPr>
          </a:p>
          <a:p>
            <a:pPr marL="0" indent="0">
              <a:spcBef>
                <a:spcPts val="725"/>
              </a:spcBef>
              <a:spcAft>
                <a:spcPts val="725"/>
              </a:spcAft>
              <a:buNone/>
            </a:pPr>
            <a:r>
              <a:rPr lang="vi-VN" altLang="en-US" dirty="0">
                <a:ea typeface="Arial" charset="0"/>
              </a:rPr>
              <a:t>Chương trình sẽ đưa ra thông báo như sau:</a:t>
            </a:r>
            <a:r>
              <a:rPr lang="en-US" altLang="en-US" dirty="0">
                <a:ea typeface="Arial" charset="0"/>
              </a:rPr>
              <a:t> </a:t>
            </a:r>
            <a:r>
              <a:rPr lang="vi-VN" altLang="en-US" i="1" dirty="0">
                <a:ea typeface="Arial" charset="0"/>
              </a:rPr>
              <a:t>Đã tạo mới thêm dữ liệu họ tên và điểm một sinh viê</a:t>
            </a:r>
            <a:r>
              <a:rPr lang="en-US" altLang="en-US" i="1" dirty="0">
                <a:ea typeface="Arial" charset="0"/>
              </a:rPr>
              <a:t>n </a:t>
            </a:r>
            <a:r>
              <a:rPr lang="en-US" altLang="en-US" dirty="0" err="1">
                <a:ea typeface="Arial" charset="0"/>
              </a:rPr>
              <a:t>hoặc</a:t>
            </a:r>
            <a:r>
              <a:rPr lang="en-US" altLang="en-US" dirty="0">
                <a:ea typeface="Arial" charset="0"/>
              </a:rPr>
              <a:t> </a:t>
            </a:r>
            <a:r>
              <a:rPr lang="vi-VN" altLang="en-US" i="1" dirty="0">
                <a:ea typeface="Arial" charset="0"/>
              </a:rPr>
              <a:t>Đã cập nhật lại thông tin điểm của sinh viên này.</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Một từ điển D được định nghĩa bao gồm Khóa là mã sinh viên trong lớp, value là cặp</a:t>
            </a:r>
            <a:r>
              <a:rPr lang="en-US" altLang="en-US" dirty="0">
                <a:ea typeface="Arial" charset="0"/>
              </a:rPr>
              <a:t> </a:t>
            </a:r>
            <a:r>
              <a:rPr lang="vi-VN" altLang="en-US" dirty="0">
                <a:ea typeface="Arial" charset="0"/>
              </a:rPr>
              <a:t>3 giá trị tên, điểm HP1, điểm HP2. </a:t>
            </a:r>
            <a:endParaRPr lang="en-US" altLang="en-US" dirty="0">
              <a:ea typeface="Arial" charset="0"/>
            </a:endParaRPr>
          </a:p>
          <a:p>
            <a:pPr marL="0" indent="0">
              <a:spcBef>
                <a:spcPts val="725"/>
              </a:spcBef>
              <a:spcAft>
                <a:spcPts val="725"/>
              </a:spcAft>
              <a:buNone/>
            </a:pPr>
            <a:r>
              <a:rPr lang="vi-VN" altLang="en-US" dirty="0">
                <a:ea typeface="Arial" charset="0"/>
              </a:rPr>
              <a:t>Ví dụ</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"K1</a:t>
            </a:r>
            <a:r>
              <a:rPr lang="en-US" altLang="en-US" dirty="0">
                <a:ea typeface="Arial" charset="0"/>
              </a:rPr>
              <a:t>7</a:t>
            </a:r>
            <a:r>
              <a:rPr lang="vi-VN" altLang="en-US" dirty="0">
                <a:ea typeface="Arial" charset="0"/>
              </a:rPr>
              <a:t>01":</a:t>
            </a:r>
            <a:r>
              <a:rPr lang="en-US" altLang="en-US" dirty="0">
                <a:ea typeface="Arial" charset="0"/>
              </a:rPr>
              <a:t>[‘</a:t>
            </a:r>
            <a:r>
              <a:rPr lang="vi-VN" altLang="en-US" dirty="0">
                <a:ea typeface="Arial" charset="0"/>
              </a:rPr>
              <a:t>Hà', 7,9.5</a:t>
            </a:r>
            <a:r>
              <a:rPr lang="en-US" altLang="en-US" dirty="0">
                <a:ea typeface="Arial" charset="0"/>
              </a:rPr>
              <a:t>]</a:t>
            </a:r>
            <a:r>
              <a:rPr lang="vi-VN" altLang="en-US" dirty="0">
                <a:ea typeface="Arial" charset="0"/>
              </a:rPr>
              <a:t>, "K1</a:t>
            </a:r>
            <a:r>
              <a:rPr lang="en-US" altLang="en-US" dirty="0">
                <a:ea typeface="Arial" charset="0"/>
              </a:rPr>
              <a:t>7</a:t>
            </a:r>
            <a:r>
              <a:rPr lang="vi-VN" altLang="en-US" dirty="0">
                <a:ea typeface="Arial" charset="0"/>
              </a:rPr>
              <a:t>02": [</a:t>
            </a:r>
            <a:r>
              <a:rPr lang="en-US" altLang="en-US" dirty="0">
                <a:ea typeface="Arial" charset="0"/>
              </a:rPr>
              <a:t>‘</a:t>
            </a:r>
            <a:r>
              <a:rPr lang="vi-VN" altLang="en-US" dirty="0">
                <a:ea typeface="Arial" charset="0"/>
              </a:rPr>
              <a:t>Bình',10,8], "K1</a:t>
            </a:r>
            <a:r>
              <a:rPr lang="en-US" altLang="en-US" dirty="0">
                <a:ea typeface="Arial" charset="0"/>
              </a:rPr>
              <a:t>7</a:t>
            </a:r>
            <a:r>
              <a:rPr lang="vi-VN" altLang="en-US" dirty="0">
                <a:ea typeface="Arial" charset="0"/>
              </a:rPr>
              <a:t>03":[Hoa, 6.0,9</a:t>
            </a:r>
            <a:r>
              <a:rPr lang="en-US" altLang="en-US" dirty="0">
                <a:ea typeface="Arial" charset="0"/>
              </a:rPr>
              <a: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Viết chương trình nhập bộ dữ liệu từ điển trên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Đầu tiên yêu cầu người dùng nhập mã sinh viên.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Tiếp theo yêu cầu nhập, tên, điểm HP1 và điểm HP2 trên một dòng bởi 1 chuỗi ký tự, và 2 s</a:t>
            </a:r>
            <a:r>
              <a:rPr lang="en-US" altLang="en-US" dirty="0">
                <a:ea typeface="Arial" charset="0"/>
              </a:rPr>
              <a:t>ố</a:t>
            </a:r>
            <a:r>
              <a:rPr lang="vi-VN" altLang="en-US" dirty="0">
                <a:ea typeface="Arial" charset="0"/>
              </a:rPr>
              <a:t>, cách nhau bởi d</a:t>
            </a:r>
            <a:r>
              <a:rPr lang="en-US" altLang="en-US" dirty="0">
                <a:ea typeface="Arial" charset="0"/>
              </a:rPr>
              <a:t>ấ</a:t>
            </a:r>
            <a:r>
              <a:rPr lang="vi-VN" altLang="en-US" dirty="0">
                <a:ea typeface="Arial" charset="0"/>
              </a:rPr>
              <a:t>u ph</a:t>
            </a:r>
            <a:r>
              <a:rPr lang="en-US" altLang="en-US" dirty="0">
                <a:ea typeface="Arial" charset="0"/>
              </a:rPr>
              <a:t>ẩ</a:t>
            </a:r>
            <a:r>
              <a:rPr lang="vi-VN" altLang="en-US" dirty="0">
                <a:ea typeface="Arial" charset="0"/>
              </a:rPr>
              <a:t>y.</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Thông báo loại 1: </a:t>
            </a:r>
            <a:r>
              <a:rPr lang="vi-VN" altLang="en-US" i="1" dirty="0">
                <a:ea typeface="Arial" charset="0"/>
              </a:rPr>
              <a:t>"Đã hoàn thành nhập điểm cho sinh viên mới.</a:t>
            </a:r>
            <a:r>
              <a:rPr lang="en-US" altLang="en-US" i="1"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Thông báo loại 2: </a:t>
            </a:r>
            <a:r>
              <a:rPr lang="vi-VN" altLang="en-US" i="1" dirty="0">
                <a:ea typeface="Arial" charset="0"/>
              </a:rPr>
              <a:t>"Đã hoàn thành cập nhật lại nhập điểm cho sinh viên trong danh sách."</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Cho trước bộ dữ liệu điểm các học phần 1, học phần 2 và học phần 3 của các sinh viên lớp K1</a:t>
            </a:r>
            <a:r>
              <a:rPr lang="en-US" altLang="en-US" dirty="0">
                <a:ea typeface="Arial" charset="0"/>
              </a:rPr>
              <a:t>7</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Ví dụ: D=("K1</a:t>
            </a:r>
            <a:r>
              <a:rPr lang="en-US" altLang="en-US" dirty="0">
                <a:ea typeface="Arial" charset="0"/>
              </a:rPr>
              <a:t>7</a:t>
            </a:r>
            <a:r>
              <a:rPr lang="vi-VN" altLang="en-US" dirty="0">
                <a:ea typeface="Arial" charset="0"/>
              </a:rPr>
              <a:t>01": ['"Hà, 7,9.5], "K1</a:t>
            </a:r>
            <a:r>
              <a:rPr lang="en-US" altLang="en-US" dirty="0">
                <a:ea typeface="Arial" charset="0"/>
              </a:rPr>
              <a:t>7</a:t>
            </a:r>
            <a:r>
              <a:rPr lang="vi-VN" altLang="en-US" dirty="0">
                <a:ea typeface="Arial" charset="0"/>
              </a:rPr>
              <a:t>02" ['Bình',10,81</a:t>
            </a:r>
            <a:r>
              <a:rPr lang="en-US" altLang="en-US" dirty="0">
                <a:ea typeface="Arial" charset="0"/>
              </a:rPr>
              <a:t>}</a:t>
            </a:r>
          </a:p>
          <a:p>
            <a:pPr marL="0" indent="0">
              <a:spcBef>
                <a:spcPts val="725"/>
              </a:spcBef>
              <a:spcAft>
                <a:spcPts val="725"/>
              </a:spcAft>
              <a:buNone/>
            </a:pPr>
            <a:r>
              <a:rPr lang="vi-VN" altLang="en-US" dirty="0">
                <a:ea typeface="Arial" charset="0"/>
              </a:rPr>
              <a:t>Viết chương trình tính điểm trung bình của K1</a:t>
            </a:r>
            <a:r>
              <a:rPr lang="en-US" altLang="en-US" dirty="0">
                <a:ea typeface="Arial" charset="0"/>
              </a:rPr>
              <a:t>7</a:t>
            </a:r>
            <a:r>
              <a:rPr lang="vi-VN" altLang="en-US" dirty="0">
                <a:ea typeface="Arial" charset="0"/>
              </a:rPr>
              <a:t> và in ra màn hình nội dung như sau:</a:t>
            </a:r>
            <a:endParaRPr lang="en-US" altLang="en-US" dirty="0">
              <a:ea typeface="Arial" charset="0"/>
            </a:endParaRPr>
          </a:p>
          <a:p>
            <a:pPr marL="0" indent="0">
              <a:spcBef>
                <a:spcPts val="725"/>
              </a:spcBef>
              <a:spcAft>
                <a:spcPts val="725"/>
              </a:spcAft>
              <a:buNone/>
            </a:pPr>
            <a:r>
              <a:rPr lang="vi-VN" altLang="en-US" dirty="0">
                <a:ea typeface="Arial" charset="0"/>
              </a:rPr>
              <a:t>Điểm trung bình:</a:t>
            </a:r>
            <a:r>
              <a:rPr lang="en-US" altLang="en-US" dirty="0">
                <a:ea typeface="Arial" charset="0"/>
              </a:rPr>
              <a:t> </a:t>
            </a: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01</a:t>
            </a:r>
            <a:endParaRPr lang="en-US" altLang="en-US" dirty="0">
              <a:ea typeface="Arial" charset="0"/>
            </a:endParaRPr>
          </a:p>
          <a:p>
            <a:pPr marL="0" indent="0">
              <a:spcBef>
                <a:spcPts val="725"/>
              </a:spcBef>
              <a:spcAft>
                <a:spcPts val="725"/>
              </a:spcAft>
              <a:buNone/>
            </a:pPr>
            <a:r>
              <a:rPr lang="vi-VN" altLang="en-US" dirty="0">
                <a:ea typeface="Arial" charset="0"/>
              </a:rPr>
              <a:t>Hà: 8.25</a:t>
            </a:r>
            <a:endParaRPr lang="en-US" altLang="en-US" dirty="0">
              <a:ea typeface="Arial" charset="0"/>
            </a:endParaRP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02</a:t>
            </a:r>
            <a:endParaRPr lang="en-US" altLang="en-US" dirty="0">
              <a:ea typeface="Arial" charset="0"/>
            </a:endParaRPr>
          </a:p>
          <a:p>
            <a:pPr marL="0" indent="0">
              <a:spcBef>
                <a:spcPts val="725"/>
              </a:spcBef>
              <a:spcAft>
                <a:spcPts val="725"/>
              </a:spcAft>
              <a:buNone/>
            </a:pPr>
            <a:r>
              <a:rPr lang="vi-VN" altLang="en-US" dirty="0">
                <a:ea typeface="Arial" charset="0"/>
              </a:rPr>
              <a:t>Bình: 9.0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811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Cho trước một đoạn mã văn bản tiếng Anh:</a:t>
            </a:r>
          </a:p>
          <a:p>
            <a:pPr marL="0" indent="0">
              <a:spcBef>
                <a:spcPts val="725"/>
              </a:spcBef>
              <a:spcAft>
                <a:spcPts val="725"/>
              </a:spcAft>
              <a:buNone/>
            </a:pPr>
            <a:r>
              <a:rPr lang="vi-VN" altLang="en-US" dirty="0">
                <a:ea typeface="Arial" charset="0"/>
              </a:rPr>
              <a:t>Str</a:t>
            </a:r>
            <a:r>
              <a:rPr lang="en-US" altLang="en-US" dirty="0">
                <a:ea typeface="Arial" charset="0"/>
              </a:rPr>
              <a:t> = </a:t>
            </a:r>
            <a:r>
              <a:rPr lang="vi-VN" altLang="en-US" dirty="0">
                <a:ea typeface="Arial" charset="0"/>
              </a:rPr>
              <a:t>" Glucose is the fundamental thing that burns energy in our bodies. We get glucose from the foods we eat and it is transmitted to all cells via blood. This way, glucose ensures the energy which the cell needs. The quantity of the glucose in our blood shows us some data about our body's health. Measuring blood glucose level is the most common way to control people's medical condition."</a:t>
            </a:r>
          </a:p>
          <a:p>
            <a:pPr marL="0" indent="0">
              <a:spcBef>
                <a:spcPts val="725"/>
              </a:spcBef>
              <a:spcAft>
                <a:spcPts val="725"/>
              </a:spcAft>
              <a:buNone/>
            </a:pPr>
            <a:r>
              <a:rPr lang="vi-VN" altLang="en-US" dirty="0">
                <a:ea typeface="Arial" charset="0"/>
              </a:rPr>
              <a:t>Viết chương trình đếm xem đoạn văn bản trên có bao nhiêu từ và </a:t>
            </a:r>
            <a:r>
              <a:rPr lang="en-US" altLang="en-US" dirty="0" err="1">
                <a:ea typeface="Arial" charset="0"/>
              </a:rPr>
              <a:t>tần</a:t>
            </a:r>
            <a:r>
              <a:rPr lang="en-US" altLang="en-US" dirty="0">
                <a:ea typeface="Arial" charset="0"/>
              </a:rPr>
              <a:t> </a:t>
            </a:r>
            <a:r>
              <a:rPr lang="en-US" altLang="en-US" dirty="0" err="1">
                <a:ea typeface="Arial" charset="0"/>
              </a:rPr>
              <a:t>suất</a:t>
            </a:r>
            <a:r>
              <a:rPr lang="en-US" altLang="en-US" dirty="0">
                <a:ea typeface="Arial" charset="0"/>
              </a:rPr>
              <a:t> </a:t>
            </a:r>
            <a:r>
              <a:rPr lang="vi-VN" altLang="en-US" dirty="0">
                <a:ea typeface="Arial" charset="0"/>
              </a:rPr>
              <a:t>xuất hiện</a:t>
            </a:r>
            <a:r>
              <a:rPr lang="en-US" altLang="en-US" dirty="0">
                <a:ea typeface="Arial" charset="0"/>
              </a:rPr>
              <a:t> </a:t>
            </a:r>
            <a:r>
              <a:rPr lang="vi-VN" altLang="en-US" dirty="0">
                <a:ea typeface="Arial" charset="0"/>
              </a:rPr>
              <a:t>các từ trong chuỗi Str.</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887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Viết chương trình nhập lần lượt thông tin sinh viên trong lớp theo các yêu cầu sau:</a:t>
            </a:r>
          </a:p>
          <a:p>
            <a:pPr marL="0" indent="0">
              <a:spcBef>
                <a:spcPts val="725"/>
              </a:spcBef>
              <a:spcAft>
                <a:spcPts val="725"/>
              </a:spcAft>
              <a:buNone/>
            </a:pPr>
            <a:r>
              <a:rPr lang="en-US" altLang="en-US" dirty="0">
                <a:ea typeface="Arial" charset="0"/>
              </a:rPr>
              <a:t>+ </a:t>
            </a:r>
            <a:r>
              <a:rPr lang="vi-VN" altLang="en-US" dirty="0">
                <a:ea typeface="Arial" charset="0"/>
              </a:rPr>
              <a:t>Nhập mã sinh viên 04 ký tự là chữ số.</a:t>
            </a:r>
            <a:r>
              <a:rPr lang="en-US" altLang="en-US" dirty="0">
                <a:ea typeface="Arial" charset="0"/>
              </a:rPr>
              <a:t>		+ </a:t>
            </a:r>
            <a:r>
              <a:rPr lang="vi-VN" altLang="en-US" dirty="0">
                <a:ea typeface="Arial" charset="0"/>
              </a:rPr>
              <a:t>Nhập họ tên sinh viên.</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(HP1) là số thập phân với 1 chữ số sau dấu phẩy.</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(HP2) là số thập phân với 1 chữ số sau dấu phẩy.</a:t>
            </a:r>
          </a:p>
          <a:p>
            <a:pPr marL="0" indent="0">
              <a:spcBef>
                <a:spcPts val="725"/>
              </a:spcBef>
              <a:spcAft>
                <a:spcPts val="725"/>
              </a:spcAft>
              <a:buNone/>
            </a:pPr>
            <a:r>
              <a:rPr lang="en-US" altLang="en-US" dirty="0">
                <a:ea typeface="Arial" charset="0"/>
              </a:rPr>
              <a:t>+ </a:t>
            </a:r>
            <a:r>
              <a:rPr lang="vi-VN" altLang="en-US" dirty="0">
                <a:ea typeface="Arial" charset="0"/>
              </a:rPr>
              <a:t>Việc nhập liệu kết thúc khi nhập vào một xâu rỗng.</a:t>
            </a:r>
          </a:p>
          <a:p>
            <a:pPr marL="0" indent="0">
              <a:spcBef>
                <a:spcPts val="725"/>
              </a:spcBef>
              <a:spcAft>
                <a:spcPts val="725"/>
              </a:spcAft>
              <a:buNone/>
            </a:pPr>
            <a:r>
              <a:rPr lang="vi-VN" altLang="en-US" dirty="0">
                <a:ea typeface="Arial" charset="0"/>
              </a:rPr>
              <a:t>Yêu cầu thể hiện trên màn hình kết quả như sau:</a:t>
            </a:r>
          </a:p>
          <a:p>
            <a:pPr marL="0" indent="0">
              <a:spcBef>
                <a:spcPts val="725"/>
              </a:spcBef>
              <a:spcAft>
                <a:spcPts val="725"/>
              </a:spcAft>
              <a:buNone/>
            </a:pPr>
            <a:r>
              <a:rPr lang="en-US" altLang="en-US" dirty="0">
                <a:ea typeface="Arial" charset="0"/>
              </a:rPr>
              <a:t>+</a:t>
            </a:r>
            <a:r>
              <a:rPr lang="vi-VN" altLang="en-US" dirty="0">
                <a:ea typeface="Arial" charset="0"/>
              </a:rPr>
              <a:t> Mã sinh viên được căn trái, chiếm độ rộng 08 ký tự.</a:t>
            </a:r>
            <a:r>
              <a:rPr lang="en-US" altLang="en-US" dirty="0">
                <a:ea typeface="Arial" charset="0"/>
              </a:rPr>
              <a:t>	+</a:t>
            </a:r>
            <a:r>
              <a:rPr lang="vi-VN" altLang="en-US" dirty="0">
                <a:ea typeface="Arial" charset="0"/>
              </a:rPr>
              <a:t> Họ tên sinh viên được căn trái, chiếm độ rộng 30 ký tự.</a:t>
            </a:r>
          </a:p>
          <a:p>
            <a:pPr marL="0" indent="0">
              <a:spcBef>
                <a:spcPts val="725"/>
              </a:spcBef>
              <a:spcAft>
                <a:spcPts val="725"/>
              </a:spcAft>
              <a:buNone/>
            </a:pPr>
            <a:r>
              <a:rPr lang="en-US" altLang="en-US" dirty="0">
                <a:ea typeface="Arial" charset="0"/>
              </a:rPr>
              <a:t>+</a:t>
            </a:r>
            <a:r>
              <a:rPr lang="vi-VN" altLang="en-US" dirty="0">
                <a:ea typeface="Arial" charset="0"/>
              </a:rPr>
              <a:t> Điểm HP1, chiếm độ rộng 05 ký tự, căn phải.</a:t>
            </a:r>
            <a:r>
              <a:rPr lang="en-US" altLang="en-US" dirty="0">
                <a:ea typeface="Arial" charset="0"/>
              </a:rPr>
              <a:t>	+</a:t>
            </a:r>
            <a:r>
              <a:rPr lang="vi-VN" altLang="en-US" dirty="0">
                <a:ea typeface="Arial" charset="0"/>
              </a:rPr>
              <a:t> Điểm HP2, chiếm độ rộng 05 ký tự, căn phải.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526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en-US" dirty="0"/>
              <a:t>a) </a:t>
            </a:r>
            <a:r>
              <a:rPr lang="vi-VN" dirty="0"/>
              <a:t>Viết chương trình khởi tạo một set với các phần tử là ký tự được nhập từ bàn phím. Việc nhập dữ liệu kết thúc khi bấm phím ESC. Xóa các phần tử là ký tự số khỏi tập hợp.</a:t>
            </a:r>
            <a:endParaRPr lang="en-US" dirty="0"/>
          </a:p>
          <a:p>
            <a:pPr marL="0" indent="0">
              <a:buNone/>
            </a:pPr>
            <a:r>
              <a:rPr lang="en-US" dirty="0"/>
              <a:t>b) </a:t>
            </a:r>
            <a:r>
              <a:rPr lang="vi-VN" dirty="0"/>
              <a:t>Viết chương trình tạo danh sách Numbers các phần tử là số tự nhiên nhập từ bàn phím và sinh một tập hợp A với các phần tử thuộc danh sách Numbers.</a:t>
            </a:r>
            <a:endParaRPr lang="en-US" dirty="0"/>
          </a:p>
          <a:p>
            <a:pPr marL="0" indent="0">
              <a:buNone/>
            </a:pPr>
            <a:r>
              <a:rPr lang="en-US" dirty="0"/>
              <a:t>c) </a:t>
            </a:r>
            <a:r>
              <a:rPr lang="vi-VN" dirty="0"/>
              <a:t>Viết chương trình sinh một tập hợp A một cách ngẫu nhiên gồm n số thực (n được nhập từ bàn phím)</a:t>
            </a:r>
            <a:r>
              <a:rPr lang="en-US" dirty="0"/>
              <a:t>.</a:t>
            </a:r>
            <a:r>
              <a:rPr lang="vi-VN" dirty="0"/>
              <a:t> Tìm phần tử nhỏ nhất, lớn nhất và tổng các phần tử của tập hợp A.</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T</a:t>
            </a:r>
            <a:r>
              <a:rPr lang="vi-VN" altLang="en-US" dirty="0">
                <a:ea typeface="Arial" charset="0"/>
              </a:rPr>
              <a:t>hống kê chiều cao của các học sinh trong nhóm sinh viên được kết quả như sau:</a:t>
            </a:r>
          </a:p>
          <a:p>
            <a:pPr marL="0" indent="0">
              <a:spcBef>
                <a:spcPts val="725"/>
              </a:spcBef>
              <a:spcAft>
                <a:spcPts val="725"/>
              </a:spcAft>
              <a:buNone/>
            </a:pPr>
            <a:r>
              <a:rPr lang="vi-VN" altLang="en-US" dirty="0">
                <a:ea typeface="Arial" charset="0"/>
              </a:rPr>
              <a:t>161 182 161 154 176 170 167 171 170 174 150 142 148 165 170 178 156 145 149 163</a:t>
            </a:r>
          </a:p>
          <a:p>
            <a:pPr marL="0" indent="0">
              <a:spcBef>
                <a:spcPts val="725"/>
              </a:spcBef>
              <a:spcAft>
                <a:spcPts val="725"/>
              </a:spcAft>
              <a:buNone/>
            </a:pPr>
            <a:r>
              <a:rPr lang="vi-VN" altLang="en-US" dirty="0">
                <a:ea typeface="Arial" charset="0"/>
              </a:rPr>
              <a:t>162 159 165 165 170 180 155 159 155 153 152 162 180 168 169 168 167 170. </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Hỏi nhóm có bao nhiêu sinh viên?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chiều cao trung bình của các sinh viên trong nhóm.</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Liệt kê các chiều cao khác nhau sinh viên trong nhóm và in ra chiều cao trung</a:t>
            </a:r>
            <a:r>
              <a:rPr lang="en-US" altLang="en-US" dirty="0">
                <a:ea typeface="Arial" charset="0"/>
              </a:rPr>
              <a:t> </a:t>
            </a:r>
            <a:r>
              <a:rPr lang="en-US" altLang="en-US" dirty="0" err="1">
                <a:ea typeface="Arial" charset="0"/>
              </a:rPr>
              <a:t>bình</a:t>
            </a:r>
            <a:r>
              <a:rPr lang="vi-VN"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nhóm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thực hiện công việc sau</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từ bàn phím số tự nhiên 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In ra màn hình dãy n số nguyên tố đầu tiên.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a:t>a) </a:t>
            </a:r>
            <a:r>
              <a:rPr lang="vi-VN" dirty="0"/>
              <a:t>Viết chương trình sinh ngẫu nhiên 2 tập hợp A, B là các ký tự chữ và số được nhập từ bàn phím sau đó liệt kề ra màn hình các phần tử chung của A, B.</a:t>
            </a:r>
            <a:endParaRPr lang="en-US" dirty="0"/>
          </a:p>
          <a:p>
            <a:pPr marL="0" indent="0">
              <a:buNone/>
            </a:pPr>
            <a:r>
              <a:rPr lang="en-US" dirty="0"/>
              <a:t>b) </a:t>
            </a:r>
            <a:r>
              <a:rPr lang="vi-VN" dirty="0"/>
              <a:t>Viết chương tình sinh tập hợp A bao gồm </a:t>
            </a:r>
            <a:r>
              <a:rPr lang="en-US" dirty="0" err="1"/>
              <a:t>cả</a:t>
            </a:r>
            <a:r>
              <a:rPr lang="vi-VN" dirty="0"/>
              <a:t> số nguyên, số thực và chuỗi ký tự. Hãy đếm số phần t</a:t>
            </a:r>
            <a:r>
              <a:rPr lang="en-US" dirty="0"/>
              <a:t>ử</a:t>
            </a:r>
            <a:r>
              <a:rPr lang="vi-VN" dirty="0"/>
              <a:t> là số nguyên, số thực và chuỗi ký tự của tập hợp A.</a:t>
            </a:r>
            <a:endParaRPr lang="en-US" dirty="0"/>
          </a:p>
          <a:p>
            <a:pPr marL="0" indent="0">
              <a:buNone/>
            </a:pPr>
            <a:r>
              <a:rPr lang="en-US" dirty="0"/>
              <a:t>c) </a:t>
            </a:r>
            <a:r>
              <a:rPr lang="vi-VN" dirty="0"/>
              <a:t>Viết chương trình thực hiện các công việc sau:</a:t>
            </a:r>
          </a:p>
          <a:p>
            <a:pPr marL="0" indent="0">
              <a:buNone/>
            </a:pPr>
            <a:r>
              <a:rPr lang="en-US" dirty="0"/>
              <a:t>+</a:t>
            </a:r>
            <a:r>
              <a:rPr lang="vi-VN" dirty="0"/>
              <a:t> Nhập một số tự nhiên n từ bàn phím</a:t>
            </a:r>
          </a:p>
          <a:p>
            <a:pPr marL="0" indent="0">
              <a:buNone/>
            </a:pPr>
            <a:r>
              <a:rPr lang="en-US" dirty="0"/>
              <a:t>+</a:t>
            </a:r>
            <a:r>
              <a:rPr lang="vi-VN" dirty="0"/>
              <a:t> Tạo 2 tập hợp A, B, trong đó A là tập các số nguyên tố là ước của n; Tập hợp B bao gồm các số nguyên tố nhỏ hơn n và không là ước của n.</a:t>
            </a: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nhập 2 số tự nhiên m, n. Tính tổng các chữ số chung của m và n. </a:t>
            </a:r>
            <a:endParaRPr lang="en-US" altLang="en-US" dirty="0">
              <a:ea typeface="Arial" charset="0"/>
            </a:endParaRPr>
          </a:p>
          <a:p>
            <a:pPr marL="0" indent="0">
              <a:spcBef>
                <a:spcPts val="725"/>
              </a:spcBef>
              <a:spcAft>
                <a:spcPts val="725"/>
              </a:spcAft>
              <a:buNone/>
            </a:pPr>
            <a:r>
              <a:rPr lang="vi-VN" altLang="en-US" dirty="0">
                <a:ea typeface="Arial" charset="0"/>
              </a:rPr>
              <a:t>V</a:t>
            </a:r>
            <a:r>
              <a:rPr lang="en-US" altLang="en-US" dirty="0">
                <a:ea typeface="Arial" charset="0"/>
              </a:rPr>
              <a:t>í</a:t>
            </a:r>
            <a:r>
              <a:rPr lang="vi-VN" altLang="en-US" dirty="0">
                <a:ea typeface="Arial" charset="0"/>
              </a:rPr>
              <a:t> dụ</a:t>
            </a:r>
            <a:r>
              <a:rPr lang="en-US" altLang="en-US" dirty="0">
                <a:ea typeface="Arial" charset="0"/>
              </a:rPr>
              <a:t>:</a:t>
            </a:r>
            <a:r>
              <a:rPr lang="vi-VN" altLang="en-US" dirty="0">
                <a:ea typeface="Arial" charset="0"/>
              </a:rPr>
              <a:t> m</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1123499, n</a:t>
            </a:r>
            <a:r>
              <a:rPr lang="en-US" altLang="en-US" dirty="0">
                <a:ea typeface="Arial" charset="0"/>
              </a:rPr>
              <a:t> = </a:t>
            </a:r>
            <a:r>
              <a:rPr lang="vi-VN" altLang="en-US" dirty="0">
                <a:ea typeface="Arial" charset="0"/>
              </a:rPr>
              <a:t>112229; có chữ số chung là 1,</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9 do đó tổng các chữ số chung bằng 1+2+9</a:t>
            </a:r>
            <a:r>
              <a:rPr lang="en-US" altLang="en-US" dirty="0">
                <a:ea typeface="Arial" charset="0"/>
              </a:rPr>
              <a:t> = </a:t>
            </a:r>
            <a:r>
              <a:rPr lang="vi-VN" altLang="en-US" dirty="0">
                <a:ea typeface="Arial" charset="0"/>
              </a:rPr>
              <a:t>12. </a:t>
            </a:r>
            <a:endParaRPr lang="en-US" altLang="en-US" dirty="0">
              <a:ea typeface="Arial" charset="0"/>
            </a:endParaRPr>
          </a:p>
          <a:p>
            <a:pPr marL="0" indent="0">
              <a:spcBef>
                <a:spcPts val="725"/>
              </a:spcBef>
              <a:spcAft>
                <a:spcPts val="725"/>
              </a:spcAft>
              <a:buNone/>
            </a:pPr>
            <a:r>
              <a:rPr lang="vi-VN" altLang="en-US" dirty="0">
                <a:ea typeface="Arial" charset="0"/>
              </a:rPr>
              <a:t>Trường hợp có một chữ số xuất hiện nhiều lần trong cả m và n thì chữ số đó chỉ được tính một lần.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b="1" dirty="0" err="1"/>
              <a:t>Sử</a:t>
            </a:r>
            <a:r>
              <a:rPr lang="en-US" altLang="en-US" b="1" dirty="0"/>
              <a:t> </a:t>
            </a:r>
            <a:r>
              <a:rPr lang="nn-NO" altLang="en-US" b="1" dirty="0"/>
              <a:t>dụng len(set) trong vòng lặp</a:t>
            </a:r>
            <a:endParaRPr lang="en-US" altLang="en-US" b="1" dirty="0"/>
          </a:p>
          <a:p>
            <a:pPr marL="0" indent="0">
              <a:buNone/>
            </a:pPr>
            <a:r>
              <a:rPr lang="en-US" altLang="en-US" dirty="0"/>
              <a:t>+ C</a:t>
            </a:r>
            <a:r>
              <a:rPr lang="vi-VN" altLang="en-US" dirty="0"/>
              <a:t>ó thể sử dụng hàm len(set) trong vòng lặp để kiểm tra số lượng phần tử trong set và thực hiện các thao tác dựa trên điều kiện đó.</a:t>
            </a:r>
            <a:endParaRPr lang="en-US" altLang="en-US" dirty="0"/>
          </a:p>
          <a:p>
            <a:r>
              <a:rPr lang="en-US" altLang="en-US" b="1" dirty="0"/>
              <a:t>Set </a:t>
            </a:r>
            <a:r>
              <a:rPr lang="nn-NO" altLang="en-US" b="1" dirty="0"/>
              <a:t>trong vòng lặp</a:t>
            </a:r>
            <a:endParaRPr lang="en-US" altLang="en-US" b="1" dirty="0"/>
          </a:p>
          <a:p>
            <a:pPr marL="0" indent="0">
              <a:buNone/>
            </a:pPr>
            <a:r>
              <a:rPr lang="en-US" altLang="en-US" dirty="0"/>
              <a:t>+ S</a:t>
            </a:r>
            <a:r>
              <a:rPr lang="vi-VN" altLang="en-US" dirty="0"/>
              <a:t>ử dụng set trong vòng lặp để lặp qua các phần tử trong set hoặc thực hiện các thao tác khác liên quan đến set.</a:t>
            </a:r>
            <a:endParaRPr lang="en-US" altLang="en-US" b="1" dirty="0"/>
          </a:p>
          <a:p>
            <a:pPr marL="0" indent="0">
              <a:buNone/>
            </a:pPr>
            <a:r>
              <a:rPr lang="en-US" altLang="en-US" dirty="0"/>
              <a:t>+ </a:t>
            </a:r>
            <a:r>
              <a:rPr lang="en-US" altLang="en-US" dirty="0" err="1"/>
              <a:t>Cấu</a:t>
            </a:r>
            <a:r>
              <a:rPr lang="en-US" altLang="en-US" dirty="0"/>
              <a:t> </a:t>
            </a:r>
            <a:r>
              <a:rPr lang="en-US" altLang="en-US" dirty="0" err="1"/>
              <a:t>trúc</a:t>
            </a:r>
            <a:r>
              <a:rPr lang="en-US" altLang="en-US" dirty="0"/>
              <a:t>: </a:t>
            </a:r>
            <a:r>
              <a:rPr lang="en-GB" altLang="en-US" dirty="0"/>
              <a:t>for element in </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3925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Thi Ol</a:t>
            </a:r>
            <a:r>
              <a:rPr lang="en-US" altLang="en-US" dirty="0">
                <a:ea typeface="Arial" charset="0"/>
              </a:rPr>
              <a:t>y</a:t>
            </a:r>
            <a:r>
              <a:rPr lang="vi-VN" altLang="en-US" dirty="0">
                <a:ea typeface="Arial" charset="0"/>
              </a:rPr>
              <a:t>mpic: Giả sử một trường có n sinh viên tham gia thi Ol</a:t>
            </a:r>
            <a:r>
              <a:rPr lang="en-US" altLang="en-US" dirty="0">
                <a:ea typeface="Arial" charset="0"/>
              </a:rPr>
              <a:t>y</a:t>
            </a:r>
            <a:r>
              <a:rPr lang="vi-VN" altLang="en-US" dirty="0">
                <a:ea typeface="Arial" charset="0"/>
              </a:rPr>
              <a:t>mpic Tin học với các ngôn ngữ lập trình C+</a:t>
            </a:r>
            <a:r>
              <a:rPr lang="en-US" altLang="en-US" dirty="0">
                <a:ea typeface="Arial" charset="0"/>
              </a:rPr>
              <a:t>+</a:t>
            </a:r>
            <a:r>
              <a:rPr lang="vi-VN" altLang="en-US" dirty="0">
                <a:ea typeface="Arial" charset="0"/>
              </a:rPr>
              <a:t>, Java và Python. Các sinh viên được đánh số từ 1 đến n.</a:t>
            </a:r>
          </a:p>
          <a:p>
            <a:pPr marL="0" indent="0">
              <a:spcBef>
                <a:spcPts val="725"/>
              </a:spcBef>
              <a:spcAft>
                <a:spcPts val="725"/>
              </a:spcAft>
              <a:buNone/>
            </a:pPr>
            <a:r>
              <a:rPr lang="en-US" altLang="en-US" dirty="0">
                <a:ea typeface="Arial" charset="0"/>
              </a:rPr>
              <a:t>+</a:t>
            </a:r>
            <a:r>
              <a:rPr lang="vi-VN" altLang="en-US" dirty="0">
                <a:ea typeface="Arial" charset="0"/>
              </a:rPr>
              <a:t> Ngôn ngữ C</a:t>
            </a:r>
            <a:r>
              <a:rPr lang="en-US" altLang="en-US" dirty="0">
                <a:ea typeface="Arial" charset="0"/>
              </a:rPr>
              <a:t>+</a:t>
            </a:r>
            <a:r>
              <a:rPr lang="vi-VN" altLang="en-US" dirty="0">
                <a:ea typeface="Arial" charset="0"/>
              </a:rPr>
              <a:t>+ có a sinh viên dự thi, gồm các sinh viên có số thứ tự: t1, t2,.., tn.</a:t>
            </a:r>
          </a:p>
          <a:p>
            <a:pPr marL="0" indent="0">
              <a:spcBef>
                <a:spcPts val="725"/>
              </a:spcBef>
              <a:spcAft>
                <a:spcPts val="725"/>
              </a:spcAft>
              <a:buNone/>
            </a:pPr>
            <a:r>
              <a:rPr lang="en-US" altLang="en-US" dirty="0">
                <a:ea typeface="Arial" charset="0"/>
              </a:rPr>
              <a:t>+</a:t>
            </a:r>
            <a:r>
              <a:rPr lang="vi-VN" altLang="en-US" dirty="0">
                <a:ea typeface="Arial" charset="0"/>
              </a:rPr>
              <a:t> Ngôn ngữ Java có b sinh viên dự thi, gồm các sinh viên có số thứ tự : k1,</a:t>
            </a:r>
            <a:r>
              <a:rPr lang="en-US" altLang="en-US" dirty="0">
                <a:ea typeface="Arial" charset="0"/>
              </a:rPr>
              <a:t> </a:t>
            </a:r>
            <a:r>
              <a:rPr lang="vi-VN" altLang="en-US" dirty="0">
                <a:ea typeface="Arial" charset="0"/>
              </a:rPr>
              <a:t>k2,...,</a:t>
            </a:r>
            <a:r>
              <a:rPr lang="en-US" altLang="en-US" dirty="0">
                <a:ea typeface="Arial" charset="0"/>
              </a:rPr>
              <a:t> </a:t>
            </a:r>
            <a:r>
              <a:rPr lang="vi-VN" altLang="en-US" dirty="0">
                <a:ea typeface="Arial" charset="0"/>
              </a:rPr>
              <a:t>kn.</a:t>
            </a:r>
          </a:p>
          <a:p>
            <a:pPr marL="0" indent="0">
              <a:spcBef>
                <a:spcPts val="725"/>
              </a:spcBef>
              <a:spcAft>
                <a:spcPts val="725"/>
              </a:spcAft>
              <a:buNone/>
            </a:pPr>
            <a:r>
              <a:rPr lang="en-US" altLang="en-US" dirty="0">
                <a:ea typeface="Arial" charset="0"/>
              </a:rPr>
              <a:t>+</a:t>
            </a:r>
            <a:r>
              <a:rPr lang="vi-VN" altLang="en-US" dirty="0">
                <a:ea typeface="Arial" charset="0"/>
              </a:rPr>
              <a:t> Ngôn ngữ Python có c sinh viên dự thi gồm các sinh viên có số thứ tự: h1,</a:t>
            </a:r>
            <a:r>
              <a:rPr lang="en-US" altLang="en-US" dirty="0">
                <a:ea typeface="Arial" charset="0"/>
              </a:rPr>
              <a:t> </a:t>
            </a:r>
            <a:r>
              <a:rPr lang="vi-VN" altLang="en-US" dirty="0">
                <a:ea typeface="Arial" charset="0"/>
              </a:rPr>
              <a:t>h2,....,</a:t>
            </a:r>
            <a:r>
              <a:rPr lang="en-US" altLang="en-US" dirty="0">
                <a:ea typeface="Arial" charset="0"/>
              </a:rPr>
              <a:t> </a:t>
            </a:r>
            <a:r>
              <a:rPr lang="vi-VN" altLang="en-US" dirty="0">
                <a:ea typeface="Arial" charset="0"/>
              </a:rPr>
              <a:t>hn.</a:t>
            </a:r>
          </a:p>
          <a:p>
            <a:pPr marL="0" indent="0">
              <a:spcBef>
                <a:spcPts val="725"/>
              </a:spcBef>
              <a:spcAft>
                <a:spcPts val="725"/>
              </a:spcAft>
              <a:buNone/>
            </a:pPr>
            <a:r>
              <a:rPr lang="vi-VN" altLang="en-US" dirty="0">
                <a:ea typeface="Arial" charset="0"/>
              </a:rPr>
              <a:t>Viết chương trình đưa ra danh sách các sinh viên chỉ thi một ngôn ngữ lập trình; các sinh viên thi trên 2 ngôn ngữ lập trình và các sinh viên dự thi cả 3 ngôn ngữ.</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một số nguyên n nhất định (có thể được nhập từ bàn phím), hãy viết chương trình để tạo ra một dictionary chứa (i</a:t>
            </a:r>
            <a:r>
              <a:rPr lang="en-US" altLang="en-US" dirty="0">
                <a:ea typeface="Arial" charset="0"/>
              </a:rPr>
              <a:t>:</a:t>
            </a:r>
            <a:r>
              <a:rPr lang="vi-VN" altLang="en-US" dirty="0">
                <a:ea typeface="Arial" charset="0"/>
              </a:rPr>
              <a:t> i*i) như là số nguyên từ 1 đến n (bao gồm cả 1 và n) sau đó in ra dictionary này. </a:t>
            </a:r>
            <a:endParaRPr lang="en-US" altLang="en-US" dirty="0">
              <a:ea typeface="Arial" charset="0"/>
            </a:endParaRPr>
          </a:p>
          <a:p>
            <a:pPr marL="0" indent="0">
              <a:spcBef>
                <a:spcPts val="725"/>
              </a:spcBef>
              <a:spcAft>
                <a:spcPts val="725"/>
              </a:spcAft>
              <a:buNone/>
            </a:pPr>
            <a:r>
              <a:rPr lang="vi-VN" altLang="en-US" dirty="0">
                <a:ea typeface="Arial" charset="0"/>
              </a:rPr>
              <a:t>Ví dụ: Giả sử số n là 8 thì đầu ra sẽ là: {1: 1, 2: 4, 3: 9,</a:t>
            </a:r>
            <a:r>
              <a:rPr lang="en-US" altLang="en-US" dirty="0">
                <a:ea typeface="Arial" charset="0"/>
              </a:rPr>
              <a:t> </a:t>
            </a:r>
            <a:r>
              <a:rPr lang="vi-VN" altLang="en-US" dirty="0">
                <a:ea typeface="Arial" charset="0"/>
              </a:rPr>
              <a:t>4:16, 5: 25, 6: 36, 7: 49, 8: 64}.</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tạo</a:t>
            </a:r>
            <a:r>
              <a:rPr lang="en-US" altLang="en-US" dirty="0">
                <a:ea typeface="Arial" charset="0"/>
              </a:rPr>
              <a:t> ra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điền</a:t>
            </a:r>
            <a:r>
              <a:rPr lang="en-US" altLang="en-US" dirty="0">
                <a:ea typeface="Arial" charset="0"/>
              </a:rPr>
              <a:t> (dictionary)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thành</a:t>
            </a:r>
            <a:r>
              <a:rPr lang="en-US" altLang="en-US" dirty="0">
                <a:ea typeface="Arial" charset="0"/>
              </a:rPr>
              <a:t> </a:t>
            </a:r>
            <a:r>
              <a:rPr lang="en-US" altLang="en-US" dirty="0" err="1">
                <a:ea typeface="Arial" charset="0"/>
              </a:rPr>
              <a:t>phần</a:t>
            </a:r>
            <a:r>
              <a:rPr lang="en-US" altLang="en-US" dirty="0">
                <a:ea typeface="Arial" charset="0"/>
              </a:rPr>
              <a:t> con </a:t>
            </a:r>
            <a:r>
              <a:rPr lang="en-US" altLang="en-US" dirty="0" err="1">
                <a:ea typeface="Arial" charset="0"/>
              </a:rPr>
              <a:t>là</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(K, V) </a:t>
            </a: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K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con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nào</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của</a:t>
            </a:r>
            <a:r>
              <a:rPr lang="en-US" altLang="en-US" dirty="0">
                <a:ea typeface="Arial" charset="0"/>
              </a:rPr>
              <a:t> W </a:t>
            </a:r>
            <a:r>
              <a:rPr lang="en-US" altLang="en-US" dirty="0" err="1">
                <a:ea typeface="Arial" charset="0"/>
              </a:rPr>
              <a:t>và</a:t>
            </a:r>
            <a:r>
              <a:rPr lang="en-US" altLang="en-US" dirty="0">
                <a:ea typeface="Arial" charset="0"/>
              </a:rPr>
              <a:t> V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lần</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của</a:t>
            </a:r>
            <a:r>
              <a:rPr lang="en-US" altLang="en-US" dirty="0">
                <a:ea typeface="Arial" charset="0"/>
              </a:rPr>
              <a:t> K </a:t>
            </a:r>
            <a:r>
              <a:rPr lang="en-US" altLang="en-US" dirty="0" err="1">
                <a:ea typeface="Arial" charset="0"/>
              </a:rPr>
              <a:t>trong</a:t>
            </a:r>
            <a:r>
              <a:rPr lang="en-US" altLang="en-US" dirty="0">
                <a:ea typeface="Arial" charset="0"/>
              </a:rPr>
              <a:t> W.</a:t>
            </a:r>
          </a:p>
          <a:p>
            <a:pPr marL="0" indent="0">
              <a:spcBef>
                <a:spcPts val="725"/>
              </a:spcBef>
              <a:spcAft>
                <a:spcPts val="725"/>
              </a:spcAft>
              <a:buNone/>
            </a:pPr>
            <a:r>
              <a:rPr lang="en-US" altLang="en-US" dirty="0">
                <a:ea typeface="Arial" charset="0"/>
              </a:rPr>
              <a:t>b) </a:t>
            </a:r>
            <a:r>
              <a:rPr lang="vi-VN" altLang="en-US" dirty="0">
                <a:ea typeface="Arial" charset="0"/>
              </a:rPr>
              <a:t>Cho hai danh sách list gồm n số khác nhau </a:t>
            </a:r>
            <a:r>
              <a:rPr lang="en-US" altLang="en-US" dirty="0">
                <a:ea typeface="Arial" charset="0"/>
              </a:rPr>
              <a:t>[</a:t>
            </a:r>
            <a:r>
              <a:rPr lang="vi-VN" altLang="en-US" dirty="0">
                <a:ea typeface="Arial" charset="0"/>
              </a:rPr>
              <a:t>a</a:t>
            </a:r>
            <a:r>
              <a:rPr lang="en-US" altLang="en-US" dirty="0">
                <a:ea typeface="Arial" charset="0"/>
              </a:rPr>
              <a:t>0</a:t>
            </a:r>
            <a:r>
              <a:rPr lang="vi-VN" altLang="en-US" dirty="0">
                <a:ea typeface="Arial" charset="0"/>
              </a:rPr>
              <a:t>,a</a:t>
            </a:r>
            <a:r>
              <a:rPr lang="en-US" altLang="en-US" dirty="0">
                <a:ea typeface="Arial" charset="0"/>
              </a:rPr>
              <a:t>1</a:t>
            </a:r>
            <a:r>
              <a:rPr lang="vi-VN" altLang="en-US" dirty="0">
                <a:ea typeface="Arial" charset="0"/>
              </a:rPr>
              <a:t>,...,an</a:t>
            </a:r>
            <a:r>
              <a:rPr lang="en-US" altLang="en-US" dirty="0">
                <a:ea typeface="Arial" charset="0"/>
              </a:rPr>
              <a:t>]</a:t>
            </a:r>
            <a:r>
              <a:rPr lang="vi-VN" altLang="en-US" dirty="0">
                <a:ea typeface="Arial" charset="0"/>
              </a:rPr>
              <a:t> và danh sách list2 gồm n tên </a:t>
            </a:r>
            <a:r>
              <a:rPr lang="en-US" altLang="en-US" dirty="0">
                <a:ea typeface="Arial" charset="0"/>
              </a:rPr>
              <a:t>[</a:t>
            </a:r>
            <a:r>
              <a:rPr lang="vi-VN" altLang="en-US" dirty="0">
                <a:ea typeface="Arial" charset="0"/>
              </a:rPr>
              <a:t>ten</a:t>
            </a:r>
            <a:r>
              <a:rPr lang="en-US" altLang="en-US" dirty="0">
                <a:ea typeface="Arial" charset="0"/>
              </a:rPr>
              <a:t>0</a:t>
            </a:r>
            <a:r>
              <a:rPr lang="vi-VN" altLang="en-US" dirty="0">
                <a:ea typeface="Arial" charset="0"/>
              </a:rPr>
              <a:t>, ten</a:t>
            </a:r>
            <a:r>
              <a:rPr lang="en-US" altLang="en-US" dirty="0">
                <a:ea typeface="Arial" charset="0"/>
              </a:rPr>
              <a:t>1</a:t>
            </a:r>
            <a:r>
              <a:rPr lang="vi-VN" altLang="en-US" dirty="0">
                <a:ea typeface="Arial" charset="0"/>
              </a:rPr>
              <a:t>,...,ten</a:t>
            </a:r>
            <a:r>
              <a:rPr lang="en-US" altLang="en-US" dirty="0">
                <a:ea typeface="Arial" charset="0"/>
              </a:rPr>
              <a:t>n]</a:t>
            </a:r>
            <a:r>
              <a:rPr lang="vi-VN" altLang="en-US" dirty="0">
                <a:ea typeface="Arial" charset="0"/>
              </a:rPr>
              <a:t>. Viết chương trình tạo </a:t>
            </a:r>
            <a:r>
              <a:rPr lang="en-US" altLang="en-US" dirty="0">
                <a:ea typeface="Arial" charset="0"/>
              </a:rPr>
              <a:t>r</a:t>
            </a:r>
            <a:r>
              <a:rPr lang="vi-VN" altLang="en-US" dirty="0">
                <a:ea typeface="Arial" charset="0"/>
              </a:rPr>
              <a:t>a một từ điển với các phần tử có dạng &lt;a</a:t>
            </a:r>
            <a:r>
              <a:rPr lang="en-US" altLang="en-US" dirty="0" err="1">
                <a:ea typeface="Arial" charset="0"/>
              </a:rPr>
              <a:t>i</a:t>
            </a:r>
            <a:r>
              <a:rPr lang="vi-VN" altLang="en-US" dirty="0">
                <a:ea typeface="Arial" charset="0"/>
              </a:rPr>
              <a:t>&gt;:&lt;ten</a:t>
            </a:r>
            <a:r>
              <a:rPr lang="en-US" altLang="en-US" dirty="0" err="1">
                <a:ea typeface="Arial" charset="0"/>
              </a:rPr>
              <a:t>i</a:t>
            </a:r>
            <a:r>
              <a:rPr lang="en-US" altLang="en-US" dirty="0">
                <a:ea typeface="Arial" charset="0"/>
              </a:rPr>
              <a:t>&gt;</a:t>
            </a:r>
            <a:r>
              <a:rPr lang="vi-VN" altLang="en-US" dirty="0">
                <a:ea typeface="Arial" charset="0"/>
              </a:rPr>
              <a:t>. In ra màn hình nội dung của từ điển.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nhập thông tin sinh viên gồm: Mã sinh viên (6 ký tự số), tên sinh viên, điểm số và lưu thông tin trong một từ điển. Điểm số được làm tròn là một số nguyên thuộc </a:t>
            </a:r>
            <a:r>
              <a:rPr lang="en-US" altLang="en-US" dirty="0">
                <a:ea typeface="Arial" charset="0"/>
              </a:rPr>
              <a:t>{0</a:t>
            </a:r>
            <a:r>
              <a:rPr lang="vi-VN" altLang="en-US" dirty="0">
                <a:ea typeface="Arial" charset="0"/>
              </a:rPr>
              <a:t>,1,2,...,10}. Thông kê và sắp xếp các sinh viên theo giá trị điểm giảm dần 10, 9,..,1, </a:t>
            </a:r>
            <a:r>
              <a:rPr lang="en-US" altLang="en-US" dirty="0">
                <a:ea typeface="Arial" charset="0"/>
              </a:rPr>
              <a:t>0</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Tra cứu điểm thi: </a:t>
            </a:r>
            <a:endParaRPr lang="en-US" altLang="en-US" dirty="0">
              <a:ea typeface="Arial" charset="0"/>
            </a:endParaRPr>
          </a:p>
          <a:p>
            <a:pPr marL="0" indent="0">
              <a:spcBef>
                <a:spcPts val="725"/>
              </a:spcBef>
              <a:spcAft>
                <a:spcPts val="725"/>
              </a:spcAft>
              <a:buNone/>
            </a:pPr>
            <a:r>
              <a:rPr lang="vi-VN" altLang="en-US" dirty="0">
                <a:ea typeface="Arial" charset="0"/>
              </a:rPr>
              <a:t>Cho một từ điển chứa thông tin thí sinh bao gồm: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Số báo danh (khóa)</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Họ và tên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 Điểm thi</a:t>
            </a:r>
            <a:r>
              <a:rPr lang="en-US" altLang="en-US" dirty="0">
                <a:ea typeface="Arial" charset="0"/>
              </a:rPr>
              <a:t> </a:t>
            </a:r>
          </a:p>
          <a:p>
            <a:pPr marL="0" indent="0">
              <a:spcBef>
                <a:spcPts val="725"/>
              </a:spcBef>
              <a:spcAft>
                <a:spcPts val="725"/>
              </a:spcAft>
              <a:buNone/>
            </a:pPr>
            <a:r>
              <a:rPr lang="vi-VN" altLang="en-US" dirty="0">
                <a:ea typeface="Arial" charset="0"/>
              </a:rPr>
              <a:t>Viết chương trình cho phép nhập một số báo danh, nếu tồn tại thí sinh có số báo danh tương ứng thì đưa ra họ và tên cùng điểm thi của thí sinh. Nếu không có thí sinh tr</a:t>
            </a:r>
            <a:r>
              <a:rPr lang="en-US" altLang="en-US" dirty="0" err="1">
                <a:ea typeface="Arial" charset="0"/>
              </a:rPr>
              <a:t>ùng</a:t>
            </a:r>
            <a:r>
              <a:rPr lang="vi-VN" altLang="en-US" dirty="0">
                <a:ea typeface="Arial" charset="0"/>
              </a:rPr>
              <a:t> số báo danh được nhập thì bổ sung vào từ điển các thông tin của thí sinh đó.</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Tạo một từ điển lưu dữ liệu thông tin nhân viên một công ty với n nhân viên (n được nhập từ bàn phím) bao gồm cặp &lt;key&gt;:&lt;value&gt; là Mã nhân viên gồm 4 ký tự là chữ số 0,1,2,...9. Họ tên nhân viên (gồm 20 ký tự), năm sinh, lương. </a:t>
            </a: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Tạo mới từ điển.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Thêm nhân viên với các thông tin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Tìm kiếm nhân viên với giá trị mã nhân viên là x, với x nhập từ bàn phím.</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Tăng lương 1000000 cho nhân viên có mã là y, trong từ điển.</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Xóa nhân viên có mã là z, z nhập từ bàn phím.</a:t>
            </a:r>
            <a:endParaRPr lang="en-US" altLang="en-US" dirty="0">
              <a:ea typeface="Arial" charset="0"/>
            </a:endParaRPr>
          </a:p>
          <a:p>
            <a:pPr marL="0" indent="0">
              <a:spcBef>
                <a:spcPts val="725"/>
              </a:spcBef>
              <a:spcAft>
                <a:spcPts val="725"/>
              </a:spcAft>
              <a:buNone/>
            </a:pPr>
            <a:r>
              <a:rPr lang="vi-VN" altLang="en-US" dirty="0">
                <a:ea typeface="Arial" charset="0"/>
              </a:rPr>
              <a:t>f</a:t>
            </a:r>
            <a:r>
              <a:rPr lang="en-US" altLang="en-US" dirty="0">
                <a:ea typeface="Arial" charset="0"/>
              </a:rPr>
              <a:t>)</a:t>
            </a:r>
            <a:r>
              <a:rPr lang="vi-VN" altLang="en-US" dirty="0">
                <a:ea typeface="Arial" charset="0"/>
              </a:rPr>
              <a:t> Sắp xếp từ điển giảm dần theo năm sinh.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371601"/>
            <a:ext cx="11406748" cy="4953000"/>
          </a:xfrm>
        </p:spPr>
        <p:txBody>
          <a:bodyPr>
            <a:normAutofit fontScale="92500" lnSpcReduction="10000"/>
          </a:bodyPr>
          <a:lstStyle/>
          <a:p>
            <a:r>
              <a:rPr lang="vi-VN" altLang="en-US" b="1" dirty="0"/>
              <a:t>Thêm phần tử vào set: </a:t>
            </a:r>
            <a:r>
              <a:rPr lang="vi-VN" altLang="en-US" dirty="0"/>
              <a:t>Sử dụng phương thức add()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add: </a:t>
            </a:r>
            <a:r>
              <a:rPr lang="en-GB" altLang="en-US" dirty="0" err="1"/>
              <a:t>my_set.add</a:t>
            </a:r>
            <a:r>
              <a:rPr lang="en-GB" altLang="en-US" dirty="0"/>
              <a:t>(4)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{4}</a:t>
            </a:r>
          </a:p>
          <a:p>
            <a:r>
              <a:rPr lang="vi-VN" altLang="en-US" b="1" dirty="0"/>
              <a:t>Xóa phần tử khỏi set: </a:t>
            </a:r>
            <a:r>
              <a:rPr lang="vi-VN" altLang="en-US" dirty="0"/>
              <a:t>Sử dụng phương thức remove()</a:t>
            </a:r>
            <a:r>
              <a:rPr lang="en-US" altLang="en-US" dirty="0"/>
              <a:t>, </a:t>
            </a:r>
            <a:r>
              <a:rPr lang="vi-VN" altLang="en-US" dirty="0"/>
              <a:t>discard()</a:t>
            </a:r>
            <a:r>
              <a:rPr lang="en-US" altLang="en-US" dirty="0"/>
              <a:t>, pop(), clear(), del</a:t>
            </a:r>
            <a:r>
              <a:rPr lang="vi-VN" altLang="en-US" dirty="0"/>
              <a:t>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remove: </a:t>
            </a:r>
            <a:r>
              <a:rPr lang="en-US" altLang="en-US" dirty="0" err="1"/>
              <a:t>my_set.remove</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discard: </a:t>
            </a:r>
            <a:r>
              <a:rPr lang="en-US" altLang="en-US" dirty="0" err="1"/>
              <a:t>my_set.discard</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pop</a:t>
            </a:r>
          </a:p>
          <a:p>
            <a:r>
              <a:rPr lang="vi-VN" altLang="en-US" b="1" dirty="0"/>
              <a:t>Kiểm tra sự tồn tại của phần tử trong set: </a:t>
            </a:r>
            <a:r>
              <a:rPr lang="vi-VN" altLang="en-US" dirty="0"/>
              <a:t>Sử dụng toán tử in.</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a:t>if 3 in </a:t>
            </a:r>
            <a:r>
              <a:rPr lang="en-GB" altLang="en-US" dirty="0" err="1"/>
              <a:t>my_set</a:t>
            </a:r>
            <a:r>
              <a:rPr lang="en-GB" altLang="en-US" dirty="0"/>
              <a:t>:</a:t>
            </a:r>
          </a:p>
          <a:p>
            <a:pPr marL="0" indent="0">
              <a:buNone/>
            </a:pPr>
            <a:r>
              <a:rPr lang="en-GB" altLang="en-US" dirty="0"/>
              <a:t>    print("</a:t>
            </a:r>
            <a:r>
              <a:rPr lang="en-GB" altLang="en-US" dirty="0" err="1"/>
              <a:t>Phần</a:t>
            </a:r>
            <a:r>
              <a:rPr lang="en-GB" altLang="en-US" dirty="0"/>
              <a:t> </a:t>
            </a:r>
            <a:r>
              <a:rPr lang="en-GB" altLang="en-US" dirty="0" err="1"/>
              <a:t>tử</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trong</a:t>
            </a:r>
            <a:r>
              <a:rPr lang="en-GB" altLang="en-US" dirty="0"/>
              <a:t> set")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371601"/>
            <a:ext cx="11406748" cy="4953000"/>
          </a:xfrm>
        </p:spPr>
        <p:txBody>
          <a:bodyPr>
            <a:normAutofit fontScale="92500" lnSpcReduction="20000"/>
          </a:bodyPr>
          <a:lstStyle/>
          <a:p>
            <a:r>
              <a:rPr lang="vi-VN" altLang="en-US" b="1" dirty="0"/>
              <a:t>Thêm phần tử vào set: </a:t>
            </a:r>
            <a:r>
              <a:rPr lang="vi-VN" altLang="en-US" dirty="0"/>
              <a:t>Sử dụng phương thức add()</a:t>
            </a:r>
            <a:r>
              <a:rPr lang="en-US" altLang="en-US" dirty="0"/>
              <a:t>, update()</a:t>
            </a:r>
            <a:r>
              <a:rPr lang="vi-VN" altLang="en-US" dirty="0"/>
              <a:t>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add: </a:t>
            </a:r>
            <a:r>
              <a:rPr lang="en-GB" altLang="en-US" dirty="0" err="1"/>
              <a:t>my_set.add</a:t>
            </a:r>
            <a:r>
              <a:rPr lang="en-GB" altLang="en-US" dirty="0"/>
              <a:t>(4)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update</a:t>
            </a:r>
          </a:p>
          <a:p>
            <a:r>
              <a:rPr lang="vi-VN" altLang="en-US" b="1" dirty="0"/>
              <a:t>Xóa phần tử khỏi set: </a:t>
            </a:r>
            <a:r>
              <a:rPr lang="vi-VN" altLang="en-US" dirty="0"/>
              <a:t>Sử dụng phương thức remove()</a:t>
            </a:r>
            <a:r>
              <a:rPr lang="en-US" altLang="en-US" dirty="0"/>
              <a:t>, </a:t>
            </a:r>
            <a:r>
              <a:rPr lang="vi-VN" altLang="en-US" dirty="0"/>
              <a:t>discard()</a:t>
            </a:r>
            <a:r>
              <a:rPr lang="en-US" altLang="en-US" dirty="0"/>
              <a:t>, pop(), clear(), del</a:t>
            </a:r>
            <a:r>
              <a:rPr lang="vi-VN" altLang="en-US" dirty="0"/>
              <a:t>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remove: </a:t>
            </a:r>
            <a:r>
              <a:rPr lang="en-US" altLang="en-US" dirty="0" err="1"/>
              <a:t>my_set.remove</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discard: </a:t>
            </a:r>
            <a:r>
              <a:rPr lang="en-US" altLang="en-US" dirty="0" err="1"/>
              <a:t>my_set.discard</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pop</a:t>
            </a:r>
          </a:p>
          <a:p>
            <a:r>
              <a:rPr lang="vi-VN" altLang="en-US" b="1" dirty="0"/>
              <a:t>Kiểm tra sự tồn tại của phần tử trong set: </a:t>
            </a:r>
            <a:r>
              <a:rPr lang="vi-VN" altLang="en-US" dirty="0"/>
              <a:t>Sử dụng toán tử in.</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a:t>if 3 in </a:t>
            </a:r>
            <a:r>
              <a:rPr lang="en-GB" altLang="en-US" dirty="0" err="1"/>
              <a:t>my_set</a:t>
            </a:r>
            <a:r>
              <a:rPr lang="en-GB" altLang="en-US" dirty="0"/>
              <a:t>:</a:t>
            </a:r>
          </a:p>
          <a:p>
            <a:pPr marL="0" indent="0">
              <a:buNone/>
            </a:pPr>
            <a:r>
              <a:rPr lang="en-GB" altLang="en-US" dirty="0"/>
              <a:t>    print("</a:t>
            </a:r>
            <a:r>
              <a:rPr lang="en-GB" altLang="en-US" dirty="0" err="1"/>
              <a:t>Phần</a:t>
            </a:r>
            <a:r>
              <a:rPr lang="en-GB" altLang="en-US" dirty="0"/>
              <a:t> </a:t>
            </a:r>
            <a:r>
              <a:rPr lang="en-GB" altLang="en-US" dirty="0" err="1"/>
              <a:t>tử</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trong</a:t>
            </a:r>
            <a:r>
              <a:rPr lang="en-GB" altLang="en-US" dirty="0"/>
              <a:t> set")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0899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447801"/>
            <a:ext cx="11406748" cy="5082722"/>
          </a:xfrm>
        </p:spPr>
        <p:txBody>
          <a:bodyPr>
            <a:normAutofit/>
          </a:bodyPr>
          <a:lstStyle/>
          <a:p>
            <a:r>
              <a:rPr lang="vi-VN" altLang="en-US" b="1" dirty="0"/>
              <a:t>Phép toán hợp (union): </a:t>
            </a:r>
            <a:r>
              <a:rPr lang="vi-VN" altLang="en-US" dirty="0"/>
              <a:t>Sử dụng toán tử | hoặc phương thức union().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union_set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t>
            </a:r>
            <a:r>
              <a:rPr lang="en-GB" altLang="en-US" dirty="0" err="1"/>
              <a:t>unioin</a:t>
            </a:r>
            <a:r>
              <a:rPr lang="en-GB" altLang="en-US" dirty="0"/>
              <a:t>(): </a:t>
            </a:r>
            <a:r>
              <a:rPr lang="en-GB" altLang="en-US" dirty="0" err="1"/>
              <a:t>union_set</a:t>
            </a:r>
            <a:r>
              <a:rPr lang="en-GB" altLang="en-US" dirty="0"/>
              <a:t> = set1.union(set2)</a:t>
            </a:r>
            <a:endParaRPr lang="en-US" altLang="en-US" dirty="0"/>
          </a:p>
          <a:p>
            <a:r>
              <a:rPr lang="vi-VN" altLang="en-US" b="1" dirty="0"/>
              <a:t>Phép toán giao (intersection): </a:t>
            </a:r>
            <a:r>
              <a:rPr lang="vi-VN" altLang="en-US" dirty="0"/>
              <a:t>Sử dụng toán tử &amp; hoặc phương thức intersection().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&amp;: </a:t>
            </a:r>
            <a:r>
              <a:rPr lang="en-GB" altLang="en-US" dirty="0" err="1"/>
              <a:t>intersection_set</a:t>
            </a:r>
            <a:r>
              <a:rPr lang="en-GB" altLang="en-US" dirty="0"/>
              <a:t> = set1 &amp; set2</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intersection(): </a:t>
            </a:r>
            <a:r>
              <a:rPr lang="en-US" altLang="en-US" dirty="0" err="1"/>
              <a:t>intersection_set</a:t>
            </a:r>
            <a:r>
              <a:rPr lang="en-US" altLang="en-US" dirty="0"/>
              <a:t> = set1.intersection(set2)</a:t>
            </a:r>
          </a:p>
          <a:p>
            <a:r>
              <a:rPr lang="vi-VN" altLang="en-US" b="1" dirty="0"/>
              <a:t>Phép toán hiệu (difference): </a:t>
            </a:r>
            <a:r>
              <a:rPr lang="vi-VN" altLang="en-US" dirty="0"/>
              <a:t>Sử dụng toán tử - hoặc phương thức difference().</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difference_set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difference: </a:t>
            </a:r>
            <a:r>
              <a:rPr lang="en-GB" altLang="en-US" dirty="0" err="1"/>
              <a:t>difference_set</a:t>
            </a:r>
            <a:r>
              <a:rPr lang="en-GB" altLang="en-US" dirty="0"/>
              <a:t> = set1.difference(set2)</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985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vi-VN" altLang="en-US" b="1" dirty="0"/>
              <a:t>Xóa tất cả các phần tử trong set</a:t>
            </a:r>
            <a:r>
              <a:rPr lang="en-US" altLang="en-US" b="1" dirty="0"/>
              <a:t>: </a:t>
            </a:r>
            <a:r>
              <a:rPr lang="vi-VN" altLang="en-US" dirty="0"/>
              <a:t>sử dụng phương thức clear() hoặc gán set đó bằng một set rỗng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clear(): </a:t>
            </a:r>
            <a:r>
              <a:rPr lang="en-US" altLang="en-US" dirty="0" err="1"/>
              <a:t>my_set.clear</a:t>
            </a:r>
            <a:r>
              <a:rPr lang="en-US" altLang="en-US" dirty="0"/>
              <a:t>()</a:t>
            </a:r>
          </a:p>
          <a:p>
            <a:pPr marL="0" indent="0">
              <a:buNone/>
            </a:pPr>
            <a:r>
              <a:rPr lang="en-US" altLang="en-US" dirty="0" err="1"/>
              <a:t>Gán</a:t>
            </a:r>
            <a:r>
              <a:rPr lang="en-US" altLang="en-US" dirty="0"/>
              <a:t> set </a:t>
            </a:r>
            <a:r>
              <a:rPr lang="en-US" altLang="en-US" dirty="0" err="1"/>
              <a:t>bằng</a:t>
            </a:r>
            <a:r>
              <a:rPr lang="en-US" altLang="en-US" dirty="0"/>
              <a:t> set </a:t>
            </a:r>
            <a:r>
              <a:rPr lang="en-US" altLang="en-US" dirty="0" err="1"/>
              <a:t>rỗng</a:t>
            </a:r>
            <a:r>
              <a:rPr lang="en-US" altLang="en-US" dirty="0"/>
              <a:t>: </a:t>
            </a:r>
            <a:r>
              <a:rPr lang="en-US" altLang="en-US" dirty="0" err="1"/>
              <a:t>my_set</a:t>
            </a:r>
            <a:r>
              <a:rPr lang="en-US" altLang="en-US" dirty="0"/>
              <a:t> = set()</a:t>
            </a:r>
          </a:p>
          <a:p>
            <a:r>
              <a:rPr lang="en-GB" altLang="en-US" b="1" dirty="0" err="1"/>
              <a:t>Tạo</a:t>
            </a:r>
            <a:r>
              <a:rPr lang="en-GB" altLang="en-US" b="1" dirty="0"/>
              <a:t> </a:t>
            </a:r>
            <a:r>
              <a:rPr lang="en-GB" altLang="en-US" b="1" dirty="0" err="1"/>
              <a:t>một</a:t>
            </a:r>
            <a:r>
              <a:rPr lang="en-GB" altLang="en-US" b="1" dirty="0"/>
              <a:t> </a:t>
            </a:r>
            <a:r>
              <a:rPr lang="en-GB" altLang="en-US" b="1" dirty="0" err="1"/>
              <a:t>bản</a:t>
            </a:r>
            <a:r>
              <a:rPr lang="en-GB" altLang="en-US" b="1" dirty="0"/>
              <a:t> </a:t>
            </a:r>
            <a:r>
              <a:rPr lang="en-GB" altLang="en-US" b="1" dirty="0" err="1"/>
              <a:t>sao</a:t>
            </a:r>
            <a:r>
              <a:rPr lang="en-GB" altLang="en-US" b="1" dirty="0"/>
              <a:t> </a:t>
            </a:r>
            <a:r>
              <a:rPr lang="en-GB" altLang="en-US" b="1" dirty="0" err="1"/>
              <a:t>của</a:t>
            </a:r>
            <a:r>
              <a:rPr lang="en-GB" altLang="en-US" b="1" dirty="0"/>
              <a:t> set: </a:t>
            </a:r>
            <a:r>
              <a:rPr lang="vi-VN" altLang="en-US" dirty="0"/>
              <a:t>sử dụng phương thức copy() hoặc toán tử set() để tạo một set mới từ set gốc</a:t>
            </a:r>
            <a:endParaRPr lang="en-GB"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copy(): </a:t>
            </a:r>
            <a:r>
              <a:rPr lang="en-GB" altLang="en-US" dirty="0" err="1"/>
              <a:t>copy_set</a:t>
            </a:r>
            <a:r>
              <a:rPr lang="en-GB" altLang="en-US" dirty="0"/>
              <a:t> = </a:t>
            </a:r>
            <a:r>
              <a:rPr lang="en-GB" altLang="en-US" dirty="0" err="1"/>
              <a:t>my_set.copy</a:t>
            </a:r>
            <a:r>
              <a:rPr lang="en-GB" altLang="en-US" dirty="0"/>
              <a:t>()</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set(): </a:t>
            </a:r>
            <a:r>
              <a:rPr lang="en-GB" altLang="en-US" dirty="0" err="1"/>
              <a:t>copy_set</a:t>
            </a:r>
            <a:r>
              <a:rPr lang="en-GB" altLang="en-US" dirty="0"/>
              <a:t> = set(</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3858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en-US" altLang="en-US" b="1" dirty="0"/>
              <a:t>T</a:t>
            </a:r>
            <a:r>
              <a:rPr lang="vi-VN" altLang="en-US" b="1" dirty="0"/>
              <a:t>hay đổi tập hợp dựa trên phép toán tập hợp</a:t>
            </a:r>
            <a:r>
              <a:rPr lang="en-US" altLang="en-US" b="1" dirty="0"/>
              <a:t>:</a:t>
            </a:r>
          </a:p>
          <a:p>
            <a:pPr marL="0" indent="0">
              <a:buNone/>
            </a:pPr>
            <a:r>
              <a:rPr lang="en-US" altLang="en-US" dirty="0"/>
              <a:t>+ </a:t>
            </a:r>
            <a:r>
              <a:rPr lang="vi-VN" altLang="en-US" dirty="0"/>
              <a:t>.difference_update()</a:t>
            </a:r>
          </a:p>
          <a:p>
            <a:pPr marL="0" indent="0">
              <a:buNone/>
            </a:pPr>
            <a:r>
              <a:rPr lang="vi-VN" altLang="en-US" dirty="0"/>
              <a:t>Phương thức này là sự kết hợp của .difference() và .update(). Nó thực hiện phép trừ tập hợp trước, được kết quả như thế nào sẽ update vào tập hợp đích.</a:t>
            </a:r>
            <a:endParaRPr lang="en-US" altLang="en-US" dirty="0"/>
          </a:p>
          <a:p>
            <a:pPr marL="0" indent="0">
              <a:buNone/>
            </a:pPr>
            <a:r>
              <a:rPr lang="en-US" altLang="en-US" dirty="0"/>
              <a:t>+ </a:t>
            </a:r>
            <a:r>
              <a:rPr lang="vi-VN" altLang="en-US" dirty="0"/>
              <a:t>.symmetric_difference_update()</a:t>
            </a:r>
          </a:p>
          <a:p>
            <a:pPr marL="0" indent="0">
              <a:buNone/>
            </a:pPr>
            <a:r>
              <a:rPr lang="vi-VN" altLang="en-US" dirty="0"/>
              <a:t>Phương thức này là sự kết hợp của .symmetric_difference() và .update(). Nó thực hiện phép trừ đối xứng 2 tập hợp trước, được kết quả như thế nào sẽ update vào tập hợp đích.</a:t>
            </a:r>
            <a:r>
              <a:rPr lang="en-GB" altLang="en-US" dirty="0"/>
              <a:t> </a:t>
            </a:r>
          </a:p>
          <a:p>
            <a:pPr marL="0" indent="0">
              <a:buNone/>
            </a:pPr>
            <a:r>
              <a:rPr lang="en-GB" altLang="en-US" dirty="0"/>
              <a:t>+ </a:t>
            </a:r>
            <a:r>
              <a:rPr lang="vi-VN" altLang="en-US" dirty="0"/>
              <a:t>.intersection_update()</a:t>
            </a:r>
          </a:p>
          <a:p>
            <a:pPr marL="0" indent="0">
              <a:buNone/>
            </a:pPr>
            <a:r>
              <a:rPr lang="vi-VN" altLang="en-US" dirty="0"/>
              <a:t>Tương tự, Python thực hiện .intersection() trước sau đó thực hiện .update()</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081436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5151</TotalTime>
  <Words>6312</Words>
  <Application>Microsoft Office PowerPoint</Application>
  <PresentationFormat>Widescreen</PresentationFormat>
  <Paragraphs>521</Paragraphs>
  <Slides>46</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Segoe UI</vt:lpstr>
      <vt:lpstr>Wingdings</vt:lpstr>
      <vt:lpstr>TIM_TempBaiGiangFTU-TOPICA_v1.1018111222</vt:lpstr>
      <vt:lpstr>LAB 7 GIẢI BÀI TẬP SET, DICTIONARY</vt:lpstr>
      <vt:lpstr>NỘI DUNG BÀI HỌC</vt:lpstr>
      <vt:lpstr>7.1. Cấu trúc set</vt:lpstr>
      <vt:lpstr>7.1. Cấu trúc set</vt:lpstr>
      <vt:lpstr>7.2. Các thao tác cơ bản trên set</vt:lpstr>
      <vt:lpstr>7.2. Các thao tác cơ bản trên set</vt:lpstr>
      <vt:lpstr>7.2. Các thao tác cơ bản trên set</vt:lpstr>
      <vt:lpstr>7.2. Các thao tác cơ bản trên set</vt:lpstr>
      <vt:lpstr>7.2. Các thao tác cơ bản trên set</vt:lpstr>
      <vt:lpstr>7.2. Các thao tác cơ bản trên set</vt:lpstr>
      <vt:lpstr>7.3. Cấu trúc dictionary</vt:lpstr>
      <vt:lpstr>7.3. Cấu trúc dictionary</vt:lpstr>
      <vt:lpstr>7.3. Cấu trúc dictionary</vt:lpstr>
      <vt:lpstr>7.4. Các thao tác cơ bản trên dictionary</vt:lpstr>
      <vt:lpstr>7.4. Các thao tác cơ bản trên dictionary</vt:lpstr>
      <vt:lpstr>7.4. Các thao tác cơ bản trên dictionary</vt:lpstr>
      <vt:lpstr>7.4. Các thao tác cơ bản trên dictionary</vt:lpstr>
      <vt:lpstr>7.4. Các thao tác cơ bản trên dictionary</vt:lpstr>
      <vt:lpstr>7.5. Dictionary Comprehension</vt:lpstr>
      <vt:lpstr>7.6. Module collection trong Python</vt:lpstr>
      <vt:lpstr>7.6. Module collection trong Python</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290</cp:revision>
  <cp:lastPrinted>2018-08-05T10:54:54Z</cp:lastPrinted>
  <dcterms:created xsi:type="dcterms:W3CDTF">2014-12-02T02:09:01Z</dcterms:created>
  <dcterms:modified xsi:type="dcterms:W3CDTF">2024-05-02T17:30:37Z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