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39"/>
  </p:notesMasterIdLst>
  <p:handoutMasterIdLst>
    <p:handoutMasterId r:id="rId40"/>
  </p:handoutMasterIdLst>
  <p:sldIdLst>
    <p:sldId id="256" r:id="rId2"/>
    <p:sldId id="261" r:id="rId3"/>
    <p:sldId id="362" r:id="rId4"/>
    <p:sldId id="359" r:id="rId5"/>
    <p:sldId id="363" r:id="rId6"/>
    <p:sldId id="360" r:id="rId7"/>
    <p:sldId id="364" r:id="rId8"/>
    <p:sldId id="361" r:id="rId9"/>
    <p:sldId id="365" r:id="rId10"/>
    <p:sldId id="366" r:id="rId11"/>
    <p:sldId id="263" r:id="rId12"/>
    <p:sldId id="370" r:id="rId13"/>
    <p:sldId id="367" r:id="rId14"/>
    <p:sldId id="369" r:id="rId15"/>
    <p:sldId id="303" r:id="rId16"/>
    <p:sldId id="330" r:id="rId17"/>
    <p:sldId id="350" r:id="rId18"/>
    <p:sldId id="331" r:id="rId19"/>
    <p:sldId id="332" r:id="rId20"/>
    <p:sldId id="333" r:id="rId21"/>
    <p:sldId id="334" r:id="rId22"/>
    <p:sldId id="335" r:id="rId23"/>
    <p:sldId id="336" r:id="rId24"/>
    <p:sldId id="315" r:id="rId25"/>
    <p:sldId id="338" r:id="rId26"/>
    <p:sldId id="339" r:id="rId27"/>
    <p:sldId id="340" r:id="rId28"/>
    <p:sldId id="341" r:id="rId29"/>
    <p:sldId id="342" r:id="rId30"/>
    <p:sldId id="343" r:id="rId31"/>
    <p:sldId id="344" r:id="rId32"/>
    <p:sldId id="356" r:id="rId33"/>
    <p:sldId id="357" r:id="rId34"/>
    <p:sldId id="345" r:id="rId35"/>
    <p:sldId id="346" r:id="rId36"/>
    <p:sldId id="358" r:id="rId37"/>
    <p:sldId id="313" r:id="rId38"/>
  </p:sldIdLst>
  <p:sldSz cx="12192000" cy="6858000"/>
  <p:notesSz cx="7023100" cy="9309100"/>
  <p:custDataLst>
    <p:tags r:id="rId41"/>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21" autoAdjust="0"/>
  </p:normalViewPr>
  <p:slideViewPr>
    <p:cSldViewPr>
      <p:cViewPr varScale="1">
        <p:scale>
          <a:sx n="70" d="100"/>
          <a:sy n="70" d="100"/>
        </p:scale>
        <p:origin x="506" y="1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g Anh Le" userId="afddc9ce3bd7fde8" providerId="LiveId" clId="{21279385-BCED-44FB-8489-4EBF524794FE}"/>
    <pc:docChg chg="undo custSel modSld">
      <pc:chgData name="Hang Anh Le" userId="afddc9ce3bd7fde8" providerId="LiveId" clId="{21279385-BCED-44FB-8489-4EBF524794FE}" dt="2024-06-01T02:12:11.032" v="1" actId="1076"/>
      <pc:docMkLst>
        <pc:docMk/>
      </pc:docMkLst>
      <pc:sldChg chg="modSp mod">
        <pc:chgData name="Hang Anh Le" userId="afddc9ce3bd7fde8" providerId="LiveId" clId="{21279385-BCED-44FB-8489-4EBF524794FE}" dt="2024-06-01T02:12:11.032" v="1" actId="1076"/>
        <pc:sldMkLst>
          <pc:docMk/>
          <pc:sldMk cId="144808100" sldId="330"/>
        </pc:sldMkLst>
        <pc:spChg chg="mod">
          <ac:chgData name="Hang Anh Le" userId="afddc9ce3bd7fde8" providerId="LiveId" clId="{21279385-BCED-44FB-8489-4EBF524794FE}" dt="2024-06-01T02:12:11.032" v="1" actId="1076"/>
          <ac:spMkLst>
            <pc:docMk/>
            <pc:sldMk cId="144808100" sldId="330"/>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11</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52997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12</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1597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087316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589232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18</a:t>
            </a:fld>
            <a:endParaRPr lang="en-US"/>
          </a:p>
        </p:txBody>
      </p:sp>
    </p:spTree>
    <p:extLst>
      <p:ext uri="{BB962C8B-B14F-4D97-AF65-F5344CB8AC3E}">
        <p14:creationId xmlns:p14="http://schemas.microsoft.com/office/powerpoint/2010/main" val="3077057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25</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26</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27</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28</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29</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386831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30</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31</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32</a:t>
            </a:fld>
            <a:endParaRPr lang="en-US"/>
          </a:p>
        </p:txBody>
      </p:sp>
    </p:spTree>
    <p:extLst>
      <p:ext uri="{BB962C8B-B14F-4D97-AF65-F5344CB8AC3E}">
        <p14:creationId xmlns:p14="http://schemas.microsoft.com/office/powerpoint/2010/main" val="3011620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33</a:t>
            </a:fld>
            <a:endParaRPr lang="en-US"/>
          </a:p>
        </p:txBody>
      </p:sp>
    </p:spTree>
    <p:extLst>
      <p:ext uri="{BB962C8B-B14F-4D97-AF65-F5344CB8AC3E}">
        <p14:creationId xmlns:p14="http://schemas.microsoft.com/office/powerpoint/2010/main" val="3220776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34</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35</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36</a:t>
            </a:fld>
            <a:endParaRPr lang="en-US"/>
          </a:p>
        </p:txBody>
      </p:sp>
    </p:spTree>
    <p:extLst>
      <p:ext uri="{BB962C8B-B14F-4D97-AF65-F5344CB8AC3E}">
        <p14:creationId xmlns:p14="http://schemas.microsoft.com/office/powerpoint/2010/main" val="151745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514307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935236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546056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559880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404130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152652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3731107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3.x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4.bin"/><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5.bin"/><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11</a:t>
            </a:r>
            <a:br>
              <a:rPr lang="en-US" dirty="0"/>
            </a:br>
            <a:r>
              <a:rPr lang="vi-VN" dirty="0"/>
              <a:t>GIẢI BÀI TẬP </a:t>
            </a:r>
            <a:r>
              <a:rPr lang="en-US"/>
              <a:t>NHẬP XUẤT TẬP TIN</a:t>
            </a:r>
            <a:endParaRPr lang="en-US" dirty="0"/>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11.1.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a:t>
            </a:r>
          </a:p>
        </p:txBody>
      </p:sp>
      <p:sp>
        <p:nvSpPr>
          <p:cNvPr id="3" name="Content Placeholder 2"/>
          <p:cNvSpPr>
            <a:spLocks noGrp="1"/>
          </p:cNvSpPr>
          <p:nvPr>
            <p:ph idx="1"/>
          </p:nvPr>
        </p:nvSpPr>
        <p:spPr>
          <a:xfrm>
            <a:off x="392626" y="1371601"/>
            <a:ext cx="11406748" cy="5029200"/>
          </a:xfrm>
        </p:spPr>
        <p:txBody>
          <a:bodyPr>
            <a:normAutofit/>
          </a:bodyPr>
          <a:lstStyle/>
          <a:p>
            <a:r>
              <a:rPr lang="en-US" altLang="en-US" b="1" dirty="0" err="1"/>
              <a:t>Đọc</a:t>
            </a:r>
            <a:r>
              <a:rPr lang="en-US" altLang="en-US" b="1" dirty="0"/>
              <a:t> </a:t>
            </a:r>
            <a:r>
              <a:rPr lang="en-US" altLang="en-US" b="1" dirty="0" err="1"/>
              <a:t>tập</a:t>
            </a:r>
            <a:r>
              <a:rPr lang="en-US" altLang="en-US" b="1" dirty="0"/>
              <a:t> tin</a:t>
            </a:r>
          </a:p>
          <a:p>
            <a:pPr marL="0" indent="0">
              <a:buNone/>
            </a:pPr>
            <a:r>
              <a:rPr lang="vi-VN" altLang="en-US" dirty="0"/>
              <a:t>Để đọc nội dung của một tệp tin trong Python, bạn có thể sử dụng phương thức read(), readline(), hoặc readlines() của đối tượng tệp tin.</a:t>
            </a:r>
            <a:endParaRPr lang="en-US" altLang="en-US" dirty="0"/>
          </a:p>
          <a:p>
            <a:pPr marL="0" indent="0">
              <a:buNone/>
            </a:pPr>
            <a:r>
              <a:rPr lang="en-US" altLang="en-US" dirty="0"/>
              <a:t>+ </a:t>
            </a:r>
            <a:r>
              <a:rPr lang="vi-VN" altLang="en-US" b="1" dirty="0"/>
              <a:t>Phương thức readlines(): </a:t>
            </a:r>
            <a:r>
              <a:rPr lang="vi-VN" altLang="en-US" dirty="0"/>
              <a:t>Đọc toàn bộ nội dung của tệp tin và trả về một danh sách các chuỗi, trong đó mỗi phần tử của danh sách là một dòng trong tệp tin.</a:t>
            </a:r>
            <a:endParaRPr lang="en-US" altLang="en-US" dirty="0"/>
          </a:p>
          <a:p>
            <a:pPr marL="0" indent="0">
              <a:buNone/>
            </a:pPr>
            <a:r>
              <a:rPr lang="en-US" altLang="en-US" i="1" dirty="0" err="1"/>
              <a:t>Ví</a:t>
            </a:r>
            <a:r>
              <a:rPr lang="en-US" altLang="en-US" i="1" dirty="0"/>
              <a:t> </a:t>
            </a:r>
            <a:r>
              <a:rPr lang="en-US" altLang="en-US" i="1" dirty="0" err="1"/>
              <a:t>dụ</a:t>
            </a:r>
            <a:r>
              <a:rPr lang="en-US" altLang="en-US" i="1" dirty="0"/>
              <a:t>:</a:t>
            </a:r>
          </a:p>
          <a:p>
            <a:pPr marL="0" indent="0">
              <a:buNone/>
            </a:pPr>
            <a:r>
              <a:rPr lang="en-GB" altLang="en-US" dirty="0"/>
              <a:t>with open("filename.txt", "r") as file:</a:t>
            </a:r>
          </a:p>
          <a:p>
            <a:pPr marL="0" indent="0">
              <a:buNone/>
            </a:pPr>
            <a:r>
              <a:rPr lang="en-GB" altLang="en-US" dirty="0"/>
              <a:t>    lines = </a:t>
            </a:r>
            <a:r>
              <a:rPr lang="en-GB" altLang="en-US" dirty="0" err="1"/>
              <a:t>file.readlines</a:t>
            </a:r>
            <a:r>
              <a:rPr lang="en-GB" altLang="en-US" dirty="0"/>
              <a:t>()</a:t>
            </a:r>
          </a:p>
          <a:p>
            <a:pPr marL="0" indent="0">
              <a:buNone/>
            </a:pPr>
            <a:r>
              <a:rPr lang="en-GB" altLang="en-US" dirty="0"/>
              <a:t>    for line in lines:</a:t>
            </a:r>
          </a:p>
          <a:p>
            <a:pPr marL="0" indent="0">
              <a:buNone/>
            </a:pPr>
            <a:r>
              <a:rPr lang="en-GB" altLang="en-US" dirty="0"/>
              <a:t>        print(line)</a:t>
            </a:r>
            <a:endParaRPr lang="vi-VN" altLang="en-US" dirty="0"/>
          </a:p>
          <a:p>
            <a:pPr marL="0" indent="0">
              <a:buNone/>
            </a:pPr>
            <a:endParaRPr lang="vi-VN"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984325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11.2.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 csv</a:t>
            </a:r>
          </a:p>
        </p:txBody>
      </p:sp>
      <p:sp>
        <p:nvSpPr>
          <p:cNvPr id="3" name="Content Placeholder 2"/>
          <p:cNvSpPr>
            <a:spLocks noGrp="1"/>
          </p:cNvSpPr>
          <p:nvPr>
            <p:ph idx="1"/>
          </p:nvPr>
        </p:nvSpPr>
        <p:spPr>
          <a:xfrm>
            <a:off x="392626" y="1219200"/>
            <a:ext cx="11406748" cy="5311321"/>
          </a:xfrm>
        </p:spPr>
        <p:txBody>
          <a:bodyPr>
            <a:normAutofit/>
          </a:bodyPr>
          <a:lstStyle/>
          <a:p>
            <a:r>
              <a:rPr lang="vi-VN" altLang="en-US" dirty="0"/>
              <a:t>Tệp tin CSV (Comma-Separated Values) là một định dạng tệp tin đơn giản được sử dụng để lưu trữ dữ liệu theo dạng bảng, trong đó các giá trị của các cột được phân tách bằng dấu phẩy (,). Định dạng CSV thường được sử dụng để trao đổi dữ liệu giữa các ứng dụng hoặc lưu trữ dữ liệu dưới dạng bảng trong các tệp tin văn bản.</a:t>
            </a:r>
          </a:p>
          <a:p>
            <a:r>
              <a:rPr lang="vi-VN" altLang="en-US" dirty="0"/>
              <a:t>Mỗi dòng trong tệp tin CSV thường tương ứng với một bản ghi trong bảng dữ liệu và chứa các giá trị được phân tách bằng dấu phẩy. Các giá trị có thể là các chuỗi ký tự, số, hay các kiểu dữ liệu khác. Thông thường, tệp tin CSV có dòng đầu tiên chứa tiêu đề cột, mô tả tên của các cột dữ liệu.</a:t>
            </a:r>
            <a:endParaRPr lang="en-US" altLang="en-US" dirty="0"/>
          </a:p>
          <a:p>
            <a:r>
              <a:rPr lang="vi-VN" altLang="en-US" dirty="0"/>
              <a:t>Ví dụ về nội dung tệp tin CSV:</a:t>
            </a:r>
            <a:endParaRPr lang="en-US" altLang="en-US" dirty="0"/>
          </a:p>
          <a:p>
            <a:pPr marL="0" indent="0">
              <a:buNone/>
            </a:pPr>
            <a:r>
              <a:rPr lang="en-US" altLang="en-US" dirty="0" err="1"/>
              <a:t>Name,Age,Email</a:t>
            </a:r>
            <a:endParaRPr lang="en-US" altLang="en-US" dirty="0"/>
          </a:p>
          <a:p>
            <a:pPr marL="0" indent="0">
              <a:buNone/>
            </a:pPr>
            <a:r>
              <a:rPr lang="en-US" altLang="en-US" dirty="0"/>
              <a:t>John,25,john@example.com</a:t>
            </a:r>
          </a:p>
          <a:p>
            <a:pPr marL="0" indent="0">
              <a:buNone/>
            </a:pPr>
            <a:r>
              <a:rPr lang="en-US" altLang="en-US" dirty="0"/>
              <a:t>Alice,30,alice@example.com</a:t>
            </a:r>
          </a:p>
          <a:p>
            <a:r>
              <a:rPr lang="vi-VN" altLang="en-US" dirty="0"/>
              <a:t>Trong ví dụ trên, tiêu đề cột là "Name", "Age", và "Email". Mỗi dòng tiếp theo chứa thông tin của một người, với các giá trị tương ứng cho tên, tuổi, và email.</a:t>
            </a:r>
          </a:p>
          <a:p>
            <a:pPr marL="0" indent="0">
              <a:buNone/>
            </a:pP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6687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11.2.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 csv</a:t>
            </a:r>
          </a:p>
        </p:txBody>
      </p:sp>
      <p:sp>
        <p:nvSpPr>
          <p:cNvPr id="3" name="Content Placeholder 2"/>
          <p:cNvSpPr>
            <a:spLocks noGrp="1"/>
          </p:cNvSpPr>
          <p:nvPr>
            <p:ph idx="1"/>
          </p:nvPr>
        </p:nvSpPr>
        <p:spPr>
          <a:xfrm>
            <a:off x="392626" y="1447800"/>
            <a:ext cx="11406748" cy="5149583"/>
          </a:xfrm>
        </p:spPr>
        <p:txBody>
          <a:bodyPr>
            <a:normAutofit/>
          </a:bodyPr>
          <a:lstStyle/>
          <a:p>
            <a:r>
              <a:rPr lang="en-US" altLang="en-US" b="1" dirty="0" err="1"/>
              <a:t>Mở</a:t>
            </a:r>
            <a:r>
              <a:rPr lang="en-US" altLang="en-US" b="1" dirty="0"/>
              <a:t> file csv</a:t>
            </a:r>
          </a:p>
          <a:p>
            <a:pPr marL="0" indent="0">
              <a:buNone/>
            </a:pPr>
            <a:r>
              <a:rPr lang="vi-VN" altLang="en-US" dirty="0"/>
              <a:t>Để mở một tệp tin CSV trong Python, bạn có thể sử dụng thư viện csv có sẵn. Dưới đây là một ví dụ minh họa:</a:t>
            </a:r>
            <a:endParaRPr lang="en-US" altLang="en-US" dirty="0"/>
          </a:p>
          <a:p>
            <a:pPr marL="0" indent="0">
              <a:buNone/>
            </a:pPr>
            <a:r>
              <a:rPr lang="en-GB" altLang="en-US" dirty="0"/>
              <a:t>import csv</a:t>
            </a:r>
          </a:p>
          <a:p>
            <a:pPr marL="0" indent="0">
              <a:buNone/>
            </a:pPr>
            <a:r>
              <a:rPr lang="en-GB" altLang="en-US" dirty="0"/>
              <a:t>with open("filename.csv", "r") as file:</a:t>
            </a:r>
          </a:p>
          <a:p>
            <a:pPr marL="0" indent="0">
              <a:buNone/>
            </a:pPr>
            <a:r>
              <a:rPr lang="en-GB" altLang="en-US" dirty="0"/>
              <a:t>    reader = </a:t>
            </a:r>
            <a:r>
              <a:rPr lang="en-GB" altLang="en-US" dirty="0" err="1"/>
              <a:t>csv.reader</a:t>
            </a:r>
            <a:r>
              <a:rPr lang="en-GB" altLang="en-US" dirty="0"/>
              <a:t>(file)</a:t>
            </a:r>
          </a:p>
          <a:p>
            <a:pPr marL="0" indent="0">
              <a:buNone/>
            </a:pPr>
            <a:r>
              <a:rPr lang="en-GB" altLang="en-US" dirty="0"/>
              <a:t>    for row in reader:</a:t>
            </a:r>
          </a:p>
          <a:p>
            <a:pPr marL="0" indent="0">
              <a:buNone/>
            </a:pPr>
            <a:r>
              <a:rPr lang="en-GB" altLang="en-US" dirty="0"/>
              <a:t>        print(row)</a:t>
            </a:r>
            <a:endParaRPr lang="en-US" altLang="en-US" dirty="0"/>
          </a:p>
          <a:p>
            <a:pPr marL="0" indent="0">
              <a:buNone/>
            </a:pPr>
            <a:r>
              <a:rPr lang="vi-VN" altLang="en-US" dirty="0"/>
              <a:t>Trong ví dụ trên:</a:t>
            </a:r>
          </a:p>
          <a:p>
            <a:pPr marL="0" indent="0">
              <a:buNone/>
            </a:pPr>
            <a:r>
              <a:rPr lang="en-US" altLang="en-US" dirty="0"/>
              <a:t>- </a:t>
            </a:r>
            <a:r>
              <a:rPr lang="vi-VN" altLang="en-US" dirty="0"/>
              <a:t>"filename.csv" là tên của tệp tin CSV bạn muốn mở.</a:t>
            </a:r>
          </a:p>
          <a:p>
            <a:pPr marL="0" indent="0">
              <a:buNone/>
            </a:pPr>
            <a:r>
              <a:rPr lang="en-US" altLang="en-US" dirty="0"/>
              <a:t>- </a:t>
            </a:r>
            <a:r>
              <a:rPr lang="vi-VN" altLang="en-US" dirty="0"/>
              <a:t>"r" là chế độ đọc, cho biết rằng bạn muốn mở tệp tin để đọc nội dung.</a:t>
            </a:r>
          </a:p>
          <a:p>
            <a:pPr marL="0" indent="0">
              <a:buNone/>
            </a:pPr>
            <a:r>
              <a:rPr lang="en-US" altLang="en-US" dirty="0"/>
              <a:t>- </a:t>
            </a:r>
            <a:r>
              <a:rPr lang="vi-VN" altLang="en-US" dirty="0"/>
              <a:t>csv.reader(file) tạo một đối tượng reader từ tệp tin. Đối tượng reader này cho phép bạn đọc từng dòng của tệp tin CSV.</a:t>
            </a:r>
          </a:p>
          <a:p>
            <a:pPr marL="0" indent="0">
              <a:buNone/>
            </a:pPr>
            <a:endParaRPr lang="vi-VN" altLang="en-US" dirty="0"/>
          </a:p>
          <a:p>
            <a:pPr marL="0" indent="0">
              <a:buNone/>
            </a:pP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980393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11.2.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 csv</a:t>
            </a:r>
          </a:p>
        </p:txBody>
      </p:sp>
      <p:sp>
        <p:nvSpPr>
          <p:cNvPr id="3" name="Content Placeholder 2"/>
          <p:cNvSpPr>
            <a:spLocks noGrp="1"/>
          </p:cNvSpPr>
          <p:nvPr>
            <p:ph idx="1"/>
          </p:nvPr>
        </p:nvSpPr>
        <p:spPr>
          <a:xfrm>
            <a:off x="392626" y="1371600"/>
            <a:ext cx="11406748" cy="5158921"/>
          </a:xfrm>
        </p:spPr>
        <p:txBody>
          <a:bodyPr>
            <a:normAutofit/>
          </a:bodyPr>
          <a:lstStyle/>
          <a:p>
            <a:r>
              <a:rPr lang="en-US" altLang="en-US" b="1" dirty="0" err="1"/>
              <a:t>Đóng</a:t>
            </a:r>
            <a:r>
              <a:rPr lang="en-US" altLang="en-US" b="1" dirty="0"/>
              <a:t> file csv</a:t>
            </a:r>
          </a:p>
          <a:p>
            <a:pPr marL="0" indent="0">
              <a:buNone/>
            </a:pPr>
            <a:r>
              <a:rPr lang="vi-VN" altLang="en-US" dirty="0"/>
              <a:t>Để đóng tệp tin CSV, bạn có thể sử dụng phương thức close() của đối tượng tệp tin. Dưới đây là cách sử dụng:</a:t>
            </a:r>
            <a:endParaRPr lang="en-US" altLang="en-US" dirty="0"/>
          </a:p>
          <a:p>
            <a:pPr marL="0" indent="0">
              <a:buNone/>
            </a:pPr>
            <a:r>
              <a:rPr lang="vi-VN" altLang="en-US" dirty="0"/>
              <a:t>file = open("filename.csv", "r")  # Mở tệp tin CSV</a:t>
            </a:r>
          </a:p>
          <a:p>
            <a:pPr marL="0" indent="0">
              <a:buNone/>
            </a:pPr>
            <a:r>
              <a:rPr lang="vi-VN" altLang="en-US" dirty="0"/>
              <a:t>file.close()  # Đóng tệp tin</a:t>
            </a:r>
          </a:p>
          <a:p>
            <a:pPr marL="0" indent="0">
              <a:buNone/>
            </a:pP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824107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11.2.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 csv</a:t>
            </a:r>
          </a:p>
        </p:txBody>
      </p:sp>
      <p:sp>
        <p:nvSpPr>
          <p:cNvPr id="3" name="Content Placeholder 2"/>
          <p:cNvSpPr>
            <a:spLocks noGrp="1"/>
          </p:cNvSpPr>
          <p:nvPr>
            <p:ph idx="1"/>
          </p:nvPr>
        </p:nvSpPr>
        <p:spPr>
          <a:xfrm>
            <a:off x="392626" y="1507716"/>
            <a:ext cx="11406748" cy="4893083"/>
          </a:xfrm>
        </p:spPr>
        <p:txBody>
          <a:bodyPr>
            <a:normAutofit/>
          </a:bodyPr>
          <a:lstStyle/>
          <a:p>
            <a:r>
              <a:rPr lang="en-US" altLang="en-US" b="1" dirty="0" err="1"/>
              <a:t>Ghi</a:t>
            </a:r>
            <a:r>
              <a:rPr lang="en-US" altLang="en-US" b="1" dirty="0"/>
              <a:t> file csv</a:t>
            </a:r>
          </a:p>
          <a:p>
            <a:pPr marL="0" indent="0">
              <a:buNone/>
            </a:pPr>
            <a:r>
              <a:rPr lang="vi-VN" altLang="en-US" dirty="0"/>
              <a:t>Để ghi dữ liệu vào một tệp tin CSV trong Python, bạn có thể sử dụng thư viện csv để tạo một đối tượng ghi và sử dụng phương thức của đối tượng đó để ghi dữ liệu. Dưới đây là một ví dụ:</a:t>
            </a:r>
            <a:endParaRPr lang="en-US" altLang="en-US" dirty="0"/>
          </a:p>
          <a:p>
            <a:pPr marL="0" indent="0" algn="ctr">
              <a:buNone/>
            </a:pPr>
            <a:r>
              <a:rPr lang="en-GB" altLang="en-US" dirty="0"/>
              <a:t>with open('filename.csv', 'w', newline='') as file:</a:t>
            </a:r>
          </a:p>
          <a:p>
            <a:pPr marL="0" indent="0" algn="ctr">
              <a:buNone/>
            </a:pPr>
            <a:r>
              <a:rPr lang="en-GB" altLang="en-US" dirty="0"/>
              <a:t>    writer = </a:t>
            </a:r>
            <a:r>
              <a:rPr lang="en-GB" altLang="en-US" dirty="0" err="1"/>
              <a:t>csv.writer</a:t>
            </a:r>
            <a:r>
              <a:rPr lang="en-GB" altLang="en-US" dirty="0"/>
              <a:t>(file)</a:t>
            </a:r>
          </a:p>
          <a:p>
            <a:pPr marL="0" indent="0" algn="ctr">
              <a:buNone/>
            </a:pPr>
            <a:r>
              <a:rPr lang="en-GB" altLang="en-US" dirty="0"/>
              <a:t>    </a:t>
            </a:r>
            <a:r>
              <a:rPr lang="en-GB" altLang="en-US" dirty="0" err="1"/>
              <a:t>writer.writerows</a:t>
            </a:r>
            <a:r>
              <a:rPr lang="en-GB" altLang="en-US" dirty="0"/>
              <a:t>(data)</a:t>
            </a:r>
          </a:p>
          <a:p>
            <a:pPr marL="0" indent="0">
              <a:buNone/>
            </a:pPr>
            <a:r>
              <a:rPr lang="en-US" altLang="en-US" dirty="0" err="1"/>
              <a:t>Trong</a:t>
            </a:r>
            <a:r>
              <a:rPr lang="en-US" altLang="en-US" dirty="0"/>
              <a:t> </a:t>
            </a:r>
            <a:r>
              <a:rPr lang="en-US" altLang="en-US" dirty="0" err="1"/>
              <a:t>ví</a:t>
            </a:r>
            <a:r>
              <a:rPr lang="en-US" altLang="en-US" dirty="0"/>
              <a:t> </a:t>
            </a:r>
            <a:r>
              <a:rPr lang="en-US" altLang="en-US" dirty="0" err="1"/>
              <a:t>dụ</a:t>
            </a:r>
            <a:r>
              <a:rPr lang="en-US" altLang="en-US" dirty="0"/>
              <a:t> </a:t>
            </a:r>
            <a:r>
              <a:rPr lang="en-US" altLang="en-US" dirty="0" err="1"/>
              <a:t>trên</a:t>
            </a:r>
            <a:r>
              <a:rPr lang="en-US" altLang="en-US" dirty="0"/>
              <a:t>:</a:t>
            </a:r>
          </a:p>
          <a:p>
            <a:pPr marL="0" indent="0">
              <a:buNone/>
            </a:pPr>
            <a:r>
              <a:rPr lang="en-US" altLang="en-US" dirty="0"/>
              <a:t>- data </a:t>
            </a:r>
            <a:r>
              <a:rPr lang="en-US" altLang="en-US" dirty="0" err="1"/>
              <a:t>là</a:t>
            </a:r>
            <a:r>
              <a:rPr lang="en-US" altLang="en-US" dirty="0"/>
              <a:t> </a:t>
            </a:r>
            <a:r>
              <a:rPr lang="en-US" altLang="en-US" dirty="0" err="1"/>
              <a:t>một</a:t>
            </a:r>
            <a:r>
              <a:rPr lang="en-US" altLang="en-US" dirty="0"/>
              <a:t> </a:t>
            </a:r>
            <a:r>
              <a:rPr lang="en-US" altLang="en-US" b="1" dirty="0" err="1"/>
              <a:t>danh</a:t>
            </a:r>
            <a:r>
              <a:rPr lang="en-US" altLang="en-US" b="1" dirty="0"/>
              <a:t> </a:t>
            </a:r>
            <a:r>
              <a:rPr lang="en-US" altLang="en-US" b="1" dirty="0" err="1"/>
              <a:t>sách</a:t>
            </a:r>
            <a:r>
              <a:rPr lang="en-US" altLang="en-US" b="1" dirty="0"/>
              <a:t> </a:t>
            </a:r>
            <a:r>
              <a:rPr lang="en-US" altLang="en-US" dirty="0" err="1"/>
              <a:t>các</a:t>
            </a:r>
            <a:r>
              <a:rPr lang="en-US" altLang="en-US" dirty="0"/>
              <a:t> </a:t>
            </a:r>
            <a:r>
              <a:rPr lang="en-US" altLang="en-US" dirty="0" err="1"/>
              <a:t>dòng</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bạn</a:t>
            </a:r>
            <a:r>
              <a:rPr lang="en-US" altLang="en-US" dirty="0"/>
              <a:t> </a:t>
            </a:r>
            <a:r>
              <a:rPr lang="en-US" altLang="en-US" dirty="0" err="1"/>
              <a:t>muốn</a:t>
            </a:r>
            <a:r>
              <a:rPr lang="en-US" altLang="en-US" dirty="0"/>
              <a:t> </a:t>
            </a:r>
            <a:r>
              <a:rPr lang="en-US" altLang="en-US" dirty="0" err="1"/>
              <a:t>ghi</a:t>
            </a:r>
            <a:r>
              <a:rPr lang="en-US" altLang="en-US" dirty="0"/>
              <a:t> </a:t>
            </a:r>
            <a:r>
              <a:rPr lang="en-US" altLang="en-US" dirty="0" err="1"/>
              <a:t>vào</a:t>
            </a:r>
            <a:r>
              <a:rPr lang="en-US" altLang="en-US" dirty="0"/>
              <a:t> </a:t>
            </a:r>
            <a:r>
              <a:rPr lang="en-US" altLang="en-US" dirty="0" err="1"/>
              <a:t>tệp</a:t>
            </a:r>
            <a:r>
              <a:rPr lang="en-US" altLang="en-US" dirty="0"/>
              <a:t> tin CSV. </a:t>
            </a:r>
            <a:r>
              <a:rPr lang="en-US" altLang="en-US" dirty="0" err="1"/>
              <a:t>Mỗi</a:t>
            </a:r>
            <a:r>
              <a:rPr lang="en-US" altLang="en-US" dirty="0"/>
              <a:t> </a:t>
            </a:r>
            <a:r>
              <a:rPr lang="en-US" altLang="en-US" dirty="0" err="1"/>
              <a:t>dòng</a:t>
            </a:r>
            <a:r>
              <a:rPr lang="en-US" altLang="en-US" dirty="0"/>
              <a:t> </a:t>
            </a:r>
            <a:r>
              <a:rPr lang="en-US" altLang="en-US" dirty="0" err="1"/>
              <a:t>là</a:t>
            </a:r>
            <a:r>
              <a:rPr lang="en-US" altLang="en-US" dirty="0"/>
              <a:t> </a:t>
            </a:r>
            <a:r>
              <a:rPr lang="en-US" altLang="en-US" dirty="0" err="1"/>
              <a:t>một</a:t>
            </a:r>
            <a:r>
              <a:rPr lang="en-US" altLang="en-US" dirty="0"/>
              <a:t> </a:t>
            </a:r>
            <a:r>
              <a:rPr lang="en-US" altLang="en-US" dirty="0" err="1"/>
              <a:t>danh</a:t>
            </a:r>
            <a:r>
              <a:rPr lang="en-US" altLang="en-US" dirty="0"/>
              <a:t> </a:t>
            </a:r>
            <a:r>
              <a:rPr lang="en-US" altLang="en-US" dirty="0" err="1"/>
              <a:t>sách</a:t>
            </a:r>
            <a:r>
              <a:rPr lang="en-US" altLang="en-US" dirty="0"/>
              <a:t> </a:t>
            </a:r>
            <a:r>
              <a:rPr lang="en-US" altLang="en-US" dirty="0" err="1"/>
              <a:t>các</a:t>
            </a:r>
            <a:r>
              <a:rPr lang="en-US" altLang="en-US" dirty="0"/>
              <a:t> </a:t>
            </a:r>
            <a:r>
              <a:rPr lang="en-US" altLang="en-US" dirty="0" err="1"/>
              <a:t>giá</a:t>
            </a:r>
            <a:r>
              <a:rPr lang="en-US" altLang="en-US" dirty="0"/>
              <a:t> </a:t>
            </a:r>
            <a:r>
              <a:rPr lang="en-US" altLang="en-US" dirty="0" err="1"/>
              <a:t>trị</a:t>
            </a:r>
            <a:r>
              <a:rPr lang="en-US" altLang="en-US" dirty="0"/>
              <a:t>.</a:t>
            </a:r>
          </a:p>
          <a:p>
            <a:pPr marL="0" indent="0">
              <a:buNone/>
            </a:pPr>
            <a:r>
              <a:rPr lang="en-US" altLang="en-US" dirty="0"/>
              <a:t>- 'filename.csv' </a:t>
            </a:r>
            <a:r>
              <a:rPr lang="en-US" altLang="en-US" dirty="0" err="1"/>
              <a:t>là</a:t>
            </a:r>
            <a:r>
              <a:rPr lang="en-US" altLang="en-US" dirty="0"/>
              <a:t> </a:t>
            </a:r>
            <a:r>
              <a:rPr lang="en-US" altLang="en-US" dirty="0" err="1"/>
              <a:t>tên</a:t>
            </a:r>
            <a:r>
              <a:rPr lang="en-US" altLang="en-US" dirty="0"/>
              <a:t> </a:t>
            </a:r>
            <a:r>
              <a:rPr lang="en-US" altLang="en-US" dirty="0" err="1"/>
              <a:t>của</a:t>
            </a:r>
            <a:r>
              <a:rPr lang="en-US" altLang="en-US" dirty="0"/>
              <a:t> </a:t>
            </a:r>
            <a:r>
              <a:rPr lang="en-US" altLang="en-US" dirty="0" err="1"/>
              <a:t>tệp</a:t>
            </a:r>
            <a:r>
              <a:rPr lang="en-US" altLang="en-US" dirty="0"/>
              <a:t> tin CSV </a:t>
            </a:r>
            <a:r>
              <a:rPr lang="en-US" altLang="en-US" dirty="0" err="1"/>
              <a:t>bạn</a:t>
            </a:r>
            <a:r>
              <a:rPr lang="en-US" altLang="en-US" dirty="0"/>
              <a:t> </a:t>
            </a:r>
            <a:r>
              <a:rPr lang="en-US" altLang="en-US" dirty="0" err="1"/>
              <a:t>muốn</a:t>
            </a:r>
            <a:r>
              <a:rPr lang="en-US" altLang="en-US" dirty="0"/>
              <a:t> </a:t>
            </a:r>
            <a:r>
              <a:rPr lang="en-US" altLang="en-US" dirty="0" err="1"/>
              <a:t>tạo</a:t>
            </a:r>
            <a:r>
              <a:rPr lang="en-US" altLang="en-US" dirty="0"/>
              <a:t> </a:t>
            </a:r>
            <a:r>
              <a:rPr lang="en-US" altLang="en-US" dirty="0" err="1"/>
              <a:t>hoặc</a:t>
            </a:r>
            <a:r>
              <a:rPr lang="en-US" altLang="en-US" dirty="0"/>
              <a:t> </a:t>
            </a:r>
            <a:r>
              <a:rPr lang="en-US" altLang="en-US" dirty="0" err="1"/>
              <a:t>ghi</a:t>
            </a:r>
            <a:r>
              <a:rPr lang="en-US" altLang="en-US" dirty="0"/>
              <a:t> </a:t>
            </a:r>
            <a:r>
              <a:rPr lang="en-US" altLang="en-US" dirty="0" err="1"/>
              <a:t>đè</a:t>
            </a:r>
            <a:r>
              <a:rPr lang="en-US" altLang="en-US" dirty="0"/>
              <a:t> </a:t>
            </a:r>
            <a:r>
              <a:rPr lang="en-US" altLang="en-US" dirty="0" err="1"/>
              <a:t>lên</a:t>
            </a:r>
            <a:r>
              <a:rPr lang="en-US" altLang="en-US" dirty="0"/>
              <a:t>.</a:t>
            </a:r>
          </a:p>
          <a:p>
            <a:pPr marL="0" indent="0">
              <a:buNone/>
            </a:pPr>
            <a:r>
              <a:rPr lang="en-US" altLang="en-US" dirty="0"/>
              <a:t>- 'w' </a:t>
            </a:r>
            <a:r>
              <a:rPr lang="en-US" altLang="en-US" dirty="0" err="1"/>
              <a:t>là</a:t>
            </a:r>
            <a:r>
              <a:rPr lang="en-US" altLang="en-US" dirty="0"/>
              <a:t> </a:t>
            </a:r>
            <a:r>
              <a:rPr lang="en-US" altLang="en-US" dirty="0" err="1"/>
              <a:t>chế</a:t>
            </a:r>
            <a:r>
              <a:rPr lang="en-US" altLang="en-US" dirty="0"/>
              <a:t> </a:t>
            </a:r>
            <a:r>
              <a:rPr lang="en-US" altLang="en-US" dirty="0" err="1"/>
              <a:t>độ</a:t>
            </a:r>
            <a:r>
              <a:rPr lang="en-US" altLang="en-US" dirty="0"/>
              <a:t> </a:t>
            </a:r>
            <a:r>
              <a:rPr lang="en-US" altLang="en-US" dirty="0" err="1"/>
              <a:t>ghi</a:t>
            </a:r>
            <a:r>
              <a:rPr lang="en-US" altLang="en-US" dirty="0"/>
              <a:t>, </a:t>
            </a:r>
            <a:r>
              <a:rPr lang="en-US" altLang="en-US" dirty="0" err="1"/>
              <a:t>cho</a:t>
            </a:r>
            <a:r>
              <a:rPr lang="en-US" altLang="en-US" dirty="0"/>
              <a:t> </a:t>
            </a:r>
            <a:r>
              <a:rPr lang="en-US" altLang="en-US" dirty="0" err="1"/>
              <a:t>biết</a:t>
            </a:r>
            <a:r>
              <a:rPr lang="en-US" altLang="en-US" dirty="0"/>
              <a:t> </a:t>
            </a:r>
            <a:r>
              <a:rPr lang="en-US" altLang="en-US" dirty="0" err="1"/>
              <a:t>rằng</a:t>
            </a:r>
            <a:r>
              <a:rPr lang="en-US" altLang="en-US" dirty="0"/>
              <a:t> </a:t>
            </a:r>
            <a:r>
              <a:rPr lang="en-US" altLang="en-US" dirty="0" err="1"/>
              <a:t>bạn</a:t>
            </a:r>
            <a:r>
              <a:rPr lang="en-US" altLang="en-US" dirty="0"/>
              <a:t> </a:t>
            </a:r>
            <a:r>
              <a:rPr lang="en-US" altLang="en-US" dirty="0" err="1"/>
              <a:t>muốn</a:t>
            </a:r>
            <a:r>
              <a:rPr lang="en-US" altLang="en-US" dirty="0"/>
              <a:t> </a:t>
            </a:r>
            <a:r>
              <a:rPr lang="en-US" altLang="en-US" dirty="0" err="1"/>
              <a:t>mở</a:t>
            </a:r>
            <a:r>
              <a:rPr lang="en-US" altLang="en-US" dirty="0"/>
              <a:t> </a:t>
            </a:r>
            <a:r>
              <a:rPr lang="en-US" altLang="en-US" dirty="0" err="1"/>
              <a:t>tệp</a:t>
            </a:r>
            <a:r>
              <a:rPr lang="en-US" altLang="en-US" dirty="0"/>
              <a:t> tin </a:t>
            </a:r>
            <a:r>
              <a:rPr lang="en-US" altLang="en-US" dirty="0" err="1"/>
              <a:t>để</a:t>
            </a:r>
            <a:r>
              <a:rPr lang="en-US" altLang="en-US" dirty="0"/>
              <a:t> </a:t>
            </a:r>
            <a:r>
              <a:rPr lang="en-US" altLang="en-US" dirty="0" err="1"/>
              <a:t>ghi</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Nếu</a:t>
            </a:r>
            <a:r>
              <a:rPr lang="en-US" altLang="en-US" dirty="0"/>
              <a:t> </a:t>
            </a:r>
            <a:r>
              <a:rPr lang="en-US" altLang="en-US" dirty="0" err="1"/>
              <a:t>tệp</a:t>
            </a:r>
            <a:r>
              <a:rPr lang="en-US" altLang="en-US" dirty="0"/>
              <a:t> tin </a:t>
            </a:r>
            <a:r>
              <a:rPr lang="en-US" altLang="en-US" dirty="0" err="1"/>
              <a:t>đã</a:t>
            </a:r>
            <a:r>
              <a:rPr lang="en-US" altLang="en-US" dirty="0"/>
              <a:t> </a:t>
            </a:r>
            <a:r>
              <a:rPr lang="en-US" altLang="en-US" dirty="0" err="1"/>
              <a:t>tồn</a:t>
            </a:r>
            <a:r>
              <a:rPr lang="en-US" altLang="en-US" dirty="0"/>
              <a:t> </a:t>
            </a:r>
            <a:r>
              <a:rPr lang="en-US" altLang="en-US" dirty="0" err="1"/>
              <a:t>tại</a:t>
            </a:r>
            <a:r>
              <a:rPr lang="en-US" altLang="en-US" dirty="0"/>
              <a:t>, </a:t>
            </a:r>
            <a:r>
              <a:rPr lang="en-US" altLang="en-US" dirty="0" err="1"/>
              <a:t>nó</a:t>
            </a:r>
            <a:r>
              <a:rPr lang="en-US" altLang="en-US" dirty="0"/>
              <a:t> </a:t>
            </a:r>
            <a:r>
              <a:rPr lang="en-US" altLang="en-US" dirty="0" err="1"/>
              <a:t>sẽ</a:t>
            </a:r>
            <a:r>
              <a:rPr lang="en-US" altLang="en-US" dirty="0"/>
              <a:t> </a:t>
            </a:r>
            <a:r>
              <a:rPr lang="en-US" altLang="en-US" dirty="0" err="1"/>
              <a:t>bị</a:t>
            </a:r>
            <a:r>
              <a:rPr lang="en-US" altLang="en-US" dirty="0"/>
              <a:t> </a:t>
            </a:r>
            <a:r>
              <a:rPr lang="en-US" altLang="en-US" dirty="0" err="1"/>
              <a:t>ghi</a:t>
            </a:r>
            <a:r>
              <a:rPr lang="en-US" altLang="en-US" dirty="0"/>
              <a:t> </a:t>
            </a:r>
            <a:r>
              <a:rPr lang="en-US" altLang="en-US" dirty="0" err="1"/>
              <a:t>đè</a:t>
            </a:r>
            <a:r>
              <a:rPr lang="en-US" altLang="en-US" dirty="0"/>
              <a:t>.</a:t>
            </a:r>
          </a:p>
          <a:p>
            <a:pPr marL="0" indent="0">
              <a:buNone/>
            </a:pPr>
            <a:r>
              <a:rPr lang="en-US" altLang="en-US" dirty="0"/>
              <a:t>- newline=‘' </a:t>
            </a:r>
            <a:r>
              <a:rPr lang="en-US" altLang="en-US" dirty="0" err="1"/>
              <a:t>là</a:t>
            </a:r>
            <a:r>
              <a:rPr lang="en-US" altLang="en-US" dirty="0"/>
              <a:t> </a:t>
            </a:r>
            <a:r>
              <a:rPr lang="en-US" altLang="en-US" dirty="0" err="1"/>
              <a:t>tham</a:t>
            </a:r>
            <a:r>
              <a:rPr lang="en-US" altLang="en-US" dirty="0"/>
              <a:t> </a:t>
            </a:r>
            <a:r>
              <a:rPr lang="en-US" altLang="en-US" dirty="0" err="1"/>
              <a:t>số</a:t>
            </a:r>
            <a:r>
              <a:rPr lang="en-US" altLang="en-US" dirty="0"/>
              <a:t> </a:t>
            </a:r>
            <a:r>
              <a:rPr lang="en-US" altLang="en-US" dirty="0" err="1"/>
              <a:t>tùy</a:t>
            </a:r>
            <a:r>
              <a:rPr lang="en-US" altLang="en-US" dirty="0"/>
              <a:t> </a:t>
            </a:r>
            <a:r>
              <a:rPr lang="en-US" altLang="en-US" dirty="0" err="1"/>
              <a:t>chọn</a:t>
            </a:r>
            <a:r>
              <a:rPr lang="en-US" altLang="en-US" dirty="0"/>
              <a:t> </a:t>
            </a:r>
            <a:r>
              <a:rPr lang="en-US" altLang="en-US" dirty="0" err="1"/>
              <a:t>để</a:t>
            </a:r>
            <a:r>
              <a:rPr lang="en-US" altLang="en-US" dirty="0"/>
              <a:t> </a:t>
            </a:r>
            <a:r>
              <a:rPr lang="en-US" altLang="en-US" dirty="0" err="1"/>
              <a:t>xử</a:t>
            </a:r>
            <a:r>
              <a:rPr lang="en-US" altLang="en-US" dirty="0"/>
              <a:t> </a:t>
            </a:r>
            <a:r>
              <a:rPr lang="en-US" altLang="en-US" dirty="0" err="1"/>
              <a:t>lý</a:t>
            </a:r>
            <a:r>
              <a:rPr lang="en-US" altLang="en-US" dirty="0"/>
              <a:t> </a:t>
            </a:r>
            <a:r>
              <a:rPr lang="en-US" altLang="en-US" dirty="0" err="1"/>
              <a:t>các</a:t>
            </a:r>
            <a:r>
              <a:rPr lang="en-US" altLang="en-US" dirty="0"/>
              <a:t> </a:t>
            </a:r>
            <a:r>
              <a:rPr lang="en-US" altLang="en-US" dirty="0" err="1"/>
              <a:t>dòng</a:t>
            </a:r>
            <a:r>
              <a:rPr lang="en-US" altLang="en-US" dirty="0"/>
              <a:t> </a:t>
            </a:r>
            <a:r>
              <a:rPr lang="en-US" altLang="en-US" dirty="0" err="1"/>
              <a:t>mới</a:t>
            </a:r>
            <a:r>
              <a:rPr lang="en-US" altLang="en-US" dirty="0"/>
              <a:t> (line breaks) </a:t>
            </a:r>
            <a:r>
              <a:rPr lang="en-US" altLang="en-US" dirty="0" err="1"/>
              <a:t>trong</a:t>
            </a:r>
            <a:r>
              <a:rPr lang="en-US" altLang="en-US" dirty="0"/>
              <a:t> </a:t>
            </a:r>
            <a:r>
              <a:rPr lang="en-US" altLang="en-US" dirty="0" err="1"/>
              <a:t>tệp</a:t>
            </a:r>
            <a:r>
              <a:rPr lang="en-US" altLang="en-US" dirty="0"/>
              <a:t> tin CSV.</a:t>
            </a:r>
          </a:p>
          <a:p>
            <a:pPr marL="0" indent="0">
              <a:buNone/>
            </a:pPr>
            <a:endParaRPr lang="vi-VN" altLang="en-US" dirty="0"/>
          </a:p>
          <a:p>
            <a:pPr marL="0" indent="0">
              <a:buNone/>
            </a:pP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10626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vi-VN" altLang="en-US" dirty="0">
                <a:ea typeface="Arial" charset="0"/>
              </a:rPr>
              <a:t>Viết chương trình nhập dữ liệu từ tập tin text file f</a:t>
            </a:r>
            <a:r>
              <a:rPr lang="en-US" altLang="en-US" dirty="0">
                <a:ea typeface="Arial" charset="0"/>
              </a:rPr>
              <a:t>_</a:t>
            </a:r>
            <a:r>
              <a:rPr lang="vi-VN" altLang="en-US" dirty="0">
                <a:ea typeface="Arial" charset="0"/>
              </a:rPr>
              <a:t>in</a:t>
            </a:r>
            <a:r>
              <a:rPr lang="en-US" altLang="en-US" dirty="0">
                <a:ea typeface="Arial" charset="0"/>
              </a:rPr>
              <a:t>.</a:t>
            </a:r>
            <a:r>
              <a:rPr lang="vi-VN" altLang="en-US" dirty="0">
                <a:ea typeface="Arial" charset="0"/>
              </a:rPr>
              <a:t>txt và </a:t>
            </a:r>
            <a:r>
              <a:rPr lang="en-US" altLang="en-US" dirty="0" err="1">
                <a:ea typeface="Arial" charset="0"/>
              </a:rPr>
              <a:t>lưu</a:t>
            </a:r>
            <a:r>
              <a:rPr lang="vi-VN" altLang="en-US" dirty="0">
                <a:ea typeface="Arial" charset="0"/>
              </a:rPr>
              <a:t> vào một danh sách, in nội dung của danh sách đó ra màn hình.</a:t>
            </a:r>
          </a:p>
          <a:p>
            <a:pPr marL="0" indent="0">
              <a:spcBef>
                <a:spcPts val="725"/>
              </a:spcBef>
              <a:spcAft>
                <a:spcPts val="725"/>
              </a:spcAft>
              <a:buNone/>
            </a:pPr>
            <a:r>
              <a:rPr lang="vi-VN" altLang="en-US" dirty="0">
                <a:ea typeface="Arial" charset="0"/>
              </a:rPr>
              <a:t>Biết file text có dạng như sau:</a:t>
            </a:r>
          </a:p>
          <a:p>
            <a:pPr marL="0" indent="0">
              <a:spcBef>
                <a:spcPts val="725"/>
              </a:spcBef>
              <a:spcAft>
                <a:spcPts val="725"/>
              </a:spcAft>
              <a:buNone/>
            </a:pPr>
            <a:r>
              <a:rPr lang="en-US" altLang="en-US" dirty="0">
                <a:ea typeface="Arial" charset="0"/>
              </a:rPr>
              <a:t>+</a:t>
            </a:r>
            <a:r>
              <a:rPr lang="vi-VN" altLang="en-US" dirty="0">
                <a:ea typeface="Arial" charset="0"/>
              </a:rPr>
              <a:t> Dòng đầu tiên là số tự nhiên n.</a:t>
            </a:r>
          </a:p>
          <a:p>
            <a:pPr marL="0" indent="0">
              <a:spcBef>
                <a:spcPts val="725"/>
              </a:spcBef>
              <a:spcAft>
                <a:spcPts val="725"/>
              </a:spcAft>
              <a:buNone/>
            </a:pPr>
            <a:r>
              <a:rPr lang="en-US" altLang="en-US" dirty="0">
                <a:ea typeface="Arial" charset="0"/>
              </a:rPr>
              <a:t>+</a:t>
            </a:r>
            <a:r>
              <a:rPr lang="vi-VN" altLang="en-US" dirty="0">
                <a:ea typeface="Arial" charset="0"/>
              </a:rPr>
              <a:t> Dòng thứ hai là n số được viết cách nhau bởi dấu cách.</a:t>
            </a:r>
            <a:endParaRPr lang="en-US" altLang="en-US" dirty="0">
              <a:ea typeface="Arial" charset="0"/>
            </a:endParaRPr>
          </a:p>
          <a:p>
            <a:pPr marL="0" indent="0">
              <a:spcBef>
                <a:spcPts val="725"/>
              </a:spcBef>
              <a:spcAft>
                <a:spcPts val="725"/>
              </a:spcAft>
              <a:buNone/>
            </a:pP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8" name="Object 7">
            <a:extLst>
              <a:ext uri="{FF2B5EF4-FFF2-40B4-BE49-F238E27FC236}">
                <a16:creationId xmlns:a16="http://schemas.microsoft.com/office/drawing/2014/main" id="{090BB337-FBE8-4534-9416-2CDF438356C6}"/>
              </a:ext>
            </a:extLst>
          </p:cNvPr>
          <p:cNvGraphicFramePr>
            <a:graphicFrameLocks noChangeAspect="1"/>
          </p:cNvGraphicFramePr>
          <p:nvPr>
            <p:extLst>
              <p:ext uri="{D42A27DB-BD31-4B8C-83A1-F6EECF244321}">
                <p14:modId xmlns:p14="http://schemas.microsoft.com/office/powerpoint/2010/main" val="1794162619"/>
              </p:ext>
            </p:extLst>
          </p:nvPr>
        </p:nvGraphicFramePr>
        <p:xfrm>
          <a:off x="606425" y="4764088"/>
          <a:ext cx="768350" cy="946150"/>
        </p:xfrm>
        <a:graphic>
          <a:graphicData uri="http://schemas.openxmlformats.org/presentationml/2006/ole">
            <mc:AlternateContent xmlns:mc="http://schemas.openxmlformats.org/markup-compatibility/2006">
              <mc:Choice xmlns:v="urn:schemas-microsoft-com:vml" Requires="v">
                <p:oleObj name="Packager Shell Object" showAsIcon="1" r:id="rId2" imgW="300960" imgH="372240" progId="Package">
                  <p:embed/>
                </p:oleObj>
              </mc:Choice>
              <mc:Fallback>
                <p:oleObj name="Packager Shell Object" showAsIcon="1" r:id="rId2" imgW="300960" imgH="372240" progId="Package">
                  <p:embed/>
                  <p:pic>
                    <p:nvPicPr>
                      <p:cNvPr id="8" name="Object 7">
                        <a:extLst>
                          <a:ext uri="{FF2B5EF4-FFF2-40B4-BE49-F238E27FC236}">
                            <a16:creationId xmlns:a16="http://schemas.microsoft.com/office/drawing/2014/main" id="{090BB337-FBE8-4534-9416-2CDF438356C6}"/>
                          </a:ext>
                        </a:extLst>
                      </p:cNvPr>
                      <p:cNvPicPr/>
                      <p:nvPr/>
                    </p:nvPicPr>
                    <p:blipFill>
                      <a:blip r:embed="rId3"/>
                      <a:stretch>
                        <a:fillRect/>
                      </a:stretch>
                    </p:blipFill>
                    <p:spPr>
                      <a:xfrm>
                        <a:off x="606425" y="4764088"/>
                        <a:ext cx="768350" cy="946150"/>
                      </a:xfrm>
                      <a:prstGeom prst="rect">
                        <a:avLst/>
                      </a:prstGeom>
                    </p:spPr>
                  </p:pic>
                </p:oleObj>
              </mc:Fallback>
            </mc:AlternateContent>
          </a:graphicData>
        </a:graphic>
      </p:graphicFrame>
    </p:spTree>
    <p:extLst>
      <p:ext uri="{BB962C8B-B14F-4D97-AF65-F5344CB8AC3E}">
        <p14:creationId xmlns:p14="http://schemas.microsoft.com/office/powerpoint/2010/main" val="2078644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886281"/>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vi-VN" altLang="en-US" dirty="0">
                <a:ea typeface="Arial" charset="0"/>
              </a:rPr>
              <a:t>Viết chương trình xây dựng các hàm thực hiện công việc 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Đọc dữ liệu từ tập tin dạng text fin.dat và chuyển dữ liệu vào tập tin văn bản fount.dat.</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Biết rằng tập tin fin.dat có dạng:</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Dòng đầu tiên là một số tự nhiên n.</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n dòng tiếp theo, mỗi dòng là một dãy các số nguyên hoặc thực, cách nhau</a:t>
            </a:r>
            <a:r>
              <a:rPr lang="en-US" altLang="en-US" dirty="0">
                <a:ea typeface="Arial" charset="0"/>
              </a:rPr>
              <a:t> </a:t>
            </a:r>
            <a:r>
              <a:rPr lang="vi-VN" altLang="en-US" dirty="0">
                <a:ea typeface="Arial" charset="0"/>
              </a:rPr>
              <a:t>bởi dấu cách. Số lượng các phần tử của mỗi dãy có thể không bằng nhau.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Tệp fout.dat có cấu trúc như 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Dòng đầu tiên ghi số S là tổng của tất cả các số trong dãy từ tệp fin.dat.</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n dòng tiếp theo, dòng thứ i ghi số S</a:t>
            </a:r>
            <a:r>
              <a:rPr lang="en-US" altLang="en-US" dirty="0" err="1">
                <a:ea typeface="Arial" charset="0"/>
              </a:rPr>
              <a:t>i</a:t>
            </a:r>
            <a:r>
              <a:rPr lang="vi-VN" altLang="en-US" dirty="0">
                <a:ea typeface="Arial" charset="0"/>
              </a:rPr>
              <a:t> là tổng các số của dãy số tương ứng từ tệp fin.dat.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6755A61B-0A06-45C8-882D-46209CB4B65B}"/>
              </a:ext>
            </a:extLst>
          </p:cNvPr>
          <p:cNvGraphicFramePr>
            <a:graphicFrameLocks noChangeAspect="1"/>
          </p:cNvGraphicFramePr>
          <p:nvPr>
            <p:extLst>
              <p:ext uri="{D42A27DB-BD31-4B8C-83A1-F6EECF244321}">
                <p14:modId xmlns:p14="http://schemas.microsoft.com/office/powerpoint/2010/main" val="2868204908"/>
              </p:ext>
            </p:extLst>
          </p:nvPr>
        </p:nvGraphicFramePr>
        <p:xfrm>
          <a:off x="10752138" y="3416300"/>
          <a:ext cx="812800" cy="708025"/>
        </p:xfrm>
        <a:graphic>
          <a:graphicData uri="http://schemas.openxmlformats.org/presentationml/2006/ole">
            <mc:AlternateContent xmlns:mc="http://schemas.openxmlformats.org/markup-compatibility/2006">
              <mc:Choice xmlns:v="urn:schemas-microsoft-com:vml" Requires="v">
                <p:oleObj name="Packager Shell Object" showAsIcon="1" r:id="rId2" imgW="427680" imgH="372240" progId="Package">
                  <p:embed/>
                </p:oleObj>
              </mc:Choice>
              <mc:Fallback>
                <p:oleObj name="Packager Shell Object" showAsIcon="1" r:id="rId2" imgW="427680" imgH="372240" progId="Package">
                  <p:embed/>
                  <p:pic>
                    <p:nvPicPr>
                      <p:cNvPr id="7" name="Object 6">
                        <a:extLst>
                          <a:ext uri="{FF2B5EF4-FFF2-40B4-BE49-F238E27FC236}">
                            <a16:creationId xmlns:a16="http://schemas.microsoft.com/office/drawing/2014/main" id="{6755A61B-0A06-45C8-882D-46209CB4B65B}"/>
                          </a:ext>
                        </a:extLst>
                      </p:cNvPr>
                      <p:cNvPicPr/>
                      <p:nvPr/>
                    </p:nvPicPr>
                    <p:blipFill>
                      <a:blip r:embed="rId3"/>
                      <a:stretch>
                        <a:fillRect/>
                      </a:stretch>
                    </p:blipFill>
                    <p:spPr>
                      <a:xfrm>
                        <a:off x="10752138" y="3416300"/>
                        <a:ext cx="812800" cy="708025"/>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6D7A14F6-65BF-4884-BF7A-5500CD9D6F64}"/>
              </a:ext>
            </a:extLst>
          </p:cNvPr>
          <p:cNvGraphicFramePr>
            <a:graphicFrameLocks noChangeAspect="1"/>
          </p:cNvGraphicFramePr>
          <p:nvPr>
            <p:extLst>
              <p:ext uri="{D42A27DB-BD31-4B8C-83A1-F6EECF244321}">
                <p14:modId xmlns:p14="http://schemas.microsoft.com/office/powerpoint/2010/main" val="185143195"/>
              </p:ext>
            </p:extLst>
          </p:nvPr>
        </p:nvGraphicFramePr>
        <p:xfrm>
          <a:off x="10683875" y="5219700"/>
          <a:ext cx="949325" cy="709613"/>
        </p:xfrm>
        <a:graphic>
          <a:graphicData uri="http://schemas.openxmlformats.org/presentationml/2006/ole">
            <mc:AlternateContent xmlns:mc="http://schemas.openxmlformats.org/markup-compatibility/2006">
              <mc:Choice xmlns:v="urn:schemas-microsoft-com:vml" Requires="v">
                <p:oleObj name="Packager Shell Object" showAsIcon="1" r:id="rId4" imgW="496080" imgH="372240" progId="Package">
                  <p:embed/>
                </p:oleObj>
              </mc:Choice>
              <mc:Fallback>
                <p:oleObj name="Packager Shell Object" showAsIcon="1" r:id="rId4" imgW="496080" imgH="372240" progId="Package">
                  <p:embed/>
                  <p:pic>
                    <p:nvPicPr>
                      <p:cNvPr id="8" name="Object 7">
                        <a:extLst>
                          <a:ext uri="{FF2B5EF4-FFF2-40B4-BE49-F238E27FC236}">
                            <a16:creationId xmlns:a16="http://schemas.microsoft.com/office/drawing/2014/main" id="{6D7A14F6-65BF-4884-BF7A-5500CD9D6F64}"/>
                          </a:ext>
                        </a:extLst>
                      </p:cNvPr>
                      <p:cNvPicPr/>
                      <p:nvPr/>
                    </p:nvPicPr>
                    <p:blipFill>
                      <a:blip r:embed="rId5"/>
                      <a:stretch>
                        <a:fillRect/>
                      </a:stretch>
                    </p:blipFill>
                    <p:spPr>
                      <a:xfrm>
                        <a:off x="10683875" y="5219700"/>
                        <a:ext cx="949325" cy="709613"/>
                      </a:xfrm>
                      <a:prstGeom prst="rect">
                        <a:avLst/>
                      </a:prstGeom>
                    </p:spPr>
                  </p:pic>
                </p:oleObj>
              </mc:Fallback>
            </mc:AlternateContent>
          </a:graphicData>
        </a:graphic>
      </p:graphicFrame>
    </p:spTree>
    <p:extLst>
      <p:ext uri="{BB962C8B-B14F-4D97-AF65-F5344CB8AC3E}">
        <p14:creationId xmlns:p14="http://schemas.microsoft.com/office/powerpoint/2010/main" val="144808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vi-VN" altLang="en-US" dirty="0">
                <a:ea typeface="Arial" charset="0"/>
              </a:rPr>
              <a:t>Cho trước tập tin </a:t>
            </a:r>
            <a:r>
              <a:rPr lang="en-US" altLang="en-US" dirty="0" err="1">
                <a:ea typeface="Arial" charset="0"/>
              </a:rPr>
              <a:t>văn</a:t>
            </a:r>
            <a:r>
              <a:rPr lang="en-US" altLang="en-US" dirty="0">
                <a:ea typeface="Arial" charset="0"/>
              </a:rPr>
              <a:t> </a:t>
            </a:r>
            <a:r>
              <a:rPr lang="en-US" altLang="en-US" dirty="0" err="1">
                <a:ea typeface="Arial" charset="0"/>
              </a:rPr>
              <a:t>bản</a:t>
            </a:r>
            <a:r>
              <a:rPr lang="en-US" altLang="en-US" dirty="0">
                <a:ea typeface="Arial" charset="0"/>
              </a:rPr>
              <a:t> Data.dat </a:t>
            </a:r>
            <a:r>
              <a:rPr lang="vi-VN" altLang="en-US" dirty="0">
                <a:ea typeface="Arial" charset="0"/>
              </a:rPr>
              <a:t>có dạng n </a:t>
            </a:r>
            <a:r>
              <a:rPr lang="en-US" altLang="en-US" dirty="0" err="1">
                <a:ea typeface="Arial" charset="0"/>
              </a:rPr>
              <a:t>dò</a:t>
            </a:r>
            <a:r>
              <a:rPr lang="vi-VN" altLang="en-US" dirty="0">
                <a:ea typeface="Arial" charset="0"/>
              </a:rPr>
              <a:t>ng, mỗi dòng là 1 số. </a:t>
            </a:r>
            <a:endParaRPr lang="en-US" altLang="en-US" dirty="0">
              <a:ea typeface="Arial" charset="0"/>
            </a:endParaRPr>
          </a:p>
          <a:p>
            <a:pPr marL="0" indent="0">
              <a:spcBef>
                <a:spcPts val="725"/>
              </a:spcBef>
              <a:spcAft>
                <a:spcPts val="725"/>
              </a:spcAft>
              <a:buNone/>
            </a:pPr>
            <a:r>
              <a:rPr lang="vi-VN" altLang="en-US" dirty="0">
                <a:ea typeface="Arial" charset="0"/>
              </a:rPr>
              <a:t>Yêu cầu viết hàm đọc dữ liệu từ tập tin </a:t>
            </a:r>
            <a:r>
              <a:rPr lang="en-US" altLang="en-US" dirty="0">
                <a:ea typeface="Arial" charset="0"/>
              </a:rPr>
              <a:t>Data.dat </a:t>
            </a:r>
            <a:r>
              <a:rPr lang="vi-VN" altLang="en-US" dirty="0">
                <a:ea typeface="Arial" charset="0"/>
              </a:rPr>
              <a:t>và chuy</a:t>
            </a:r>
            <a:r>
              <a:rPr lang="en-US" altLang="en-US" dirty="0">
                <a:ea typeface="Arial" charset="0"/>
              </a:rPr>
              <a:t>ể</a:t>
            </a:r>
            <a:r>
              <a:rPr lang="vi-VN" altLang="en-US" dirty="0">
                <a:ea typeface="Arial" charset="0"/>
              </a:rPr>
              <a:t>n vào dãy list A bao gồm n phần t</a:t>
            </a:r>
            <a:r>
              <a:rPr lang="en-US" altLang="en-US" dirty="0">
                <a:ea typeface="Arial" charset="0"/>
              </a:rPr>
              <a:t>ử </a:t>
            </a:r>
            <a:r>
              <a:rPr lang="en-US" altLang="en-US" dirty="0" err="1">
                <a:ea typeface="Arial" charset="0"/>
              </a:rPr>
              <a:t>đọc</a:t>
            </a:r>
            <a:r>
              <a:rPr lang="en-US" altLang="en-US" dirty="0">
                <a:ea typeface="Arial" charset="0"/>
              </a:rPr>
              <a:t> </a:t>
            </a:r>
            <a:r>
              <a:rPr lang="vi-VN" altLang="en-US" dirty="0">
                <a:ea typeface="Arial" charset="0"/>
              </a:rPr>
              <a:t>t</a:t>
            </a:r>
            <a:r>
              <a:rPr lang="en-US" altLang="en-US" dirty="0">
                <a:ea typeface="Arial" charset="0"/>
              </a:rPr>
              <a:t>ừ</a:t>
            </a:r>
            <a:r>
              <a:rPr lang="vi-VN" altLang="en-US" dirty="0">
                <a:ea typeface="Arial" charset="0"/>
              </a:rPr>
              <a:t> tập tin này sau đó in kết quả ra màn hình.</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A5D457D6-6BF9-47F8-9852-CCC7657F224F}"/>
              </a:ext>
            </a:extLst>
          </p:cNvPr>
          <p:cNvGraphicFramePr>
            <a:graphicFrameLocks noChangeAspect="1"/>
          </p:cNvGraphicFramePr>
          <p:nvPr>
            <p:extLst>
              <p:ext uri="{D42A27DB-BD31-4B8C-83A1-F6EECF244321}">
                <p14:modId xmlns:p14="http://schemas.microsoft.com/office/powerpoint/2010/main" val="942798500"/>
              </p:ext>
            </p:extLst>
          </p:nvPr>
        </p:nvGraphicFramePr>
        <p:xfrm>
          <a:off x="400939" y="3329780"/>
          <a:ext cx="1541639" cy="1112837"/>
        </p:xfrm>
        <a:graphic>
          <a:graphicData uri="http://schemas.openxmlformats.org/presentationml/2006/ole">
            <mc:AlternateContent xmlns:mc="http://schemas.openxmlformats.org/markup-compatibility/2006">
              <mc:Choice xmlns:v="urn:schemas-microsoft-com:vml" Requires="v">
                <p:oleObj name="Packager Shell Object" showAsIcon="1" r:id="rId2" imgW="719167" imgH="519199" progId="Package">
                  <p:embed/>
                </p:oleObj>
              </mc:Choice>
              <mc:Fallback>
                <p:oleObj name="Packager Shell Object" showAsIcon="1" r:id="rId2" imgW="719167" imgH="519199" progId="Package">
                  <p:embed/>
                  <p:pic>
                    <p:nvPicPr>
                      <p:cNvPr id="7" name="Object 6">
                        <a:extLst>
                          <a:ext uri="{FF2B5EF4-FFF2-40B4-BE49-F238E27FC236}">
                            <a16:creationId xmlns:a16="http://schemas.microsoft.com/office/drawing/2014/main" id="{A5D457D6-6BF9-47F8-9852-CCC7657F224F}"/>
                          </a:ext>
                        </a:extLst>
                      </p:cNvPr>
                      <p:cNvPicPr/>
                      <p:nvPr/>
                    </p:nvPicPr>
                    <p:blipFill>
                      <a:blip r:embed="rId3"/>
                      <a:stretch>
                        <a:fillRect/>
                      </a:stretch>
                    </p:blipFill>
                    <p:spPr>
                      <a:xfrm>
                        <a:off x="400939" y="3329780"/>
                        <a:ext cx="1541639" cy="1112837"/>
                      </a:xfrm>
                      <a:prstGeom prst="rect">
                        <a:avLst/>
                      </a:prstGeom>
                    </p:spPr>
                  </p:pic>
                </p:oleObj>
              </mc:Fallback>
            </mc:AlternateContent>
          </a:graphicData>
        </a:graphic>
      </p:graphicFrame>
    </p:spTree>
    <p:extLst>
      <p:ext uri="{BB962C8B-B14F-4D97-AF65-F5344CB8AC3E}">
        <p14:creationId xmlns:p14="http://schemas.microsoft.com/office/powerpoint/2010/main" val="4119764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5241143"/>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vi-VN" altLang="en-US" dirty="0">
                <a:ea typeface="Arial" charset="0"/>
              </a:rPr>
              <a:t>Cho trước danh sách (listA) bao gồm các số bất kỳ. Viết chương trình </a:t>
            </a:r>
            <a:r>
              <a:rPr lang="en-US" altLang="en-US" dirty="0">
                <a:ea typeface="Arial" charset="0"/>
              </a:rPr>
              <a:t>g</a:t>
            </a:r>
            <a:r>
              <a:rPr lang="vi-VN" altLang="en-US" dirty="0">
                <a:ea typeface="Arial" charset="0"/>
              </a:rPr>
              <a:t>hi ra tập tin văn bản có tên là 'Dulieu</a:t>
            </a:r>
            <a:r>
              <a:rPr lang="en-US" altLang="en-US" dirty="0">
                <a:ea typeface="Arial" charset="0"/>
              </a:rPr>
              <a:t>.</a:t>
            </a:r>
            <a:r>
              <a:rPr lang="vi-VN" altLang="en-US" dirty="0">
                <a:ea typeface="Arial" charset="0"/>
              </a:rPr>
              <a:t>dat' có định dạng là nhiều dòng, các dòng là các số lấy từ A.</a:t>
            </a:r>
            <a:endParaRPr lang="en-US" altLang="en-US" dirty="0">
              <a:ea typeface="Arial" charset="0"/>
            </a:endParaRPr>
          </a:p>
          <a:p>
            <a:pPr marL="0" indent="0">
              <a:spcBef>
                <a:spcPts val="725"/>
              </a:spcBef>
              <a:spcAft>
                <a:spcPts val="725"/>
              </a:spcAft>
              <a:buNone/>
            </a:pPr>
            <a:r>
              <a:rPr lang="vi-VN" altLang="en-US" dirty="0">
                <a:ea typeface="Arial" charset="0"/>
              </a:rPr>
              <a:t>Ví dụ: Nếu danh sách A=</a:t>
            </a:r>
            <a:r>
              <a:rPr lang="en-US" altLang="en-US" dirty="0">
                <a:ea typeface="Arial" charset="0"/>
              </a:rPr>
              <a:t> </a:t>
            </a:r>
            <a:r>
              <a:rPr lang="vi-VN" altLang="en-US" dirty="0">
                <a:ea typeface="Arial" charset="0"/>
              </a:rPr>
              <a:t>[0, 0.3, 5.8, 12, 15]</a:t>
            </a:r>
            <a:endParaRPr lang="en-US" altLang="en-US" dirty="0">
              <a:ea typeface="Arial" charset="0"/>
            </a:endParaRPr>
          </a:p>
          <a:p>
            <a:pPr marL="0" indent="0">
              <a:spcBef>
                <a:spcPts val="725"/>
              </a:spcBef>
              <a:spcAft>
                <a:spcPts val="725"/>
              </a:spcAft>
              <a:buNone/>
            </a:pPr>
            <a:r>
              <a:rPr lang="vi-VN" altLang="en-US" dirty="0">
                <a:ea typeface="Arial" charset="0"/>
              </a:rPr>
              <a:t>Thì tập tin Dulieu.dat sẽ có dạng:</a:t>
            </a:r>
            <a:endParaRPr lang="en-US" altLang="en-US" dirty="0">
              <a:ea typeface="Arial" charset="0"/>
            </a:endParaRPr>
          </a:p>
          <a:p>
            <a:pPr marL="0" indent="0">
              <a:spcBef>
                <a:spcPts val="725"/>
              </a:spcBef>
              <a:spcAft>
                <a:spcPts val="725"/>
              </a:spcAft>
              <a:buNone/>
            </a:pPr>
            <a:r>
              <a:rPr lang="en-US" altLang="en-US" dirty="0">
                <a:ea typeface="Arial" charset="0"/>
              </a:rPr>
              <a:t>0</a:t>
            </a:r>
          </a:p>
          <a:p>
            <a:pPr marL="0" indent="0">
              <a:spcBef>
                <a:spcPts val="725"/>
              </a:spcBef>
              <a:spcAft>
                <a:spcPts val="725"/>
              </a:spcAft>
              <a:buNone/>
            </a:pPr>
            <a:r>
              <a:rPr lang="en-US" altLang="en-US" dirty="0">
                <a:ea typeface="Arial" charset="0"/>
              </a:rPr>
              <a:t>0.3</a:t>
            </a:r>
          </a:p>
          <a:p>
            <a:pPr marL="0" indent="0">
              <a:spcBef>
                <a:spcPts val="725"/>
              </a:spcBef>
              <a:spcAft>
                <a:spcPts val="725"/>
              </a:spcAft>
              <a:buNone/>
            </a:pPr>
            <a:r>
              <a:rPr lang="en-US" altLang="en-US" dirty="0">
                <a:ea typeface="Arial" charset="0"/>
              </a:rPr>
              <a:t>5.8</a:t>
            </a:r>
          </a:p>
          <a:p>
            <a:pPr marL="0" indent="0">
              <a:spcBef>
                <a:spcPts val="725"/>
              </a:spcBef>
              <a:spcAft>
                <a:spcPts val="725"/>
              </a:spcAft>
              <a:buNone/>
            </a:pPr>
            <a:r>
              <a:rPr lang="en-US" altLang="en-US" dirty="0">
                <a:ea typeface="Arial" charset="0"/>
              </a:rPr>
              <a:t>12</a:t>
            </a:r>
          </a:p>
          <a:p>
            <a:pPr marL="0" indent="0">
              <a:spcBef>
                <a:spcPts val="725"/>
              </a:spcBef>
              <a:spcAft>
                <a:spcPts val="725"/>
              </a:spcAft>
              <a:buNone/>
            </a:pPr>
            <a:r>
              <a:rPr lang="en-US" altLang="en-US" dirty="0">
                <a:ea typeface="Arial" charset="0"/>
              </a:rPr>
              <a:t>15</a:t>
            </a: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vi-VN" altLang="en-US" dirty="0">
                <a:ea typeface="Arial" charset="0"/>
              </a:rPr>
              <a:t>Cho trước ma trận A dạng mxn (m hàng, n cột) được mô tả theo danh sách như sau:</a:t>
            </a:r>
            <a:endParaRPr lang="en-US" altLang="en-US" dirty="0">
              <a:ea typeface="Arial" charset="0"/>
            </a:endParaRPr>
          </a:p>
          <a:p>
            <a:pPr marL="0" indent="0">
              <a:spcBef>
                <a:spcPts val="725"/>
              </a:spcBef>
              <a:spcAft>
                <a:spcPts val="725"/>
              </a:spcAft>
              <a:buNone/>
            </a:pPr>
            <a:r>
              <a:rPr lang="vi-VN" altLang="en-US" dirty="0">
                <a:ea typeface="Arial" charset="0"/>
              </a:rPr>
              <a:t>A=|[a11, a12,..,a1n], [a21, a22,</a:t>
            </a:r>
            <a:r>
              <a:rPr lang="en-US" altLang="en-US" dirty="0">
                <a:ea typeface="Arial" charset="0"/>
              </a:rPr>
              <a:t>…</a:t>
            </a:r>
            <a:r>
              <a:rPr lang="vi-VN" altLang="en-US" dirty="0">
                <a:ea typeface="Arial" charset="0"/>
              </a:rPr>
              <a:t>,a2n</a:t>
            </a:r>
            <a:r>
              <a:rPr lang="en-US" altLang="en-US" dirty="0">
                <a:ea typeface="Arial" charset="0"/>
              </a:rPr>
              <a:t>]</a:t>
            </a:r>
            <a:r>
              <a:rPr lang="vi-VN" altLang="en-US" dirty="0">
                <a:ea typeface="Arial" charset="0"/>
              </a:rPr>
              <a:t>,</a:t>
            </a:r>
            <a:r>
              <a:rPr lang="en-US" altLang="en-US" dirty="0">
                <a:ea typeface="Arial" charset="0"/>
              </a:rPr>
              <a:t>…,</a:t>
            </a:r>
            <a:r>
              <a:rPr lang="vi-VN" altLang="en-US" dirty="0">
                <a:ea typeface="Arial" charset="0"/>
              </a:rPr>
              <a:t>[am1,am2,...,2mn</a:t>
            </a:r>
            <a:r>
              <a:rPr lang="en-US" altLang="en-US" dirty="0">
                <a:ea typeface="Arial" charset="0"/>
              </a:rPr>
              <a:t>]</a:t>
            </a:r>
            <a:r>
              <a:rPr lang="vi-VN" altLang="en-US" dirty="0">
                <a:ea typeface="Arial" charset="0"/>
              </a:rPr>
              <a:t>].</a:t>
            </a:r>
            <a:endParaRPr lang="en-US" altLang="en-US" dirty="0">
              <a:ea typeface="Arial" charset="0"/>
            </a:endParaRPr>
          </a:p>
          <a:p>
            <a:pPr marL="0" indent="0">
              <a:spcBef>
                <a:spcPts val="725"/>
              </a:spcBef>
              <a:spcAft>
                <a:spcPts val="725"/>
              </a:spcAft>
              <a:buNone/>
            </a:pPr>
            <a:r>
              <a:rPr lang="vi-VN" altLang="en-US" dirty="0">
                <a:ea typeface="Arial" charset="0"/>
              </a:rPr>
              <a:t>Viết chương trình ghi dữ liệu ma trận A ra tập tin văn bản có dạng 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Dòng đầu tiên ghi 2 số m, n cách nhau bởi dấu cách</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m dòng tiếp theo, mỗi hàng ghi dãy các số của hàng tương ứng của ma trận A, các số cách nhau bởi dấu phẩy</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2133600" y="1676400"/>
            <a:ext cx="7815942" cy="2423473"/>
            <a:chOff x="3444880" y="1621464"/>
            <a:chExt cx="7815942" cy="2423473"/>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Làm</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việc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với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r>
                  <a:rPr lang="en-US" dirty="0">
                    <a:latin typeface="Arial" pitchFamily="34" charset="0"/>
                    <a:ea typeface="Tahoma" pitchFamily="34" charset="0"/>
                    <a:cs typeface="Arial" pitchFamily="34" charset="0"/>
                  </a:rPr>
                  <a:t> tin</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Làm</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việc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với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r>
                  <a:rPr lang="en-US" dirty="0">
                    <a:latin typeface="Arial" pitchFamily="34" charset="0"/>
                    <a:ea typeface="Tahoma" pitchFamily="34" charset="0"/>
                    <a:cs typeface="Arial" pitchFamily="34" charset="0"/>
                  </a:rPr>
                  <a:t> tin csv</a:t>
                </a: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Hướng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dẫn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a:t>
            </a:r>
          </a:p>
          <a:p>
            <a:pPr marL="0" indent="0">
              <a:spcBef>
                <a:spcPts val="725"/>
              </a:spcBef>
              <a:spcAft>
                <a:spcPts val="725"/>
              </a:spcAft>
              <a:buNone/>
            </a:pPr>
            <a:r>
              <a:rPr lang="vi-VN" altLang="en-US" dirty="0">
                <a:ea typeface="Arial" charset="0"/>
              </a:rPr>
              <a:t>Thực hiện ngược lại bài tập 5. Viết chương trình đọc dữ liệu từ tệp văn bản trên vào chuyển vào dãy lits A có dạng:</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 = </a:t>
            </a:r>
            <a:r>
              <a:rPr lang="vi-VN" altLang="en-US" dirty="0">
                <a:ea typeface="Arial" charset="0"/>
              </a:rPr>
              <a:t>[[a11, a12,...,a1n], [a21, a22, ..,a2n],...</a:t>
            </a:r>
            <a:r>
              <a:rPr lang="en-US" altLang="en-US" dirty="0">
                <a:ea typeface="Arial" charset="0"/>
              </a:rPr>
              <a:t>,</a:t>
            </a:r>
            <a:r>
              <a:rPr lang="vi-VN" altLang="en-US" dirty="0">
                <a:ea typeface="Arial" charset="0"/>
              </a:rPr>
              <a:t>[am1,am2,..,2mn]</a:t>
            </a:r>
            <a:r>
              <a:rPr lang="en-US" altLang="en-US" dirty="0">
                <a:ea typeface="Arial" charset="0"/>
              </a:rPr>
              <a:t>]</a:t>
            </a:r>
            <a:r>
              <a:rPr lang="vi-VN" altLang="en-US" dirty="0">
                <a:ea typeface="Arial" charset="0"/>
              </a:rPr>
              <a: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81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7:</a:t>
            </a:r>
          </a:p>
          <a:p>
            <a:pPr marL="0" indent="0">
              <a:spcBef>
                <a:spcPts val="725"/>
              </a:spcBef>
              <a:spcAft>
                <a:spcPts val="725"/>
              </a:spcAft>
              <a:buNone/>
            </a:pPr>
            <a:r>
              <a:rPr lang="vi-VN" altLang="en-US" dirty="0">
                <a:ea typeface="Arial" charset="0"/>
              </a:rPr>
              <a:t>Cho tập dữ liệu có tên là "Data</a:t>
            </a:r>
            <a:r>
              <a:rPr lang="en-US" altLang="en-US" dirty="0">
                <a:ea typeface="Arial" charset="0"/>
              </a:rPr>
              <a:t>.</a:t>
            </a:r>
            <a:r>
              <a:rPr lang="vi-VN" altLang="en-US" dirty="0">
                <a:ea typeface="Arial" charset="0"/>
              </a:rPr>
              <a:t>txt' chứa các ký tự Latinh và các ký tự số, các ký tự có thể được ghi trên nhiều dòng. Hãy đọc dữ liệu từ tập tin Data</a:t>
            </a:r>
            <a:r>
              <a:rPr lang="en-US" altLang="en-US" dirty="0">
                <a:ea typeface="Arial" charset="0"/>
              </a:rPr>
              <a:t>.</a:t>
            </a:r>
            <a:r>
              <a:rPr lang="vi-VN" altLang="en-US" dirty="0">
                <a:ea typeface="Arial" charset="0"/>
              </a:rPr>
              <a:t>txt và phân loại ra các ký tự</a:t>
            </a:r>
            <a:r>
              <a:rPr lang="en-US" altLang="en-US" dirty="0">
                <a:ea typeface="Arial" charset="0"/>
              </a:rPr>
              <a:t> </a:t>
            </a:r>
            <a:r>
              <a:rPr lang="vi-VN" altLang="en-US" dirty="0">
                <a:ea typeface="Arial" charset="0"/>
              </a:rPr>
              <a:t>Latinh và ký tự số. Ký tự La-tinh ghi và tập tin Latinh</a:t>
            </a:r>
            <a:r>
              <a:rPr lang="en-US" altLang="en-US" dirty="0">
                <a:ea typeface="Arial" charset="0"/>
              </a:rPr>
              <a:t>.</a:t>
            </a:r>
            <a:r>
              <a:rPr lang="vi-VN" altLang="en-US" dirty="0">
                <a:ea typeface="Arial" charset="0"/>
              </a:rPr>
              <a:t>txt, ký tự chữ số ghi vào tập tin chuso</a:t>
            </a:r>
            <a:r>
              <a:rPr lang="en-US" altLang="en-US" dirty="0">
                <a:ea typeface="Arial" charset="0"/>
              </a:rPr>
              <a:t>.</a:t>
            </a:r>
            <a:r>
              <a:rPr lang="vi-VN" altLang="en-US" dirty="0">
                <a:ea typeface="Arial" charset="0"/>
              </a:rPr>
              <a:t>txt. Các ký tự ghi lần lượt theo thứ tự xuất hiện trong tập tin Data.txt.</a:t>
            </a:r>
            <a:endParaRPr lang="en-US" altLang="en-US" dirty="0">
              <a:ea typeface="Arial" charset="0"/>
            </a:endParaRPr>
          </a:p>
          <a:p>
            <a:pPr marL="0" indent="0">
              <a:spcBef>
                <a:spcPts val="725"/>
              </a:spcBef>
              <a:spcAft>
                <a:spcPts val="725"/>
              </a:spcAft>
              <a:buNone/>
            </a:pP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70D8A01E-7B1A-4CF0-8BB6-337FFA097041}"/>
              </a:ext>
            </a:extLst>
          </p:cNvPr>
          <p:cNvGraphicFramePr>
            <a:graphicFrameLocks noChangeAspect="1"/>
          </p:cNvGraphicFramePr>
          <p:nvPr>
            <p:extLst>
              <p:ext uri="{D42A27DB-BD31-4B8C-83A1-F6EECF244321}">
                <p14:modId xmlns:p14="http://schemas.microsoft.com/office/powerpoint/2010/main" val="2561346101"/>
              </p:ext>
            </p:extLst>
          </p:nvPr>
        </p:nvGraphicFramePr>
        <p:xfrm>
          <a:off x="418950" y="3886200"/>
          <a:ext cx="1035050" cy="1106084"/>
        </p:xfrm>
        <a:graphic>
          <a:graphicData uri="http://schemas.openxmlformats.org/presentationml/2006/ole">
            <mc:AlternateContent xmlns:mc="http://schemas.openxmlformats.org/markup-compatibility/2006">
              <mc:Choice xmlns:v="urn:schemas-microsoft-com:vml" Requires="v">
                <p:oleObj name="Packager Shell Object" showAsIcon="1" r:id="rId2" imgW="485626" imgH="519199" progId="Package">
                  <p:embed/>
                </p:oleObj>
              </mc:Choice>
              <mc:Fallback>
                <p:oleObj name="Packager Shell Object" showAsIcon="1" r:id="rId2" imgW="485626" imgH="519199" progId="Package">
                  <p:embed/>
                  <p:pic>
                    <p:nvPicPr>
                      <p:cNvPr id="7" name="Object 6">
                        <a:extLst>
                          <a:ext uri="{FF2B5EF4-FFF2-40B4-BE49-F238E27FC236}">
                            <a16:creationId xmlns:a16="http://schemas.microsoft.com/office/drawing/2014/main" id="{70D8A01E-7B1A-4CF0-8BB6-337FFA097041}"/>
                          </a:ext>
                        </a:extLst>
                      </p:cNvPr>
                      <p:cNvPicPr/>
                      <p:nvPr/>
                    </p:nvPicPr>
                    <p:blipFill>
                      <a:blip r:embed="rId3"/>
                      <a:stretch>
                        <a:fillRect/>
                      </a:stretch>
                    </p:blipFill>
                    <p:spPr>
                      <a:xfrm>
                        <a:off x="418950" y="3886200"/>
                        <a:ext cx="1035050" cy="1106084"/>
                      </a:xfrm>
                      <a:prstGeom prst="rect">
                        <a:avLst/>
                      </a:prstGeom>
                    </p:spPr>
                  </p:pic>
                </p:oleObj>
              </mc:Fallback>
            </mc:AlternateContent>
          </a:graphicData>
        </a:graphic>
      </p:graphicFrame>
    </p:spTree>
    <p:extLst>
      <p:ext uri="{BB962C8B-B14F-4D97-AF65-F5344CB8AC3E}">
        <p14:creationId xmlns:p14="http://schemas.microsoft.com/office/powerpoint/2010/main" val="1774957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vi-VN" altLang="en-US" dirty="0">
                <a:ea typeface="Arial" charset="0"/>
              </a:rPr>
              <a:t>Gi</a:t>
            </a:r>
            <a:r>
              <a:rPr lang="en-US" altLang="en-US" dirty="0">
                <a:ea typeface="Arial" charset="0"/>
              </a:rPr>
              <a:t>ả</a:t>
            </a:r>
            <a:r>
              <a:rPr lang="vi-VN" altLang="en-US" dirty="0">
                <a:ea typeface="Arial" charset="0"/>
              </a:rPr>
              <a:t> sử thông tin sinh viên của một lớp gồm các trường sau: </a:t>
            </a:r>
            <a:r>
              <a:rPr lang="en-US" altLang="en-US" dirty="0">
                <a:ea typeface="Arial" charset="0"/>
              </a:rPr>
              <a:t> </a:t>
            </a:r>
            <a:r>
              <a:rPr lang="vi-VN" altLang="en-US" dirty="0">
                <a:ea typeface="Arial" charset="0"/>
              </a:rPr>
              <a:t>Mã sinh viên, Tên sinh viên, Giới tính, Năm sinh. </a:t>
            </a:r>
            <a:endParaRPr lang="en-US" altLang="en-US" dirty="0">
              <a:ea typeface="Arial" charset="0"/>
            </a:endParaRPr>
          </a:p>
          <a:p>
            <a:pPr marL="0" indent="0">
              <a:spcBef>
                <a:spcPts val="725"/>
              </a:spcBef>
              <a:spcAft>
                <a:spcPts val="725"/>
              </a:spcAft>
              <a:buNone/>
            </a:pPr>
            <a:r>
              <a:rPr lang="vi-VN" altLang="en-US" dirty="0">
                <a:ea typeface="Arial" charset="0"/>
              </a:rPr>
              <a:t>Viết chương trình lưu thông tin sinh viên vào một file .CSV có tên là sinhvien.csv.</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718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7565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Gi</a:t>
            </a:r>
            <a:r>
              <a:rPr lang="en-US" altLang="en-US" dirty="0">
                <a:ea typeface="Arial" charset="0"/>
              </a:rPr>
              <a:t>ả</a:t>
            </a:r>
            <a:r>
              <a:rPr lang="vi-VN" altLang="en-US" dirty="0">
                <a:ea typeface="Arial" charset="0"/>
              </a:rPr>
              <a:t> sử có file sinhvien.cs với nội dung như ở bài</a:t>
            </a:r>
            <a:r>
              <a:rPr lang="en-US" altLang="en-US" dirty="0">
                <a:ea typeface="Arial" charset="0"/>
              </a:rPr>
              <a:t> </a:t>
            </a:r>
            <a:r>
              <a:rPr lang="en-US" altLang="en-US" dirty="0" err="1">
                <a:ea typeface="Arial" charset="0"/>
              </a:rPr>
              <a:t>trên</a:t>
            </a:r>
            <a:r>
              <a:rPr lang="vi-VN" altLang="en-US" dirty="0">
                <a:ea typeface="Arial" charset="0"/>
              </a:rPr>
              <a:t>. Viết chương trình thực hiện các yêu cầu sau:</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Đọc thông tin sinh viên từ file sinhvien.csv, in d</a:t>
            </a:r>
            <a:r>
              <a:rPr lang="en-US" altLang="en-US" dirty="0">
                <a:ea typeface="Arial" charset="0"/>
              </a:rPr>
              <a:t>ữ</a:t>
            </a:r>
            <a:r>
              <a:rPr lang="vi-VN" altLang="en-US" dirty="0">
                <a:ea typeface="Arial" charset="0"/>
              </a:rPr>
              <a:t> liệu các sinh viên ra màn hình.</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Sắp xếp sinh viên theo thứ tự giảm dần của năm sinh. In ra kết quả trước và sau khi sắp xếp.</a:t>
            </a:r>
            <a:endParaRPr lang="en-US" altLang="en-US" dirty="0">
              <a:ea typeface="Arial" charset="0"/>
            </a:endParaRP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Thêm một sinh viên mới với đây đủ thông tin được nhập từ bàn phím mà không làm ảnh hưởng kết quả sắp xếp.</a:t>
            </a:r>
            <a:endParaRPr lang="en-US" altLang="en-US" dirty="0">
              <a:ea typeface="Arial" charset="0"/>
            </a:endParaRPr>
          </a:p>
          <a:p>
            <a:pPr marL="0" indent="0">
              <a:spcBef>
                <a:spcPts val="725"/>
              </a:spcBef>
              <a:spcAft>
                <a:spcPts val="725"/>
              </a:spcAft>
              <a:buNone/>
            </a:pPr>
            <a:r>
              <a:rPr lang="en-US" altLang="en-US" dirty="0">
                <a:ea typeface="Arial" charset="0"/>
              </a:rPr>
              <a:t>d)</a:t>
            </a:r>
            <a:r>
              <a:rPr lang="vi-VN" altLang="en-US" dirty="0">
                <a:ea typeface="Arial" charset="0"/>
              </a:rPr>
              <a:t> Tìm kiếm sinh viên có mã số x</a:t>
            </a:r>
            <a:r>
              <a:rPr lang="en-US" altLang="en-US" dirty="0">
                <a:ea typeface="Arial" charset="0"/>
              </a:rPr>
              <a:t>,</a:t>
            </a:r>
            <a:r>
              <a:rPr lang="vi-VN" altLang="en-US" dirty="0">
                <a:ea typeface="Arial" charset="0"/>
              </a:rPr>
              <a:t> với x được nhập từ bàn phím.</a:t>
            </a:r>
            <a:endParaRPr lang="en-US" altLang="en-US" dirty="0">
              <a:ea typeface="Arial" charset="0"/>
            </a:endParaRPr>
          </a:p>
          <a:p>
            <a:pPr marL="0" indent="0">
              <a:spcBef>
                <a:spcPts val="725"/>
              </a:spcBef>
              <a:spcAft>
                <a:spcPts val="725"/>
              </a:spcAft>
              <a:buNone/>
            </a:pPr>
            <a:r>
              <a:rPr lang="vi-VN" altLang="en-US" dirty="0">
                <a:ea typeface="Arial" charset="0"/>
              </a:rPr>
              <a:t>e</a:t>
            </a:r>
            <a:r>
              <a:rPr lang="en-US" altLang="en-US" dirty="0">
                <a:ea typeface="Arial" charset="0"/>
              </a:rPr>
              <a:t>)</a:t>
            </a:r>
            <a:r>
              <a:rPr lang="vi-VN" altLang="en-US" dirty="0">
                <a:ea typeface="Arial" charset="0"/>
              </a:rPr>
              <a:t> Xóa sinh viên có năm sinh là y, với y được nhập từ bàn phím.</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365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buNone/>
            </a:pPr>
            <a:r>
              <a:rPr lang="vi-VN" dirty="0"/>
              <a:t>Cho dãy các số nguyên dương được ghi trong tập tin dayso.dat. Hãy đọc các số hạng của dãy số này và tính tổng các số hạng lẻ trong dãy. Các số hạng có thể ghi trên nhiều</a:t>
            </a:r>
            <a:r>
              <a:rPr lang="en-US" dirty="0"/>
              <a:t> </a:t>
            </a:r>
            <a:r>
              <a:rPr lang="en-US" dirty="0" err="1"/>
              <a:t>dòng</a:t>
            </a: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en-US" altLang="en-US" dirty="0">
                <a:ea typeface="Arial" charset="0"/>
              </a:rPr>
              <a:t>V</a:t>
            </a:r>
            <a:r>
              <a:rPr lang="vi-VN" altLang="en-US" dirty="0">
                <a:ea typeface="Arial" charset="0"/>
              </a:rPr>
              <a:t>iết chương trình đọc dữ liệu từ tập tín Inp.txt có khuôn dạng bao gồm n số tự nhiên đã được sắp x</a:t>
            </a:r>
            <a:r>
              <a:rPr lang="en-US" altLang="en-US" dirty="0">
                <a:ea typeface="Arial" charset="0"/>
              </a:rPr>
              <a:t>ế</a:t>
            </a:r>
            <a:r>
              <a:rPr lang="vi-VN" altLang="en-US" dirty="0">
                <a:ea typeface="Arial" charset="0"/>
              </a:rPr>
              <a:t>p theo thứ tự tăng dần. Đầu ra là tệp tin out.dat bao gồm n số</a:t>
            </a:r>
            <a:r>
              <a:rPr lang="en-US" altLang="en-US" dirty="0">
                <a:ea typeface="Arial" charset="0"/>
              </a:rPr>
              <a:t> </a:t>
            </a:r>
            <a:r>
              <a:rPr lang="vi-VN" altLang="en-US" dirty="0">
                <a:ea typeface="Arial" charset="0"/>
              </a:rPr>
              <a:t>được viết trên một dòng phân cách bời dấu cách. </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 </a:t>
            </a:r>
          </a:p>
          <a:p>
            <a:pPr marL="0" indent="0">
              <a:spcBef>
                <a:spcPts val="725"/>
              </a:spcBef>
              <a:spcAft>
                <a:spcPts val="725"/>
              </a:spcAft>
              <a:buNone/>
            </a:pPr>
            <a:r>
              <a:rPr lang="vi-VN" altLang="en-US" dirty="0">
                <a:ea typeface="Arial" charset="0"/>
              </a:rPr>
              <a:t>Cho một </a:t>
            </a:r>
            <a:r>
              <a:rPr lang="en-US" altLang="en-US" dirty="0" err="1">
                <a:ea typeface="Arial" charset="0"/>
              </a:rPr>
              <a:t>dãy</a:t>
            </a:r>
            <a:r>
              <a:rPr lang="vi-VN" altLang="en-US" dirty="0">
                <a:ea typeface="Arial" charset="0"/>
              </a:rPr>
              <a:t> số a</a:t>
            </a:r>
            <a:r>
              <a:rPr lang="en-US" altLang="en-US" dirty="0">
                <a:ea typeface="Arial" charset="0"/>
              </a:rPr>
              <a:t>1</a:t>
            </a:r>
            <a:r>
              <a:rPr lang="vi-VN" altLang="en-US" dirty="0">
                <a:ea typeface="Arial" charset="0"/>
              </a:rPr>
              <a:t>, a2,..,</a:t>
            </a:r>
            <a:r>
              <a:rPr lang="en-US" altLang="en-US" dirty="0">
                <a:ea typeface="Arial" charset="0"/>
              </a:rPr>
              <a:t> </a:t>
            </a:r>
            <a:r>
              <a:rPr lang="vi-VN" altLang="en-US" dirty="0">
                <a:ea typeface="Arial" charset="0"/>
              </a:rPr>
              <a:t>a</a:t>
            </a:r>
            <a:r>
              <a:rPr lang="en-US" altLang="en-US" dirty="0">
                <a:ea typeface="Arial" charset="0"/>
              </a:rPr>
              <a:t>n</a:t>
            </a:r>
            <a:r>
              <a:rPr lang="vi-VN" altLang="en-US" dirty="0">
                <a:ea typeface="Arial" charset="0"/>
              </a:rPr>
              <a:t> được đọc từ tập tin f</a:t>
            </a:r>
            <a:r>
              <a:rPr lang="en-US" altLang="en-US" dirty="0">
                <a:ea typeface="Arial" charset="0"/>
              </a:rPr>
              <a:t>_</a:t>
            </a:r>
            <a:r>
              <a:rPr lang="vi-VN" altLang="en-US" dirty="0">
                <a:ea typeface="Arial" charset="0"/>
              </a:rPr>
              <a:t>in. dat với khuôn dạng n số tự nhiên </a:t>
            </a:r>
            <a:r>
              <a:rPr lang="en-US" altLang="en-US" dirty="0" err="1">
                <a:ea typeface="Arial" charset="0"/>
              </a:rPr>
              <a:t>viết</a:t>
            </a:r>
            <a:r>
              <a:rPr lang="en-US" altLang="en-US" dirty="0">
                <a:ea typeface="Arial" charset="0"/>
              </a:rPr>
              <a:t> </a:t>
            </a:r>
            <a:r>
              <a:rPr lang="en-US" altLang="en-US" dirty="0" err="1">
                <a:ea typeface="Arial" charset="0"/>
              </a:rPr>
              <a:t>trên</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dòng</a:t>
            </a:r>
            <a:r>
              <a:rPr lang="en-US" altLang="en-US" dirty="0">
                <a:ea typeface="Arial" charset="0"/>
              </a:rPr>
              <a:t>, </a:t>
            </a:r>
            <a:r>
              <a:rPr lang="en-US" altLang="en-US" dirty="0" err="1">
                <a:ea typeface="Arial" charset="0"/>
              </a:rPr>
              <a:t>cách</a:t>
            </a:r>
            <a:r>
              <a:rPr lang="en-US" altLang="en-US" dirty="0">
                <a:ea typeface="Arial" charset="0"/>
              </a:rPr>
              <a:t> </a:t>
            </a:r>
            <a:r>
              <a:rPr lang="en-US" altLang="en-US" dirty="0" err="1">
                <a:ea typeface="Arial" charset="0"/>
              </a:rPr>
              <a:t>nhau</a:t>
            </a:r>
            <a:r>
              <a:rPr lang="en-US" altLang="en-US" dirty="0">
                <a:ea typeface="Arial" charset="0"/>
              </a:rPr>
              <a:t> </a:t>
            </a:r>
            <a:r>
              <a:rPr lang="en-US" altLang="en-US" dirty="0" err="1">
                <a:ea typeface="Arial" charset="0"/>
              </a:rPr>
              <a:t>bởi</a:t>
            </a:r>
            <a:r>
              <a:rPr lang="en-US" altLang="en-US" dirty="0">
                <a:ea typeface="Arial" charset="0"/>
              </a:rPr>
              <a:t> </a:t>
            </a:r>
            <a:r>
              <a:rPr lang="en-US" altLang="en-US" dirty="0" err="1">
                <a:ea typeface="Arial" charset="0"/>
              </a:rPr>
              <a:t>dấu</a:t>
            </a:r>
            <a:r>
              <a:rPr lang="en-US" altLang="en-US" dirty="0">
                <a:ea typeface="Arial" charset="0"/>
              </a:rPr>
              <a:t> </a:t>
            </a:r>
            <a:r>
              <a:rPr lang="en-US" altLang="en-US" dirty="0" err="1">
                <a:ea typeface="Arial" charset="0"/>
              </a:rPr>
              <a:t>cách</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ak</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gọi</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cực</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nếu</a:t>
            </a:r>
            <a:r>
              <a:rPr lang="en-US" altLang="en-US" dirty="0">
                <a:ea typeface="Arial" charset="0"/>
              </a:rPr>
              <a:t> </a:t>
            </a:r>
            <a:r>
              <a:rPr lang="en-US" altLang="en-US" dirty="0" err="1">
                <a:ea typeface="Arial" charset="0"/>
              </a:rPr>
              <a:t>thỏa</a:t>
            </a:r>
            <a:r>
              <a:rPr lang="en-US" altLang="en-US" dirty="0">
                <a:ea typeface="Arial" charset="0"/>
              </a:rPr>
              <a:t> </a:t>
            </a:r>
            <a:r>
              <a:rPr lang="en-US" altLang="en-US" dirty="0" err="1">
                <a:ea typeface="Arial" charset="0"/>
              </a:rPr>
              <a:t>mãn</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hai</a:t>
            </a:r>
            <a:r>
              <a:rPr lang="en-US" altLang="en-US" dirty="0">
                <a:ea typeface="Arial" charset="0"/>
              </a:rPr>
              <a:t> </a:t>
            </a:r>
            <a:r>
              <a:rPr lang="en-US" altLang="en-US" dirty="0" err="1">
                <a:ea typeface="Arial" charset="0"/>
              </a:rPr>
              <a:t>điều</a:t>
            </a:r>
            <a:r>
              <a:rPr lang="en-US" altLang="en-US" dirty="0">
                <a:ea typeface="Arial" charset="0"/>
              </a:rPr>
              <a:t> </a:t>
            </a:r>
            <a:r>
              <a:rPr lang="en-US" altLang="en-US" dirty="0" err="1">
                <a:ea typeface="Arial" charset="0"/>
              </a:rPr>
              <a:t>kiện</a:t>
            </a:r>
            <a:r>
              <a:rPr lang="en-US" altLang="en-US" dirty="0">
                <a:ea typeface="Arial" charset="0"/>
              </a:rPr>
              <a:t> </a:t>
            </a:r>
            <a:r>
              <a:rPr lang="en-US" altLang="en-US" dirty="0" err="1">
                <a:ea typeface="Arial" charset="0"/>
              </a:rPr>
              <a:t>sau</a:t>
            </a:r>
            <a:r>
              <a:rPr lang="en-US" altLang="en-US" dirty="0">
                <a:ea typeface="Arial" charset="0"/>
              </a:rPr>
              <a:t>:</a:t>
            </a:r>
          </a:p>
          <a:p>
            <a:pPr marL="0" indent="0">
              <a:spcBef>
                <a:spcPts val="725"/>
              </a:spcBef>
              <a:spcAft>
                <a:spcPts val="725"/>
              </a:spcAft>
              <a:buNone/>
            </a:pPr>
            <a:r>
              <a:rPr lang="en-US" altLang="en-US" dirty="0">
                <a:ea typeface="Arial" charset="0"/>
              </a:rPr>
              <a:t>a_{k-1} &lt; </a:t>
            </a:r>
            <a:r>
              <a:rPr lang="en-US" altLang="en-US" dirty="0" err="1">
                <a:ea typeface="Arial" charset="0"/>
              </a:rPr>
              <a:t>ak</a:t>
            </a:r>
            <a:r>
              <a:rPr lang="en-US" altLang="en-US" dirty="0">
                <a:ea typeface="Arial" charset="0"/>
              </a:rPr>
              <a:t> &gt; a_{k+1}</a:t>
            </a:r>
          </a:p>
          <a:p>
            <a:pPr marL="0" indent="0">
              <a:spcBef>
                <a:spcPts val="725"/>
              </a:spcBef>
              <a:spcAft>
                <a:spcPts val="725"/>
              </a:spcAft>
              <a:buNone/>
            </a:pPr>
            <a:r>
              <a:rPr lang="en-US" altLang="en-US" dirty="0">
                <a:ea typeface="Arial" charset="0"/>
              </a:rPr>
              <a:t>a_{k-1} &gt; </a:t>
            </a:r>
            <a:r>
              <a:rPr lang="en-US" altLang="en-US" dirty="0" err="1">
                <a:ea typeface="Arial" charset="0"/>
              </a:rPr>
              <a:t>ak</a:t>
            </a:r>
            <a:r>
              <a:rPr lang="en-US" altLang="en-US" dirty="0">
                <a:ea typeface="Arial" charset="0"/>
              </a:rPr>
              <a:t> &lt; a_{k+1}</a:t>
            </a:r>
          </a:p>
          <a:p>
            <a:pPr marL="0" indent="0">
              <a:spcBef>
                <a:spcPts val="725"/>
              </a:spcBef>
              <a:spcAft>
                <a:spcPts val="725"/>
              </a:spcAft>
              <a:buNone/>
            </a:pPr>
            <a:r>
              <a:rPr lang="vi-VN" altLang="en-US" dirty="0">
                <a:ea typeface="Arial" charset="0"/>
              </a:rPr>
              <a:t>Viết chương trình in ra tệp tin f _out.dat gồm 2 dòng:</a:t>
            </a:r>
            <a:endParaRPr lang="en-US" altLang="en-US" dirty="0">
              <a:ea typeface="Arial" charset="0"/>
            </a:endParaRPr>
          </a:p>
          <a:p>
            <a:pPr marL="0" indent="0">
              <a:spcBef>
                <a:spcPts val="725"/>
              </a:spcBef>
              <a:spcAft>
                <a:spcPts val="725"/>
              </a:spcAft>
              <a:buNone/>
            </a:pPr>
            <a:r>
              <a:rPr lang="vi-VN" altLang="en-US" dirty="0">
                <a:ea typeface="Arial" charset="0"/>
              </a:rPr>
              <a:t>Dòng 1: lưu số lượng các giá trị cực trị của dãy số trên.</a:t>
            </a:r>
            <a:endParaRPr lang="en-US" altLang="en-US" dirty="0">
              <a:ea typeface="Arial" charset="0"/>
            </a:endParaRPr>
          </a:p>
          <a:p>
            <a:pPr marL="0" indent="0">
              <a:spcBef>
                <a:spcPts val="725"/>
              </a:spcBef>
              <a:spcAft>
                <a:spcPts val="725"/>
              </a:spcAft>
              <a:buNone/>
            </a:pPr>
            <a:r>
              <a:rPr lang="vi-VN" altLang="en-US" dirty="0">
                <a:ea typeface="Arial" charset="0"/>
              </a:rPr>
              <a:t>Dòng 2: ghi lần lượt tất cả các phần từ cực trị của dãy trên.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đọc</a:t>
            </a:r>
            <a:r>
              <a:rPr lang="en-US" altLang="en-US" dirty="0">
                <a:ea typeface="Arial" charset="0"/>
              </a:rPr>
              <a:t> </a:t>
            </a:r>
            <a:r>
              <a:rPr lang="en-US" altLang="en-US" dirty="0" err="1">
                <a:ea typeface="Arial" charset="0"/>
              </a:rPr>
              <a:t>tệp</a:t>
            </a:r>
            <a:r>
              <a:rPr lang="en-US" altLang="en-US" dirty="0">
                <a:ea typeface="Arial" charset="0"/>
              </a:rPr>
              <a:t> </a:t>
            </a:r>
            <a:r>
              <a:rPr lang="en-US" altLang="en-US" dirty="0" err="1">
                <a:ea typeface="Arial" charset="0"/>
              </a:rPr>
              <a:t>dữ</a:t>
            </a:r>
            <a:r>
              <a:rPr lang="en-US" altLang="en-US" dirty="0">
                <a:ea typeface="Arial" charset="0"/>
              </a:rPr>
              <a:t> </a:t>
            </a:r>
            <a:r>
              <a:rPr lang="en-US" altLang="en-US" dirty="0" err="1">
                <a:ea typeface="Arial" charset="0"/>
              </a:rPr>
              <a:t>liệu</a:t>
            </a:r>
            <a:r>
              <a:rPr lang="en-US" altLang="en-US" dirty="0">
                <a:ea typeface="Arial" charset="0"/>
              </a:rPr>
              <a:t> f_in.dat</a:t>
            </a:r>
            <a:r>
              <a:rPr lang="vi-VN" altLang="en-US" dirty="0">
                <a:ea typeface="Arial" charset="0"/>
              </a:rPr>
              <a:t> bao gồm n đòng, mỗi đòng là một số tự nhiên.</a:t>
            </a:r>
            <a:r>
              <a:rPr lang="en-US" altLang="en-US" dirty="0">
                <a:ea typeface="Arial" charset="0"/>
              </a:rPr>
              <a:t> </a:t>
            </a:r>
            <a:r>
              <a:rPr lang="vi-VN" altLang="en-US" dirty="0">
                <a:ea typeface="Arial" charset="0"/>
              </a:rPr>
              <a:t>Chương trình đưa ra kết quả tệp tin f</a:t>
            </a:r>
            <a:r>
              <a:rPr lang="en-US" altLang="en-US" dirty="0">
                <a:ea typeface="Arial" charset="0"/>
              </a:rPr>
              <a:t>_</a:t>
            </a:r>
            <a:r>
              <a:rPr lang="vi-VN" altLang="en-US" dirty="0">
                <a:ea typeface="Arial" charset="0"/>
              </a:rPr>
              <a:t>out.dat bao gồm n dòng, mỗi dòng sẽ ghi ra l</a:t>
            </a:r>
            <a:r>
              <a:rPr lang="en-US" altLang="en-US" dirty="0">
                <a:ea typeface="Arial" charset="0"/>
              </a:rPr>
              <a:t>ầ</a:t>
            </a:r>
            <a:r>
              <a:rPr lang="vi-VN" altLang="en-US" dirty="0">
                <a:ea typeface="Arial" charset="0"/>
              </a:rPr>
              <a:t>n lượt các ước số nguyên tố khác nhau của số tương ứng từ tệp f</a:t>
            </a:r>
            <a:r>
              <a:rPr lang="en-US" altLang="en-US" dirty="0">
                <a:ea typeface="Arial" charset="0"/>
              </a:rPr>
              <a:t>_</a:t>
            </a:r>
            <a:r>
              <a:rPr lang="vi-VN" altLang="en-US" dirty="0">
                <a:ea typeface="Arial" charset="0"/>
              </a:rPr>
              <a:t>in.dạt.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49850"/>
          </a:xfrm>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vi-VN" altLang="en-US" dirty="0">
                <a:ea typeface="Arial" charset="0"/>
              </a:rPr>
              <a:t>Viết chương trình Ghép phách: Cho 3 tập tin dữ liệu Sbd</a:t>
            </a:r>
            <a:r>
              <a:rPr lang="en-US" altLang="en-US" dirty="0">
                <a:ea typeface="Arial" charset="0"/>
              </a:rPr>
              <a:t>_</a:t>
            </a:r>
            <a:r>
              <a:rPr lang="vi-VN" altLang="en-US" dirty="0">
                <a:ea typeface="Arial" charset="0"/>
              </a:rPr>
              <a:t>Ph</a:t>
            </a:r>
            <a:r>
              <a:rPr lang="en-US" altLang="en-US" dirty="0">
                <a:ea typeface="Arial" charset="0"/>
              </a:rPr>
              <a:t>.</a:t>
            </a:r>
            <a:r>
              <a:rPr lang="vi-VN" altLang="en-US" dirty="0">
                <a:ea typeface="Arial" charset="0"/>
              </a:rPr>
              <a:t>dat, SBD</a:t>
            </a:r>
            <a:r>
              <a:rPr lang="en-US" altLang="en-US" dirty="0">
                <a:ea typeface="Arial" charset="0"/>
              </a:rPr>
              <a:t>_</a:t>
            </a:r>
            <a:r>
              <a:rPr lang="vi-VN" altLang="en-US" dirty="0">
                <a:ea typeface="Arial" charset="0"/>
              </a:rPr>
              <a:t>Ten</a:t>
            </a:r>
            <a:r>
              <a:rPr lang="en-US" altLang="en-US" dirty="0">
                <a:ea typeface="Arial" charset="0"/>
              </a:rPr>
              <a:t>.</a:t>
            </a:r>
            <a:r>
              <a:rPr lang="vi-VN" altLang="en-US" dirty="0">
                <a:ea typeface="Arial" charset="0"/>
              </a:rPr>
              <a:t>txt và</a:t>
            </a:r>
            <a:r>
              <a:rPr lang="en-US" altLang="en-US" dirty="0">
                <a:ea typeface="Arial" charset="0"/>
              </a:rPr>
              <a:t> </a:t>
            </a:r>
            <a:r>
              <a:rPr lang="vi-VN" altLang="en-US" dirty="0">
                <a:ea typeface="Arial" charset="0"/>
              </a:rPr>
              <a:t>Phieu_Diem.txt</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Tập tin Sbd_Ph.dạt chứa thông tin số báo danh và số phách.</a:t>
            </a:r>
            <a:r>
              <a:rPr lang="en-US" altLang="en-US" dirty="0">
                <a:ea typeface="Arial" charset="0"/>
              </a:rPr>
              <a:t> </a:t>
            </a:r>
            <a:r>
              <a:rPr lang="vi-VN" altLang="en-US" dirty="0">
                <a:ea typeface="Arial" charset="0"/>
              </a:rPr>
              <a:t>Mỗi dòng ghi hai số nguyên dương a, b lần lượt tương ứng là số báo danh và số phách của một thí sinh.</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Tập tin Sbd_Ten</a:t>
            </a:r>
            <a:r>
              <a:rPr lang="en-US" altLang="en-US" dirty="0">
                <a:ea typeface="Arial" charset="0"/>
              </a:rPr>
              <a:t>/</a:t>
            </a:r>
            <a:r>
              <a:rPr lang="vi-VN" altLang="en-US" dirty="0">
                <a:ea typeface="Arial" charset="0"/>
              </a:rPr>
              <a:t>txt chứa thông tin số báo danh và họ tên.</a:t>
            </a:r>
            <a:r>
              <a:rPr lang="en-US" altLang="en-US" dirty="0">
                <a:ea typeface="Arial" charset="0"/>
              </a:rPr>
              <a:t> </a:t>
            </a:r>
            <a:r>
              <a:rPr lang="vi-VN" altLang="en-US" dirty="0">
                <a:ea typeface="Arial" charset="0"/>
              </a:rPr>
              <a:t>Mỗi dòng ghi số nguyên dương a và chuỗi ký tự st tương ứng là số báo danh và họ tên của thí sinh.</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Tập tin Phieu_Diem.txt chứa thông tin số phách và điểm.</a:t>
            </a:r>
            <a:r>
              <a:rPr lang="en-US" altLang="en-US" dirty="0">
                <a:ea typeface="Arial" charset="0"/>
              </a:rPr>
              <a:t> </a:t>
            </a:r>
            <a:r>
              <a:rPr lang="vi-VN" altLang="en-US" dirty="0">
                <a:ea typeface="Arial" charset="0"/>
              </a:rPr>
              <a:t>Mỗi dòng ghi 2 số nguyên a, b tương ứng là số phách và điểm của một thí sinh.</a:t>
            </a:r>
            <a:endParaRPr lang="en-US" altLang="en-US" dirty="0">
              <a:ea typeface="Arial" charset="0"/>
            </a:endParaRPr>
          </a:p>
          <a:p>
            <a:pPr marL="0" indent="0">
              <a:spcBef>
                <a:spcPts val="725"/>
              </a:spcBef>
              <a:spcAft>
                <a:spcPts val="725"/>
              </a:spcAft>
              <a:buNone/>
            </a:pPr>
            <a:r>
              <a:rPr lang="vi-VN" altLang="en-US" dirty="0">
                <a:ea typeface="Arial" charset="0"/>
              </a:rPr>
              <a:t>Thực hiện các yêu cầu sau:</a:t>
            </a:r>
            <a:r>
              <a:rPr lang="en-US" altLang="en-US" dirty="0">
                <a:ea typeface="Arial" charset="0"/>
              </a:rPr>
              <a:t> </a:t>
            </a:r>
            <a:r>
              <a:rPr lang="vi-VN" altLang="en-US" dirty="0">
                <a:ea typeface="Arial" charset="0"/>
              </a:rPr>
              <a:t>a</a:t>
            </a:r>
            <a:r>
              <a:rPr lang="en-US" altLang="en-US" dirty="0">
                <a:ea typeface="Arial" charset="0"/>
              </a:rPr>
              <a:t>)</a:t>
            </a:r>
            <a:r>
              <a:rPr lang="vi-VN" altLang="en-US" dirty="0">
                <a:ea typeface="Arial" charset="0"/>
              </a:rPr>
              <a:t> Hãy đọc dữ liệu từ các tập tin đã cho để lắp ráp thông tin:</a:t>
            </a:r>
            <a:r>
              <a:rPr lang="en-US" altLang="en-US" dirty="0">
                <a:ea typeface="Arial" charset="0"/>
              </a:rPr>
              <a:t> </a:t>
            </a:r>
            <a:r>
              <a:rPr lang="vi-VN" altLang="en-US" dirty="0">
                <a:ea typeface="Arial" charset="0"/>
              </a:rPr>
              <a:t>Số báo danh, Họ tên và điểm thi của một thí sinh.</a:t>
            </a:r>
            <a:r>
              <a:rPr lang="en-US" altLang="en-US" dirty="0">
                <a:ea typeface="Arial" charset="0"/>
              </a:rPr>
              <a:t> </a:t>
            </a:r>
            <a:r>
              <a:rPr lang="vi-VN" altLang="en-US" dirty="0">
                <a:ea typeface="Arial" charset="0"/>
              </a:rPr>
              <a:t>B</a:t>
            </a:r>
            <a:r>
              <a:rPr lang="en-US" altLang="en-US" dirty="0">
                <a:ea typeface="Arial" charset="0"/>
              </a:rPr>
              <a:t>)</a:t>
            </a:r>
            <a:r>
              <a:rPr lang="vi-VN" altLang="en-US" dirty="0">
                <a:ea typeface="Arial" charset="0"/>
              </a:rPr>
              <a:t> Sắp xếp danh sách thí sinh này theo điểm giảm dần và ghi dữ liệu ra tập tin</a:t>
            </a:r>
            <a:r>
              <a:rPr lang="en-US" altLang="en-US" dirty="0">
                <a:ea typeface="Arial" charset="0"/>
              </a:rPr>
              <a:t> </a:t>
            </a:r>
            <a:r>
              <a:rPr lang="vi-VN" altLang="en-US" dirty="0">
                <a:ea typeface="Arial" charset="0"/>
              </a:rPr>
              <a:t>Ketqua.txt trong đó mỗi dòng thông tin ghi Số báo danh, họ và tên, điểm của một thí sinh.</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vi-VN" altLang="en-US" dirty="0">
                <a:ea typeface="Arial" charset="0"/>
              </a:rPr>
              <a:t>Tạo bảng số dưới đây sau đó ghi vào một text file (sinh viên tự đặt tên)</a:t>
            </a:r>
            <a:endParaRPr lang="en-US" altLang="en-US" dirty="0">
              <a:ea typeface="Arial" charset="0"/>
            </a:endParaRPr>
          </a:p>
          <a:p>
            <a:pPr marL="0" indent="0">
              <a:spcBef>
                <a:spcPts val="725"/>
              </a:spcBef>
              <a:spcAft>
                <a:spcPts val="725"/>
              </a:spcAft>
              <a:buNone/>
            </a:pPr>
            <a:r>
              <a:rPr lang="vi-VN" altLang="en-US" dirty="0">
                <a:ea typeface="Arial" charset="0"/>
              </a:rPr>
              <a:t>4</a:t>
            </a:r>
            <a:endParaRPr lang="en-US" altLang="en-US" dirty="0">
              <a:ea typeface="Arial" charset="0"/>
            </a:endParaRPr>
          </a:p>
          <a:p>
            <a:pPr marL="0" indent="0">
              <a:spcBef>
                <a:spcPts val="725"/>
              </a:spcBef>
              <a:spcAft>
                <a:spcPts val="725"/>
              </a:spcAft>
              <a:buNone/>
            </a:pPr>
            <a:r>
              <a:rPr lang="vi-VN" altLang="en-US" dirty="0">
                <a:ea typeface="Arial" charset="0"/>
              </a:rPr>
              <a:t>211 133 180 5</a:t>
            </a:r>
            <a:endParaRPr lang="en-US" altLang="en-US" dirty="0">
              <a:ea typeface="Arial" charset="0"/>
            </a:endParaRPr>
          </a:p>
          <a:p>
            <a:pPr marL="0" indent="0">
              <a:spcBef>
                <a:spcPts val="725"/>
              </a:spcBef>
              <a:spcAft>
                <a:spcPts val="725"/>
              </a:spcAft>
              <a:buNone/>
            </a:pPr>
            <a:r>
              <a:rPr lang="vi-VN" altLang="en-US" dirty="0">
                <a:ea typeface="Arial" charset="0"/>
              </a:rPr>
              <a:t>192 168</a:t>
            </a:r>
            <a:r>
              <a:rPr lang="en-US" altLang="en-US" dirty="0">
                <a:ea typeface="Arial" charset="0"/>
              </a:rPr>
              <a:t> </a:t>
            </a:r>
            <a:r>
              <a:rPr lang="vi-VN" altLang="en-US" dirty="0">
                <a:ea typeface="Arial" charset="0"/>
              </a:rPr>
              <a:t>1 254</a:t>
            </a:r>
            <a:endParaRPr lang="en-US" altLang="en-US" dirty="0">
              <a:ea typeface="Arial" charset="0"/>
            </a:endParaRPr>
          </a:p>
          <a:p>
            <a:pPr marL="0" indent="0">
              <a:spcBef>
                <a:spcPts val="725"/>
              </a:spcBef>
              <a:spcAft>
                <a:spcPts val="725"/>
              </a:spcAft>
              <a:buNone/>
            </a:pPr>
            <a:r>
              <a:rPr lang="vi-VN" altLang="en-US" dirty="0">
                <a:ea typeface="Arial" charset="0"/>
              </a:rPr>
              <a:t>11 1</a:t>
            </a:r>
            <a:r>
              <a:rPr lang="en-US" altLang="en-US" dirty="0">
                <a:ea typeface="Arial" charset="0"/>
              </a:rPr>
              <a:t> </a:t>
            </a:r>
            <a:r>
              <a:rPr lang="vi-VN" altLang="en-US" dirty="0">
                <a:ea typeface="Arial" charset="0"/>
              </a:rPr>
              <a:t>11</a:t>
            </a:r>
            <a:r>
              <a:rPr lang="en-US" altLang="en-US" dirty="0">
                <a:ea typeface="Arial" charset="0"/>
              </a:rPr>
              <a:t> </a:t>
            </a:r>
            <a:r>
              <a:rPr lang="vi-VN" altLang="en-US" dirty="0">
                <a:ea typeface="Arial" charset="0"/>
              </a:rPr>
              <a:t>233</a:t>
            </a:r>
            <a:endParaRPr lang="en-US" altLang="en-US" dirty="0">
              <a:ea typeface="Arial" charset="0"/>
            </a:endParaRPr>
          </a:p>
          <a:p>
            <a:pPr marL="0" indent="0">
              <a:spcBef>
                <a:spcPts val="725"/>
              </a:spcBef>
              <a:spcAft>
                <a:spcPts val="725"/>
              </a:spcAft>
              <a:buNone/>
            </a:pPr>
            <a:r>
              <a:rPr lang="vi-VN" altLang="en-US" dirty="0">
                <a:ea typeface="Arial" charset="0"/>
              </a:rPr>
              <a:t>Viết chương trình thực hiện các yêu cầu sau:</a:t>
            </a:r>
            <a:r>
              <a:rPr lang="en-US" altLang="en-US" dirty="0">
                <a:ea typeface="Arial" charset="0"/>
              </a:rPr>
              <a:t> </a:t>
            </a:r>
            <a:r>
              <a:rPr lang="vi-VN" altLang="en-US" dirty="0">
                <a:ea typeface="Arial" charset="0"/>
              </a:rPr>
              <a:t>a</a:t>
            </a:r>
            <a:r>
              <a:rPr lang="en-US" altLang="en-US" dirty="0">
                <a:ea typeface="Arial" charset="0"/>
              </a:rPr>
              <a:t>)</a:t>
            </a:r>
            <a:r>
              <a:rPr lang="vi-VN" altLang="en-US" dirty="0">
                <a:ea typeface="Arial" charset="0"/>
              </a:rPr>
              <a:t> Hiển thị nội dung dòng đầu tiên và dòng thứ 3.</a:t>
            </a:r>
            <a:r>
              <a:rPr lang="en-US" altLang="en-US" dirty="0">
                <a:ea typeface="Arial" charset="0"/>
              </a:rPr>
              <a:t> </a:t>
            </a:r>
            <a:r>
              <a:rPr lang="vi-VN" altLang="en-US" dirty="0">
                <a:ea typeface="Arial" charset="0"/>
              </a:rPr>
              <a:t>b</a:t>
            </a:r>
            <a:r>
              <a:rPr lang="en-US" altLang="en-US" dirty="0">
                <a:ea typeface="Arial" charset="0"/>
              </a:rPr>
              <a:t>)</a:t>
            </a:r>
            <a:r>
              <a:rPr lang="vi-VN" altLang="en-US" dirty="0">
                <a:ea typeface="Arial" charset="0"/>
              </a:rPr>
              <a:t> Hiển thị nội dung toàn bộ file.</a:t>
            </a:r>
            <a:r>
              <a:rPr lang="en-US" altLang="en-US" dirty="0">
                <a:ea typeface="Arial" charset="0"/>
              </a:rPr>
              <a:t> </a:t>
            </a:r>
            <a:r>
              <a:rPr lang="vi-VN" altLang="en-US" dirty="0">
                <a:ea typeface="Arial" charset="0"/>
              </a:rPr>
              <a:t>C</a:t>
            </a:r>
            <a:r>
              <a:rPr lang="en-US" altLang="en-US" dirty="0">
                <a:ea typeface="Arial" charset="0"/>
              </a:rPr>
              <a:t>)</a:t>
            </a:r>
            <a:r>
              <a:rPr lang="vi-VN" altLang="en-US" dirty="0">
                <a:ea typeface="Arial" charset="0"/>
              </a:rPr>
              <a:t> Tìm các số lẻ trong file trên rồi ghi các số đó lên một file ODD.txt với định dạng là ma trận 4x4 (các vị trí không có số lẻ thay thế bằng dấu "0").</a:t>
            </a:r>
            <a:r>
              <a:rPr lang="en-US" altLang="en-US" dirty="0">
                <a:ea typeface="Arial" charset="0"/>
              </a:rPr>
              <a:t> </a:t>
            </a:r>
            <a:r>
              <a:rPr lang="vi-VN" altLang="en-US" dirty="0">
                <a:ea typeface="Arial" charset="0"/>
              </a:rPr>
              <a:t>D</a:t>
            </a:r>
            <a:r>
              <a:rPr lang="en-US" altLang="en-US" dirty="0">
                <a:ea typeface="Arial" charset="0"/>
              </a:rPr>
              <a:t>)</a:t>
            </a:r>
            <a:r>
              <a:rPr lang="vi-VN" altLang="en-US" dirty="0">
                <a:ea typeface="Arial" charset="0"/>
              </a:rPr>
              <a:t> In ra nội dung dòng cuối của file ODD.txt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11.1.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a:t>
            </a:r>
          </a:p>
        </p:txBody>
      </p:sp>
      <p:sp>
        <p:nvSpPr>
          <p:cNvPr id="3" name="Content Placeholder 2"/>
          <p:cNvSpPr>
            <a:spLocks noGrp="1"/>
          </p:cNvSpPr>
          <p:nvPr>
            <p:ph idx="1"/>
          </p:nvPr>
        </p:nvSpPr>
        <p:spPr>
          <a:xfrm>
            <a:off x="392626" y="1371601"/>
            <a:ext cx="11406748" cy="5029200"/>
          </a:xfrm>
        </p:spPr>
        <p:txBody>
          <a:bodyPr>
            <a:normAutofit/>
          </a:bodyPr>
          <a:lstStyle/>
          <a:p>
            <a:r>
              <a:rPr lang="en-US" altLang="en-US" b="1" dirty="0" err="1"/>
              <a:t>Mở</a:t>
            </a:r>
            <a:r>
              <a:rPr lang="en-US" altLang="en-US" b="1" dirty="0"/>
              <a:t> </a:t>
            </a:r>
            <a:r>
              <a:rPr lang="en-US" altLang="en-US" b="1" dirty="0" err="1"/>
              <a:t>tập</a:t>
            </a:r>
            <a:r>
              <a:rPr lang="en-US" altLang="en-US" b="1" dirty="0"/>
              <a:t> tin</a:t>
            </a:r>
          </a:p>
          <a:p>
            <a:pPr marL="0" indent="0">
              <a:buNone/>
            </a:pPr>
            <a:r>
              <a:rPr lang="en-US" altLang="en-US" dirty="0"/>
              <a:t>+ </a:t>
            </a:r>
            <a:r>
              <a:rPr lang="vi-VN" altLang="en-US" dirty="0"/>
              <a:t>Cú pháp chính để mở tập tin trong Python là sử dụng hàm open(). Dưới đây là cú pháp cơ bản:</a:t>
            </a:r>
            <a:endParaRPr lang="en-US" altLang="en-US" dirty="0"/>
          </a:p>
          <a:p>
            <a:pPr marL="0" indent="0" algn="ctr">
              <a:buNone/>
            </a:pPr>
            <a:r>
              <a:rPr lang="en-GB" altLang="en-US" dirty="0"/>
              <a:t>file = open(</a:t>
            </a:r>
            <a:r>
              <a:rPr lang="en-GB" altLang="en-US" dirty="0" err="1"/>
              <a:t>file_path</a:t>
            </a:r>
            <a:r>
              <a:rPr lang="en-GB" altLang="en-US" dirty="0"/>
              <a:t>, mode, buffering)</a:t>
            </a:r>
            <a:endParaRPr lang="vi-VN" altLang="en-US" dirty="0"/>
          </a:p>
          <a:p>
            <a:pPr marL="0" indent="0">
              <a:buNone/>
            </a:pPr>
            <a:r>
              <a:rPr lang="en-US" altLang="en-US" dirty="0"/>
              <a:t>+ </a:t>
            </a:r>
            <a:r>
              <a:rPr lang="vi-VN" altLang="en-US" dirty="0"/>
              <a:t>Trong đó:</a:t>
            </a:r>
          </a:p>
          <a:p>
            <a:pPr marL="0" indent="0">
              <a:buNone/>
            </a:pPr>
            <a:r>
              <a:rPr lang="en-US" altLang="en-US" dirty="0"/>
              <a:t>- f</a:t>
            </a:r>
            <a:r>
              <a:rPr lang="vi-VN" altLang="en-US" dirty="0"/>
              <a:t>ile_path là đường dẫn đến tập tin mà bạn muốn mở.</a:t>
            </a:r>
          </a:p>
          <a:p>
            <a:pPr marL="0" indent="0">
              <a:buNone/>
            </a:pPr>
            <a:r>
              <a:rPr lang="en-US" altLang="en-US" dirty="0"/>
              <a:t>- </a:t>
            </a:r>
            <a:r>
              <a:rPr lang="vi-VN" altLang="en-US" dirty="0"/>
              <a:t>mode là chế độ mở tập tin. Đây là một chuỗi đại diện cho mục đích mở tệp tin và các hoạt động liên quan. Một số giá trị phổ biến cho mode bao gồm "r" (đọc), "w" (ghi), "a" (ghi tiếp), "x" (tạo mới), và "b" (nhị phân). mode là bắt buộc.</a:t>
            </a:r>
          </a:p>
          <a:p>
            <a:pPr marL="0" indent="0">
              <a:buNone/>
            </a:pPr>
            <a:r>
              <a:rPr lang="en-US" altLang="en-US" dirty="0"/>
              <a:t>- </a:t>
            </a:r>
            <a:r>
              <a:rPr lang="vi-VN" altLang="en-US" dirty="0"/>
              <a:t>buffering là một số nguyên (tùy chọn) đại diện cho cách buffering được thực hiện. Giá trị mặc định là -1, nghĩa là sử dụng các giá trị buffering mặc định của hệ thống. Bạn cũng có thể chỉ định 0 (không buffering</a:t>
            </a:r>
            <a:r>
              <a:rPr lang="en-US" altLang="en-US" dirty="0"/>
              <a:t> – </a:t>
            </a:r>
            <a:r>
              <a:rPr lang="en-US" altLang="en-US" dirty="0" err="1"/>
              <a:t>không</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bộ</a:t>
            </a:r>
            <a:r>
              <a:rPr lang="en-US" altLang="en-US" dirty="0"/>
              <a:t> </a:t>
            </a:r>
            <a:r>
              <a:rPr lang="en-US" altLang="en-US" dirty="0" err="1"/>
              <a:t>nhớ</a:t>
            </a:r>
            <a:r>
              <a:rPr lang="en-US" altLang="en-US" dirty="0"/>
              <a:t> </a:t>
            </a:r>
            <a:r>
              <a:rPr lang="en-US" altLang="en-US" dirty="0" err="1"/>
              <a:t>đệm</a:t>
            </a:r>
            <a:r>
              <a:rPr lang="vi-VN" altLang="en-US" dirty="0"/>
              <a:t>), 1 (</a:t>
            </a:r>
            <a:r>
              <a:rPr lang="en-US" altLang="en-US" dirty="0" err="1"/>
              <a:t>sử</a:t>
            </a:r>
            <a:r>
              <a:rPr lang="en-US" altLang="en-US" dirty="0"/>
              <a:t> </a:t>
            </a:r>
            <a:r>
              <a:rPr lang="en-US" altLang="en-US" dirty="0" err="1"/>
              <a:t>dụng</a:t>
            </a:r>
            <a:r>
              <a:rPr lang="en-US" altLang="en-US" dirty="0"/>
              <a:t> </a:t>
            </a:r>
            <a:r>
              <a:rPr lang="en-US" altLang="en-US" dirty="0" err="1"/>
              <a:t>bộ</a:t>
            </a:r>
            <a:r>
              <a:rPr lang="en-US" altLang="en-US" dirty="0"/>
              <a:t> </a:t>
            </a:r>
            <a:r>
              <a:rPr lang="en-US" altLang="en-US" dirty="0" err="1"/>
              <a:t>nhớ</a:t>
            </a:r>
            <a:r>
              <a:rPr lang="en-US" altLang="en-US" dirty="0"/>
              <a:t> </a:t>
            </a:r>
            <a:r>
              <a:rPr lang="en-US" altLang="en-US" dirty="0" err="1"/>
              <a:t>đệm</a:t>
            </a:r>
            <a:r>
              <a:rPr lang="en-US" altLang="en-US" dirty="0"/>
              <a:t> - </a:t>
            </a:r>
            <a:r>
              <a:rPr lang="vi-VN" altLang="en-US" dirty="0"/>
              <a:t>buffering theo dòng) hoặc một số nguyên dương khác để chỉ định kích thước buffer cụ thể.</a:t>
            </a:r>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564916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vi-VN" altLang="en-US" dirty="0">
                <a:ea typeface="Arial" charset="0"/>
              </a:rPr>
              <a:t>Giả sử có hai file văn bản chứa số nguyên là m</a:t>
            </a:r>
            <a:r>
              <a:rPr lang="en-US" altLang="en-US" dirty="0">
                <a:ea typeface="Arial" charset="0"/>
              </a:rPr>
              <a:t>_</a:t>
            </a:r>
            <a:r>
              <a:rPr lang="vi-VN" altLang="en-US" dirty="0">
                <a:ea typeface="Arial" charset="0"/>
              </a:rPr>
              <a:t>nums</a:t>
            </a:r>
            <a:r>
              <a:rPr lang="en-US" altLang="en-US" dirty="0">
                <a:ea typeface="Arial" charset="0"/>
              </a:rPr>
              <a:t>.</a:t>
            </a:r>
            <a:r>
              <a:rPr lang="vi-VN" altLang="en-US" dirty="0">
                <a:ea typeface="Arial" charset="0"/>
              </a:rPr>
              <a:t>txt, và n</a:t>
            </a:r>
            <a:r>
              <a:rPr lang="en-US" altLang="en-US" dirty="0">
                <a:ea typeface="Arial" charset="0"/>
              </a:rPr>
              <a:t>_</a:t>
            </a:r>
            <a:r>
              <a:rPr lang="vi-VN" altLang="en-US" dirty="0">
                <a:ea typeface="Arial" charset="0"/>
              </a:rPr>
              <a:t>num</a:t>
            </a:r>
            <a:r>
              <a:rPr lang="en-US" altLang="en-US" dirty="0">
                <a:ea typeface="Arial" charset="0"/>
              </a:rPr>
              <a:t>.</a:t>
            </a:r>
            <a:r>
              <a:rPr lang="vi-VN" altLang="en-US" dirty="0">
                <a:ea typeface="Arial" charset="0"/>
              </a:rPr>
              <a:t>txt. Trong đ</a:t>
            </a:r>
            <a:r>
              <a:rPr lang="en-US" altLang="en-US" dirty="0">
                <a:ea typeface="Arial" charset="0"/>
              </a:rPr>
              <a:t>ó</a:t>
            </a:r>
            <a:r>
              <a:rPr lang="vi-VN" altLang="en-US" dirty="0">
                <a:ea typeface="Arial" charset="0"/>
              </a:rPr>
              <a:t> văn bản m</a:t>
            </a:r>
            <a:r>
              <a:rPr lang="en-US" altLang="en-US" dirty="0">
                <a:ea typeface="Arial" charset="0"/>
              </a:rPr>
              <a:t>_</a:t>
            </a:r>
            <a:r>
              <a:rPr lang="vi-VN" altLang="en-US" dirty="0">
                <a:ea typeface="Arial" charset="0"/>
              </a:rPr>
              <a:t>num</a:t>
            </a:r>
            <a:r>
              <a:rPr lang="en-US" altLang="en-US" dirty="0">
                <a:ea typeface="Arial" charset="0"/>
              </a:rPr>
              <a:t>.</a:t>
            </a:r>
            <a:r>
              <a:rPr lang="vi-VN" altLang="en-US" dirty="0">
                <a:ea typeface="Arial" charset="0"/>
              </a:rPr>
              <a:t>txt chứa m số nguyên, văn bản n</a:t>
            </a:r>
            <a:r>
              <a:rPr lang="en-US" altLang="en-US" dirty="0">
                <a:ea typeface="Arial" charset="0"/>
              </a:rPr>
              <a:t>_</a:t>
            </a:r>
            <a:r>
              <a:rPr lang="vi-VN" altLang="en-US" dirty="0">
                <a:ea typeface="Arial" charset="0"/>
              </a:rPr>
              <a:t>num</a:t>
            </a:r>
            <a:r>
              <a:rPr lang="en-US" altLang="en-US" dirty="0">
                <a:ea typeface="Arial" charset="0"/>
              </a:rPr>
              <a:t>.</a:t>
            </a:r>
            <a:r>
              <a:rPr lang="vi-VN" altLang="en-US" dirty="0">
                <a:ea typeface="Arial" charset="0"/>
              </a:rPr>
              <a:t>txt chứa n số nguyên. </a:t>
            </a:r>
            <a:endParaRPr lang="en-US" altLang="en-US" dirty="0">
              <a:ea typeface="Arial" charset="0"/>
            </a:endParaRPr>
          </a:p>
          <a:p>
            <a:pPr marL="0" indent="0">
              <a:spcBef>
                <a:spcPts val="725"/>
              </a:spcBef>
              <a:spcAft>
                <a:spcPts val="725"/>
              </a:spcAft>
              <a:buNone/>
            </a:pPr>
            <a:r>
              <a:rPr lang="vi-VN" altLang="en-US" dirty="0">
                <a:ea typeface="Arial" charset="0"/>
              </a:rPr>
              <a:t>Viết chương</a:t>
            </a:r>
            <a:r>
              <a:rPr lang="en-US" altLang="en-US" dirty="0">
                <a:ea typeface="Arial" charset="0"/>
              </a:rPr>
              <a:t> </a:t>
            </a:r>
            <a:r>
              <a:rPr lang="vi-VN" altLang="en-US" dirty="0">
                <a:ea typeface="Arial" charset="0"/>
              </a:rPr>
              <a:t>trình tìm ra các số có mặt ở cả 2 file văn bản trên, lưu kết quả tìm được vào file có tên là so</a:t>
            </a:r>
            <a:r>
              <a:rPr lang="en-US" altLang="en-US" dirty="0">
                <a:ea typeface="Arial" charset="0"/>
              </a:rPr>
              <a:t>_</a:t>
            </a:r>
            <a:r>
              <a:rPr lang="vi-VN" altLang="en-US" dirty="0">
                <a:ea typeface="Arial" charset="0"/>
              </a:rPr>
              <a:t>chung.txt sau đó in nội dung file so</a:t>
            </a:r>
            <a:r>
              <a:rPr lang="en-US" altLang="en-US" dirty="0">
                <a:ea typeface="Arial" charset="0"/>
              </a:rPr>
              <a:t>_</a:t>
            </a:r>
            <a:r>
              <a:rPr lang="vi-VN" altLang="en-US" dirty="0">
                <a:ea typeface="Arial" charset="0"/>
              </a:rPr>
              <a:t>chung.txt ra màn hình.</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vi-VN" altLang="en-US" dirty="0">
                <a:ea typeface="Arial" charset="0"/>
              </a:rPr>
              <a:t>Để quản lý nhân viên lưu trữ nội dung các thông tín dạng cấu trúc gồm: Mã NV, TânNV, Chức vụ, Hệ số lương, Lương, Phụ cấp chức vụ, Thực lĩnh.</a:t>
            </a:r>
            <a:endParaRPr lang="en-US" altLang="en-US" dirty="0">
              <a:ea typeface="Arial" charset="0"/>
            </a:endParaRPr>
          </a:p>
          <a:p>
            <a:pPr marL="0" indent="0">
              <a:spcBef>
                <a:spcPts val="725"/>
              </a:spcBef>
              <a:spcAft>
                <a:spcPts val="725"/>
              </a:spcAft>
              <a:buNone/>
            </a:pPr>
            <a:r>
              <a:rPr lang="vi-VN" altLang="en-US" dirty="0">
                <a:ea typeface="Arial" charset="0"/>
              </a:rPr>
              <a:t>Các thông tin Mã NV, Tên NV, Chức vụ, Hệ số lương được nhập vào từ bàn phím.</a:t>
            </a:r>
            <a:endParaRPr lang="en-US" altLang="en-US" dirty="0">
              <a:ea typeface="Arial" charset="0"/>
            </a:endParaRPr>
          </a:p>
          <a:p>
            <a:pPr marL="0" indent="0">
              <a:spcBef>
                <a:spcPts val="725"/>
              </a:spcBef>
              <a:spcAft>
                <a:spcPts val="725"/>
              </a:spcAft>
              <a:buNone/>
            </a:pPr>
            <a:r>
              <a:rPr lang="vi-VN" altLang="en-US" dirty="0">
                <a:ea typeface="Arial" charset="0"/>
              </a:rPr>
              <a:t>Tạo một project (thư mục) LAB11, có cấu trúc lưu trữ như sau:</a:t>
            </a:r>
            <a:endParaRPr lang="en-US" altLang="en-US" dirty="0">
              <a:ea typeface="Arial" charset="0"/>
            </a:endParaRP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04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5518559"/>
          </a:xfrm>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vi-VN" altLang="en-US" dirty="0">
                <a:ea typeface="Arial" charset="0"/>
              </a:rPr>
              <a:t>Viết chương trình quản lý nhân viên đặt tên là qlynhanvien</a:t>
            </a:r>
            <a:r>
              <a:rPr lang="en-US" altLang="en-US" dirty="0">
                <a:ea typeface="Arial" charset="0"/>
              </a:rPr>
              <a:t>.</a:t>
            </a:r>
            <a:r>
              <a:rPr lang="vi-VN" altLang="en-US" dirty="0">
                <a:ea typeface="Arial" charset="0"/>
              </a:rPr>
              <a:t>py hiển thị menu để thựchiện các chức năng sau:</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Nhập vào từ bàn phím một danh sách các nhân viên.</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Tính Lương cho các nhân viên biết:</a:t>
            </a:r>
            <a:r>
              <a:rPr lang="en-US" altLang="en-US" dirty="0">
                <a:ea typeface="Arial" charset="0"/>
              </a:rPr>
              <a:t> </a:t>
            </a:r>
            <a:r>
              <a:rPr lang="vi-VN" altLang="en-US" dirty="0">
                <a:ea typeface="Arial" charset="0"/>
              </a:rPr>
              <a:t>Lương </a:t>
            </a:r>
            <a:r>
              <a:rPr lang="en-US" altLang="en-US" dirty="0">
                <a:ea typeface="Arial" charset="0"/>
              </a:rPr>
              <a:t>=</a:t>
            </a:r>
            <a:r>
              <a:rPr lang="vi-VN" altLang="en-US" dirty="0">
                <a:ea typeface="Arial" charset="0"/>
              </a:rPr>
              <a:t> Hệ số lương * 1 490 000.</a:t>
            </a:r>
            <a:endParaRPr lang="en-US" altLang="en-US" dirty="0">
              <a:ea typeface="Arial" charset="0"/>
            </a:endParaRPr>
          </a:p>
          <a:p>
            <a:pPr marL="0" indent="0">
              <a:spcBef>
                <a:spcPts val="725"/>
              </a:spcBef>
              <a:spcAft>
                <a:spcPts val="725"/>
              </a:spcAft>
              <a:buNone/>
            </a:pPr>
            <a:r>
              <a:rPr lang="vi-VN" altLang="en-US" dirty="0">
                <a:ea typeface="Arial" charset="0"/>
              </a:rPr>
              <a:t>Điền thông tin Phụ cấp chức vụ cho nhân viên biết:</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Nếu Chức vụ là TP, phụ cấp chức vụ là 1 000 000.</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Nếu Chức vụ là PP, phụ cấp là 700 000.</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Nếu Chức vụ là NV, phụ cấp là 300 000.</a:t>
            </a:r>
            <a:r>
              <a:rPr lang="en-US" altLang="en-US" dirty="0">
                <a:ea typeface="Arial" charset="0"/>
              </a:rPr>
              <a:t> </a:t>
            </a:r>
          </a:p>
          <a:p>
            <a:pPr marL="0" indent="0">
              <a:spcBef>
                <a:spcPts val="725"/>
              </a:spcBef>
              <a:spcAft>
                <a:spcPts val="725"/>
              </a:spcAft>
              <a:buNone/>
            </a:pPr>
            <a:r>
              <a:rPr lang="vi-VN" altLang="en-US" dirty="0">
                <a:ea typeface="Arial" charset="0"/>
              </a:rPr>
              <a:t>Điền thông tin Thực lĩnh cho nhân viên biết:</a:t>
            </a:r>
            <a:r>
              <a:rPr lang="en-US" altLang="en-US" dirty="0">
                <a:ea typeface="Arial" charset="0"/>
              </a:rPr>
              <a:t> </a:t>
            </a:r>
            <a:r>
              <a:rPr lang="vi-VN" altLang="en-US" dirty="0">
                <a:ea typeface="Arial" charset="0"/>
              </a:rPr>
              <a:t>Thực lĩnh </a:t>
            </a:r>
            <a:r>
              <a:rPr lang="en-US" altLang="en-US" dirty="0">
                <a:ea typeface="Arial" charset="0"/>
              </a:rPr>
              <a:t>=</a:t>
            </a:r>
            <a:r>
              <a:rPr lang="vi-VN" altLang="en-US" dirty="0">
                <a:ea typeface="Arial" charset="0"/>
              </a:rPr>
              <a:t> Lương + Phụ cấp chức vục.</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712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5518559"/>
          </a:xfrm>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a:ea typeface="Arial" charset="0"/>
              </a:rPr>
              <a:t>c)</a:t>
            </a:r>
            <a:r>
              <a:rPr lang="vi-VN" altLang="en-US" dirty="0">
                <a:ea typeface="Arial" charset="0"/>
              </a:rPr>
              <a:t> In ra màn hình danh sách nhân viên với đây đủ thông tin dưới dạng bảng.</a:t>
            </a:r>
            <a:endParaRPr lang="en-US" altLang="en-US" dirty="0">
              <a:ea typeface="Arial" charset="0"/>
            </a:endParaRPr>
          </a:p>
          <a:p>
            <a:pPr marL="0" indent="0">
              <a:spcBef>
                <a:spcPts val="725"/>
              </a:spcBef>
              <a:spcAft>
                <a:spcPts val="725"/>
              </a:spcAft>
              <a:buNone/>
            </a:pPr>
            <a:r>
              <a:rPr lang="vi-VN" altLang="en-US" dirty="0">
                <a:ea typeface="Arial" charset="0"/>
              </a:rPr>
              <a:t>d</a:t>
            </a:r>
            <a:r>
              <a:rPr lang="en-US" altLang="en-US" dirty="0">
                <a:ea typeface="Arial" charset="0"/>
              </a:rPr>
              <a:t>)</a:t>
            </a:r>
            <a:r>
              <a:rPr lang="vi-VN" altLang="en-US" dirty="0">
                <a:ea typeface="Arial" charset="0"/>
              </a:rPr>
              <a:t> Sắp xếp danh sách nhân viên theo thứ tự giảm dần của Thực lĩnh và in ra danh sách sau sắp xếp.</a:t>
            </a:r>
            <a:endParaRPr lang="en-US" altLang="en-US" dirty="0">
              <a:ea typeface="Arial" charset="0"/>
            </a:endParaRPr>
          </a:p>
          <a:p>
            <a:pPr marL="0" indent="0">
              <a:spcBef>
                <a:spcPts val="725"/>
              </a:spcBef>
              <a:spcAft>
                <a:spcPts val="725"/>
              </a:spcAft>
              <a:buNone/>
            </a:pPr>
            <a:r>
              <a:rPr lang="vi-VN" altLang="en-US" dirty="0">
                <a:ea typeface="Arial" charset="0"/>
              </a:rPr>
              <a:t>e</a:t>
            </a:r>
            <a:r>
              <a:rPr lang="en-US" altLang="en-US" dirty="0">
                <a:ea typeface="Arial" charset="0"/>
              </a:rPr>
              <a:t>) </a:t>
            </a:r>
            <a:r>
              <a:rPr lang="vi-VN" altLang="en-US" dirty="0">
                <a:ea typeface="Arial" charset="0"/>
              </a:rPr>
              <a:t>Lưu dữ liệu vào file ds _nhanvien.csv trong thư mục files.</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92202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5061359"/>
          </a:xfrm>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Giả sử thông tin kiểm tra 'Chek IN' của hành khách tại sân bay NEWS_WORLD được lưu trên tên file là PASSENGERS.IN có cấu trúc như sau:</a:t>
            </a:r>
            <a:endParaRPr lang="en-US" altLang="en-US" dirty="0">
              <a:ea typeface="Arial" charset="0"/>
            </a:endParaRPr>
          </a:p>
          <a:p>
            <a:pPr marL="0" indent="0">
              <a:spcBef>
                <a:spcPts val="725"/>
              </a:spcBef>
              <a:spcAft>
                <a:spcPts val="725"/>
              </a:spcAft>
              <a:buNone/>
            </a:pPr>
            <a:r>
              <a:rPr lang="vi-VN" altLang="en-US" dirty="0">
                <a:ea typeface="Arial" charset="0"/>
              </a:rPr>
              <a:t>Dòng đầu tiên ghi số khách bay, các dòng tiếp theo ghi trọng lượng của từng đồ xách tay (túi, hộp, balo,...) của mỗi khách. </a:t>
            </a:r>
            <a:endParaRPr lang="en-US" altLang="en-US" dirty="0">
              <a:ea typeface="Arial" charset="0"/>
            </a:endParaRPr>
          </a:p>
          <a:p>
            <a:pPr marL="0" indent="0">
              <a:spcBef>
                <a:spcPts val="725"/>
              </a:spcBef>
              <a:spcAft>
                <a:spcPts val="725"/>
              </a:spcAft>
              <a:buNone/>
            </a:pPr>
            <a:r>
              <a:rPr lang="vi-VN" altLang="en-US" dirty="0">
                <a:ea typeface="Arial" charset="0"/>
              </a:rPr>
              <a:t>Dữ liệu ra được lưu trên 2 file là:</a:t>
            </a:r>
            <a:r>
              <a:rPr lang="en-US" altLang="en-US" dirty="0">
                <a:ea typeface="Arial" charset="0"/>
              </a:rPr>
              <a:t> </a:t>
            </a:r>
            <a:r>
              <a:rPr lang="vi-VN" altLang="en-US" dirty="0">
                <a:ea typeface="Arial" charset="0"/>
              </a:rPr>
              <a:t>WEIGHT.OUT ghi tổng trọng lượng các đồ xách tay của mỗi hành khách;</a:t>
            </a:r>
            <a:r>
              <a:rPr lang="en-US" altLang="en-US" dirty="0">
                <a:ea typeface="Arial" charset="0"/>
              </a:rPr>
              <a:t> </a:t>
            </a:r>
            <a:r>
              <a:rPr lang="vi-VN" altLang="en-US" dirty="0">
                <a:ea typeface="Arial" charset="0"/>
              </a:rPr>
              <a:t>CANCELED.OUT ghi số thứ tự của những hành khách bị hủy chuyến bay nếu tổng trọng lượng đồ xách tay của họ vượt quá 23 kg hoặc số lượng đồ xách tay vượt quá</a:t>
            </a:r>
            <a:r>
              <a:rPr lang="en-US" altLang="en-US" dirty="0">
                <a:ea typeface="Arial" charset="0"/>
              </a:rPr>
              <a:t> 5.</a:t>
            </a:r>
          </a:p>
          <a:p>
            <a:pPr marL="0" indent="0">
              <a:spcBef>
                <a:spcPts val="725"/>
              </a:spcBef>
              <a:spcAft>
                <a:spcPts val="725"/>
              </a:spcAft>
              <a:buNone/>
            </a:pPr>
            <a:r>
              <a:rPr lang="vi-VN" altLang="en-US" dirty="0">
                <a:ea typeface="Arial" charset="0"/>
              </a:rPr>
              <a:t>Viết chương trình, tạo, lưu các thông tin vào các file dữ liệu trong bài. In kết quả ra màn hình thông báo cụ thể về thông tin cá hành khách đã bị hủy chuyến.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675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normAutofit fontScale="925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vi-VN" altLang="en-US" dirty="0">
                <a:ea typeface="Arial" charset="0"/>
              </a:rPr>
              <a:t>Để quản lý điểm sinh viên trong một lớp với thông tin của mỗi sinh viên bao gồm: mã sv; họ tên; điểm TB; điểm RL (rèn luyện); điểm TL (tích lũy).</a:t>
            </a:r>
            <a:endParaRPr lang="en-US" altLang="en-US" dirty="0">
              <a:ea typeface="Arial" charset="0"/>
            </a:endParaRPr>
          </a:p>
          <a:p>
            <a:pPr marL="0" indent="0">
              <a:spcBef>
                <a:spcPts val="725"/>
              </a:spcBef>
              <a:spcAft>
                <a:spcPts val="725"/>
              </a:spcAft>
              <a:buNone/>
            </a:pPr>
            <a:r>
              <a:rPr lang="vi-VN" altLang="en-US" dirty="0">
                <a:ea typeface="Arial" charset="0"/>
              </a:rPr>
              <a:t>Trong đó: mã sv; họ tên; điểm TB; điểm RL, được nhập vào từ bàn phím.</a:t>
            </a:r>
            <a:endParaRPr lang="en-US" altLang="en-US" dirty="0">
              <a:ea typeface="Arial" charset="0"/>
            </a:endParaRPr>
          </a:p>
          <a:p>
            <a:pPr marL="0" indent="0">
              <a:spcBef>
                <a:spcPts val="725"/>
              </a:spcBef>
              <a:spcAft>
                <a:spcPts val="725"/>
              </a:spcAft>
              <a:buNone/>
            </a:pPr>
            <a:r>
              <a:rPr lang="vi-VN" altLang="en-US" dirty="0">
                <a:ea typeface="Arial" charset="0"/>
              </a:rPr>
              <a:t>Chương trình có các chức năng sau đây:</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Nhập danh sách sinh viên từ bàn phim.</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Tính điểm TL của sinh viên với điểm TL = (điểm TB + điểm RL)/2.c. In danh sách sinh viên với đầy đủ thông tin dưới dạng bảng, lưu dữ liệu vào file ds sinhvien.csv trong thư mục files.d. Sắp xếp danh sách sinh viên theo thứ tự tăng dần của điểm RL.e. In thông tin sinh viên có điểm TL cao nhất.Xây dựng module quanlysinhvien.py. Tạo pakage tên là My _QuanLy Sinh vien chứa module quanlysinhvien.py.Viết chương trình sử dụng pakage trên.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In danh sách sinh viên với đầy đủ thông tin dưới dạng bảng, lưu dữ liệu vào file ds sinhvien.csv trong thư mục files.</a:t>
            </a:r>
            <a:endParaRPr lang="en-US" altLang="en-US" dirty="0">
              <a:ea typeface="Arial" charset="0"/>
            </a:endParaRPr>
          </a:p>
          <a:p>
            <a:pPr marL="0" indent="0">
              <a:spcBef>
                <a:spcPts val="725"/>
              </a:spcBef>
              <a:spcAft>
                <a:spcPts val="725"/>
              </a:spcAft>
              <a:buNone/>
            </a:pPr>
            <a:r>
              <a:rPr lang="vi-VN" altLang="en-US" dirty="0">
                <a:ea typeface="Arial" charset="0"/>
              </a:rPr>
              <a:t>d</a:t>
            </a:r>
            <a:r>
              <a:rPr lang="en-US" altLang="en-US" dirty="0">
                <a:ea typeface="Arial" charset="0"/>
              </a:rPr>
              <a:t>)</a:t>
            </a:r>
            <a:r>
              <a:rPr lang="vi-VN" altLang="en-US" dirty="0">
                <a:ea typeface="Arial" charset="0"/>
              </a:rPr>
              <a:t> Sắp xếp danh sách sinh viên theo thứ tự tăng dần của điểm RL.</a:t>
            </a:r>
            <a:endParaRPr lang="en-US" altLang="en-US" dirty="0">
              <a:ea typeface="Arial" charset="0"/>
            </a:endParaRPr>
          </a:p>
          <a:p>
            <a:pPr marL="0" indent="0">
              <a:spcBef>
                <a:spcPts val="725"/>
              </a:spcBef>
              <a:spcAft>
                <a:spcPts val="725"/>
              </a:spcAft>
              <a:buNone/>
            </a:pPr>
            <a:r>
              <a:rPr lang="vi-VN" altLang="en-US" dirty="0">
                <a:ea typeface="Arial" charset="0"/>
              </a:rPr>
              <a:t>e</a:t>
            </a:r>
            <a:r>
              <a:rPr lang="en-US" altLang="en-US" dirty="0">
                <a:ea typeface="Arial" charset="0"/>
              </a:rPr>
              <a:t>)</a:t>
            </a:r>
            <a:r>
              <a:rPr lang="vi-VN" altLang="en-US" dirty="0">
                <a:ea typeface="Arial" charset="0"/>
              </a:rPr>
              <a:t> In thông tin sinh viên có điểm TL cao nhất.</a:t>
            </a:r>
            <a:r>
              <a:rPr lang="en-US" altLang="en-US" dirty="0">
                <a:ea typeface="Arial" charset="0"/>
              </a:rPr>
              <a:t> </a:t>
            </a:r>
          </a:p>
          <a:p>
            <a:pPr marL="0" indent="0">
              <a:spcBef>
                <a:spcPts val="725"/>
              </a:spcBef>
              <a:spcAft>
                <a:spcPts val="725"/>
              </a:spcAft>
              <a:buNone/>
            </a:pPr>
            <a:r>
              <a:rPr lang="vi-VN" altLang="en-US" dirty="0">
                <a:ea typeface="Arial" charset="0"/>
              </a:rPr>
              <a:t>Xây dựng module quanlysinhvien.py.</a:t>
            </a:r>
            <a:r>
              <a:rPr lang="en-US" altLang="en-US" dirty="0">
                <a:ea typeface="Arial" charset="0"/>
              </a:rPr>
              <a:t> </a:t>
            </a:r>
            <a:r>
              <a:rPr lang="vi-VN" altLang="en-US" dirty="0">
                <a:ea typeface="Arial" charset="0"/>
              </a:rPr>
              <a:t>Tạo pakage tên là My_QuanLySinhvien chứa module quanlysinhvien.py.</a:t>
            </a:r>
            <a:endParaRPr lang="en-US" altLang="en-US" dirty="0">
              <a:ea typeface="Arial" charset="0"/>
            </a:endParaRPr>
          </a:p>
          <a:p>
            <a:pPr marL="0" indent="0">
              <a:spcBef>
                <a:spcPts val="725"/>
              </a:spcBef>
              <a:spcAft>
                <a:spcPts val="725"/>
              </a:spcAft>
              <a:buNone/>
            </a:pPr>
            <a:r>
              <a:rPr lang="vi-VN" altLang="en-US">
                <a:ea typeface="Arial" charset="0"/>
              </a:rPr>
              <a:t>Viết </a:t>
            </a:r>
            <a:r>
              <a:rPr lang="vi-VN" altLang="en-US" dirty="0">
                <a:ea typeface="Arial" charset="0"/>
              </a:rPr>
              <a:t>chương trình sử dụng pakage trên.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1767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37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11.1.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a:t>
            </a:r>
          </a:p>
        </p:txBody>
      </p:sp>
      <p:sp>
        <p:nvSpPr>
          <p:cNvPr id="3" name="Content Placeholder 2"/>
          <p:cNvSpPr>
            <a:spLocks noGrp="1"/>
          </p:cNvSpPr>
          <p:nvPr>
            <p:ph idx="1"/>
          </p:nvPr>
        </p:nvSpPr>
        <p:spPr>
          <a:xfrm>
            <a:off x="392626" y="1371601"/>
            <a:ext cx="11406748" cy="5029200"/>
          </a:xfrm>
        </p:spPr>
        <p:txBody>
          <a:bodyPr>
            <a:normAutofit lnSpcReduction="10000"/>
          </a:bodyPr>
          <a:lstStyle/>
          <a:p>
            <a:r>
              <a:rPr lang="en-US" altLang="en-US" b="1" dirty="0" err="1"/>
              <a:t>Đóng</a:t>
            </a:r>
            <a:r>
              <a:rPr lang="en-US" altLang="en-US" b="1" dirty="0"/>
              <a:t> </a:t>
            </a:r>
            <a:r>
              <a:rPr lang="en-US" altLang="en-US" b="1" dirty="0" err="1"/>
              <a:t>tập</a:t>
            </a:r>
            <a:r>
              <a:rPr lang="en-US" altLang="en-US" b="1" dirty="0"/>
              <a:t> tin</a:t>
            </a:r>
          </a:p>
          <a:p>
            <a:pPr marL="0" indent="0">
              <a:buNone/>
            </a:pPr>
            <a:r>
              <a:rPr lang="en-US" altLang="en-US" dirty="0"/>
              <a:t>+ </a:t>
            </a:r>
            <a:r>
              <a:rPr lang="vi-VN" altLang="en-US" dirty="0"/>
              <a:t>Cú pháp để đóng tệp tin trong Python là sử dụng phương thức close() trên đối tượng tệp tin. Dưới đây là cú pháp cho việc đóng tệp tin:</a:t>
            </a:r>
            <a:endParaRPr lang="en-US" altLang="en-US" dirty="0"/>
          </a:p>
          <a:p>
            <a:pPr marL="0" indent="0" algn="ctr">
              <a:buNone/>
            </a:pPr>
            <a:r>
              <a:rPr lang="en-US" altLang="en-US" dirty="0" err="1"/>
              <a:t>file.close</a:t>
            </a:r>
            <a:r>
              <a:rPr lang="en-US" altLang="en-US" dirty="0"/>
              <a:t>()</a:t>
            </a:r>
            <a:endParaRPr lang="vi-VN" altLang="en-US" dirty="0"/>
          </a:p>
          <a:p>
            <a:pPr marL="0" indent="0">
              <a:buNone/>
            </a:pPr>
            <a:r>
              <a:rPr lang="en-US" altLang="en-US" dirty="0"/>
              <a:t>+ </a:t>
            </a:r>
            <a:r>
              <a:rPr lang="en-US" altLang="en-US" dirty="0" err="1"/>
              <a:t>Chú</a:t>
            </a:r>
            <a:r>
              <a:rPr lang="en-US" altLang="en-US" dirty="0"/>
              <a:t> ý: K</a:t>
            </a:r>
            <a:r>
              <a:rPr lang="vi-VN" altLang="en-US" dirty="0"/>
              <a:t>hi gọi phương thức close(), bạn sẽ không thể đọc hoặc ghi dữ liệu từ tệp tin nữa, trừ khi bạn mở lại tệp tin bằng cách sử dụng phương thức open().</a:t>
            </a:r>
          </a:p>
          <a:p>
            <a:pPr marL="0" indent="0">
              <a:buNone/>
            </a:pPr>
            <a:r>
              <a:rPr lang="en-US" altLang="en-US" dirty="0"/>
              <a:t>+ Đ</a:t>
            </a:r>
            <a:r>
              <a:rPr lang="vi-VN" altLang="en-US" dirty="0"/>
              <a:t>ể đảm bảo rằng tệp tin được đóng tự động sau khi hoàn thành mà không cần gọi phương thức close() một cách rõ ràng, bạn có thể sử dụng câu lệnh with. Khi sử dụng câu lệnh with, tệp tin sẽ tự động được đóng khi kết thúc khối mã. Dưới đây là cú pháp sử dụng câu lệnh with để đóng tệp tin:</a:t>
            </a:r>
            <a:endParaRPr lang="en-US" altLang="en-US" dirty="0"/>
          </a:p>
          <a:p>
            <a:pPr marL="0" indent="0">
              <a:buNone/>
            </a:pPr>
            <a:r>
              <a:rPr lang="en-US" altLang="en-US" dirty="0"/>
              <a:t>				</a:t>
            </a:r>
            <a:r>
              <a:rPr lang="vi-VN" altLang="en-US" dirty="0"/>
              <a:t>with open("filename.txt", "r") as file:</a:t>
            </a:r>
          </a:p>
          <a:p>
            <a:pPr marL="0" indent="0">
              <a:buNone/>
            </a:pPr>
            <a:r>
              <a:rPr lang="vi-VN" altLang="en-US" dirty="0"/>
              <a:t>    </a:t>
            </a:r>
            <a:r>
              <a:rPr lang="en-US" altLang="en-US" dirty="0"/>
              <a:t>				     </a:t>
            </a:r>
            <a:r>
              <a:rPr lang="vi-VN" altLang="en-US" dirty="0"/>
              <a:t># Đọc hoặc ghi dữ liệu từ tệp tin</a:t>
            </a:r>
          </a:p>
          <a:p>
            <a:pPr marL="0" indent="0">
              <a:buNone/>
            </a:pPr>
            <a:r>
              <a:rPr lang="vi-VN" altLang="en-US" dirty="0"/>
              <a:t>    </a:t>
            </a:r>
            <a:r>
              <a:rPr lang="en-US" altLang="en-US" dirty="0"/>
              <a:t>				     </a:t>
            </a:r>
            <a:r>
              <a:rPr lang="vi-VN" altLang="en-US" dirty="0"/>
              <a:t># Khối mã trong with statement</a:t>
            </a:r>
            <a:endParaRPr lang="en-US" altLang="en-US" dirty="0"/>
          </a:p>
          <a:p>
            <a:pPr marL="0" indent="0">
              <a:buNone/>
            </a:pPr>
            <a:r>
              <a:rPr lang="vi-VN" altLang="en-US" dirty="0"/>
              <a:t>Khi khối mã trong with statement kết thúc, tệp tin sẽ tự động được đóng mà không cần gọi phương thức close() một cách rõ ràng.</a:t>
            </a:r>
            <a:endParaRPr lang="en-US" altLang="en-US" dirty="0"/>
          </a:p>
          <a:p>
            <a:pPr marL="0" indent="0">
              <a:buNone/>
            </a:pP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2700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11.1.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a:t>
            </a:r>
          </a:p>
        </p:txBody>
      </p:sp>
      <p:sp>
        <p:nvSpPr>
          <p:cNvPr id="3" name="Content Placeholder 2"/>
          <p:cNvSpPr>
            <a:spLocks noGrp="1"/>
          </p:cNvSpPr>
          <p:nvPr>
            <p:ph idx="1"/>
          </p:nvPr>
        </p:nvSpPr>
        <p:spPr>
          <a:xfrm>
            <a:off x="392626" y="1371601"/>
            <a:ext cx="11406748" cy="5029200"/>
          </a:xfrm>
        </p:spPr>
        <p:txBody>
          <a:bodyPr>
            <a:normAutofit/>
          </a:bodyPr>
          <a:lstStyle/>
          <a:p>
            <a:r>
              <a:rPr lang="en-US" altLang="en-US" b="1" dirty="0" err="1"/>
              <a:t>Đóng</a:t>
            </a:r>
            <a:r>
              <a:rPr lang="en-US" altLang="en-US" b="1" dirty="0"/>
              <a:t> </a:t>
            </a:r>
            <a:r>
              <a:rPr lang="en-US" altLang="en-US" b="1" dirty="0" err="1"/>
              <a:t>tập</a:t>
            </a:r>
            <a:r>
              <a:rPr lang="en-US" altLang="en-US" b="1" dirty="0"/>
              <a:t> tin</a:t>
            </a:r>
          </a:p>
          <a:p>
            <a:pPr marL="0" indent="0">
              <a:buNone/>
            </a:pPr>
            <a:r>
              <a:rPr lang="en-US" altLang="en-US" dirty="0"/>
              <a:t>+ </a:t>
            </a:r>
            <a:r>
              <a:rPr lang="vi-VN" altLang="en-US" dirty="0"/>
              <a:t>Trong Python, bạn có thể sử dụng phương thức closed để kiểm tra xem một tệp tin đã được đóng hay chưa. Phương thức này trả về True nếu tệp tin đã được đóng và False nếu tệp tin vẫn đang mở.</a:t>
            </a:r>
            <a:endParaRPr lang="en-US" altLang="en-US" dirty="0"/>
          </a:p>
          <a:p>
            <a:pPr marL="0" indent="0">
              <a:buNone/>
            </a:pPr>
            <a:r>
              <a:rPr lang="en-US" altLang="en-US" dirty="0"/>
              <a:t>+ </a:t>
            </a:r>
            <a:r>
              <a:rPr lang="en-US" altLang="en-US" i="1" dirty="0" err="1"/>
              <a:t>Ví</a:t>
            </a:r>
            <a:r>
              <a:rPr lang="en-US" altLang="en-US" i="1" dirty="0"/>
              <a:t> </a:t>
            </a:r>
            <a:r>
              <a:rPr lang="en-US" altLang="en-US" i="1" dirty="0" err="1"/>
              <a:t>dụ</a:t>
            </a:r>
            <a:r>
              <a:rPr lang="en-US" altLang="en-US" i="1" dirty="0"/>
              <a:t>:</a:t>
            </a:r>
          </a:p>
          <a:p>
            <a:pPr marL="0" indent="0">
              <a:buNone/>
            </a:pPr>
            <a:r>
              <a:rPr lang="vi-VN" altLang="en-US" dirty="0"/>
              <a:t>file = open("example.txt", "r")</a:t>
            </a:r>
            <a:r>
              <a:rPr lang="en-US" altLang="en-US" dirty="0"/>
              <a:t>     </a:t>
            </a:r>
            <a:r>
              <a:rPr lang="vi-VN" altLang="en-US" dirty="0"/>
              <a:t># Mở tệp tin</a:t>
            </a:r>
          </a:p>
          <a:p>
            <a:pPr marL="0" indent="0">
              <a:buNone/>
            </a:pPr>
            <a:r>
              <a:rPr lang="vi-VN" altLang="en-US" dirty="0"/>
              <a:t>print(file.closed)</a:t>
            </a:r>
            <a:r>
              <a:rPr lang="en-US" altLang="en-US" dirty="0"/>
              <a:t>      </a:t>
            </a:r>
            <a:r>
              <a:rPr lang="vi-VN" altLang="en-US" dirty="0"/>
              <a:t># In ra False, vì tệp tin vẫn đang mở</a:t>
            </a:r>
          </a:p>
          <a:p>
            <a:pPr marL="0" indent="0">
              <a:buNone/>
            </a:pPr>
            <a:r>
              <a:rPr lang="vi-VN" altLang="en-US" dirty="0"/>
              <a:t>file.close()</a:t>
            </a:r>
            <a:r>
              <a:rPr lang="en-US" altLang="en-US" dirty="0"/>
              <a:t>      </a:t>
            </a:r>
            <a:r>
              <a:rPr lang="vi-VN" altLang="en-US" dirty="0"/>
              <a:t># Đóng tệp tin</a:t>
            </a:r>
          </a:p>
          <a:p>
            <a:pPr marL="0" indent="0">
              <a:buNone/>
            </a:pPr>
            <a:r>
              <a:rPr lang="vi-VN" altLang="en-US" dirty="0"/>
              <a:t>print(file.closed)</a:t>
            </a:r>
            <a:r>
              <a:rPr lang="en-US" altLang="en-US" dirty="0"/>
              <a:t>      </a:t>
            </a:r>
            <a:r>
              <a:rPr lang="vi-VN" altLang="en-US" dirty="0"/>
              <a:t># In ra True, vì tệp tin đã được đóng</a:t>
            </a:r>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315758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11.1.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a:t>
            </a:r>
          </a:p>
        </p:txBody>
      </p:sp>
      <p:sp>
        <p:nvSpPr>
          <p:cNvPr id="3" name="Content Placeholder 2"/>
          <p:cNvSpPr>
            <a:spLocks noGrp="1"/>
          </p:cNvSpPr>
          <p:nvPr>
            <p:ph idx="1"/>
          </p:nvPr>
        </p:nvSpPr>
        <p:spPr>
          <a:xfrm>
            <a:off x="392626" y="1371601"/>
            <a:ext cx="11406748" cy="5029200"/>
          </a:xfrm>
        </p:spPr>
        <p:txBody>
          <a:bodyPr>
            <a:normAutofit/>
          </a:bodyPr>
          <a:lstStyle/>
          <a:p>
            <a:r>
              <a:rPr lang="en-US" altLang="en-US" b="1" dirty="0" err="1"/>
              <a:t>Ghi</a:t>
            </a:r>
            <a:r>
              <a:rPr lang="en-US" altLang="en-US" b="1" dirty="0"/>
              <a:t> </a:t>
            </a:r>
            <a:r>
              <a:rPr lang="en-US" altLang="en-US" b="1" dirty="0" err="1"/>
              <a:t>tập</a:t>
            </a:r>
            <a:r>
              <a:rPr lang="en-US" altLang="en-US" b="1" dirty="0"/>
              <a:t> tin</a:t>
            </a:r>
          </a:p>
          <a:p>
            <a:pPr marL="0" indent="0">
              <a:buNone/>
            </a:pPr>
            <a:r>
              <a:rPr lang="vi-VN" altLang="en-US" dirty="0"/>
              <a:t>Trong Python, write() và writelines() là hai phương thức sử dụng để ghi dữ liệu vào tệp tin. </a:t>
            </a:r>
            <a:endParaRPr lang="en-US" altLang="en-US" dirty="0"/>
          </a:p>
          <a:p>
            <a:pPr marL="0" indent="0">
              <a:buNone/>
            </a:pPr>
            <a:r>
              <a:rPr lang="en-US" altLang="en-US" dirty="0"/>
              <a:t>+ </a:t>
            </a:r>
            <a:r>
              <a:rPr lang="vi-VN" altLang="en-US" b="1" dirty="0"/>
              <a:t>write(): </a:t>
            </a:r>
            <a:r>
              <a:rPr lang="vi-VN" altLang="en-US" dirty="0"/>
              <a:t>Phương thức write() dùng để ghi một chuỗi dữ liệu vào tệp tin. Nếu được gọi nhiều lần, các chuỗi sẽ được ghi tiếp theo nhau.</a:t>
            </a:r>
            <a:endParaRPr lang="en-US" altLang="en-US" dirty="0"/>
          </a:p>
          <a:p>
            <a:pPr marL="0" indent="0">
              <a:buNone/>
            </a:pPr>
            <a:r>
              <a:rPr lang="en-US" altLang="en-US" i="1" dirty="0" err="1"/>
              <a:t>Ví</a:t>
            </a:r>
            <a:r>
              <a:rPr lang="en-US" altLang="en-US" i="1" dirty="0"/>
              <a:t> </a:t>
            </a:r>
            <a:r>
              <a:rPr lang="en-US" altLang="en-US" i="1" dirty="0" err="1"/>
              <a:t>dụ</a:t>
            </a:r>
            <a:r>
              <a:rPr lang="en-US" altLang="en-US" i="1" dirty="0"/>
              <a:t>:</a:t>
            </a:r>
          </a:p>
          <a:p>
            <a:pPr marL="0" indent="0">
              <a:buNone/>
            </a:pPr>
            <a:r>
              <a:rPr lang="en-GB" altLang="en-US" dirty="0"/>
              <a:t>with open("filename.txt", "w") as file:</a:t>
            </a:r>
          </a:p>
          <a:p>
            <a:pPr marL="0" indent="0">
              <a:buNone/>
            </a:pPr>
            <a:r>
              <a:rPr lang="en-GB" altLang="en-US" dirty="0"/>
              <a:t>    </a:t>
            </a:r>
            <a:r>
              <a:rPr lang="en-GB" altLang="en-US" dirty="0" err="1"/>
              <a:t>file.write</a:t>
            </a:r>
            <a:r>
              <a:rPr lang="en-GB" altLang="en-US" dirty="0"/>
              <a:t>("Hello, ")</a:t>
            </a:r>
          </a:p>
          <a:p>
            <a:pPr marL="0" indent="0">
              <a:buNone/>
            </a:pPr>
            <a:r>
              <a:rPr lang="en-GB" altLang="en-US" dirty="0"/>
              <a:t>    </a:t>
            </a:r>
            <a:r>
              <a:rPr lang="en-GB" altLang="en-US" dirty="0" err="1"/>
              <a:t>file.write</a:t>
            </a:r>
            <a:r>
              <a:rPr lang="en-GB" altLang="en-US" dirty="0"/>
              <a:t>("World!")</a:t>
            </a:r>
            <a:endParaRPr lang="vi-VN" altLang="en-US" dirty="0"/>
          </a:p>
          <a:p>
            <a:pPr marL="0" indent="0">
              <a:buNone/>
            </a:pPr>
            <a:r>
              <a:rPr lang="en-US" altLang="en-US" dirty="0"/>
              <a:t># </a:t>
            </a:r>
            <a:r>
              <a:rPr lang="vi-VN" altLang="en-US" dirty="0"/>
              <a:t>Kết quả là tệp tin "filename.txt" sẽ chứa nội dung "Hello, World!".</a:t>
            </a:r>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940116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11.1.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a:t>
            </a:r>
          </a:p>
        </p:txBody>
      </p:sp>
      <p:sp>
        <p:nvSpPr>
          <p:cNvPr id="3" name="Content Placeholder 2"/>
          <p:cNvSpPr>
            <a:spLocks noGrp="1"/>
          </p:cNvSpPr>
          <p:nvPr>
            <p:ph idx="1"/>
          </p:nvPr>
        </p:nvSpPr>
        <p:spPr>
          <a:xfrm>
            <a:off x="392626" y="1371601"/>
            <a:ext cx="11406748" cy="5029200"/>
          </a:xfrm>
        </p:spPr>
        <p:txBody>
          <a:bodyPr>
            <a:normAutofit/>
          </a:bodyPr>
          <a:lstStyle/>
          <a:p>
            <a:r>
              <a:rPr lang="en-US" altLang="en-US" b="1" dirty="0" err="1"/>
              <a:t>Ghi</a:t>
            </a:r>
            <a:r>
              <a:rPr lang="en-US" altLang="en-US" b="1" dirty="0"/>
              <a:t> </a:t>
            </a:r>
            <a:r>
              <a:rPr lang="en-US" altLang="en-US" b="1" dirty="0" err="1"/>
              <a:t>tập</a:t>
            </a:r>
            <a:r>
              <a:rPr lang="en-US" altLang="en-US" b="1" dirty="0"/>
              <a:t> tin</a:t>
            </a:r>
          </a:p>
          <a:p>
            <a:pPr marL="0" indent="0">
              <a:buNone/>
            </a:pPr>
            <a:r>
              <a:rPr lang="en-US" altLang="en-US" dirty="0"/>
              <a:t>+ </a:t>
            </a:r>
            <a:r>
              <a:rPr lang="vi-VN" altLang="en-US" b="1" dirty="0"/>
              <a:t>writelines(): </a:t>
            </a:r>
            <a:r>
              <a:rPr lang="vi-VN" altLang="en-US" dirty="0"/>
              <a:t>Phương thức writelines() dùng để ghi một danh sách các chuỗi vào tệp tin. Mỗi phần tử trong danh sách được ghi thành một dòng riêng trong tệp tin. Dấu xuống dòng sẽ được tự động thêm vào cuối mỗi chuỗi.</a:t>
            </a:r>
            <a:endParaRPr lang="en-US" altLang="en-US" dirty="0"/>
          </a:p>
          <a:p>
            <a:pPr marL="0" indent="0">
              <a:buNone/>
            </a:pPr>
            <a:r>
              <a:rPr lang="en-US" altLang="en-US" i="1" dirty="0" err="1"/>
              <a:t>Ví</a:t>
            </a:r>
            <a:r>
              <a:rPr lang="en-US" altLang="en-US" i="1" dirty="0"/>
              <a:t> </a:t>
            </a:r>
            <a:r>
              <a:rPr lang="en-US" altLang="en-US" i="1" dirty="0" err="1"/>
              <a:t>dụ</a:t>
            </a:r>
            <a:r>
              <a:rPr lang="en-US" altLang="en-US" i="1" dirty="0"/>
              <a:t>:</a:t>
            </a:r>
          </a:p>
          <a:p>
            <a:pPr marL="0" indent="0">
              <a:buNone/>
            </a:pPr>
            <a:r>
              <a:rPr lang="en-GB" altLang="en-US" dirty="0"/>
              <a:t>lines = ["Line 1", "Line 2", "Line 3"]</a:t>
            </a:r>
          </a:p>
          <a:p>
            <a:pPr marL="0" indent="0">
              <a:buNone/>
            </a:pPr>
            <a:r>
              <a:rPr lang="en-GB" altLang="en-US" dirty="0"/>
              <a:t>with open("filename.txt", "w") as file:</a:t>
            </a:r>
          </a:p>
          <a:p>
            <a:pPr marL="0" indent="0">
              <a:buNone/>
            </a:pPr>
            <a:r>
              <a:rPr lang="en-GB" altLang="en-US" dirty="0"/>
              <a:t>    </a:t>
            </a:r>
            <a:r>
              <a:rPr lang="en-GB" altLang="en-US" dirty="0" err="1"/>
              <a:t>file.writelines</a:t>
            </a:r>
            <a:r>
              <a:rPr lang="en-GB" altLang="en-US" dirty="0"/>
              <a:t>(lines)</a:t>
            </a:r>
          </a:p>
          <a:p>
            <a:pPr marL="0" indent="0">
              <a:buNone/>
            </a:pPr>
            <a:r>
              <a:rPr lang="en-US" altLang="en-US" dirty="0"/>
              <a:t># </a:t>
            </a:r>
            <a:r>
              <a:rPr lang="vi-VN" altLang="en-US" dirty="0"/>
              <a:t>Kết quả là tệp tin "filename.txt" sẽ chứa ba dòng:</a:t>
            </a:r>
            <a:endParaRPr lang="en-US" altLang="en-US" dirty="0"/>
          </a:p>
          <a:p>
            <a:pPr marL="0" indent="0">
              <a:buNone/>
            </a:pPr>
            <a:r>
              <a:rPr lang="en-US" altLang="en-US" dirty="0"/>
              <a:t>Line 1</a:t>
            </a:r>
          </a:p>
          <a:p>
            <a:pPr marL="0" indent="0">
              <a:buNone/>
            </a:pPr>
            <a:r>
              <a:rPr lang="en-US" altLang="en-US" dirty="0"/>
              <a:t>Line 2</a:t>
            </a:r>
          </a:p>
          <a:p>
            <a:pPr marL="0" indent="0">
              <a:buNone/>
            </a:pPr>
            <a:r>
              <a:rPr lang="en-US" altLang="en-US" dirty="0"/>
              <a:t>Line 3</a:t>
            </a: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588547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11.1.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a:t>
            </a:r>
          </a:p>
        </p:txBody>
      </p:sp>
      <p:sp>
        <p:nvSpPr>
          <p:cNvPr id="3" name="Content Placeholder 2"/>
          <p:cNvSpPr>
            <a:spLocks noGrp="1"/>
          </p:cNvSpPr>
          <p:nvPr>
            <p:ph idx="1"/>
          </p:nvPr>
        </p:nvSpPr>
        <p:spPr>
          <a:xfrm>
            <a:off x="392626" y="1371601"/>
            <a:ext cx="11406748" cy="5029200"/>
          </a:xfrm>
        </p:spPr>
        <p:txBody>
          <a:bodyPr>
            <a:normAutofit/>
          </a:bodyPr>
          <a:lstStyle/>
          <a:p>
            <a:r>
              <a:rPr lang="en-US" altLang="en-US" b="1" dirty="0" err="1"/>
              <a:t>Đọc</a:t>
            </a:r>
            <a:r>
              <a:rPr lang="en-US" altLang="en-US" b="1" dirty="0"/>
              <a:t> </a:t>
            </a:r>
            <a:r>
              <a:rPr lang="en-US" altLang="en-US" b="1" dirty="0" err="1"/>
              <a:t>tập</a:t>
            </a:r>
            <a:r>
              <a:rPr lang="en-US" altLang="en-US" b="1" dirty="0"/>
              <a:t> tin</a:t>
            </a:r>
          </a:p>
          <a:p>
            <a:pPr marL="0" indent="0">
              <a:buNone/>
            </a:pPr>
            <a:r>
              <a:rPr lang="vi-VN" altLang="en-US" dirty="0"/>
              <a:t>Để đọc nội dung của một tệp tin trong Python, bạn có thể sử dụng phương thức read(), readline(), hoặc readlines() của đối tượng tệp tin.</a:t>
            </a:r>
            <a:endParaRPr lang="en-US" altLang="en-US" dirty="0"/>
          </a:p>
          <a:p>
            <a:pPr marL="0" indent="0">
              <a:buNone/>
            </a:pPr>
            <a:r>
              <a:rPr lang="en-US" altLang="en-US" dirty="0"/>
              <a:t>+ </a:t>
            </a:r>
            <a:r>
              <a:rPr lang="vi-VN" altLang="en-US" b="1" dirty="0"/>
              <a:t>Phương thức read(): </a:t>
            </a:r>
            <a:r>
              <a:rPr lang="vi-VN" altLang="en-US" dirty="0"/>
              <a:t>Đọc toàn bộ nội dung của tệp tin và trả về một chuỗi.</a:t>
            </a:r>
            <a:endParaRPr lang="en-US" altLang="en-US" dirty="0"/>
          </a:p>
          <a:p>
            <a:pPr marL="0" indent="0">
              <a:buNone/>
            </a:pPr>
            <a:r>
              <a:rPr lang="en-US" altLang="en-US" i="1" dirty="0" err="1"/>
              <a:t>Ví</a:t>
            </a:r>
            <a:r>
              <a:rPr lang="en-US" altLang="en-US" i="1" dirty="0"/>
              <a:t> </a:t>
            </a:r>
            <a:r>
              <a:rPr lang="en-US" altLang="en-US" i="1" dirty="0" err="1"/>
              <a:t>dụ</a:t>
            </a:r>
            <a:r>
              <a:rPr lang="en-US" altLang="en-US" i="1" dirty="0"/>
              <a:t>:</a:t>
            </a:r>
          </a:p>
          <a:p>
            <a:pPr marL="0" indent="0">
              <a:buNone/>
            </a:pPr>
            <a:r>
              <a:rPr lang="en-GB" altLang="en-US" dirty="0"/>
              <a:t>with open("filename.txt", "r") as file:</a:t>
            </a:r>
          </a:p>
          <a:p>
            <a:pPr marL="0" indent="0">
              <a:buNone/>
            </a:pPr>
            <a:r>
              <a:rPr lang="en-GB" altLang="en-US" dirty="0"/>
              <a:t>    content = </a:t>
            </a:r>
            <a:r>
              <a:rPr lang="en-GB" altLang="en-US" dirty="0" err="1"/>
              <a:t>file.read</a:t>
            </a:r>
            <a:r>
              <a:rPr lang="en-GB" altLang="en-US" dirty="0"/>
              <a:t>()</a:t>
            </a:r>
          </a:p>
          <a:p>
            <a:pPr marL="0" indent="0">
              <a:buNone/>
            </a:pPr>
            <a:r>
              <a:rPr lang="en-GB" altLang="en-US" dirty="0"/>
              <a:t>    print(content)</a:t>
            </a:r>
          </a:p>
          <a:p>
            <a:pPr marL="0" indent="0">
              <a:buNone/>
            </a:pPr>
            <a:endParaRPr lang="vi-VN" altLang="en-US" dirty="0"/>
          </a:p>
          <a:p>
            <a:pPr marL="0" indent="0">
              <a:buNone/>
            </a:pPr>
            <a:endParaRPr lang="vi-VN"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149099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11.1. </a:t>
            </a:r>
            <a:r>
              <a:rPr lang="en-US" dirty="0" err="1"/>
              <a:t>Làm</a:t>
            </a:r>
            <a:r>
              <a:rPr lang="en-US" dirty="0"/>
              <a:t> </a:t>
            </a:r>
            <a:r>
              <a:rPr lang="en-US" dirty="0" err="1"/>
              <a:t>việc</a:t>
            </a:r>
            <a:r>
              <a:rPr lang="en-US" dirty="0"/>
              <a:t> </a:t>
            </a:r>
            <a:r>
              <a:rPr lang="en-US" dirty="0" err="1"/>
              <a:t>với</a:t>
            </a:r>
            <a:r>
              <a:rPr lang="en-US" dirty="0"/>
              <a:t> </a:t>
            </a:r>
            <a:r>
              <a:rPr lang="en-US" dirty="0" err="1"/>
              <a:t>tập</a:t>
            </a:r>
            <a:r>
              <a:rPr lang="en-US" dirty="0"/>
              <a:t> tin</a:t>
            </a:r>
          </a:p>
        </p:txBody>
      </p:sp>
      <p:sp>
        <p:nvSpPr>
          <p:cNvPr id="3" name="Content Placeholder 2"/>
          <p:cNvSpPr>
            <a:spLocks noGrp="1"/>
          </p:cNvSpPr>
          <p:nvPr>
            <p:ph idx="1"/>
          </p:nvPr>
        </p:nvSpPr>
        <p:spPr>
          <a:xfrm>
            <a:off x="392626" y="1371601"/>
            <a:ext cx="11406748" cy="5029200"/>
          </a:xfrm>
        </p:spPr>
        <p:txBody>
          <a:bodyPr>
            <a:normAutofit/>
          </a:bodyPr>
          <a:lstStyle/>
          <a:p>
            <a:r>
              <a:rPr lang="en-US" altLang="en-US" b="1" dirty="0" err="1"/>
              <a:t>Đọc</a:t>
            </a:r>
            <a:r>
              <a:rPr lang="en-US" altLang="en-US" b="1" dirty="0"/>
              <a:t> </a:t>
            </a:r>
            <a:r>
              <a:rPr lang="en-US" altLang="en-US" b="1" dirty="0" err="1"/>
              <a:t>tập</a:t>
            </a:r>
            <a:r>
              <a:rPr lang="en-US" altLang="en-US" b="1" dirty="0"/>
              <a:t> tin</a:t>
            </a:r>
          </a:p>
          <a:p>
            <a:pPr marL="0" indent="0">
              <a:buNone/>
            </a:pPr>
            <a:r>
              <a:rPr lang="vi-VN" altLang="en-US" dirty="0"/>
              <a:t>Để đọc nội dung của một tệp tin trong Python, bạn có thể sử dụng phương thức read(), readline(), hoặc readlines() của đối tượng tệp tin.</a:t>
            </a:r>
            <a:endParaRPr lang="en-US" altLang="en-US" dirty="0"/>
          </a:p>
          <a:p>
            <a:pPr marL="0" indent="0">
              <a:buNone/>
            </a:pPr>
            <a:r>
              <a:rPr lang="en-US" altLang="en-US" dirty="0"/>
              <a:t>+ </a:t>
            </a:r>
            <a:r>
              <a:rPr lang="vi-VN" altLang="en-US" b="1" dirty="0"/>
              <a:t>Phương thức readline(): </a:t>
            </a:r>
            <a:r>
              <a:rPr lang="vi-VN" altLang="en-US" dirty="0"/>
              <a:t>Đọc một dòng trong tệp tin và trả về một chuỗi. Mỗi lần gọi readline() sẽ đọc một dòng tiếp theo.</a:t>
            </a:r>
            <a:endParaRPr lang="en-US" altLang="en-US" dirty="0"/>
          </a:p>
          <a:p>
            <a:pPr marL="0" indent="0">
              <a:buNone/>
            </a:pPr>
            <a:r>
              <a:rPr lang="en-US" altLang="en-US" i="1" dirty="0" err="1"/>
              <a:t>Ví</a:t>
            </a:r>
            <a:r>
              <a:rPr lang="en-US" altLang="en-US" i="1" dirty="0"/>
              <a:t> </a:t>
            </a:r>
            <a:r>
              <a:rPr lang="en-US" altLang="en-US" i="1" dirty="0" err="1"/>
              <a:t>dụ</a:t>
            </a:r>
            <a:r>
              <a:rPr lang="en-US" altLang="en-US" i="1" dirty="0"/>
              <a:t>:</a:t>
            </a:r>
          </a:p>
          <a:p>
            <a:pPr marL="0" indent="0">
              <a:buNone/>
            </a:pPr>
            <a:r>
              <a:rPr lang="en-GB" altLang="en-US" dirty="0"/>
              <a:t>with open("filename.txt", "r") as file:</a:t>
            </a:r>
          </a:p>
          <a:p>
            <a:pPr marL="0" indent="0">
              <a:buNone/>
            </a:pPr>
            <a:r>
              <a:rPr lang="en-GB" altLang="en-US" dirty="0"/>
              <a:t>    line1 = </a:t>
            </a:r>
            <a:r>
              <a:rPr lang="en-GB" altLang="en-US" dirty="0" err="1"/>
              <a:t>file.readline</a:t>
            </a:r>
            <a:r>
              <a:rPr lang="en-GB" altLang="en-US" dirty="0"/>
              <a:t>()</a:t>
            </a:r>
          </a:p>
          <a:p>
            <a:pPr marL="0" indent="0">
              <a:buNone/>
            </a:pPr>
            <a:r>
              <a:rPr lang="en-GB" altLang="en-US" dirty="0"/>
              <a:t>    line2 = </a:t>
            </a:r>
            <a:r>
              <a:rPr lang="en-GB" altLang="en-US" dirty="0" err="1"/>
              <a:t>file.readline</a:t>
            </a:r>
            <a:r>
              <a:rPr lang="en-GB" altLang="en-US" dirty="0"/>
              <a:t>()</a:t>
            </a:r>
          </a:p>
          <a:p>
            <a:pPr marL="0" indent="0">
              <a:buNone/>
            </a:pPr>
            <a:r>
              <a:rPr lang="en-GB" altLang="en-US" dirty="0"/>
              <a:t>    print(line1)</a:t>
            </a:r>
          </a:p>
          <a:p>
            <a:pPr marL="0" indent="0">
              <a:buNone/>
            </a:pPr>
            <a:r>
              <a:rPr lang="en-GB" altLang="en-US" dirty="0"/>
              <a:t>    print(line2)</a:t>
            </a:r>
            <a:endParaRPr lang="vi-VN" altLang="en-US" dirty="0"/>
          </a:p>
          <a:p>
            <a:pPr marL="0" indent="0">
              <a:buNone/>
            </a:pPr>
            <a:endParaRPr lang="vi-VN"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6473748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5073</TotalTime>
  <Words>4615</Words>
  <Application>Microsoft Office PowerPoint</Application>
  <PresentationFormat>Widescreen</PresentationFormat>
  <Paragraphs>388</Paragraphs>
  <Slides>37</Slides>
  <Notes>26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37</vt:i4>
      </vt:variant>
    </vt:vector>
  </HeadingPairs>
  <TitlesOfParts>
    <vt:vector size="45" baseType="lpstr">
      <vt:lpstr>Arial</vt:lpstr>
      <vt:lpstr>Calibri</vt:lpstr>
      <vt:lpstr>Calibri Light</vt:lpstr>
      <vt:lpstr>Segoe UI</vt:lpstr>
      <vt:lpstr>Wingdings</vt:lpstr>
      <vt:lpstr>TIM_TempBaiGiangFTU-TOPICA_v1.1018111222</vt:lpstr>
      <vt:lpstr>Package</vt:lpstr>
      <vt:lpstr>Packager Shell Object</vt:lpstr>
      <vt:lpstr>LAB 11 GIẢI BÀI TẬP NHẬP XUẤT TẬP TIN</vt:lpstr>
      <vt:lpstr>NỘI DUNG BÀI HỌC</vt:lpstr>
      <vt:lpstr>11.1. Làm việc với tập tin</vt:lpstr>
      <vt:lpstr>11.1. Làm việc với tập tin</vt:lpstr>
      <vt:lpstr>11.1. Làm việc với tập tin</vt:lpstr>
      <vt:lpstr>11.1. Làm việc với tập tin</vt:lpstr>
      <vt:lpstr>11.1. Làm việc với tập tin</vt:lpstr>
      <vt:lpstr>11.1. Làm việc với tập tin</vt:lpstr>
      <vt:lpstr>11.1. Làm việc với tập tin</vt:lpstr>
      <vt:lpstr>11.1. Làm việc với tập tin</vt:lpstr>
      <vt:lpstr>11.2. Làm việc với tập tin csv</vt:lpstr>
      <vt:lpstr>11.2. Làm việc với tập tin csv</vt:lpstr>
      <vt:lpstr>11.2. Làm việc với tập tin csv</vt:lpstr>
      <vt:lpstr>11.2. Làm việc với tập tin csv</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274</cp:revision>
  <cp:lastPrinted>2018-08-05T10:54:54Z</cp:lastPrinted>
  <dcterms:created xsi:type="dcterms:W3CDTF">2014-12-02T02:09:01Z</dcterms:created>
  <dcterms:modified xsi:type="dcterms:W3CDTF">2024-06-01T05:17:50Z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