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3"/>
  </p:notesMasterIdLst>
  <p:handoutMasterIdLst>
    <p:handoutMasterId r:id="rId34"/>
  </p:handoutMasterIdLst>
  <p:sldIdLst>
    <p:sldId id="256" r:id="rId2"/>
    <p:sldId id="261" r:id="rId3"/>
    <p:sldId id="352" r:id="rId4"/>
    <p:sldId id="314" r:id="rId5"/>
    <p:sldId id="263" r:id="rId6"/>
    <p:sldId id="319" r:id="rId7"/>
    <p:sldId id="353" r:id="rId8"/>
    <p:sldId id="316" r:id="rId9"/>
    <p:sldId id="354" r:id="rId10"/>
    <p:sldId id="303" r:id="rId11"/>
    <p:sldId id="330" r:id="rId12"/>
    <p:sldId id="350" r:id="rId13"/>
    <p:sldId id="331" r:id="rId14"/>
    <p:sldId id="332" r:id="rId15"/>
    <p:sldId id="333" r:id="rId16"/>
    <p:sldId id="334" r:id="rId17"/>
    <p:sldId id="335" r:id="rId18"/>
    <p:sldId id="336" r:id="rId19"/>
    <p:sldId id="337" r:id="rId20"/>
    <p:sldId id="315" r:id="rId21"/>
    <p:sldId id="338" r:id="rId22"/>
    <p:sldId id="339" r:id="rId23"/>
    <p:sldId id="340" r:id="rId24"/>
    <p:sldId id="341" r:id="rId25"/>
    <p:sldId id="342" r:id="rId26"/>
    <p:sldId id="343" r:id="rId27"/>
    <p:sldId id="344" r:id="rId28"/>
    <p:sldId id="345" r:id="rId29"/>
    <p:sldId id="346" r:id="rId30"/>
    <p:sldId id="355" r:id="rId31"/>
    <p:sldId id="313" r:id="rId32"/>
  </p:sldIdLst>
  <p:sldSz cx="12192000" cy="6858000"/>
  <p:notesSz cx="7023100" cy="9309100"/>
  <p:custDataLst>
    <p:tags r:id="rId35"/>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3934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39414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39705404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2</a:t>
            </a:r>
            <a:br>
              <a:rPr lang="en-US" dirty="0"/>
            </a:br>
            <a:r>
              <a:rPr lang="vi-VN" dirty="0"/>
              <a:t>GIẢI BÀI TẬP VỚI CẤU TRÚC LỆNH CƠ BẢN – CÂU LỆNH IF</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Tính năm nhuận. Năm thứ n là nhuận nếu có chia hết cho 4, nhưng không chia hết cho 100 hoặc năm đó chia hết cho 400 (Chú ý: một số nguyên a là chia hết cho b nếu phần dư của phép chia bằng 0, tức a % b == 0)</a:t>
            </a: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kiểm tra xem điểm M(x, y) có nằm trong hình tròn tâm I(a, b) và bán kính R bằng cách xuất ra giá trị True nếu điểm M nằm trong hoặc trên hình tròn và False nếu nằm ngoài hình tròn với x, y, a, b, R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nhập vào các số a, b, c sau đó kiểm tra bộ ba số a, b, c vừa nhập vào là bộ ba cạnh của tam giác thường, tam giác vuông, tam giác cân, tam giác vuông cân, tam giác đều hay không phải là bộ ba cạnh của tam giác.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chương trình tìm số lớn nhất trong 3 số bằng Python.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kiểm tra một ký tự trong bảng chữ cái tiếng anh là nguyên âm hay phụ âm. Ký tự là bất kỳ được nhập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thể hiện menu lựa chọn gồm các thể loại phim hiện đang có trong rạp chiếu phim ABC. Yêu cầu người dùng nhập lựa chọn thể loại phim muốn xem.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giải hệ phương trình 2 ẩn:  </a:t>
            </a:r>
            <a:endParaRPr lang="en-US" altLang="en-US" dirty="0">
              <a:ea typeface="Arial" charset="0"/>
            </a:endParaRPr>
          </a:p>
          <a:p>
            <a:pPr marL="0" indent="0">
              <a:spcBef>
                <a:spcPts val="725"/>
              </a:spcBef>
              <a:spcAft>
                <a:spcPts val="725"/>
              </a:spcAft>
              <a:buNone/>
            </a:pPr>
            <a:endParaRPr lang="vi-VN" altLang="en-US" dirty="0">
              <a:ea typeface="Arial" charset="0"/>
            </a:endParaRPr>
          </a:p>
          <a:p>
            <a:pPr marL="0" indent="0">
              <a:spcBef>
                <a:spcPts val="725"/>
              </a:spcBef>
              <a:spcAft>
                <a:spcPts val="725"/>
              </a:spcAft>
              <a:buNone/>
            </a:pPr>
            <a:r>
              <a:rPr lang="vi-VN" altLang="en-US" dirty="0">
                <a:ea typeface="Arial" charset="0"/>
              </a:rPr>
              <a:t>Cách hệ số</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nhập từ bàn phím. Xét tất cả các trường hợp cụ thể.</a:t>
            </a:r>
          </a:p>
          <a:p>
            <a:pPr marL="0" indent="0">
              <a:spcBef>
                <a:spcPts val="725"/>
              </a:spcBef>
              <a:spcAft>
                <a:spcPts val="725"/>
              </a:spcAft>
              <a:buNone/>
            </a:pPr>
            <a:r>
              <a:rPr lang="en-US" altLang="en-US" dirty="0" err="1">
                <a:ea typeface="Arial" charset="0"/>
              </a:rPr>
              <a:t>Định</a:t>
            </a:r>
            <a:r>
              <a:rPr lang="en-US" altLang="en-US" dirty="0">
                <a:ea typeface="Arial" charset="0"/>
              </a:rPr>
              <a:t> </a:t>
            </a:r>
            <a:r>
              <a:rPr lang="en-US" altLang="en-US" dirty="0" err="1">
                <a:ea typeface="Arial" charset="0"/>
              </a:rPr>
              <a:t>thức</a:t>
            </a:r>
            <a:r>
              <a:rPr lang="en-US" altLang="en-US" dirty="0">
                <a:ea typeface="Arial" charset="0"/>
              </a:rPr>
              <a:t> </a:t>
            </a:r>
            <a:r>
              <a:rPr lang="vi-VN" altLang="en-US" dirty="0">
                <a:ea typeface="Arial" charset="0"/>
              </a:rPr>
              <a:t>Cramer dùng để tính hệ phương trình 2 ẩn như sau:</a:t>
            </a: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9" name="Object 8">
            <a:extLst>
              <a:ext uri="{FF2B5EF4-FFF2-40B4-BE49-F238E27FC236}">
                <a16:creationId xmlns:a16="http://schemas.microsoft.com/office/drawing/2014/main" id="{84706422-9E07-4E8A-B68E-9A69DE77B742}"/>
              </a:ext>
            </a:extLst>
          </p:cNvPr>
          <p:cNvGraphicFramePr>
            <a:graphicFrameLocks noChangeAspect="1"/>
          </p:cNvGraphicFramePr>
          <p:nvPr>
            <p:extLst>
              <p:ext uri="{D42A27DB-BD31-4B8C-83A1-F6EECF244321}">
                <p14:modId xmlns:p14="http://schemas.microsoft.com/office/powerpoint/2010/main" val="756021811"/>
              </p:ext>
            </p:extLst>
          </p:nvPr>
        </p:nvGraphicFramePr>
        <p:xfrm>
          <a:off x="4953000" y="1981200"/>
          <a:ext cx="1546111" cy="801687"/>
        </p:xfrm>
        <a:graphic>
          <a:graphicData uri="http://schemas.openxmlformats.org/presentationml/2006/ole">
            <mc:AlternateContent xmlns:mc="http://schemas.openxmlformats.org/markup-compatibility/2006">
              <mc:Choice xmlns:v="urn:schemas-microsoft-com:vml" Requires="v">
                <p:oleObj spid="_x0000_s5207" name="Equation" r:id="rId3" imgW="1028335" imgH="533539" progId="Equation.DSMT4">
                  <p:embed/>
                </p:oleObj>
              </mc:Choice>
              <mc:Fallback>
                <p:oleObj name="Equation" r:id="rId3" imgW="1028335" imgH="533539" progId="Equation.DSMT4">
                  <p:embed/>
                  <p:pic>
                    <p:nvPicPr>
                      <p:cNvPr id="0" name=""/>
                      <p:cNvPicPr/>
                      <p:nvPr/>
                    </p:nvPicPr>
                    <p:blipFill>
                      <a:blip r:embed="rId4"/>
                      <a:stretch>
                        <a:fillRect/>
                      </a:stretch>
                    </p:blipFill>
                    <p:spPr>
                      <a:xfrm>
                        <a:off x="4953000" y="1981200"/>
                        <a:ext cx="1546111" cy="80168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12AFE32-D123-4530-8F6F-27348EC05C70}"/>
              </a:ext>
            </a:extLst>
          </p:cNvPr>
          <p:cNvGraphicFramePr>
            <a:graphicFrameLocks noChangeAspect="1"/>
          </p:cNvGraphicFramePr>
          <p:nvPr>
            <p:extLst>
              <p:ext uri="{D42A27DB-BD31-4B8C-83A1-F6EECF244321}">
                <p14:modId xmlns:p14="http://schemas.microsoft.com/office/powerpoint/2010/main" val="1864475678"/>
              </p:ext>
            </p:extLst>
          </p:nvPr>
        </p:nvGraphicFramePr>
        <p:xfrm>
          <a:off x="1676400" y="3124200"/>
          <a:ext cx="2247900" cy="487045"/>
        </p:xfrm>
        <a:graphic>
          <a:graphicData uri="http://schemas.openxmlformats.org/presentationml/2006/ole">
            <mc:AlternateContent xmlns:mc="http://schemas.openxmlformats.org/markup-compatibility/2006">
              <mc:Choice xmlns:v="urn:schemas-microsoft-com:vml" Requires="v">
                <p:oleObj spid="_x0000_s5208" name="Equation" r:id="rId5" imgW="1142394" imgH="247689" progId="Equation.DSMT4">
                  <p:embed/>
                </p:oleObj>
              </mc:Choice>
              <mc:Fallback>
                <p:oleObj name="Equation" r:id="rId5" imgW="1142394" imgH="247689" progId="Equation.DSMT4">
                  <p:embed/>
                  <p:pic>
                    <p:nvPicPr>
                      <p:cNvPr id="0" name=""/>
                      <p:cNvPicPr/>
                      <p:nvPr/>
                    </p:nvPicPr>
                    <p:blipFill>
                      <a:blip r:embed="rId6"/>
                      <a:stretch>
                        <a:fillRect/>
                      </a:stretch>
                    </p:blipFill>
                    <p:spPr>
                      <a:xfrm>
                        <a:off x="1676400" y="3124200"/>
                        <a:ext cx="2247900" cy="48704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6BB3B3C-6039-408F-A488-80A1DFA1844D}"/>
              </a:ext>
            </a:extLst>
          </p:cNvPr>
          <p:cNvGraphicFramePr>
            <a:graphicFrameLocks noChangeAspect="1"/>
          </p:cNvGraphicFramePr>
          <p:nvPr>
            <p:extLst>
              <p:ext uri="{D42A27DB-BD31-4B8C-83A1-F6EECF244321}">
                <p14:modId xmlns:p14="http://schemas.microsoft.com/office/powerpoint/2010/main" val="819730630"/>
              </p:ext>
            </p:extLst>
          </p:nvPr>
        </p:nvGraphicFramePr>
        <p:xfrm>
          <a:off x="3612864" y="4111204"/>
          <a:ext cx="4226382" cy="914401"/>
        </p:xfrm>
        <a:graphic>
          <a:graphicData uri="http://schemas.openxmlformats.org/presentationml/2006/ole">
            <mc:AlternateContent xmlns:mc="http://schemas.openxmlformats.org/markup-compatibility/2006">
              <mc:Choice xmlns:v="urn:schemas-microsoft-com:vml" Requires="v">
                <p:oleObj spid="_x0000_s5209" name="Equation" r:id="rId7" imgW="2465772" imgH="533539" progId="Equation.DSMT4">
                  <p:embed/>
                </p:oleObj>
              </mc:Choice>
              <mc:Fallback>
                <p:oleObj name="Equation" r:id="rId7" imgW="2465772" imgH="533539" progId="Equation.DSMT4">
                  <p:embed/>
                  <p:pic>
                    <p:nvPicPr>
                      <p:cNvPr id="0" name=""/>
                      <p:cNvPicPr/>
                      <p:nvPr/>
                    </p:nvPicPr>
                    <p:blipFill>
                      <a:blip r:embed="rId8"/>
                      <a:stretch>
                        <a:fillRect/>
                      </a:stretch>
                    </p:blipFill>
                    <p:spPr>
                      <a:xfrm>
                        <a:off x="3612864" y="4111204"/>
                        <a:ext cx="4226382" cy="914401"/>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phân loại sinh viên dựa vào kết quả điểm học tập. Nếu điểm A thì phân loại là sinh viên xuất sắc, điểm B là sinh viên loại giỏi, điểm C là sinh viên loại khá, điểm D là sinh viên loại trung bình, điểm E là sinh viên loại yếu, điểm F là sinh viên xếp loại kém.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Tính cước taxi:</a:t>
            </a:r>
          </a:p>
          <a:p>
            <a:pPr marL="0" indent="0">
              <a:spcBef>
                <a:spcPts val="725"/>
              </a:spcBef>
              <a:spcAft>
                <a:spcPts val="725"/>
              </a:spcAft>
              <a:buNone/>
            </a:pPr>
            <a:r>
              <a:rPr lang="vi-VN" altLang="en-US" dirty="0">
                <a:ea typeface="Arial" charset="0"/>
              </a:rPr>
              <a:t>Viết chương trình tính cước taxi theo biểu phí cơ bản như sau:</a:t>
            </a:r>
          </a:p>
          <a:p>
            <a:pPr marL="0" indent="0">
              <a:spcBef>
                <a:spcPts val="725"/>
              </a:spcBef>
              <a:spcAft>
                <a:spcPts val="725"/>
              </a:spcAft>
              <a:buNone/>
            </a:pPr>
            <a:r>
              <a:rPr lang="en-US" altLang="en-US" dirty="0">
                <a:ea typeface="Arial" charset="0"/>
              </a:rPr>
              <a:t>+ </a:t>
            </a:r>
            <a:r>
              <a:rPr lang="vi-VN" altLang="en-US" dirty="0">
                <a:ea typeface="Arial" charset="0"/>
              </a:rPr>
              <a:t>Loại xe 4 chỗ:</a:t>
            </a:r>
          </a:p>
          <a:p>
            <a:pPr marL="0" indent="0">
              <a:spcBef>
                <a:spcPts val="725"/>
              </a:spcBef>
              <a:spcAft>
                <a:spcPts val="725"/>
              </a:spcAft>
              <a:buNone/>
            </a:pPr>
            <a:r>
              <a:rPr lang="vi-VN" altLang="en-US" dirty="0">
                <a:ea typeface="Arial" charset="0"/>
              </a:rPr>
              <a:t>Giá mở cửa</a:t>
            </a:r>
            <a:r>
              <a:rPr lang="en-US" altLang="en-US" dirty="0">
                <a:ea typeface="Arial" charset="0"/>
              </a:rPr>
              <a:t>: </a:t>
            </a:r>
            <a:r>
              <a:rPr lang="vi-VN" altLang="en-US" dirty="0">
                <a:ea typeface="Arial" charset="0"/>
              </a:rPr>
              <a:t>11.000 đồng/0.8km</a:t>
            </a:r>
            <a:r>
              <a:rPr lang="en-US" altLang="en-US" dirty="0">
                <a:ea typeface="Arial" charset="0"/>
              </a:rPr>
              <a:t>         </a:t>
            </a:r>
            <a:r>
              <a:rPr lang="vi-VN" altLang="en-US" dirty="0">
                <a:ea typeface="Arial" charset="0"/>
              </a:rPr>
              <a:t>Trong phạm vi 20km</a:t>
            </a:r>
            <a:r>
              <a:rPr lang="en-US" altLang="en-US" dirty="0">
                <a:ea typeface="Arial" charset="0"/>
              </a:rPr>
              <a:t>: </a:t>
            </a:r>
            <a:r>
              <a:rPr lang="vi-VN" altLang="en-US" dirty="0">
                <a:ea typeface="Arial" charset="0"/>
              </a:rPr>
              <a:t>12.100 đồng/km</a:t>
            </a:r>
            <a:r>
              <a:rPr lang="en-US" altLang="en-US" dirty="0">
                <a:ea typeface="Arial" charset="0"/>
              </a:rPr>
              <a:t>     </a:t>
            </a:r>
            <a:r>
              <a:rPr lang="vi-VN" altLang="en-US" dirty="0">
                <a:ea typeface="Arial" charset="0"/>
              </a:rPr>
              <a:t>Từ km thứ 21 trở đi</a:t>
            </a:r>
            <a:r>
              <a:rPr lang="en-US" altLang="en-US" dirty="0">
                <a:ea typeface="Arial" charset="0"/>
              </a:rPr>
              <a:t>: </a:t>
            </a:r>
            <a:r>
              <a:rPr lang="vi-VN" altLang="en-US" dirty="0">
                <a:ea typeface="Arial" charset="0"/>
              </a:rPr>
              <a:t>10.000 đồng/km</a:t>
            </a:r>
          </a:p>
          <a:p>
            <a:pPr marL="0" indent="0">
              <a:spcBef>
                <a:spcPts val="725"/>
              </a:spcBef>
              <a:spcAft>
                <a:spcPts val="725"/>
              </a:spcAft>
              <a:buNone/>
            </a:pPr>
            <a:r>
              <a:rPr lang="en-US" altLang="en-US" dirty="0">
                <a:ea typeface="Arial" charset="0"/>
              </a:rPr>
              <a:t>+ </a:t>
            </a:r>
            <a:r>
              <a:rPr lang="vi-VN" altLang="en-US" dirty="0">
                <a:ea typeface="Arial" charset="0"/>
              </a:rPr>
              <a:t>Loại xe 7 chỗ:</a:t>
            </a:r>
          </a:p>
          <a:p>
            <a:pPr marL="0" indent="0">
              <a:spcBef>
                <a:spcPts val="725"/>
              </a:spcBef>
              <a:spcAft>
                <a:spcPts val="725"/>
              </a:spcAft>
              <a:buNone/>
            </a:pPr>
            <a:r>
              <a:rPr lang="vi-VN" altLang="en-US" dirty="0">
                <a:ea typeface="Arial" charset="0"/>
              </a:rPr>
              <a:t>Giá mở cửa</a:t>
            </a:r>
            <a:r>
              <a:rPr lang="en-US" altLang="en-US" dirty="0">
                <a:ea typeface="Arial" charset="0"/>
              </a:rPr>
              <a:t>: </a:t>
            </a:r>
            <a:r>
              <a:rPr lang="vi-VN" altLang="en-US" dirty="0">
                <a:ea typeface="Arial" charset="0"/>
              </a:rPr>
              <a:t>13.000 đồng/0.8km</a:t>
            </a:r>
            <a:r>
              <a:rPr lang="en-US" altLang="en-US" dirty="0">
                <a:ea typeface="Arial" charset="0"/>
              </a:rPr>
              <a:t>	</a:t>
            </a:r>
            <a:r>
              <a:rPr lang="vi-VN" altLang="en-US" dirty="0">
                <a:ea typeface="Arial" charset="0"/>
              </a:rPr>
              <a:t>Trong phạm vi 30km</a:t>
            </a:r>
            <a:r>
              <a:rPr lang="en-US" altLang="en-US" dirty="0">
                <a:ea typeface="Arial" charset="0"/>
              </a:rPr>
              <a:t>: </a:t>
            </a:r>
            <a:r>
              <a:rPr lang="vi-VN" altLang="en-US" dirty="0">
                <a:ea typeface="Arial" charset="0"/>
              </a:rPr>
              <a:t>14.000 đồng/km</a:t>
            </a:r>
            <a:r>
              <a:rPr lang="en-US" altLang="en-US" dirty="0">
                <a:ea typeface="Arial" charset="0"/>
              </a:rPr>
              <a:t>	     </a:t>
            </a:r>
            <a:r>
              <a:rPr lang="vi-VN" altLang="en-US" dirty="0">
                <a:ea typeface="Arial" charset="0"/>
              </a:rPr>
              <a:t>Từ km thứ 31 trở đi</a:t>
            </a:r>
            <a:r>
              <a:rPr lang="en-US" altLang="en-US" dirty="0">
                <a:ea typeface="Arial" charset="0"/>
              </a:rPr>
              <a:t>: </a:t>
            </a:r>
            <a:r>
              <a:rPr lang="vi-VN" altLang="en-US" dirty="0">
                <a:ea typeface="Arial" charset="0"/>
              </a:rPr>
              <a:t>12.000 đồng/km</a:t>
            </a:r>
          </a:p>
          <a:p>
            <a:pPr marL="0" indent="0">
              <a:spcBef>
                <a:spcPts val="725"/>
              </a:spcBef>
              <a:spcAft>
                <a:spcPts val="725"/>
              </a:spcAft>
              <a:buNone/>
            </a:pPr>
            <a:r>
              <a:rPr lang="vi-VN" altLang="en-US" dirty="0">
                <a:ea typeface="Arial" charset="0"/>
              </a:rPr>
              <a:t>Tiền chờ: 5 phút đầu được miễn phí, từ phút thứ sáu trở đi là 800 đồng/phút.</a:t>
            </a:r>
          </a:p>
          <a:p>
            <a:pPr marL="0" indent="0">
              <a:spcBef>
                <a:spcPts val="725"/>
              </a:spcBef>
              <a:spcAft>
                <a:spcPts val="725"/>
              </a:spcAft>
              <a:buNone/>
            </a:pPr>
            <a:r>
              <a:rPr lang="vi-VN" altLang="en-US" dirty="0">
                <a:ea typeface="Arial" charset="0"/>
              </a:rPr>
              <a:t>Loại xe chỉ nhập 4 hoặc 7.</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nhập lương nhân viên, tính thuế thu nhập và lương ròng (số tiền lương thực sự mà nhân viên đó nhận được).</a:t>
            </a:r>
          </a:p>
          <a:p>
            <a:pPr marL="0" indent="0">
              <a:spcBef>
                <a:spcPts val="725"/>
              </a:spcBef>
              <a:spcAft>
                <a:spcPts val="725"/>
              </a:spcAft>
              <a:buNone/>
            </a:pPr>
            <a:r>
              <a:rPr lang="vi-VN" altLang="en-US" dirty="0">
                <a:ea typeface="Arial" charset="0"/>
              </a:rPr>
              <a:t>Với các thông tin giả sử như sau;</a:t>
            </a:r>
          </a:p>
          <a:p>
            <a:pPr marL="0" indent="0">
              <a:spcBef>
                <a:spcPts val="725"/>
              </a:spcBef>
              <a:spcAft>
                <a:spcPts val="725"/>
              </a:spcAft>
              <a:buNone/>
            </a:pPr>
            <a:r>
              <a:rPr lang="vi-VN" altLang="en-US" dirty="0">
                <a:ea typeface="Arial" charset="0"/>
              </a:rPr>
              <a:t>+ 30% thuế thu nhập nếu lương là 15 triệu</a:t>
            </a:r>
          </a:p>
          <a:p>
            <a:pPr marL="0" indent="0">
              <a:spcBef>
                <a:spcPts val="725"/>
              </a:spcBef>
              <a:spcAft>
                <a:spcPts val="725"/>
              </a:spcAft>
              <a:buNone/>
            </a:pPr>
            <a:r>
              <a:rPr lang="vi-VN" altLang="en-US" dirty="0">
                <a:ea typeface="Arial" charset="0"/>
              </a:rPr>
              <a:t>+ 20% thuế thu nhập nếu lương từ 7 đến 15 triệu</a:t>
            </a:r>
          </a:p>
          <a:p>
            <a:pPr marL="0" indent="0">
              <a:spcBef>
                <a:spcPts val="725"/>
              </a:spcBef>
              <a:spcAft>
                <a:spcPts val="725"/>
              </a:spcAft>
              <a:buNone/>
            </a:pPr>
            <a:r>
              <a:rPr lang="vi-VN" altLang="en-US" dirty="0">
                <a:ea typeface="Arial" charset="0"/>
              </a:rPr>
              <a:t>+ 10% thuế thu nhập nếu lương dưới 7 triệu</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if</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if else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if – </a:t>
                </a:r>
                <a:r>
                  <a:rPr lang="en-US" dirty="0" err="1">
                    <a:latin typeface="Arial" pitchFamily="34" charset="0"/>
                    <a:ea typeface="Tahoma" pitchFamily="34" charset="0"/>
                    <a:cs typeface="Arial" pitchFamily="34" charset="0"/>
                  </a:rPr>
                  <a:t>elif</a:t>
                </a:r>
                <a:r>
                  <a:rPr lang="en-US" dirty="0">
                    <a:latin typeface="Arial" pitchFamily="34" charset="0"/>
                    <a:ea typeface="Tahoma" pitchFamily="34" charset="0"/>
                    <a:cs typeface="Arial" pitchFamily="34" charset="0"/>
                  </a:rPr>
                  <a:t> - else</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thường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gặp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khi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kiện</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ngày</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a, b, c </a:t>
            </a:r>
            <a:r>
              <a:rPr lang="en-US" altLang="en-US" dirty="0" err="1">
                <a:ea typeface="Arial" charset="0"/>
              </a:rPr>
              <a:t>và</a:t>
            </a:r>
            <a:r>
              <a:rPr lang="en-US" altLang="en-US" dirty="0">
                <a:ea typeface="Arial" charset="0"/>
              </a:rPr>
              <a:t> in ra </a:t>
            </a:r>
            <a:r>
              <a:rPr lang="en-US" altLang="en-US" dirty="0" err="1">
                <a:ea typeface="Arial" charset="0"/>
              </a:rPr>
              <a:t>nghiệm</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ax</a:t>
            </a:r>
            <a:r>
              <a:rPr lang="en-US" altLang="en-US" baseline="30000" dirty="0">
                <a:ea typeface="Arial" charset="0"/>
              </a:rPr>
              <a:t>2</a:t>
            </a:r>
            <a:r>
              <a:rPr lang="en-US" altLang="en-US" dirty="0">
                <a:ea typeface="Arial" charset="0"/>
              </a:rPr>
              <a:t> + bx + c = 0 (</a:t>
            </a:r>
            <a:r>
              <a:rPr lang="en-US" altLang="en-US" dirty="0" err="1">
                <a:ea typeface="Arial" charset="0"/>
              </a:rPr>
              <a:t>giải</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biện</a:t>
            </a:r>
            <a:r>
              <a:rPr lang="en-US" altLang="en-US" dirty="0">
                <a:ea typeface="Arial" charset="0"/>
              </a:rPr>
              <a:t> </a:t>
            </a:r>
            <a:r>
              <a:rPr lang="en-US" altLang="en-US" dirty="0" err="1">
                <a:ea typeface="Arial" charset="0"/>
              </a:rPr>
              <a:t>luận</a:t>
            </a:r>
            <a:r>
              <a:rPr lang="en-US" altLang="en-US" dirty="0">
                <a:ea typeface="Arial" charset="0"/>
              </a:rPr>
              <a:t> </a:t>
            </a:r>
            <a:r>
              <a:rPr lang="en-US" altLang="en-US" dirty="0" err="1">
                <a:ea typeface="Arial" charset="0"/>
              </a:rPr>
              <a:t>đầy</a:t>
            </a:r>
            <a:r>
              <a:rPr lang="en-US" altLang="en-US" dirty="0">
                <a:ea typeface="Arial" charset="0"/>
              </a:rPr>
              <a:t> </a:t>
            </a:r>
            <a:r>
              <a:rPr lang="en-US" altLang="en-US" dirty="0" err="1">
                <a:ea typeface="Arial" charset="0"/>
              </a:rPr>
              <a:t>đủ</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trường</a:t>
            </a:r>
            <a:r>
              <a:rPr lang="en-US" altLang="en-US" dirty="0">
                <a:ea typeface="Arial" charset="0"/>
              </a:rPr>
              <a:t> </a:t>
            </a:r>
            <a:r>
              <a:rPr lang="en-US" altLang="en-US" dirty="0" err="1">
                <a:ea typeface="Arial" charset="0"/>
              </a:rPr>
              <a:t>hợp</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nhập</a:t>
            </a:r>
            <a:r>
              <a:rPr lang="en-US" dirty="0"/>
              <a:t> </a:t>
            </a:r>
            <a:r>
              <a:rPr lang="en-US" dirty="0" err="1"/>
              <a:t>vào</a:t>
            </a:r>
            <a:r>
              <a:rPr lang="en-US" dirty="0"/>
              <a:t> </a:t>
            </a:r>
            <a:r>
              <a:rPr lang="en-US" dirty="0" err="1"/>
              <a:t>thứ</a:t>
            </a:r>
            <a:r>
              <a:rPr lang="en-US" dirty="0"/>
              <a:t> (</a:t>
            </a:r>
            <a:r>
              <a:rPr lang="en-US" dirty="0" err="1"/>
              <a:t>từ</a:t>
            </a:r>
            <a:r>
              <a:rPr lang="en-US" dirty="0"/>
              <a:t> 1 </a:t>
            </a:r>
            <a:r>
              <a:rPr lang="en-US" dirty="0" err="1"/>
              <a:t>đến</a:t>
            </a:r>
            <a:r>
              <a:rPr lang="en-US" dirty="0"/>
              <a:t> 7) </a:t>
            </a:r>
            <a:r>
              <a:rPr lang="en-US" dirty="0" err="1"/>
              <a:t>trong</a:t>
            </a:r>
            <a:r>
              <a:rPr lang="en-US" dirty="0"/>
              <a:t> </a:t>
            </a:r>
            <a:r>
              <a:rPr lang="en-US" dirty="0" err="1"/>
              <a:t>tuần</a:t>
            </a:r>
            <a:r>
              <a:rPr lang="en-US" dirty="0"/>
              <a:t>, </a:t>
            </a:r>
            <a:r>
              <a:rPr lang="en-US" dirty="0" err="1"/>
              <a:t>nếu</a:t>
            </a:r>
            <a:r>
              <a:rPr lang="en-US" dirty="0"/>
              <a:t> </a:t>
            </a:r>
            <a:r>
              <a:rPr lang="en-US" dirty="0" err="1"/>
              <a:t>thứ</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thì</a:t>
            </a:r>
            <a:r>
              <a:rPr lang="en-US" dirty="0"/>
              <a:t> </a:t>
            </a:r>
            <a:r>
              <a:rPr lang="en-US" dirty="0" err="1"/>
              <a:t>cho</a:t>
            </a:r>
            <a:r>
              <a:rPr lang="en-US" dirty="0"/>
              <a:t> </a:t>
            </a:r>
            <a:r>
              <a:rPr lang="en-US" dirty="0" err="1"/>
              <a:t>nhập</a:t>
            </a:r>
            <a:r>
              <a:rPr lang="en-US" dirty="0"/>
              <a:t> </a:t>
            </a:r>
            <a:r>
              <a:rPr lang="en-US" dirty="0" err="1"/>
              <a:t>lại</a:t>
            </a:r>
            <a:r>
              <a:rPr lang="en-US" dirty="0"/>
              <a:t>. Sau </a:t>
            </a:r>
            <a:r>
              <a:rPr lang="en-US" dirty="0" err="1"/>
              <a:t>đó</a:t>
            </a:r>
            <a:r>
              <a:rPr lang="en-US" dirty="0"/>
              <a:t> </a:t>
            </a:r>
            <a:r>
              <a:rPr lang="en-US" dirty="0" err="1"/>
              <a:t>cho</a:t>
            </a:r>
            <a:r>
              <a:rPr lang="en-US" dirty="0"/>
              <a:t> </a:t>
            </a:r>
            <a:r>
              <a:rPr lang="en-US" dirty="0" err="1"/>
              <a:t>viết</a:t>
            </a:r>
            <a:r>
              <a:rPr lang="en-US" dirty="0"/>
              <a:t> </a:t>
            </a:r>
            <a:r>
              <a:rPr lang="en-US" dirty="0" err="1"/>
              <a:t>thứ</a:t>
            </a:r>
            <a:r>
              <a:rPr lang="en-US" dirty="0"/>
              <a:t> </a:t>
            </a:r>
            <a:r>
              <a:rPr lang="en-US" dirty="0" err="1"/>
              <a:t>đã</a:t>
            </a:r>
            <a:r>
              <a:rPr lang="en-US" dirty="0"/>
              <a:t> </a:t>
            </a:r>
            <a:r>
              <a:rPr lang="en-US" dirty="0" err="1"/>
              <a:t>nhập</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gì</a:t>
            </a:r>
            <a:r>
              <a:rPr lang="en-US" dirty="0"/>
              <a:t> </a:t>
            </a:r>
            <a:r>
              <a:rPr lang="en-US" dirty="0" err="1"/>
              <a:t>và</a:t>
            </a:r>
            <a:r>
              <a:rPr lang="en-US" dirty="0"/>
              <a:t> </a:t>
            </a:r>
            <a:r>
              <a:rPr lang="en-US" dirty="0" err="1"/>
              <a:t>xuất</a:t>
            </a:r>
            <a:r>
              <a:rPr lang="en-US" dirty="0"/>
              <a:t> </a:t>
            </a:r>
            <a:r>
              <a:rPr lang="en-US" dirty="0" err="1"/>
              <a:t>kết</a:t>
            </a:r>
            <a:r>
              <a:rPr lang="en-US" dirty="0"/>
              <a:t> </a:t>
            </a:r>
            <a:r>
              <a:rPr lang="en-US" dirty="0" err="1"/>
              <a:t>quả</a:t>
            </a:r>
            <a:r>
              <a:rPr lang="en-US" dirty="0"/>
              <a:t> ra </a:t>
            </a:r>
            <a:r>
              <a:rPr lang="en-US" dirty="0" err="1"/>
              <a:t>màn</a:t>
            </a:r>
            <a:r>
              <a:rPr lang="en-US" dirty="0"/>
              <a:t> </a:t>
            </a:r>
            <a:r>
              <a:rPr lang="en-US" dirty="0" err="1"/>
              <a:t>hình</a:t>
            </a:r>
            <a:r>
              <a:rPr lang="en-US" dirty="0"/>
              <a:t> (</a:t>
            </a:r>
            <a:r>
              <a:rPr lang="en-US" dirty="0" err="1"/>
              <a:t>với</a:t>
            </a:r>
            <a:r>
              <a:rPr lang="en-US" dirty="0"/>
              <a:t> 1: </a:t>
            </a:r>
            <a:r>
              <a:rPr lang="en-US" dirty="0" err="1"/>
              <a:t>Chủ</a:t>
            </a:r>
            <a:r>
              <a:rPr lang="en-US" dirty="0"/>
              <a:t> </a:t>
            </a:r>
            <a:r>
              <a:rPr lang="en-US" dirty="0" err="1"/>
              <a:t>nhật</a:t>
            </a:r>
            <a:r>
              <a:rPr lang="en-US" dirty="0"/>
              <a:t>, 2: </a:t>
            </a:r>
            <a:r>
              <a:rPr lang="en-US" dirty="0" err="1"/>
              <a:t>Thứ</a:t>
            </a:r>
            <a:r>
              <a:rPr lang="en-US" dirty="0"/>
              <a:t> </a:t>
            </a:r>
            <a:r>
              <a:rPr lang="en-US" dirty="0" err="1"/>
              <a:t>hai</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Nhập</a:t>
            </a:r>
            <a:r>
              <a:rPr lang="en-US" dirty="0"/>
              <a:t> </a:t>
            </a:r>
            <a:r>
              <a:rPr lang="en-US" dirty="0" err="1"/>
              <a:t>vào</a:t>
            </a:r>
            <a:r>
              <a:rPr lang="en-US" dirty="0"/>
              <a:t> 1 </a:t>
            </a:r>
            <a:r>
              <a:rPr lang="en-US" dirty="0" err="1"/>
              <a:t>số</a:t>
            </a:r>
            <a:r>
              <a:rPr lang="en-US" dirty="0"/>
              <a:t> </a:t>
            </a:r>
            <a:r>
              <a:rPr lang="en-US" dirty="0" err="1"/>
              <a:t>nguyên</a:t>
            </a:r>
            <a:r>
              <a:rPr lang="en-US" dirty="0"/>
              <a:t>, </a:t>
            </a:r>
            <a:r>
              <a:rPr lang="en-US" dirty="0" err="1"/>
              <a:t>yêu</a:t>
            </a:r>
            <a:r>
              <a:rPr lang="en-US" dirty="0"/>
              <a:t> </a:t>
            </a:r>
            <a:r>
              <a:rPr lang="en-US" dirty="0" err="1"/>
              <a:t>cầu</a:t>
            </a:r>
            <a:r>
              <a:rPr lang="en-US" dirty="0"/>
              <a:t> </a:t>
            </a:r>
            <a:r>
              <a:rPr lang="en-US" dirty="0" err="1"/>
              <a:t>xuất</a:t>
            </a:r>
            <a:r>
              <a:rPr lang="en-US" dirty="0"/>
              <a:t> ra </a:t>
            </a:r>
            <a:r>
              <a:rPr lang="en-US" dirty="0" err="1"/>
              <a:t>chữ</a:t>
            </a:r>
            <a:r>
              <a:rPr lang="en-US" dirty="0"/>
              <a:t> </a:t>
            </a:r>
            <a:r>
              <a:rPr lang="en-US" dirty="0" err="1"/>
              <a:t>số</a:t>
            </a:r>
            <a:r>
              <a:rPr lang="en-US" dirty="0"/>
              <a:t> </a:t>
            </a:r>
            <a:r>
              <a:rPr lang="en-US" dirty="0" err="1"/>
              <a:t>hàng</a:t>
            </a:r>
            <a:r>
              <a:rPr lang="en-US" dirty="0"/>
              <a:t> </a:t>
            </a:r>
            <a:r>
              <a:rPr lang="en-US" dirty="0" err="1"/>
              <a:t>trăm</a:t>
            </a:r>
            <a:r>
              <a:rPr lang="en-US" dirty="0"/>
              <a:t> </a:t>
            </a:r>
            <a:r>
              <a:rPr lang="en-US" dirty="0" err="1"/>
              <a:t>của</a:t>
            </a:r>
            <a:r>
              <a:rPr lang="en-US" dirty="0"/>
              <a:t> </a:t>
            </a:r>
            <a:r>
              <a:rPr lang="en-US" dirty="0" err="1"/>
              <a:t>số</a:t>
            </a:r>
            <a:r>
              <a:rPr lang="en-US" dirty="0"/>
              <a:t> </a:t>
            </a:r>
            <a:r>
              <a:rPr lang="en-US" dirty="0" err="1"/>
              <a:t>đó</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thì</a:t>
            </a:r>
            <a:r>
              <a:rPr lang="en-US" dirty="0"/>
              <a:t> </a:t>
            </a:r>
            <a:r>
              <a:rPr lang="en-US" dirty="0" err="1"/>
              <a:t>xuất</a:t>
            </a:r>
            <a:r>
              <a:rPr lang="en-US" dirty="0"/>
              <a:t> ra 0.</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12) </a:t>
            </a:r>
            <a:r>
              <a:rPr lang="en-US" altLang="en-US" dirty="0" err="1">
                <a:ea typeface="Arial" charset="0"/>
              </a:rPr>
              <a:t>trong</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hợp</a:t>
            </a:r>
            <a:r>
              <a:rPr lang="en-US" altLang="en-US" dirty="0">
                <a:ea typeface="Arial" charset="0"/>
              </a:rPr>
              <a:t> </a:t>
            </a:r>
            <a:r>
              <a:rPr lang="en-US" altLang="en-US" dirty="0" err="1">
                <a:ea typeface="Arial" charset="0"/>
              </a:rPr>
              <a:t>lệ</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gì</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với</a:t>
            </a:r>
            <a:r>
              <a:rPr lang="en-US" altLang="en-US" dirty="0">
                <a:ea typeface="Arial" charset="0"/>
              </a:rPr>
              <a:t> 1: </a:t>
            </a:r>
            <a:r>
              <a:rPr lang="en-US" altLang="en-US" dirty="0" err="1">
                <a:ea typeface="Arial" charset="0"/>
              </a:rPr>
              <a:t>Tháng</a:t>
            </a:r>
            <a:r>
              <a:rPr lang="en-US" altLang="en-US" dirty="0">
                <a:ea typeface="Arial" charset="0"/>
              </a:rPr>
              <a:t> 1, 2: </a:t>
            </a:r>
            <a:r>
              <a:rPr lang="en-US" altLang="en-US" dirty="0" err="1">
                <a:ea typeface="Arial" charset="0"/>
              </a:rPr>
              <a:t>Tháng</a:t>
            </a:r>
            <a:r>
              <a:rPr lang="en-US" altLang="en-US" dirty="0">
                <a:ea typeface="Arial" charset="0"/>
              </a:rPr>
              <a:t> 2,…)</a:t>
            </a: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ba</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cách</a:t>
            </a:r>
            <a:r>
              <a:rPr lang="en-US" altLang="en-US" dirty="0">
                <a:ea typeface="Arial" charset="0"/>
              </a:rPr>
              <a:t> </a:t>
            </a:r>
            <a:r>
              <a:rPr lang="en-US" altLang="en-US" dirty="0" err="1">
                <a:ea typeface="Arial" charset="0"/>
              </a:rPr>
              <a:t>đọc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này</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học</a:t>
            </a:r>
            <a:r>
              <a:rPr lang="en-US" altLang="en-US" dirty="0">
                <a:ea typeface="Arial" charset="0"/>
              </a:rPr>
              <a:t> </a:t>
            </a:r>
            <a:r>
              <a:rPr lang="en-US" altLang="en-US" dirty="0" err="1">
                <a:ea typeface="Arial" charset="0"/>
              </a:rPr>
              <a:t>lực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theo</a:t>
            </a:r>
            <a:r>
              <a:rPr lang="en-US" altLang="en-US" dirty="0">
                <a:ea typeface="Arial" charset="0"/>
              </a:rPr>
              <a:t> thang </a:t>
            </a:r>
            <a:r>
              <a:rPr lang="en-US" altLang="en-US" dirty="0" err="1">
                <a:ea typeface="Arial" charset="0"/>
              </a:rPr>
              <a:t>điểm</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từ</a:t>
            </a:r>
            <a:r>
              <a:rPr lang="en-US" altLang="en-US" dirty="0">
                <a:ea typeface="Arial" charset="0"/>
              </a:rPr>
              <a:t> 0.0 </a:t>
            </a:r>
            <a:r>
              <a:rPr lang="en-US" altLang="en-US" dirty="0" err="1">
                <a:ea typeface="Arial" charset="0"/>
              </a:rPr>
              <a:t>đến</a:t>
            </a:r>
            <a:r>
              <a:rPr lang="en-US" altLang="en-US" dirty="0">
                <a:ea typeface="Arial" charset="0"/>
              </a:rPr>
              <a:t> &lt; 3.0: </a:t>
            </a:r>
            <a:r>
              <a:rPr lang="en-US" altLang="en-US" dirty="0" err="1">
                <a:ea typeface="Arial" charset="0"/>
              </a:rPr>
              <a:t>Loại</a:t>
            </a:r>
            <a:r>
              <a:rPr lang="en-US" altLang="en-US" dirty="0">
                <a:ea typeface="Arial" charset="0"/>
              </a:rPr>
              <a:t> </a:t>
            </a:r>
            <a:r>
              <a:rPr lang="en-US" altLang="en-US" dirty="0" err="1">
                <a:ea typeface="Arial" charset="0"/>
              </a:rPr>
              <a:t>Kém</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3.0 </a:t>
            </a:r>
            <a:r>
              <a:rPr lang="en-US" altLang="en-US" dirty="0" err="1">
                <a:ea typeface="Arial" charset="0"/>
              </a:rPr>
              <a:t>đến</a:t>
            </a:r>
            <a:r>
              <a:rPr lang="en-US" altLang="en-US" dirty="0">
                <a:ea typeface="Arial" charset="0"/>
              </a:rPr>
              <a:t> &lt; 5.0: </a:t>
            </a:r>
            <a:r>
              <a:rPr lang="en-US" altLang="en-US" dirty="0" err="1">
                <a:ea typeface="Arial" charset="0"/>
              </a:rPr>
              <a:t>Loại</a:t>
            </a:r>
            <a:r>
              <a:rPr lang="en-US" altLang="en-US" dirty="0">
                <a:ea typeface="Arial" charset="0"/>
              </a:rPr>
              <a:t> </a:t>
            </a:r>
            <a:r>
              <a:rPr lang="en-US" altLang="en-US" dirty="0" err="1">
                <a:ea typeface="Arial" charset="0"/>
              </a:rPr>
              <a:t>Yếu</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5.0 </a:t>
            </a:r>
            <a:r>
              <a:rPr lang="en-US" altLang="en-US" dirty="0" err="1">
                <a:ea typeface="Arial" charset="0"/>
              </a:rPr>
              <a:t>đến</a:t>
            </a:r>
            <a:r>
              <a:rPr lang="en-US" altLang="en-US" dirty="0">
                <a:ea typeface="Arial" charset="0"/>
              </a:rPr>
              <a:t> &lt; 7.0: </a:t>
            </a:r>
            <a:r>
              <a:rPr lang="en-US" altLang="en-US" dirty="0" err="1">
                <a:ea typeface="Arial" charset="0"/>
              </a:rPr>
              <a:t>Loại</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bình</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7.0 </a:t>
            </a:r>
            <a:r>
              <a:rPr lang="en-US" altLang="en-US" dirty="0" err="1">
                <a:ea typeface="Arial" charset="0"/>
              </a:rPr>
              <a:t>đến</a:t>
            </a:r>
            <a:r>
              <a:rPr lang="en-US" altLang="en-US" dirty="0">
                <a:ea typeface="Arial" charset="0"/>
              </a:rPr>
              <a:t> &lt; 8.0: </a:t>
            </a:r>
            <a:r>
              <a:rPr lang="en-US" altLang="en-US" dirty="0" err="1">
                <a:ea typeface="Arial" charset="0"/>
              </a:rPr>
              <a:t>Loại</a:t>
            </a:r>
            <a:r>
              <a:rPr lang="en-US" altLang="en-US" dirty="0">
                <a:ea typeface="Arial" charset="0"/>
              </a:rPr>
              <a:t> </a:t>
            </a:r>
            <a:r>
              <a:rPr lang="en-US" altLang="en-US" dirty="0" err="1">
                <a:ea typeface="Arial" charset="0"/>
              </a:rPr>
              <a:t>Khá</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8.0 </a:t>
            </a:r>
            <a:r>
              <a:rPr lang="en-US" altLang="en-US" dirty="0" err="1">
                <a:ea typeface="Arial" charset="0"/>
              </a:rPr>
              <a:t>đến</a:t>
            </a:r>
            <a:r>
              <a:rPr lang="en-US" altLang="en-US" dirty="0">
                <a:ea typeface="Arial" charset="0"/>
              </a:rPr>
              <a:t> &lt; 9.0: </a:t>
            </a:r>
            <a:r>
              <a:rPr lang="en-US" altLang="en-US" dirty="0" err="1">
                <a:ea typeface="Arial" charset="0"/>
              </a:rPr>
              <a:t>Loại</a:t>
            </a:r>
            <a:r>
              <a:rPr lang="en-US" altLang="en-US" dirty="0">
                <a:ea typeface="Arial" charset="0"/>
              </a:rPr>
              <a:t> </a:t>
            </a:r>
            <a:r>
              <a:rPr lang="en-US" altLang="en-US" dirty="0" err="1">
                <a:ea typeface="Arial" charset="0"/>
              </a:rPr>
              <a:t>Giỏi</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Trên</a:t>
            </a:r>
            <a:r>
              <a:rPr lang="en-US" altLang="en-US" dirty="0">
                <a:ea typeface="Arial" charset="0"/>
              </a:rPr>
              <a:t> 9.0: </a:t>
            </a:r>
            <a:r>
              <a:rPr lang="en-US" altLang="en-US" dirty="0" err="1">
                <a:ea typeface="Arial" charset="0"/>
              </a:rPr>
              <a:t>Loại</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sắc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dựa</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thâm</a:t>
            </a:r>
            <a:r>
              <a:rPr lang="en-US" altLang="en-US" dirty="0">
                <a:ea typeface="Arial" charset="0"/>
              </a:rPr>
              <a:t> </a:t>
            </a:r>
            <a:r>
              <a:rPr lang="en-US" altLang="en-US" dirty="0" err="1">
                <a:ea typeface="Arial" charset="0"/>
              </a:rPr>
              <a:t>niên</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tác</a:t>
            </a:r>
            <a:r>
              <a:rPr lang="en-US" altLang="en-US" dirty="0">
                <a:ea typeface="Arial" charset="0"/>
              </a:rPr>
              <a:t> (TNCT)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lgn="ctr">
              <a:spcBef>
                <a:spcPts val="725"/>
              </a:spcBef>
              <a:spcAft>
                <a:spcPts val="725"/>
              </a:spcAft>
              <a:buNone/>
            </a:pPr>
            <a:r>
              <a:rPr lang="en-US" altLang="en-US" dirty="0" err="1">
                <a:ea typeface="Arial" charset="0"/>
              </a:rPr>
              <a:t>Lương</a:t>
            </a:r>
            <a:r>
              <a:rPr lang="en-US" altLang="en-US" dirty="0">
                <a:ea typeface="Arial" charset="0"/>
              </a:rPr>
              <a:t> =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 </a:t>
            </a:r>
            <a:r>
              <a:rPr lang="en-US" altLang="en-US" dirty="0" err="1">
                <a:ea typeface="Arial" charset="0"/>
              </a:rPr>
              <a:t>lương</a:t>
            </a:r>
            <a:r>
              <a:rPr lang="en-US" altLang="en-US" dirty="0">
                <a:ea typeface="Arial" charset="0"/>
              </a:rPr>
              <a:t> </a:t>
            </a:r>
            <a:r>
              <a:rPr lang="en-US" altLang="en-US" dirty="0" err="1">
                <a:ea typeface="Arial" charset="0"/>
              </a:rPr>
              <a:t>cơ</a:t>
            </a:r>
            <a:r>
              <a:rPr lang="en-US" altLang="en-US" dirty="0">
                <a:ea typeface="Arial" charset="0"/>
              </a:rPr>
              <a:t> </a:t>
            </a:r>
            <a:r>
              <a:rPr lang="en-US" altLang="en-US" dirty="0" err="1">
                <a:ea typeface="Arial" charset="0"/>
              </a:rPr>
              <a:t>bản</a:t>
            </a:r>
            <a:endParaRPr lang="en-US" altLang="en-US" dirty="0">
              <a:ea typeface="Arial" charset="0"/>
            </a:endParaRPr>
          </a:p>
          <a:p>
            <a:pPr marL="0" indent="0">
              <a:spcBef>
                <a:spcPts val="725"/>
              </a:spcBef>
              <a:spcAft>
                <a:spcPts val="725"/>
              </a:spcAft>
              <a:buNone/>
            </a:pP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cơ</a:t>
            </a:r>
            <a:r>
              <a:rPr lang="en-US" altLang="en-US" dirty="0">
                <a:ea typeface="Arial" charset="0"/>
              </a:rPr>
              <a:t> </a:t>
            </a:r>
            <a:r>
              <a:rPr lang="en-US" altLang="en-US" dirty="0" err="1">
                <a:ea typeface="Arial" charset="0"/>
              </a:rPr>
              <a:t>bản</a:t>
            </a:r>
            <a:r>
              <a:rPr lang="en-US" altLang="en-US" dirty="0">
                <a:ea typeface="Arial" charset="0"/>
              </a:rPr>
              <a:t> </a:t>
            </a:r>
            <a:r>
              <a:rPr lang="en-US" altLang="en-US" dirty="0" err="1">
                <a:ea typeface="Arial" charset="0"/>
              </a:rPr>
              <a:t>là</a:t>
            </a:r>
            <a:r>
              <a:rPr lang="en-US" altLang="en-US" dirty="0">
                <a:ea typeface="Arial" charset="0"/>
              </a:rPr>
              <a:t> 1.350.000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TNCT &lt; 12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2.34</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12 &lt;= TNCT &lt; 36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3.33</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36 &lt;= TNCT &lt; 60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3.66</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TNCT &gt;= 60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3.99</a:t>
            </a: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số</a:t>
            </a:r>
            <a:r>
              <a:rPr lang="en-US" altLang="en-US" dirty="0">
                <a:ea typeface="Arial" charset="0"/>
              </a:rPr>
              <a:t> kW </a:t>
            </a:r>
            <a:r>
              <a:rPr lang="en-US" altLang="en-US" dirty="0" err="1">
                <a:ea typeface="Arial" charset="0"/>
              </a:rPr>
              <a:t>điện</a:t>
            </a:r>
            <a:r>
              <a:rPr lang="en-US" altLang="en-US" dirty="0">
                <a:ea typeface="Arial" charset="0"/>
              </a:rPr>
              <a:t> </a:t>
            </a:r>
            <a:r>
              <a:rPr lang="en-US" altLang="en-US" dirty="0" err="1">
                <a:ea typeface="Arial" charset="0"/>
              </a:rPr>
              <a:t>tiêu</a:t>
            </a:r>
            <a:r>
              <a:rPr lang="en-US" altLang="en-US" dirty="0">
                <a:ea typeface="Arial" charset="0"/>
              </a:rPr>
              <a:t> </a:t>
            </a:r>
            <a:r>
              <a:rPr lang="en-US" altLang="en-US" dirty="0" err="1">
                <a:ea typeface="Arial" charset="0"/>
              </a:rPr>
              <a:t>thụ</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a:t>
            </a:r>
            <a:r>
              <a:rPr lang="en-US" altLang="en-US" dirty="0" err="1">
                <a:ea typeface="Arial" charset="0"/>
              </a:rPr>
              <a:t>từ</a:t>
            </a:r>
            <a:r>
              <a:rPr lang="en-US" altLang="en-US" dirty="0">
                <a:ea typeface="Arial" charset="0"/>
              </a:rPr>
              <a:t> 0 </a:t>
            </a:r>
            <a:r>
              <a:rPr lang="en-US" altLang="en-US" dirty="0" err="1">
                <a:ea typeface="Arial" charset="0"/>
              </a:rPr>
              <a:t>đến</a:t>
            </a:r>
            <a:r>
              <a:rPr lang="en-US" altLang="en-US" dirty="0">
                <a:ea typeface="Arial" charset="0"/>
              </a:rPr>
              <a:t> 100: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2000 </a:t>
            </a:r>
            <a:r>
              <a:rPr lang="en-US" altLang="en-US" dirty="0" err="1">
                <a:ea typeface="Arial" charset="0"/>
              </a:rPr>
              <a:t>đồng</a:t>
            </a:r>
            <a:r>
              <a:rPr lang="en-US" altLang="en-US" dirty="0">
                <a:ea typeface="Arial" charset="0"/>
              </a:rPr>
              <a:t>/kW</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a:t>
            </a:r>
            <a:r>
              <a:rPr lang="en-US" altLang="en-US" dirty="0" err="1">
                <a:ea typeface="Arial" charset="0"/>
              </a:rPr>
              <a:t>từ</a:t>
            </a:r>
            <a:r>
              <a:rPr lang="en-US" altLang="en-US" dirty="0">
                <a:ea typeface="Arial" charset="0"/>
              </a:rPr>
              <a:t> 101 </a:t>
            </a:r>
            <a:r>
              <a:rPr lang="en-US" altLang="en-US" dirty="0" err="1">
                <a:ea typeface="Arial" charset="0"/>
              </a:rPr>
              <a:t>đến</a:t>
            </a:r>
            <a:r>
              <a:rPr lang="en-US" altLang="en-US" dirty="0">
                <a:ea typeface="Arial" charset="0"/>
              </a:rPr>
              <a:t> 200: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2500 </a:t>
            </a:r>
            <a:r>
              <a:rPr lang="en-US" altLang="en-US" dirty="0" err="1">
                <a:ea typeface="Arial" charset="0"/>
              </a:rPr>
              <a:t>đồng</a:t>
            </a:r>
            <a:r>
              <a:rPr lang="en-US" altLang="en-US" dirty="0">
                <a:ea typeface="Arial" charset="0"/>
              </a:rPr>
              <a:t>/kW</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a:t>
            </a:r>
            <a:r>
              <a:rPr lang="en-US" altLang="en-US" dirty="0" err="1">
                <a:ea typeface="Arial" charset="0"/>
              </a:rPr>
              <a:t>từ</a:t>
            </a:r>
            <a:r>
              <a:rPr lang="en-US" altLang="en-US" dirty="0">
                <a:ea typeface="Arial" charset="0"/>
              </a:rPr>
              <a:t> 210 </a:t>
            </a:r>
            <a:r>
              <a:rPr lang="en-US" altLang="en-US" dirty="0" err="1">
                <a:ea typeface="Arial" charset="0"/>
              </a:rPr>
              <a:t>đến</a:t>
            </a:r>
            <a:r>
              <a:rPr lang="en-US" altLang="en-US" dirty="0">
                <a:ea typeface="Arial" charset="0"/>
              </a:rPr>
              <a:t> 300: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3000 </a:t>
            </a:r>
            <a:r>
              <a:rPr lang="en-US" altLang="en-US" dirty="0" err="1">
                <a:ea typeface="Arial" charset="0"/>
              </a:rPr>
              <a:t>đồng</a:t>
            </a:r>
            <a:r>
              <a:rPr lang="en-US" altLang="en-US" dirty="0">
                <a:ea typeface="Arial" charset="0"/>
              </a:rPr>
              <a:t>/kW</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&gt; 300: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5000 </a:t>
            </a:r>
            <a:r>
              <a:rPr lang="en-US" altLang="en-US" dirty="0" err="1">
                <a:ea typeface="Arial" charset="0"/>
              </a:rPr>
              <a:t>đồng</a:t>
            </a:r>
            <a:r>
              <a:rPr lang="en-US" altLang="en-US" dirty="0">
                <a:ea typeface="Arial" charset="0"/>
              </a:rPr>
              <a:t>/kW</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thuê</a:t>
            </a:r>
            <a:r>
              <a:rPr lang="en-US" altLang="en-US" dirty="0">
                <a:ea typeface="Arial" charset="0"/>
              </a:rPr>
              <a:t> </a:t>
            </a:r>
            <a:r>
              <a:rPr lang="en-US" altLang="en-US" dirty="0" err="1">
                <a:ea typeface="Arial" charset="0"/>
              </a:rPr>
              <a:t>sân</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đá</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trong</a:t>
            </a:r>
            <a:r>
              <a:rPr lang="en-US" altLang="en-US" dirty="0">
                <a:ea typeface="Arial" charset="0"/>
              </a:rPr>
              <a:t> 3 </a:t>
            </a:r>
            <a:r>
              <a:rPr lang="en-US" altLang="en-US" dirty="0" err="1">
                <a:ea typeface="Arial" charset="0"/>
              </a:rPr>
              <a:t>giờ</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100.000 </a:t>
            </a:r>
            <a:r>
              <a:rPr lang="en-US" altLang="en-US" dirty="0" err="1">
                <a:ea typeface="Arial" charset="0"/>
              </a:rPr>
              <a:t>đồng</a:t>
            </a:r>
            <a:r>
              <a:rPr lang="en-US" altLang="en-US" dirty="0">
                <a:ea typeface="Arial" charset="0"/>
              </a:rPr>
              <a:t>/ </a:t>
            </a:r>
            <a:r>
              <a:rPr lang="en-US" altLang="en-US" dirty="0" err="1">
                <a:ea typeface="Arial" charset="0"/>
              </a:rPr>
              <a:t>giờ</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giảm</a:t>
            </a:r>
            <a:r>
              <a:rPr lang="en-US" altLang="en-US" dirty="0">
                <a:ea typeface="Arial" charset="0"/>
              </a:rPr>
              <a:t> 25% so </a:t>
            </a:r>
            <a:r>
              <a:rPr lang="en-US" altLang="en-US" dirty="0" err="1">
                <a:ea typeface="Arial" charset="0"/>
              </a:rPr>
              <a:t>với</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trong</a:t>
            </a:r>
            <a:r>
              <a:rPr lang="en-US" altLang="en-US" dirty="0">
                <a:ea typeface="Arial" charset="0"/>
              </a:rPr>
              <a:t> 3 </a:t>
            </a:r>
            <a:r>
              <a:rPr lang="en-US" altLang="en-US" dirty="0" err="1">
                <a:ea typeface="Arial" charset="0"/>
              </a:rPr>
              <a:t>giờ</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Ngoài</a:t>
            </a:r>
            <a:r>
              <a:rPr lang="en-US" altLang="en-US" dirty="0">
                <a:ea typeface="Arial" charset="0"/>
              </a:rPr>
              <a:t> ra </a:t>
            </a:r>
            <a:r>
              <a:rPr lang="en-US" altLang="en-US" dirty="0" err="1">
                <a:ea typeface="Arial" charset="0"/>
              </a:rPr>
              <a:t>nếu</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thuê</a:t>
            </a:r>
            <a:r>
              <a:rPr lang="en-US" altLang="en-US" dirty="0">
                <a:ea typeface="Arial" charset="0"/>
              </a:rPr>
              <a:t> </a:t>
            </a:r>
            <a:r>
              <a:rPr lang="en-US" altLang="en-US" dirty="0" err="1">
                <a:ea typeface="Arial" charset="0"/>
              </a:rPr>
              <a:t>sân</a:t>
            </a:r>
            <a:r>
              <a:rPr lang="en-US" altLang="en-US" dirty="0">
                <a:ea typeface="Arial" charset="0"/>
              </a:rPr>
              <a:t> </a:t>
            </a:r>
            <a:r>
              <a:rPr lang="en-US" altLang="en-US" dirty="0" err="1">
                <a:ea typeface="Arial" charset="0"/>
              </a:rPr>
              <a:t>từ</a:t>
            </a:r>
            <a:r>
              <a:rPr lang="en-US" altLang="en-US" dirty="0">
                <a:ea typeface="Arial" charset="0"/>
              </a:rPr>
              <a:t> 11 </a:t>
            </a:r>
            <a:r>
              <a:rPr lang="en-US" altLang="en-US" dirty="0" err="1">
                <a:ea typeface="Arial" charset="0"/>
              </a:rPr>
              <a:t>giờ</a:t>
            </a:r>
            <a:r>
              <a:rPr lang="en-US" altLang="en-US" dirty="0">
                <a:ea typeface="Arial" charset="0"/>
              </a:rPr>
              <a:t> </a:t>
            </a:r>
            <a:r>
              <a:rPr lang="en-US" altLang="en-US" dirty="0" err="1">
                <a:ea typeface="Arial" charset="0"/>
              </a:rPr>
              <a:t>đến</a:t>
            </a:r>
            <a:r>
              <a:rPr lang="en-US" altLang="en-US" dirty="0">
                <a:ea typeface="Arial" charset="0"/>
              </a:rPr>
              <a:t> 15 </a:t>
            </a:r>
            <a:r>
              <a:rPr lang="en-US" altLang="en-US" dirty="0" err="1">
                <a:ea typeface="Arial" charset="0"/>
              </a:rPr>
              <a:t>giờ</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giá</a:t>
            </a:r>
            <a:r>
              <a:rPr lang="en-US" altLang="en-US" dirty="0">
                <a:ea typeface="Arial" charset="0"/>
              </a:rPr>
              <a:t> 10%</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bắt</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số</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khách</a:t>
            </a:r>
            <a:r>
              <a:rPr lang="en-US" altLang="en-US" dirty="0">
                <a:ea typeface="Arial" charset="0"/>
              </a:rPr>
              <a:t> </a:t>
            </a:r>
            <a:r>
              <a:rPr lang="en-US" altLang="en-US" dirty="0" err="1">
                <a:ea typeface="Arial" charset="0"/>
              </a:rPr>
              <a:t>thuê</a:t>
            </a:r>
            <a:r>
              <a:rPr lang="en-US" altLang="en-US" dirty="0">
                <a:ea typeface="Arial" charset="0"/>
              </a:rPr>
              <a:t> </a:t>
            </a:r>
            <a:r>
              <a:rPr lang="en-US" altLang="en-US" dirty="0" err="1">
                <a:ea typeface="Arial" charset="0"/>
              </a:rPr>
              <a:t>sân</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rằng</a:t>
            </a:r>
            <a:r>
              <a:rPr lang="en-US" altLang="en-US" dirty="0">
                <a:ea typeface="Arial" charset="0"/>
              </a:rPr>
              <a:t> 5 </a:t>
            </a:r>
            <a:r>
              <a:rPr lang="en-US" altLang="en-US" dirty="0" err="1">
                <a:ea typeface="Arial" charset="0"/>
              </a:rPr>
              <a:t>giờ</a:t>
            </a:r>
            <a:r>
              <a:rPr lang="en-US" altLang="en-US" dirty="0">
                <a:ea typeface="Arial" charset="0"/>
              </a:rPr>
              <a:t> &lt;= </a:t>
            </a:r>
            <a:r>
              <a:rPr lang="en-US" altLang="en-US" dirty="0" err="1">
                <a:ea typeface="Arial" charset="0"/>
              </a:rPr>
              <a:t>giờ</a:t>
            </a:r>
            <a:r>
              <a:rPr lang="en-US" altLang="en-US" dirty="0">
                <a:ea typeface="Arial" charset="0"/>
              </a:rPr>
              <a:t> </a:t>
            </a:r>
            <a:r>
              <a:rPr lang="en-US" altLang="en-US" dirty="0" err="1">
                <a:ea typeface="Arial" charset="0"/>
              </a:rPr>
              <a:t>bắt</a:t>
            </a:r>
            <a:r>
              <a:rPr lang="en-US" altLang="en-US" dirty="0">
                <a:ea typeface="Arial" charset="0"/>
              </a:rPr>
              <a:t> </a:t>
            </a:r>
            <a:r>
              <a:rPr lang="en-US" altLang="en-US" dirty="0" err="1">
                <a:ea typeface="Arial" charset="0"/>
              </a:rPr>
              <a:t>đầu</a:t>
            </a:r>
            <a:r>
              <a:rPr lang="en-US" altLang="en-US" dirty="0">
                <a:ea typeface="Arial" charset="0"/>
              </a:rPr>
              <a:t> &lt;= </a:t>
            </a:r>
            <a:r>
              <a:rPr lang="en-US" altLang="en-US" dirty="0" err="1">
                <a:ea typeface="Arial" charset="0"/>
              </a:rPr>
              <a:t>giờ</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&lt;= 22 </a:t>
            </a:r>
            <a:r>
              <a:rPr lang="en-US" altLang="en-US" dirty="0" err="1">
                <a:ea typeface="Arial" charset="0"/>
              </a:rPr>
              <a:t>giờ</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trong</a:t>
            </a:r>
            <a:r>
              <a:rPr lang="en-US" dirty="0"/>
              <a:t> Python</a:t>
            </a:r>
          </a:p>
        </p:txBody>
      </p:sp>
      <p:sp>
        <p:nvSpPr>
          <p:cNvPr id="3" name="Content Placeholder 2"/>
          <p:cNvSpPr>
            <a:spLocks noGrp="1"/>
          </p:cNvSpPr>
          <p:nvPr>
            <p:ph idx="1"/>
          </p:nvPr>
        </p:nvSpPr>
        <p:spPr>
          <a:xfrm>
            <a:off x="392626" y="1507716"/>
            <a:ext cx="11406748" cy="4893083"/>
          </a:xfrm>
        </p:spPr>
        <p:txBody>
          <a:bodyPr>
            <a:normAutofit/>
          </a:bodyPr>
          <a:lstStyle/>
          <a:p>
            <a:r>
              <a:rPr lang="vi-VN" altLang="en-US" dirty="0"/>
              <a:t>Trong Python, "điều kiện" là một cấu trúc được sử dụng để kiểm tra một biểu thức hoặc giá trị logic và thực thi các câu lệnh khác dựa trên kết quả của kiểm tra này.</a:t>
            </a:r>
            <a:endParaRPr lang="en-US" altLang="en-US" dirty="0"/>
          </a:p>
          <a:p>
            <a:r>
              <a:rPr lang="en-US" altLang="en-US" dirty="0"/>
              <a:t>M</a:t>
            </a:r>
            <a:r>
              <a:rPr lang="vi-VN" altLang="en-US" dirty="0"/>
              <a:t>ột biểu thức so sánh sẽ trả về kết quả có có kiểu dữliệu là Boolean, tức là True hay False. Các phép toán so sánh giá trị số trong Python được kể đến như sau:</a:t>
            </a:r>
          </a:p>
          <a:p>
            <a:pPr marL="0" indent="0">
              <a:buNone/>
            </a:pPr>
            <a:r>
              <a:rPr lang="vi-VN" altLang="en-US" dirty="0"/>
              <a:t>•</a:t>
            </a:r>
            <a:r>
              <a:rPr lang="en-US" altLang="en-US" dirty="0"/>
              <a:t> </a:t>
            </a:r>
            <a:r>
              <a:rPr lang="vi-VN" altLang="en-US" dirty="0"/>
              <a:t>So sánh bằng: a == b</a:t>
            </a:r>
            <a:r>
              <a:rPr lang="en-US" altLang="en-US" dirty="0"/>
              <a:t>			</a:t>
            </a:r>
            <a:r>
              <a:rPr lang="vi-VN" altLang="en-US" dirty="0"/>
              <a:t>•</a:t>
            </a:r>
            <a:r>
              <a:rPr lang="en-US" altLang="en-US" dirty="0"/>
              <a:t> </a:t>
            </a:r>
            <a:r>
              <a:rPr lang="vi-VN" altLang="en-US" dirty="0"/>
              <a:t>Khác nhau: a != b</a:t>
            </a:r>
          </a:p>
          <a:p>
            <a:pPr marL="0" indent="0">
              <a:buNone/>
            </a:pPr>
            <a:r>
              <a:rPr lang="vi-VN" altLang="en-US" dirty="0"/>
              <a:t>•</a:t>
            </a:r>
            <a:r>
              <a:rPr lang="en-US" altLang="en-US" dirty="0"/>
              <a:t> </a:t>
            </a:r>
            <a:r>
              <a:rPr lang="vi-VN" altLang="en-US" dirty="0"/>
              <a:t>Bé hơn: a&lt;b</a:t>
            </a:r>
            <a:r>
              <a:rPr lang="en-US" altLang="en-US" dirty="0"/>
              <a:t>				</a:t>
            </a:r>
            <a:r>
              <a:rPr lang="vi-VN" altLang="en-US" dirty="0"/>
              <a:t>•</a:t>
            </a:r>
            <a:r>
              <a:rPr lang="en-US" altLang="en-US" dirty="0"/>
              <a:t> </a:t>
            </a:r>
            <a:r>
              <a:rPr lang="vi-VN" altLang="en-US" dirty="0"/>
              <a:t>Bé hơn hoặc bằng: a &lt;= b</a:t>
            </a:r>
          </a:p>
          <a:p>
            <a:pPr marL="0" indent="0">
              <a:buNone/>
            </a:pPr>
            <a:r>
              <a:rPr lang="vi-VN" altLang="en-US" dirty="0"/>
              <a:t>•</a:t>
            </a:r>
            <a:r>
              <a:rPr lang="en-US" altLang="en-US" dirty="0"/>
              <a:t> </a:t>
            </a:r>
            <a:r>
              <a:rPr lang="vi-VN" altLang="en-US" dirty="0"/>
              <a:t>Lớn hơn: a&gt;b</a:t>
            </a:r>
            <a:r>
              <a:rPr lang="en-US" altLang="en-US" dirty="0"/>
              <a:t>				</a:t>
            </a:r>
            <a:r>
              <a:rPr lang="vi-VN" altLang="en-US" dirty="0"/>
              <a:t>•</a:t>
            </a:r>
            <a:r>
              <a:rPr lang="en-US" altLang="en-US" dirty="0"/>
              <a:t> </a:t>
            </a:r>
            <a:r>
              <a:rPr lang="vi-VN" altLang="en-US" dirty="0"/>
              <a:t>Lớn hơn hoặc bằng: a &gt;= b</a:t>
            </a:r>
          </a:p>
          <a:p>
            <a:r>
              <a:rPr lang="vi-VN" altLang="en-US" dirty="0"/>
              <a:t>Ngoài ra, các toán tử luận lý như AND và OR cũng có thể sử dụng khi xét điều kiện kết hợp của nhiều mệnh đề luận lí.</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68446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ngày</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nhuận</a:t>
            </a:r>
            <a:r>
              <a:rPr lang="en-US" altLang="en-US" dirty="0">
                <a:ea typeface="Arial" charset="0"/>
              </a:rPr>
              <a:t> (</a:t>
            </a:r>
            <a:r>
              <a:rPr lang="en-US" altLang="en-US" dirty="0" err="1">
                <a:ea typeface="Arial" charset="0"/>
              </a:rPr>
              <a:t>tháng</a:t>
            </a:r>
            <a:r>
              <a:rPr lang="en-US" altLang="en-US" dirty="0">
                <a:ea typeface="Arial" charset="0"/>
              </a:rPr>
              <a:t> 2 </a:t>
            </a:r>
            <a:r>
              <a:rPr lang="en-US" altLang="en-US" dirty="0" err="1">
                <a:ea typeface="Arial" charset="0"/>
              </a:rPr>
              <a:t>có</a:t>
            </a:r>
            <a:r>
              <a:rPr lang="en-US" altLang="en-US" dirty="0">
                <a:ea typeface="Arial" charset="0"/>
              </a:rPr>
              <a:t> 28 </a:t>
            </a:r>
            <a:r>
              <a:rPr lang="en-US" altLang="en-US" dirty="0" err="1">
                <a:ea typeface="Arial" charset="0"/>
              </a:rPr>
              <a:t>ngày</a:t>
            </a:r>
            <a:r>
              <a:rPr lang="en-US" altLang="en-US" dirty="0">
                <a:ea typeface="Arial" charset="0"/>
              </a:rPr>
              <a:t>). </a:t>
            </a:r>
            <a:r>
              <a:rPr lang="en-US" altLang="en-US" dirty="0" err="1">
                <a:ea typeface="Arial" charset="0"/>
              </a:rPr>
              <a:t>Viết</a:t>
            </a:r>
            <a:r>
              <a:rPr lang="en-US" altLang="en-US" dirty="0">
                <a:ea typeface="Arial" charset="0"/>
              </a:rPr>
              <a:t> ra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ngày</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của</a:t>
            </a:r>
            <a:r>
              <a:rPr lang="en-US" altLang="en-US" dirty="0">
                <a:ea typeface="Arial" charset="0"/>
              </a:rPr>
              <a:t> 1 </a:t>
            </a:r>
            <a:r>
              <a:rPr lang="en-US" altLang="en-US" dirty="0" err="1">
                <a:ea typeface="Arial" charset="0"/>
              </a:rPr>
              <a:t>ngày</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Câu</a:t>
            </a:r>
            <a:r>
              <a:rPr lang="en-US" dirty="0"/>
              <a:t> </a:t>
            </a:r>
            <a:r>
              <a:rPr lang="en-US" dirty="0" err="1"/>
              <a:t>lệnh</a:t>
            </a:r>
            <a:r>
              <a:rPr lang="en-US" dirty="0"/>
              <a:t> IF</a:t>
            </a:r>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Đây là câu lệnh đơn giản nhất, có cấu trúc câu lệnh điều kiện như sau:</a:t>
            </a:r>
          </a:p>
          <a:p>
            <a:pPr marL="0" indent="0" algn="ctr">
              <a:buNone/>
            </a:pPr>
            <a:r>
              <a:rPr lang="vi-VN" altLang="en-US" dirty="0"/>
              <a:t>if &lt;điều kiện&gt;:</a:t>
            </a:r>
            <a:endParaRPr lang="en-US" altLang="en-US" dirty="0"/>
          </a:p>
          <a:p>
            <a:pPr marL="0" indent="0" algn="ctr">
              <a:buNone/>
            </a:pPr>
            <a:r>
              <a:rPr lang="vi-VN" altLang="en-US" dirty="0"/>
              <a:t>&lt;khối lệnh&gt;</a:t>
            </a:r>
            <a:endParaRPr lang="en-US" altLang="en-US" dirty="0"/>
          </a:p>
          <a:p>
            <a:r>
              <a:rPr lang="vi-VN" altLang="en-US" dirty="0"/>
              <a:t>Trong đó:</a:t>
            </a:r>
          </a:p>
          <a:p>
            <a:pPr marL="0" indent="0">
              <a:buNone/>
            </a:pPr>
            <a:r>
              <a:rPr lang="vi-VN" altLang="en-US" dirty="0"/>
              <a:t>&lt;điều kiện&gt;: thường là biểu thức logic</a:t>
            </a:r>
          </a:p>
          <a:p>
            <a:pPr marL="0" indent="0">
              <a:buNone/>
            </a:pPr>
            <a:r>
              <a:rPr lang="vi-VN" altLang="en-US" dirty="0"/>
              <a:t>&lt;khối lệnh&gt;: là câu lệnh hợp lệ bất kỳ: câu lệnh đơn, hoặc câu lệnh ghép, hoặc câu lệnh điều khiển</a:t>
            </a:r>
            <a:endParaRPr lang="en-US" altLang="en-US" dirty="0"/>
          </a:p>
          <a:p>
            <a:pPr marL="0" indent="0">
              <a:buNone/>
            </a:pPr>
            <a:r>
              <a:rPr lang="en-US" altLang="en-US" b="1" dirty="0" err="1"/>
              <a:t>Lưu</a:t>
            </a:r>
            <a:r>
              <a:rPr lang="en-US" altLang="en-US" b="1" dirty="0"/>
              <a:t> ý:</a:t>
            </a:r>
          </a:p>
          <a:p>
            <a:pPr marL="0" indent="0">
              <a:buNone/>
            </a:pPr>
            <a:r>
              <a:rPr lang="en-US" altLang="en-US" dirty="0"/>
              <a:t>+ N</a:t>
            </a:r>
            <a:r>
              <a:rPr lang="vi-VN" altLang="en-US" dirty="0"/>
              <a:t>ếu điều kiện là</a:t>
            </a:r>
            <a:r>
              <a:rPr lang="en-US" altLang="en-US" dirty="0"/>
              <a:t> </a:t>
            </a:r>
            <a:r>
              <a:rPr lang="en-US" altLang="en-US" b="1" dirty="0"/>
              <a:t>ĐÚNG</a:t>
            </a:r>
            <a:r>
              <a:rPr lang="vi-VN" altLang="en-US" dirty="0"/>
              <a:t>, thì các câu lệnh mới được thực thi. Ngược lại, nếu điều kiện là sai, thì các câu lệnh sẽ không được thực thi. </a:t>
            </a:r>
            <a:endParaRPr lang="en-US" altLang="en-US" dirty="0"/>
          </a:p>
          <a:p>
            <a:pPr marL="0" indent="0">
              <a:buNone/>
            </a:pPr>
            <a:r>
              <a:rPr lang="en-US" altLang="en-US" dirty="0"/>
              <a:t>+ </a:t>
            </a:r>
            <a:r>
              <a:rPr lang="vi-VN" altLang="en-US" dirty="0"/>
              <a:t>Bắt buộc phải có ít nhất một câu lệnh theo sau câu lệnh if, nếu không chương trình sẽ báo lỗi.</a:t>
            </a:r>
          </a:p>
          <a:p>
            <a:pPr marL="0" indent="0">
              <a:buNone/>
            </a:pPr>
            <a:r>
              <a:rPr lang="en-US" altLang="en-US" dirty="0"/>
              <a:t>+ K</a:t>
            </a:r>
            <a:r>
              <a:rPr lang="vi-VN" altLang="en-US" dirty="0"/>
              <a:t>hối lệnh của lệnh if được viết thụt lề vào trong. Khối lệnh của if bắt đầu với một khoảng thụt lề và dòng không thụt lề đầu tiên sẽ được hiểu là kết thúc lệnh if.</a:t>
            </a:r>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Câu</a:t>
            </a:r>
            <a:r>
              <a:rPr lang="en-US" dirty="0"/>
              <a:t> </a:t>
            </a:r>
            <a:r>
              <a:rPr lang="en-US" dirty="0" err="1"/>
              <a:t>lệnh</a:t>
            </a:r>
            <a:r>
              <a:rPr lang="en-US" dirty="0"/>
              <a:t> IF ELSE</a:t>
            </a:r>
          </a:p>
        </p:txBody>
      </p:sp>
      <p:sp>
        <p:nvSpPr>
          <p:cNvPr id="3" name="Content Placeholder 2"/>
          <p:cNvSpPr>
            <a:spLocks noGrp="1"/>
          </p:cNvSpPr>
          <p:nvPr>
            <p:ph idx="1"/>
          </p:nvPr>
        </p:nvSpPr>
        <p:spPr/>
        <p:txBody>
          <a:bodyPr>
            <a:normAutofit/>
          </a:bodyPr>
          <a:lstStyle/>
          <a:p>
            <a:r>
              <a:rPr lang="vi-VN" altLang="en-US" dirty="0"/>
              <a:t>Cấu trúc của câu lệnh điều kiện đầy đủ như sau:</a:t>
            </a:r>
          </a:p>
          <a:p>
            <a:pPr marL="0" indent="0" algn="ctr">
              <a:buNone/>
            </a:pPr>
            <a:r>
              <a:rPr lang="vi-VN" altLang="en-US" dirty="0"/>
              <a:t>if &lt;điều kiện&gt;:</a:t>
            </a:r>
          </a:p>
          <a:p>
            <a:pPr marL="0" indent="0" algn="ctr">
              <a:buNone/>
            </a:pPr>
            <a:r>
              <a:rPr lang="vi-VN" altLang="en-US" dirty="0"/>
              <a:t> &lt;khối lệnh&gt;</a:t>
            </a:r>
          </a:p>
          <a:p>
            <a:pPr marL="0" indent="0" algn="ctr">
              <a:buNone/>
            </a:pPr>
            <a:r>
              <a:rPr lang="en-US" altLang="en-US" dirty="0"/>
              <a:t>   </a:t>
            </a:r>
            <a:r>
              <a:rPr lang="vi-VN" altLang="en-US" dirty="0"/>
              <a:t>else:</a:t>
            </a:r>
            <a:r>
              <a:rPr lang="en-US" altLang="en-US" dirty="0"/>
              <a:t>  		  </a:t>
            </a:r>
            <a:endParaRPr lang="vi-VN" altLang="en-US" dirty="0"/>
          </a:p>
          <a:p>
            <a:pPr marL="0" indent="0" algn="ctr">
              <a:buNone/>
            </a:pPr>
            <a:r>
              <a:rPr lang="vi-VN" altLang="en-US" dirty="0"/>
              <a:t>&lt;khối lệnh&gt;</a:t>
            </a:r>
            <a:endParaRPr lang="en-US" altLang="en-US" dirty="0"/>
          </a:p>
          <a:p>
            <a:r>
              <a:rPr lang="vi-VN" altLang="en-US" dirty="0"/>
              <a:t>Cách hoạt động của câu lệnh if-else trong Python như sau:</a:t>
            </a:r>
          </a:p>
          <a:p>
            <a:pPr marL="0" indent="0">
              <a:buNone/>
            </a:pPr>
            <a:r>
              <a:rPr lang="en-US" altLang="en-US" dirty="0"/>
              <a:t>+ </a:t>
            </a:r>
            <a:r>
              <a:rPr lang="vi-VN" altLang="en-US" dirty="0"/>
              <a:t>Đầu tiên, điều kiện được kiểm tra. Nếu điều kiện là </a:t>
            </a:r>
            <a:r>
              <a:rPr lang="vi-VN" altLang="en-US" b="1" dirty="0"/>
              <a:t>đúng (True)</a:t>
            </a:r>
            <a:r>
              <a:rPr lang="vi-VN" altLang="en-US" dirty="0"/>
              <a:t>, các câu lệnh trong khối </a:t>
            </a:r>
            <a:r>
              <a:rPr lang="vi-VN" altLang="en-US" b="1" dirty="0"/>
              <a:t>if</a:t>
            </a:r>
            <a:r>
              <a:rPr lang="vi-VN" altLang="en-US" dirty="0"/>
              <a:t> sẽ được thực thi. Sau đó, chương trình sẽ nhảy qua khối else và không thực thi các câu lệnh trong đó.</a:t>
            </a:r>
          </a:p>
          <a:p>
            <a:pPr marL="0" indent="0">
              <a:buNone/>
            </a:pPr>
            <a:r>
              <a:rPr lang="en-US" altLang="en-US" dirty="0"/>
              <a:t>+ </a:t>
            </a:r>
            <a:r>
              <a:rPr lang="vi-VN" altLang="en-US" dirty="0"/>
              <a:t>Nếu điều kiện </a:t>
            </a:r>
            <a:r>
              <a:rPr lang="vi-VN" altLang="en-US" b="1" dirty="0"/>
              <a:t>sai (False)</a:t>
            </a:r>
            <a:r>
              <a:rPr lang="vi-VN" altLang="en-US" dirty="0"/>
              <a:t>, các câu lệnh trong khối if sẽ bị bỏ qua và chương trình sẽ thực thi các câu lệnh trong khối </a:t>
            </a:r>
            <a:r>
              <a:rPr lang="vi-VN" altLang="en-US" b="1" dirty="0"/>
              <a:t>else</a:t>
            </a:r>
            <a:r>
              <a:rPr lang="vi-VN" altLang="en-US" dirty="0"/>
              <a:t>.</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Câu</a:t>
            </a:r>
            <a:r>
              <a:rPr lang="en-US" dirty="0"/>
              <a:t> </a:t>
            </a:r>
            <a:r>
              <a:rPr lang="en-US" dirty="0" err="1"/>
              <a:t>lệnh</a:t>
            </a:r>
            <a:r>
              <a:rPr lang="en-US" dirty="0"/>
              <a:t> IF ELIF ELSE</a:t>
            </a:r>
          </a:p>
        </p:txBody>
      </p:sp>
      <p:sp>
        <p:nvSpPr>
          <p:cNvPr id="3" name="Content Placeholder 2"/>
          <p:cNvSpPr>
            <a:spLocks noGrp="1"/>
          </p:cNvSpPr>
          <p:nvPr>
            <p:ph idx="1"/>
          </p:nvPr>
        </p:nvSpPr>
        <p:spPr/>
        <p:txBody>
          <a:bodyPr>
            <a:normAutofit/>
          </a:bodyPr>
          <a:lstStyle/>
          <a:p>
            <a:r>
              <a:rPr lang="vi-VN" altLang="en-US" dirty="0"/>
              <a:t> Cấu trúc này cho phép kiểm tra nhiều điều kiện khác nhau và thực thi các khối mã tương ứng</a:t>
            </a:r>
            <a:r>
              <a:rPr lang="en-US" altLang="en-US" dirty="0"/>
              <a:t>:</a:t>
            </a:r>
          </a:p>
          <a:p>
            <a:pPr marL="0" indent="0" algn="ctr">
              <a:buNone/>
            </a:pPr>
            <a:r>
              <a:rPr lang="en-US" altLang="en-US" dirty="0"/>
              <a:t>if &lt;</a:t>
            </a:r>
            <a:r>
              <a:rPr lang="en-US" altLang="en-US" dirty="0" err="1"/>
              <a:t>điều</a:t>
            </a:r>
            <a:r>
              <a:rPr lang="en-US" altLang="en-US" dirty="0"/>
              <a:t> </a:t>
            </a:r>
            <a:r>
              <a:rPr lang="en-US" altLang="en-US" dirty="0" err="1"/>
              <a:t>kiện</a:t>
            </a:r>
            <a:r>
              <a:rPr lang="en-US" altLang="en-US" dirty="0"/>
              <a:t>&gt;:	</a:t>
            </a:r>
          </a:p>
          <a:p>
            <a:pPr marL="0" indent="0" algn="ctr">
              <a:buNone/>
            </a:pPr>
            <a:r>
              <a:rPr lang="en-US" altLang="en-US" dirty="0"/>
              <a:t>&lt;</a:t>
            </a:r>
            <a:r>
              <a:rPr lang="en-US" altLang="en-US" dirty="0" err="1"/>
              <a:t>khối</a:t>
            </a:r>
            <a:r>
              <a:rPr lang="en-US" altLang="en-US" dirty="0"/>
              <a:t> </a:t>
            </a:r>
            <a:r>
              <a:rPr lang="en-US" altLang="en-US" dirty="0" err="1"/>
              <a:t>lệnh</a:t>
            </a:r>
            <a:r>
              <a:rPr lang="en-US" altLang="en-US" dirty="0"/>
              <a:t>&gt;</a:t>
            </a:r>
          </a:p>
          <a:p>
            <a:pPr marL="0" indent="0" algn="ctr">
              <a:buNone/>
            </a:pPr>
            <a:r>
              <a:rPr lang="en-US" altLang="en-US" dirty="0" err="1"/>
              <a:t>elif</a:t>
            </a:r>
            <a:r>
              <a:rPr lang="en-US" altLang="en-US" dirty="0"/>
              <a:t> &lt;</a:t>
            </a:r>
            <a:r>
              <a:rPr lang="en-US" altLang="en-US" dirty="0" err="1"/>
              <a:t>điều</a:t>
            </a:r>
            <a:r>
              <a:rPr lang="en-US" altLang="en-US" dirty="0"/>
              <a:t> </a:t>
            </a:r>
            <a:r>
              <a:rPr lang="en-US" altLang="en-US" dirty="0" err="1"/>
              <a:t>kiện</a:t>
            </a:r>
            <a:r>
              <a:rPr lang="en-US" altLang="en-US" dirty="0"/>
              <a:t>&gt;:	</a:t>
            </a:r>
          </a:p>
          <a:p>
            <a:pPr marL="0" indent="0" algn="ctr">
              <a:buNone/>
            </a:pPr>
            <a:r>
              <a:rPr lang="en-US" altLang="en-US" dirty="0"/>
              <a:t>&lt;</a:t>
            </a:r>
            <a:r>
              <a:rPr lang="en-US" altLang="en-US" dirty="0" err="1"/>
              <a:t>khối</a:t>
            </a:r>
            <a:r>
              <a:rPr lang="en-US" altLang="en-US" dirty="0"/>
              <a:t> </a:t>
            </a:r>
            <a:r>
              <a:rPr lang="en-US" altLang="en-US" dirty="0" err="1"/>
              <a:t>lệnh</a:t>
            </a:r>
            <a:r>
              <a:rPr lang="en-US" altLang="en-US" dirty="0"/>
              <a:t>&gt;</a:t>
            </a:r>
          </a:p>
          <a:p>
            <a:pPr marL="0" indent="0" algn="ctr">
              <a:buNone/>
            </a:pPr>
            <a:r>
              <a:rPr lang="en-US" altLang="en-US" dirty="0"/>
              <a:t>else:		</a:t>
            </a:r>
          </a:p>
          <a:p>
            <a:pPr marL="0" indent="0" algn="ctr">
              <a:buNone/>
            </a:pPr>
            <a:r>
              <a:rPr lang="en-US" altLang="en-US" dirty="0"/>
              <a:t>&lt;</a:t>
            </a:r>
            <a:r>
              <a:rPr lang="en-US" altLang="en-US" dirty="0" err="1"/>
              <a:t>khối</a:t>
            </a:r>
            <a:r>
              <a:rPr lang="en-US" altLang="en-US" dirty="0"/>
              <a:t> </a:t>
            </a:r>
            <a:r>
              <a:rPr lang="en-US" altLang="en-US" dirty="0" err="1"/>
              <a:t>lệnh</a:t>
            </a:r>
            <a:r>
              <a:rPr lang="en-US" altLang="en-US" dirty="0"/>
              <a:t>&gt;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Câu</a:t>
            </a:r>
            <a:r>
              <a:rPr lang="en-US" dirty="0"/>
              <a:t> </a:t>
            </a:r>
            <a:r>
              <a:rPr lang="en-US" dirty="0" err="1"/>
              <a:t>lệnh</a:t>
            </a:r>
            <a:r>
              <a:rPr lang="en-US" dirty="0"/>
              <a:t> IF ELIF ELSE</a:t>
            </a:r>
          </a:p>
        </p:txBody>
      </p:sp>
      <p:sp>
        <p:nvSpPr>
          <p:cNvPr id="3" name="Content Placeholder 2"/>
          <p:cNvSpPr>
            <a:spLocks noGrp="1"/>
          </p:cNvSpPr>
          <p:nvPr>
            <p:ph idx="1"/>
          </p:nvPr>
        </p:nvSpPr>
        <p:spPr>
          <a:xfrm>
            <a:off x="392626" y="1644241"/>
            <a:ext cx="11406748" cy="4680359"/>
          </a:xfrm>
        </p:spPr>
        <p:txBody>
          <a:bodyPr>
            <a:normAutofit/>
          </a:bodyPr>
          <a:lstStyle/>
          <a:p>
            <a:r>
              <a:rPr lang="vi-VN" altLang="en-US" dirty="0"/>
              <a:t>Cách hoạt động của câu lệnh if-elif-else như sau:</a:t>
            </a:r>
          </a:p>
          <a:p>
            <a:pPr marL="0" indent="0">
              <a:buNone/>
            </a:pPr>
            <a:r>
              <a:rPr lang="en-US" altLang="en-US" dirty="0"/>
              <a:t>+ </a:t>
            </a:r>
            <a:r>
              <a:rPr lang="vi-VN" altLang="en-US" dirty="0"/>
              <a:t>Đầu tiên, điều kiện đầu tiên (condition1) được kiểm tra. Nếu điều kiện này là đúng (True), các câu lệnh trong khối if sẽ được thực thi và các câu lệnh trong các khối elif và else sẽ bị bỏ qua. Sau đó, chương trình sẽ thoát khỏi cấu trúc if-elif-else.</a:t>
            </a:r>
            <a:endParaRPr lang="en-US" altLang="en-US" dirty="0"/>
          </a:p>
          <a:p>
            <a:pPr marL="0" indent="0">
              <a:buNone/>
            </a:pPr>
            <a:r>
              <a:rPr lang="en-US" altLang="en-US" dirty="0"/>
              <a:t>+ </a:t>
            </a:r>
            <a:r>
              <a:rPr lang="vi-VN" altLang="en-US" dirty="0"/>
              <a:t>Nếu điều kiện đầu tiên sai (False), điều kiện tiếp theo (condition2) sẽ được kiểm tra. Nếu điều kiện này là đúng (True), các câu lệnh trong khối elif tương ứng sẽ được thực thi và các câu lệnh trong khối else sẽ bị bỏ qua. Sau đó, chương trình sẽ thoát khỏi cấu trúc if-elif-else.</a:t>
            </a:r>
          </a:p>
          <a:p>
            <a:pPr marL="0" indent="0">
              <a:buNone/>
            </a:pPr>
            <a:r>
              <a:rPr lang="en-US" altLang="en-US" dirty="0"/>
              <a:t>+ </a:t>
            </a:r>
            <a:r>
              <a:rPr lang="vi-VN" altLang="en-US" dirty="0"/>
              <a:t>Quá trình kiểm tra và thực thi sẽ tiếp tục với các điều kiện tiếp theo (condition3, condition4,...). Nếu một trong các điều kiện là đúng, các câu lệnh trong khối elif tương ứng sẽ được thực thi và các câu lệnh trong khối else sẽ bị bỏ qua. Nếu tất cả các điều kiện đều sai, các câu lệnh trong khối else sẽ được thực thi.</a:t>
            </a:r>
            <a:endParaRPr lang="en-US" altLang="en-US" dirty="0"/>
          </a:p>
          <a:p>
            <a:pPr marL="0" indent="0">
              <a:buNone/>
            </a:pPr>
            <a:r>
              <a:rPr lang="en-US" altLang="en-US" b="1" dirty="0" err="1"/>
              <a:t>Lưu</a:t>
            </a:r>
            <a:r>
              <a:rPr lang="en-US" altLang="en-US" b="1" dirty="0"/>
              <a:t> ý: </a:t>
            </a:r>
            <a:r>
              <a:rPr lang="vi-VN" altLang="en-US" dirty="0"/>
              <a:t>Khi sử dụng cấu trúc này, là từ trên xuống, khi một điều kiện là đúng, các câu lệnh trong điều kiện đó sẽ được thực thi và toàn bộ các điều kiện còn lại sẽ không được xem xét nữa.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normAutofit/>
          </a:bodyPr>
          <a:lstStyle/>
          <a:p>
            <a:r>
              <a:rPr lang="vi-VN" altLang="en-US" b="1" dirty="0"/>
              <a:t>Lỗi cú pháp: </a:t>
            </a:r>
            <a:r>
              <a:rPr lang="vi-VN" altLang="en-US" dirty="0"/>
              <a:t>Lỗi này xảy ra khi bạn sử dụng sai cú pháp của câu lệnh if trong Python. Ví dụ, nếu bạn không đóng ngoặc đơn hoặc không sử dụng dấu hai chấm, Python sẽ báo lỗi cú pháp.</a:t>
            </a:r>
            <a:endParaRPr lang="en-US" altLang="en-US" dirty="0"/>
          </a:p>
          <a:p>
            <a:r>
              <a:rPr lang="en-US" altLang="en-US" b="1" dirty="0" err="1"/>
              <a:t>Lỗi</a:t>
            </a:r>
            <a:r>
              <a:rPr lang="en-US" altLang="en-US" b="1" dirty="0"/>
              <a:t> </a:t>
            </a:r>
            <a:r>
              <a:rPr lang="en-US" altLang="en-US" b="1" dirty="0" err="1"/>
              <a:t>định</a:t>
            </a:r>
            <a:r>
              <a:rPr lang="en-US" altLang="en-US" b="1" dirty="0"/>
              <a:t> </a:t>
            </a:r>
            <a:r>
              <a:rPr lang="en-US" altLang="en-US" b="1" dirty="0" err="1"/>
              <a:t>dạng</a:t>
            </a:r>
            <a:r>
              <a:rPr lang="en-US" altLang="en-US" b="1" dirty="0"/>
              <a:t>: </a:t>
            </a:r>
            <a:r>
              <a:rPr lang="en-US" altLang="en-US" dirty="0" err="1"/>
              <a:t>Lỗi</a:t>
            </a:r>
            <a:r>
              <a:rPr lang="en-US" altLang="en-US" dirty="0"/>
              <a:t> </a:t>
            </a:r>
            <a:r>
              <a:rPr lang="en-US" altLang="en-US" dirty="0" err="1"/>
              <a:t>này</a:t>
            </a:r>
            <a:r>
              <a:rPr lang="en-US" altLang="en-US" dirty="0"/>
              <a:t> </a:t>
            </a:r>
            <a:r>
              <a:rPr lang="en-US" altLang="en-US" dirty="0" err="1"/>
              <a:t>xảy</a:t>
            </a:r>
            <a:r>
              <a:rPr lang="en-US" altLang="en-US" dirty="0"/>
              <a:t> ra </a:t>
            </a:r>
            <a:r>
              <a:rPr lang="en-US" altLang="en-US" dirty="0" err="1"/>
              <a:t>khi</a:t>
            </a:r>
            <a:r>
              <a:rPr lang="en-US" altLang="en-US" dirty="0"/>
              <a:t> </a:t>
            </a:r>
            <a:r>
              <a:rPr lang="en-US" altLang="en-US" dirty="0" err="1"/>
              <a:t>bạn</a:t>
            </a:r>
            <a:r>
              <a:rPr lang="en-US" altLang="en-US" dirty="0"/>
              <a:t> </a:t>
            </a:r>
            <a:r>
              <a:rPr lang="en-US" altLang="en-US" dirty="0" err="1"/>
              <a:t>không</a:t>
            </a:r>
            <a:r>
              <a:rPr lang="en-US" altLang="en-US" dirty="0"/>
              <a:t> </a:t>
            </a:r>
            <a:r>
              <a:rPr lang="en-US" altLang="en-US" dirty="0" err="1"/>
              <a:t>đặt</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đúng</a:t>
            </a:r>
            <a:r>
              <a:rPr lang="en-US" altLang="en-US" dirty="0"/>
              <a:t> </a:t>
            </a:r>
            <a:r>
              <a:rPr lang="en-US" altLang="en-US" dirty="0" err="1"/>
              <a:t>cho</a:t>
            </a:r>
            <a:r>
              <a:rPr lang="en-US" altLang="en-US" dirty="0"/>
              <a:t> </a:t>
            </a:r>
            <a:r>
              <a:rPr lang="en-US" altLang="en-US" dirty="0" err="1"/>
              <a:t>câu</a:t>
            </a:r>
            <a:r>
              <a:rPr lang="en-US" altLang="en-US" dirty="0"/>
              <a:t> </a:t>
            </a:r>
            <a:r>
              <a:rPr lang="en-US" altLang="en-US" dirty="0" err="1"/>
              <a:t>lệnh</a:t>
            </a:r>
            <a:r>
              <a:rPr lang="en-US" altLang="en-US" dirty="0"/>
              <a:t> if </a:t>
            </a:r>
            <a:r>
              <a:rPr lang="en-US" altLang="en-US" dirty="0" err="1"/>
              <a:t>trong</a:t>
            </a:r>
            <a:r>
              <a:rPr lang="en-US" altLang="en-US" dirty="0"/>
              <a:t> Python. </a:t>
            </a:r>
            <a:r>
              <a:rPr lang="en-US" altLang="en-US" dirty="0" err="1"/>
              <a:t>Ví</a:t>
            </a:r>
            <a:r>
              <a:rPr lang="en-US" altLang="en-US" dirty="0"/>
              <a:t> </a:t>
            </a:r>
            <a:r>
              <a:rPr lang="en-US" altLang="en-US" dirty="0" err="1"/>
              <a:t>dụ</a:t>
            </a:r>
            <a:r>
              <a:rPr lang="en-US" altLang="en-US" dirty="0"/>
              <a:t>, </a:t>
            </a:r>
            <a:r>
              <a:rPr lang="en-US" altLang="en-US" dirty="0" err="1"/>
              <a:t>nếu</a:t>
            </a:r>
            <a:r>
              <a:rPr lang="en-US" altLang="en-US" dirty="0"/>
              <a:t> </a:t>
            </a:r>
            <a:r>
              <a:rPr lang="en-US" altLang="en-US" dirty="0" err="1"/>
              <a:t>bạn</a:t>
            </a:r>
            <a:r>
              <a:rPr lang="en-US" altLang="en-US" dirty="0"/>
              <a:t> </a:t>
            </a:r>
            <a:r>
              <a:rPr lang="en-US" altLang="en-US" dirty="0" err="1"/>
              <a:t>không</a:t>
            </a:r>
            <a:r>
              <a:rPr lang="en-US" altLang="en-US" dirty="0"/>
              <a:t> </a:t>
            </a:r>
            <a:r>
              <a:rPr lang="en-US" altLang="en-US" dirty="0" err="1"/>
              <a:t>đặt</a:t>
            </a:r>
            <a:r>
              <a:rPr lang="en-US" altLang="en-US" dirty="0"/>
              <a:t> </a:t>
            </a:r>
            <a:r>
              <a:rPr lang="en-US" altLang="en-US" dirty="0" err="1"/>
              <a:t>dấu</a:t>
            </a:r>
            <a:r>
              <a:rPr lang="en-US" altLang="en-US" dirty="0"/>
              <a:t> tab </a:t>
            </a:r>
            <a:r>
              <a:rPr lang="en-US" altLang="en-US" dirty="0" err="1"/>
              <a:t>đúng</a:t>
            </a:r>
            <a:r>
              <a:rPr lang="en-US" altLang="en-US" dirty="0"/>
              <a:t> </a:t>
            </a:r>
            <a:r>
              <a:rPr lang="en-US" altLang="en-US" dirty="0" err="1"/>
              <a:t>vị</a:t>
            </a:r>
            <a:r>
              <a:rPr lang="en-US" altLang="en-US" dirty="0"/>
              <a:t> </a:t>
            </a:r>
            <a:r>
              <a:rPr lang="en-US" altLang="en-US" dirty="0" err="1"/>
              <a:t>trí</a:t>
            </a:r>
            <a:r>
              <a:rPr lang="en-US" altLang="en-US" dirty="0"/>
              <a:t>, Python </a:t>
            </a:r>
            <a:r>
              <a:rPr lang="en-US" altLang="en-US" dirty="0" err="1"/>
              <a:t>sẽ</a:t>
            </a:r>
            <a:r>
              <a:rPr lang="en-US" altLang="en-US" dirty="0"/>
              <a:t> </a:t>
            </a:r>
            <a:r>
              <a:rPr lang="en-US" altLang="en-US" dirty="0" err="1"/>
              <a:t>báo</a:t>
            </a:r>
            <a:r>
              <a:rPr lang="en-US" altLang="en-US" dirty="0"/>
              <a:t> </a:t>
            </a:r>
            <a:r>
              <a:rPr lang="en-US" altLang="en-US" dirty="0" err="1"/>
              <a:t>lỗi</a:t>
            </a:r>
            <a:r>
              <a:rPr lang="en-US" altLang="en-US" dirty="0"/>
              <a:t> </a:t>
            </a:r>
            <a:r>
              <a:rPr lang="en-US" altLang="en-US" dirty="0" err="1"/>
              <a:t>định</a:t>
            </a:r>
            <a:r>
              <a:rPr lang="en-US" altLang="en-US" dirty="0"/>
              <a:t> </a:t>
            </a:r>
            <a:r>
              <a:rPr lang="en-US" altLang="en-US" dirty="0" err="1"/>
              <a:t>dạng</a:t>
            </a:r>
            <a:r>
              <a:rPr lang="en-US" altLang="en-US" dirty="0"/>
              <a:t>.</a:t>
            </a:r>
          </a:p>
          <a:p>
            <a:r>
              <a:rPr lang="vi-VN" altLang="en-US" b="1" dirty="0"/>
              <a:t>Lỗi logic: </a:t>
            </a:r>
            <a:r>
              <a:rPr lang="vi-VN" altLang="en-US" dirty="0"/>
              <a:t>Lỗi này xảy ra khi bạn sử dụng sai điều kiện trong câu lệnh if. Ví dụ, nếu bạn sử dụng toán tử gán "=" thay vì toán tử so sánh "==" trong điều kiện, điều này sẽ khiến cho điều kiện của bạn luôn đúng và chương trình sẽ không thực hiện hành động mong muốn.</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normAutofit/>
          </a:bodyPr>
          <a:lstStyle/>
          <a:p>
            <a:r>
              <a:rPr lang="vi-VN" altLang="en-US" b="1" dirty="0"/>
              <a:t>Lỗi xử lý: </a:t>
            </a:r>
            <a:r>
              <a:rPr lang="vi-VN" altLang="en-US" dirty="0"/>
              <a:t>Lỗi này xảy ra khi bạn không xử lý đúng các trường hợp trong câu lệnh if. Ví dụ, nếu bạn không cung cấp điều kiện cho một câu lệnh if hoặc không cung cấp câu lệnh nào trong trường hợp điều kiện không đúng, chương trình sẽ không thực hiện hành động mong muốn.</a:t>
            </a:r>
            <a:endParaRPr lang="en-US" altLang="en-US" dirty="0"/>
          </a:p>
          <a:p>
            <a:r>
              <a:rPr lang="en-US" altLang="en-US" b="1" dirty="0" err="1"/>
              <a:t>Lỗi</a:t>
            </a:r>
            <a:r>
              <a:rPr lang="en-US" altLang="en-US" b="1" dirty="0"/>
              <a:t> </a:t>
            </a:r>
            <a:r>
              <a:rPr lang="en-US" altLang="en-US" b="1" dirty="0" err="1"/>
              <a:t>về</a:t>
            </a:r>
            <a:r>
              <a:rPr lang="en-US" altLang="en-US" b="1" dirty="0"/>
              <a:t> </a:t>
            </a:r>
            <a:r>
              <a:rPr lang="en-US" altLang="en-US" b="1" dirty="0" err="1"/>
              <a:t>kiểu</a:t>
            </a:r>
            <a:r>
              <a:rPr lang="en-US" altLang="en-US" b="1" dirty="0"/>
              <a:t> </a:t>
            </a:r>
            <a:r>
              <a:rPr lang="en-US" altLang="en-US" b="1" dirty="0" err="1"/>
              <a:t>dữ</a:t>
            </a:r>
            <a:r>
              <a:rPr lang="en-US" altLang="en-US" b="1" dirty="0"/>
              <a:t> </a:t>
            </a:r>
            <a:r>
              <a:rPr lang="en-US" altLang="en-US" b="1" dirty="0" err="1"/>
              <a:t>liệu</a:t>
            </a:r>
            <a:r>
              <a:rPr lang="en-US" altLang="en-US" b="1" dirty="0"/>
              <a:t>: </a:t>
            </a:r>
            <a:r>
              <a:rPr lang="en-US" altLang="en-US" dirty="0" err="1"/>
              <a:t>Lỗi</a:t>
            </a:r>
            <a:r>
              <a:rPr lang="en-US" altLang="en-US" dirty="0"/>
              <a:t> </a:t>
            </a:r>
            <a:r>
              <a:rPr lang="en-US" altLang="en-US" dirty="0" err="1"/>
              <a:t>này</a:t>
            </a:r>
            <a:r>
              <a:rPr lang="en-US" altLang="en-US" dirty="0"/>
              <a:t> </a:t>
            </a:r>
            <a:r>
              <a:rPr lang="en-US" altLang="en-US" dirty="0" err="1"/>
              <a:t>xảy</a:t>
            </a:r>
            <a:r>
              <a:rPr lang="en-US" altLang="en-US" dirty="0"/>
              <a:t> ra </a:t>
            </a:r>
            <a:r>
              <a:rPr lang="en-US" altLang="en-US" dirty="0" err="1"/>
              <a:t>khi</a:t>
            </a:r>
            <a:r>
              <a:rPr lang="en-US" altLang="en-US" dirty="0"/>
              <a:t> </a:t>
            </a:r>
            <a:r>
              <a:rPr lang="en-US" altLang="en-US" dirty="0" err="1"/>
              <a:t>bạn</a:t>
            </a:r>
            <a:r>
              <a:rPr lang="en-US" altLang="en-US" dirty="0"/>
              <a:t> so </a:t>
            </a:r>
            <a:r>
              <a:rPr lang="en-US" altLang="en-US" dirty="0" err="1"/>
              <a:t>sánh</a:t>
            </a:r>
            <a:r>
              <a:rPr lang="en-US" altLang="en-US" dirty="0"/>
              <a:t> </a:t>
            </a:r>
            <a:r>
              <a:rPr lang="en-US" altLang="en-US" dirty="0" err="1"/>
              <a:t>hai</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trong</a:t>
            </a:r>
            <a:r>
              <a:rPr lang="en-US" altLang="en-US" dirty="0"/>
              <a:t> </a:t>
            </a:r>
            <a:r>
              <a:rPr lang="en-US" altLang="en-US" dirty="0" err="1"/>
              <a:t>câu</a:t>
            </a:r>
            <a:r>
              <a:rPr lang="en-US" altLang="en-US" dirty="0"/>
              <a:t> </a:t>
            </a:r>
            <a:r>
              <a:rPr lang="en-US" altLang="en-US" dirty="0" err="1"/>
              <a:t>lệnh</a:t>
            </a:r>
            <a:r>
              <a:rPr lang="en-US" altLang="en-US" dirty="0"/>
              <a:t> if. </a:t>
            </a:r>
            <a:r>
              <a:rPr lang="en-US" altLang="en-US" dirty="0" err="1"/>
              <a:t>Ví</a:t>
            </a:r>
            <a:r>
              <a:rPr lang="en-US" altLang="en-US" dirty="0"/>
              <a:t> </a:t>
            </a:r>
            <a:r>
              <a:rPr lang="en-US" altLang="en-US" dirty="0" err="1"/>
              <a:t>dụ</a:t>
            </a:r>
            <a:r>
              <a:rPr lang="en-US" altLang="en-US" dirty="0"/>
              <a:t>, </a:t>
            </a:r>
            <a:r>
              <a:rPr lang="en-US" altLang="en-US" dirty="0" err="1"/>
              <a:t>nếu</a:t>
            </a:r>
            <a:r>
              <a:rPr lang="en-US" altLang="en-US" dirty="0"/>
              <a:t> </a:t>
            </a:r>
            <a:r>
              <a:rPr lang="en-US" altLang="en-US" dirty="0" err="1"/>
              <a:t>bạn</a:t>
            </a:r>
            <a:r>
              <a:rPr lang="en-US" altLang="en-US" dirty="0"/>
              <a:t> so </a:t>
            </a:r>
            <a:r>
              <a:rPr lang="en-US" altLang="en-US" dirty="0" err="1"/>
              <a:t>sánh</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với</a:t>
            </a:r>
            <a:r>
              <a:rPr lang="en-US" altLang="en-US" dirty="0"/>
              <a:t> </a:t>
            </a:r>
            <a:r>
              <a:rPr lang="en-US" altLang="en-US" dirty="0" err="1"/>
              <a:t>một</a:t>
            </a:r>
            <a:r>
              <a:rPr lang="en-US" altLang="en-US" dirty="0"/>
              <a:t> </a:t>
            </a:r>
            <a:r>
              <a:rPr lang="en-US" altLang="en-US" dirty="0" err="1"/>
              <a:t>số</a:t>
            </a:r>
            <a:r>
              <a:rPr lang="en-US" altLang="en-US" dirty="0"/>
              <a:t>, Python </a:t>
            </a:r>
            <a:r>
              <a:rPr lang="en-US" altLang="en-US" dirty="0" err="1"/>
              <a:t>sẽ</a:t>
            </a:r>
            <a:r>
              <a:rPr lang="en-US" altLang="en-US" dirty="0"/>
              <a:t> </a:t>
            </a:r>
            <a:r>
              <a:rPr lang="en-US" altLang="en-US" dirty="0" err="1"/>
              <a:t>báo</a:t>
            </a:r>
            <a:r>
              <a:rPr lang="en-US" altLang="en-US" dirty="0"/>
              <a:t> </a:t>
            </a:r>
            <a:r>
              <a:rPr lang="en-US" altLang="en-US" dirty="0" err="1"/>
              <a:t>lỗi</a:t>
            </a:r>
            <a:r>
              <a:rPr lang="en-US" altLang="en-US" dirty="0"/>
              <a:t> </a:t>
            </a:r>
            <a:r>
              <a:rPr lang="en-US" altLang="en-US" dirty="0" err="1"/>
              <a:t>vì</a:t>
            </a:r>
            <a:r>
              <a:rPr lang="en-US" altLang="en-US" dirty="0"/>
              <a:t> </a:t>
            </a:r>
            <a:r>
              <a:rPr lang="en-US" altLang="en-US" dirty="0" err="1"/>
              <a:t>không</a:t>
            </a:r>
            <a:r>
              <a:rPr lang="en-US" altLang="en-US" dirty="0"/>
              <a:t> </a:t>
            </a:r>
            <a:r>
              <a:rPr lang="en-US" altLang="en-US" dirty="0" err="1"/>
              <a:t>thể</a:t>
            </a:r>
            <a:r>
              <a:rPr lang="en-US" altLang="en-US" dirty="0"/>
              <a:t> so </a:t>
            </a:r>
            <a:r>
              <a:rPr lang="en-US" altLang="en-US" dirty="0" err="1"/>
              <a:t>sánh</a:t>
            </a:r>
            <a:r>
              <a:rPr lang="en-US" altLang="en-US" dirty="0"/>
              <a:t> </a:t>
            </a:r>
            <a:r>
              <a:rPr lang="en-US" altLang="en-US" dirty="0" err="1"/>
              <a:t>hai</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khác</a:t>
            </a:r>
            <a:r>
              <a:rPr lang="en-US" altLang="en-US" dirty="0"/>
              <a:t> </a:t>
            </a:r>
            <a:r>
              <a:rPr lang="en-US" altLang="en-US" dirty="0" err="1"/>
              <a:t>nhau</a:t>
            </a:r>
            <a:r>
              <a:rPr lang="en-US" altLang="en-US" dirty="0"/>
              <a:t>.</a:t>
            </a:r>
          </a:p>
          <a:p>
            <a:r>
              <a:rPr lang="vi-VN" altLang="en-US" b="1" dirty="0"/>
              <a:t>Lỗi về biến: </a:t>
            </a:r>
            <a:r>
              <a:rPr lang="vi-VN" altLang="en-US" dirty="0"/>
              <a:t>Lỗi này xảy ra khi bạn sử dụng một biến chưa được định nghĩa trong câu lệnh if hoặc sử dụng sai tên biến. Ví dụ, nếu bạn sử dụng tên biến sai, Python sẽ không tìm thấy biến và báo lỗi.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69164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4482</TotalTime>
  <Words>2827</Words>
  <Application>Microsoft Office PowerPoint</Application>
  <PresentationFormat>Widescreen</PresentationFormat>
  <Paragraphs>271</Paragraphs>
  <Slides>31</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Calibri Light</vt:lpstr>
      <vt:lpstr>Segoe UI</vt:lpstr>
      <vt:lpstr>Wingdings</vt:lpstr>
      <vt:lpstr>TIM_TempBaiGiangFTU-TOPICA_v1.1018111222</vt:lpstr>
      <vt:lpstr>Equation</vt:lpstr>
      <vt:lpstr>LAB 2 GIẢI BÀI TẬP VỚI CẤU TRÚC LỆNH CƠ BẢN – CÂU LỆNH IF</vt:lpstr>
      <vt:lpstr>NỘI DUNG BÀI HỌC</vt:lpstr>
      <vt:lpstr>Điều kiện trong Python</vt:lpstr>
      <vt:lpstr>2.1. Câu lệnh IF</vt:lpstr>
      <vt:lpstr>2.2. Câu lệnh IF ELSE</vt:lpstr>
      <vt:lpstr>2.3. Câu lệnh IF ELIF ELSE</vt:lpstr>
      <vt:lpstr>2.3. Câu lệnh IF ELIF ELSE</vt:lpstr>
      <vt:lpstr>2.4. Các lỗi thường gặp khi sử dụng câu lệnh điều kiện</vt:lpstr>
      <vt:lpstr>2.4. Các lỗi thường gặp khi sử dụng câu lệnh điều kiện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250</cp:revision>
  <cp:lastPrinted>2018-08-05T10:54:54Z</cp:lastPrinted>
  <dcterms:created xsi:type="dcterms:W3CDTF">2014-12-02T02:09:01Z</dcterms:created>
  <dcterms:modified xsi:type="dcterms:W3CDTF">2024-03-15T17:41:14Z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