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544" r:id="rId2"/>
    <p:sldId id="571" r:id="rId3"/>
    <p:sldId id="728" r:id="rId4"/>
    <p:sldId id="769" r:id="rId5"/>
    <p:sldId id="802" r:id="rId6"/>
    <p:sldId id="851" r:id="rId7"/>
    <p:sldId id="852" r:id="rId8"/>
    <p:sldId id="840" r:id="rId9"/>
    <p:sldId id="853" r:id="rId10"/>
    <p:sldId id="841" r:id="rId11"/>
    <p:sldId id="854" r:id="rId12"/>
    <p:sldId id="801" r:id="rId13"/>
    <p:sldId id="800" r:id="rId14"/>
    <p:sldId id="843" r:id="rId15"/>
    <p:sldId id="855" r:id="rId16"/>
    <p:sldId id="791" r:id="rId17"/>
    <p:sldId id="824" r:id="rId18"/>
    <p:sldId id="845" r:id="rId19"/>
    <p:sldId id="846" r:id="rId20"/>
    <p:sldId id="856" r:id="rId21"/>
    <p:sldId id="847" r:id="rId22"/>
    <p:sldId id="848" r:id="rId23"/>
    <p:sldId id="857" r:id="rId24"/>
    <p:sldId id="850" r:id="rId25"/>
    <p:sldId id="792" r:id="rId26"/>
    <p:sldId id="858" r:id="rId27"/>
    <p:sldId id="549" r:id="rId28"/>
  </p:sldIdLst>
  <p:sldSz cx="12192000" cy="6858000"/>
  <p:notesSz cx="6735763" cy="98663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7EE5FF"/>
    <a:srgbClr val="93FFF8"/>
    <a:srgbClr val="E60000"/>
    <a:srgbClr val="FEBA16"/>
    <a:srgbClr val="FEBA17"/>
    <a:srgbClr val="FECD5E"/>
    <a:srgbClr val="FFCD5E"/>
    <a:srgbClr val="EBAA4E"/>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79663" autoAdjust="0"/>
  </p:normalViewPr>
  <p:slideViewPr>
    <p:cSldViewPr snapToGrid="0">
      <p:cViewPr varScale="1">
        <p:scale>
          <a:sx n="95" d="100"/>
          <a:sy n="95" d="100"/>
        </p:scale>
        <p:origin x="1170"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2024/4/2</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9664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en-US" dirty="0">
                <a:solidFill>
                  <a:schemeClr val="tx2"/>
                </a:solidFill>
              </a:rPr>
              <a:t>Algol 60-</a:t>
            </a:r>
            <a:r>
              <a:rPr lang="mn-MN" altLang="en-US" dirty="0">
                <a:solidFill>
                  <a:schemeClr val="tx2"/>
                </a:solidFill>
              </a:rPr>
              <a:t>ийн зохион бүтээгчдийн тавьсан асуудал бол процедурын тодорхойлолт, дуудлагын нарийн семантикийг өгөх явдал байв. Тодорхой параметр бүхий функцийг дуудвал ямар нөлөө үзүүлэхийг семантик нь энгийн байдлаар зааж өгөх ёстой. Тэдний сонгосон шийдэл нь хуулбарлах дүрэм гэж нэрлэгддэг функцийг дуудлах семантикийг тодорхойлох явдал байв. Бид үүнийг нэг аргументийн функцийн хувьд хэлэх болно:</a:t>
            </a:r>
          </a:p>
          <a:p>
            <a:pPr eaLnBrk="1" hangingPunct="1"/>
            <a:endParaRPr lang="mn-MN" altLang="en-US" dirty="0">
              <a:solidFill>
                <a:schemeClr val="tx2"/>
              </a:solidFill>
            </a:endParaRPr>
          </a:p>
          <a:p>
            <a:pPr eaLnBrk="1" hangingPunct="1"/>
            <a:r>
              <a:rPr lang="mn-MN" altLang="en-US" dirty="0">
                <a:solidFill>
                  <a:schemeClr val="tx2"/>
                </a:solidFill>
              </a:rPr>
              <a:t>Хуулах дүрэм: </a:t>
            </a:r>
            <a:r>
              <a:rPr lang="en-US" altLang="en-US" dirty="0">
                <a:solidFill>
                  <a:schemeClr val="tx2"/>
                </a:solidFill>
              </a:rPr>
              <a:t>f </a:t>
            </a:r>
            <a:r>
              <a:rPr lang="mn-MN" altLang="en-US" dirty="0">
                <a:solidFill>
                  <a:schemeClr val="tx2"/>
                </a:solidFill>
              </a:rPr>
              <a:t>нь </a:t>
            </a:r>
            <a:r>
              <a:rPr lang="en-US" altLang="en-US" dirty="0">
                <a:solidFill>
                  <a:schemeClr val="tx2"/>
                </a:solidFill>
              </a:rPr>
              <a:t>x</a:t>
            </a:r>
            <a:r>
              <a:rPr lang="mn-MN" altLang="en-US" dirty="0">
                <a:solidFill>
                  <a:schemeClr val="tx2"/>
                </a:solidFill>
              </a:rPr>
              <a:t> гэсэн нэг формал параметртэй функц, а нь </a:t>
            </a:r>
            <a:r>
              <a:rPr lang="en-US" altLang="en-US" dirty="0">
                <a:solidFill>
                  <a:schemeClr val="tx2"/>
                </a:solidFill>
              </a:rPr>
              <a:t>x-</a:t>
            </a:r>
            <a:r>
              <a:rPr lang="mn-MN" altLang="en-US" dirty="0">
                <a:solidFill>
                  <a:schemeClr val="tx2"/>
                </a:solidFill>
              </a:rPr>
              <a:t>тэй тохирох төрөлтэй илэрхийлэл байг. Бодит </a:t>
            </a:r>
            <a:r>
              <a:rPr lang="en-US" altLang="en-US" dirty="0">
                <a:solidFill>
                  <a:schemeClr val="tx2"/>
                </a:solidFill>
              </a:rPr>
              <a:t>a </a:t>
            </a:r>
            <a:r>
              <a:rPr lang="mn-MN" altLang="en-US" dirty="0">
                <a:solidFill>
                  <a:schemeClr val="tx2"/>
                </a:solidFill>
              </a:rPr>
              <a:t>параметртэйгээр </a:t>
            </a:r>
            <a:r>
              <a:rPr lang="en-US" altLang="en-US" dirty="0">
                <a:solidFill>
                  <a:schemeClr val="tx2"/>
                </a:solidFill>
              </a:rPr>
              <a:t>f</a:t>
            </a:r>
            <a:r>
              <a:rPr lang="mn-MN" altLang="en-US" dirty="0">
                <a:solidFill>
                  <a:schemeClr val="tx2"/>
                </a:solidFill>
              </a:rPr>
              <a:t>–г дуудах нь формал параметр </a:t>
            </a:r>
            <a:r>
              <a:rPr lang="en-US" altLang="en-US" dirty="0">
                <a:solidFill>
                  <a:schemeClr val="tx2"/>
                </a:solidFill>
              </a:rPr>
              <a:t>x-</a:t>
            </a:r>
            <a:r>
              <a:rPr lang="mn-MN" altLang="en-US" dirty="0">
                <a:solidFill>
                  <a:schemeClr val="tx2"/>
                </a:solidFill>
              </a:rPr>
              <a:t>ийн бүх тохиолдлыг </a:t>
            </a:r>
            <a:r>
              <a:rPr lang="en-US" altLang="en-US" dirty="0">
                <a:solidFill>
                  <a:schemeClr val="tx2"/>
                </a:solidFill>
              </a:rPr>
              <a:t>a-</a:t>
            </a:r>
            <a:r>
              <a:rPr lang="mn-MN" altLang="en-US" dirty="0">
                <a:solidFill>
                  <a:schemeClr val="tx2"/>
                </a:solidFill>
              </a:rPr>
              <a:t>аар сольсон </a:t>
            </a:r>
            <a:r>
              <a:rPr lang="en-US" altLang="en-US" dirty="0">
                <a:solidFill>
                  <a:schemeClr val="tx2"/>
                </a:solidFill>
              </a:rPr>
              <a:t>f-</a:t>
            </a:r>
            <a:r>
              <a:rPr lang="mn-MN" altLang="en-US" dirty="0">
                <a:solidFill>
                  <a:schemeClr val="tx2"/>
                </a:solidFill>
              </a:rPr>
              <a:t>ийн биеийн биелэлт дээр семантикийн хувьд эквивалент байна.</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2734118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720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05282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Тодорхойлолт ёсоор тэнцүүгийн баруун талд байгаа илэрхийлэлийн үнэлгээ, дараа нь үүссэн утгыг =-ийн зүүн талд байгаа нэртэй холбоно. </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Гэхдээ </a:t>
            </a:r>
            <a:r>
              <a:rPr lang="en-US" sz="2200" dirty="0">
                <a:latin typeface="Segoe UI" panose="020B0502040204020203" pitchFamily="34" charset="0"/>
                <a:cs typeface="Segoe UI" panose="020B0502040204020203" pitchFamily="34" charset="0"/>
              </a:rPr>
              <a:t>G-</a:t>
            </a:r>
            <a:r>
              <a:rPr lang="mn-MN" sz="2200" dirty="0">
                <a:latin typeface="Segoe UI" panose="020B0502040204020203" pitchFamily="34" charset="0"/>
                <a:cs typeface="Segoe UI" panose="020B0502040204020203" pitchFamily="34" charset="0"/>
              </a:rPr>
              <a:t>тэй ямар утга холбох нь тодорхойгүй байна. </a:t>
            </a:r>
            <a:endParaRPr lang="en-US" sz="2200" dirty="0">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Эхний тохиолдол нь сүүлийн дэд хэсгийн төгсгөлд өгсөн формал бус семантикийг илүү харгалзан үздэг. </a:t>
            </a:r>
            <a:endParaRPr lang="en-US" sz="2200" dirty="0">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Харин хоёр дахь нь императив хэл дээрх ердийн функц агуулгад илүү ойр буюу функцийн их биеийг дуудсан үед л үнэлэгддэг.</a:t>
            </a:r>
            <a:endParaRPr lang="en-US" sz="2200" dirty="0">
              <a:latin typeface="Segoe UI" panose="020B0502040204020203" pitchFamily="34" charset="0"/>
              <a:cs typeface="Segoe UI" panose="020B0502040204020203" pitchFamily="34"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49757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421405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726756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1300893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2068001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1324931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381405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380679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26296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Уламжлалт хэлтэй адил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д төрлийн систем чухал ач холбогдолтой.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Өмнө дурдсан бүх </a:t>
            </a:r>
            <a:r>
              <a:rPr lang="en-US" sz="2200" dirty="0">
                <a:latin typeface="Segoe UI" panose="020B0502040204020203" pitchFamily="34" charset="0"/>
                <a:cs typeface="Segoe UI" panose="020B0502040204020203" pitchFamily="34" charset="0"/>
              </a:rPr>
              <a:t>FL</a:t>
            </a:r>
            <a:r>
              <a:rPr lang="mn-MN" sz="2200" dirty="0">
                <a:latin typeface="Segoe UI" panose="020B0502040204020203" pitchFamily="34" charset="0"/>
                <a:cs typeface="Segoe UI" panose="020B0502040204020203" pitchFamily="34" charset="0"/>
              </a:rPr>
              <a:t> нь анхдагч төрлийг тэдний үйлдлийн хамтаар хангадаг.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Төрлийг</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динамик шалгадаг </a:t>
            </a:r>
            <a:r>
              <a:rPr lang="en-US" sz="2200" dirty="0">
                <a:latin typeface="Segoe UI" panose="020B0502040204020203" pitchFamily="34" charset="0"/>
                <a:cs typeface="Segoe UI" panose="020B0502040204020203" pitchFamily="34" charset="0"/>
              </a:rPr>
              <a:t>Scheme</a:t>
            </a:r>
            <a:r>
              <a:rPr lang="mn-MN" sz="2200" dirty="0">
                <a:latin typeface="Segoe UI" panose="020B0502040204020203" pitchFamily="34" charset="0"/>
                <a:cs typeface="Segoe UI" panose="020B0502040204020203" pitchFamily="34" charset="0"/>
              </a:rPr>
              <a:t> хэлээс бусад нь төрлийн нягт статик системтэй. Эдгээр төрлийн систем нь хос, </a:t>
            </a:r>
            <a:r>
              <a:rPr lang="en-US" sz="2200" dirty="0">
                <a:latin typeface="Segoe UI" panose="020B0502040204020203" pitchFamily="34" charset="0"/>
                <a:cs typeface="Segoe UI" panose="020B0502040204020203" pitchFamily="34" charset="0"/>
              </a:rPr>
              <a:t>list, "records" </a:t>
            </a:r>
            <a:r>
              <a:rPr lang="mn-MN" sz="2200" dirty="0">
                <a:latin typeface="Segoe UI" panose="020B0502040204020203" pitchFamily="34" charset="0"/>
                <a:cs typeface="Segoe UI" panose="020B0502040204020203" pitchFamily="34" charset="0"/>
              </a:rPr>
              <a:t>зэрэг шинэ төрлийг тодорхойлох боломжийг олгодог. Жнь</a:t>
            </a:r>
            <a:r>
              <a:rPr lang="en-US" sz="2200" dirty="0">
                <a:latin typeface="Segoe UI" panose="020B0502040204020203" pitchFamily="34" charset="0"/>
                <a:cs typeface="Segoe UI" panose="020B0502040204020203" pitchFamily="34" charset="0"/>
              </a:rPr>
              <a:t> ML-</a:t>
            </a:r>
            <a:r>
              <a:rPr lang="mn-MN" sz="2200" dirty="0">
                <a:latin typeface="Segoe UI" panose="020B0502040204020203" pitchFamily="34" charset="0"/>
                <a:cs typeface="Segoe UI" panose="020B0502040204020203" pitchFamily="34" charset="0"/>
              </a:rPr>
              <a:t>д:</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err="1">
                <a:latin typeface="Bahnschrift" panose="020B0502040204020203" pitchFamily="34" charset="0"/>
                <a:cs typeface="Segoe UI" panose="020B0502040204020203" pitchFamily="34" charset="0"/>
              </a:rPr>
              <a:t>add_p</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a:t>
            </a:r>
            <a:r>
              <a:rPr lang="en-US" sz="2200" dirty="0">
                <a:latin typeface="Segoe UI" panose="020B0502040204020203" pitchFamily="34" charset="0"/>
                <a:cs typeface="Segoe UI" panose="020B0502040204020203" pitchFamily="34" charset="0"/>
              </a:rPr>
              <a:t>int </a:t>
            </a:r>
            <a:r>
              <a:rPr lang="mn-MN" sz="2200" dirty="0">
                <a:latin typeface="Segoe UI" panose="020B0502040204020203" pitchFamily="34" charset="0"/>
                <a:cs typeface="Segoe UI" panose="020B0502040204020203" pitchFamily="34" charset="0"/>
              </a:rPr>
              <a:t>хосыг шаарддаг</a:t>
            </a:r>
            <a:r>
              <a:rPr lang="en-US" sz="2200" dirty="0">
                <a:latin typeface="Segoe UI" panose="020B0502040204020203" pitchFamily="34" charset="0"/>
                <a:cs typeface="Segoe UI" panose="020B0502040204020203" pitchFamily="34" charset="0"/>
              </a:rPr>
              <a:t>, n1-</a:t>
            </a:r>
            <a:r>
              <a:rPr lang="mn-MN" sz="2200" dirty="0">
                <a:latin typeface="Segoe UI" panose="020B0502040204020203" pitchFamily="34" charset="0"/>
                <a:cs typeface="Segoe UI" panose="020B0502040204020203" pitchFamily="34" charset="0"/>
              </a:rPr>
              <a:t>г утгатай, </a:t>
            </a:r>
            <a:r>
              <a:rPr lang="en-US" sz="2200" dirty="0">
                <a:latin typeface="Segoe UI" panose="020B0502040204020203" pitchFamily="34" charset="0"/>
                <a:cs typeface="Segoe UI" panose="020B0502040204020203" pitchFamily="34" charset="0"/>
              </a:rPr>
              <a:t>n2-</a:t>
            </a:r>
            <a:r>
              <a:rPr lang="mn-MN" sz="2200" dirty="0">
                <a:latin typeface="Segoe UI" panose="020B0502040204020203" pitchFamily="34" charset="0"/>
                <a:cs typeface="Segoe UI" panose="020B0502040204020203" pitchFamily="34" charset="0"/>
              </a:rPr>
              <a:t>г хоосон бол ажиллахгүй. </a:t>
            </a:r>
          </a:p>
          <a:p>
            <a:pPr marL="0" lvl="0" indent="0">
              <a:spcBef>
                <a:spcPts val="600"/>
              </a:spcBef>
              <a:buFont typeface="Arial" panose="020B0604020202020204" pitchFamily="34" charset="0"/>
              <a:buNone/>
            </a:pPr>
            <a:endParaRPr lang="mn-MN" sz="1800" dirty="0">
              <a:effectLst/>
              <a:latin typeface="Segoe UI" panose="020B0502040204020203" pitchFamily="34" charset="0"/>
              <a:ea typeface="Calibri" panose="020F0502020204030204" pitchFamily="34" charset="0"/>
              <a:cs typeface="Segoe UI" panose="020B0502040204020203" pitchFamily="34" charset="0"/>
            </a:endParaRPr>
          </a:p>
          <a:p>
            <a:pPr marL="0" lvl="0" indent="0">
              <a:spcBef>
                <a:spcPts val="600"/>
              </a:spcBef>
              <a:buFont typeface="Arial" panose="020B0604020202020204" pitchFamily="34" charset="0"/>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Жишээлбэл, дараах өндөр эрэмбийн функц нь ихэнх төрэлтэй хэлэнд хориотой: </a:t>
            </a:r>
            <a:r>
              <a:rPr lang="en-US" sz="1800" dirty="0">
                <a:effectLst/>
                <a:latin typeface="Calibri" panose="020F0502020204030204" pitchFamily="34" charset="0"/>
                <a:ea typeface="Calibri" panose="020F0502020204030204" pitchFamily="34" charset="0"/>
                <a:cs typeface="Times New Roman" panose="02020603050405020304" pitchFamily="18" charset="0"/>
              </a:rPr>
              <a:t>fun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 n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if</a:t>
            </a:r>
            <a:r>
              <a:rPr lang="en-US" sz="1800" dirty="0">
                <a:effectLst/>
                <a:latin typeface="Calibri" panose="020F0502020204030204" pitchFamily="34" charset="0"/>
                <a:ea typeface="Calibri" panose="020F0502020204030204" pitchFamily="34" charset="0"/>
                <a:cs typeface="Times New Roman" panose="02020603050405020304" pitchFamily="18" charset="0"/>
              </a:rPr>
              <a:t> n=0 then f(1)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else</a:t>
            </a:r>
            <a:r>
              <a:rPr lang="en-US" sz="1800" dirty="0">
                <a:effectLst/>
                <a:latin typeface="Calibri" panose="020F0502020204030204" pitchFamily="34" charset="0"/>
                <a:ea typeface="Calibri" panose="020F0502020204030204" pitchFamily="34" charset="0"/>
                <a:cs typeface="Times New Roman" panose="02020603050405020304" pitchFamily="18" charset="0"/>
              </a:rPr>
              <a:t> f("</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pippo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Үүний шалтгаан нь формал параметр f нь нэгэн зэрэг int -&gt; ’a ба string -&gt; ’a гэсэн төрлүүдтэй байх ёстой (энд ‘a нь төрлийн хувьсагч, өөрөөр хэлбэл хараахан үүсгэгдээгүй нийтлэг төрөл).</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3417284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spcBef>
                <a:spcPts val="600"/>
              </a:spcBef>
              <a:buFont typeface="Arial" panose="020B0604020202020204" pitchFamily="34" charset="0"/>
              <a:buNone/>
            </a:pPr>
            <a:r>
              <a:rPr lang="mn-MN" sz="1800" dirty="0">
                <a:effectLst/>
                <a:latin typeface="Calibri" panose="020F0502020204030204" pitchFamily="34" charset="0"/>
                <a:ea typeface="Calibri" panose="020F0502020204030204" pitchFamily="34" charset="0"/>
                <a:cs typeface="Times New Roman" panose="02020603050405020304" pitchFamily="18" charset="0"/>
              </a:rPr>
              <a:t>Жишээлбэл, дараах өндөр эрэмбийн функц нь ихэнх төрэлтэй хэлэнд хориотой: </a:t>
            </a:r>
            <a:r>
              <a:rPr lang="en-US" sz="1800" dirty="0">
                <a:effectLst/>
                <a:latin typeface="Calibri" panose="020F0502020204030204" pitchFamily="34" charset="0"/>
                <a:ea typeface="Calibri" panose="020F0502020204030204" pitchFamily="34" charset="0"/>
                <a:cs typeface="Times New Roman" panose="02020603050405020304" pitchFamily="18" charset="0"/>
              </a:rPr>
              <a:t>fun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 n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if</a:t>
            </a:r>
            <a:r>
              <a:rPr lang="en-US" sz="1800" dirty="0">
                <a:effectLst/>
                <a:latin typeface="Calibri" panose="020F0502020204030204" pitchFamily="34" charset="0"/>
                <a:ea typeface="Calibri" panose="020F0502020204030204" pitchFamily="34" charset="0"/>
                <a:cs typeface="Times New Roman" panose="02020603050405020304" pitchFamily="18" charset="0"/>
              </a:rPr>
              <a:t> n=0 then f(1)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else</a:t>
            </a:r>
            <a:r>
              <a:rPr lang="en-US" sz="1800" dirty="0">
                <a:effectLst/>
                <a:latin typeface="Calibri" panose="020F0502020204030204" pitchFamily="34" charset="0"/>
                <a:ea typeface="Calibri" panose="020F0502020204030204" pitchFamily="34" charset="0"/>
                <a:cs typeface="Times New Roman" panose="02020603050405020304" pitchFamily="18" charset="0"/>
              </a:rPr>
              <a:t> f("</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pippo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Үүний шалтгаан нь формал параметр f нь нэгэн зэрэг int -&gt; ’a ба string -&gt; ’a гэсэн төрлүүдтэй байх ёстой (энд ‘a нь төрөл хувьсагч, өөрөөр хэлбэл хараахан үүсгэгдээгүй нийтлэг төрөл).</a:t>
            </a:r>
          </a:p>
          <a:p>
            <a:pPr marL="0" marR="0" algn="just">
              <a:lnSpc>
                <a:spcPct val="107000"/>
              </a:lnSpc>
              <a:spcBef>
                <a:spcPts val="0"/>
              </a:spcBef>
              <a:spcAft>
                <a:spcPts val="800"/>
              </a:spcAft>
            </a:pP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162661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2734547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Тооцооллын анхлан суралцагчид үр ашигтай программ зохиох, бичих нь тэдний ажил мэргэжилд тулгуурласан хамгийн чухал даалгавар гэж үздэг. Гэсэн хэдий ч програм хангамжийн инженерчлэл нь онолын хувьд, олон тооны туршилтын судалгаагаар програм хангамжийн төслийн хамгийн чухал хүчин зүйлүүд нь түүний зөв, уншигдах чадвар, хадгалах чадвар, найдвартай байдал гэдгийг ихээхэн харуулсан. Эдийн засгийн хувьд эдгээр хүчин зүйлүүд нь нийт зардлын тавиас дээш хувийг эзэлдэг; Нийгмийн хэллэгээр бол програм хангамжийн засвар үйлчилгээ (уншигдах чадвараас ихээхэн шалтгаална) хэдэн арван жилийн хугацаанд олон зуун хүнийг хамарч болно. Ёс суртахууны үүднээс авч үзвэл програм хангамжийн системийн найдвартай, зөв эсэхээс олон мянган хүний амь нас, эрүүл мэнд хамаарна.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Програмын зөв байдлын судалгааны зорилго (компьютерийн шинжлэх ухааны янз бүрийн чиглэлийн багаж хэрэгсэл, арга техникийг ашигладаг) нь барилгын инженерүүд өөрсдийн бүтээгдэхүүн (</a:t>
            </a:r>
            <a:r>
              <a:rPr lang="en-US" sz="1800" dirty="0">
                <a:effectLst/>
                <a:latin typeface="Calibri" panose="020F0502020204030204" pitchFamily="34" charset="0"/>
                <a:ea typeface="Calibri" panose="020F0502020204030204" pitchFamily="34" charset="0"/>
                <a:cs typeface="Times New Roman" panose="02020603050405020304" pitchFamily="18" charset="0"/>
              </a:rPr>
              <a:t>bridges, columns, structures</a:t>
            </a:r>
            <a:r>
              <a:rPr lang="mn-MN" sz="1800" dirty="0">
                <a:effectLst/>
                <a:latin typeface="Calibri" panose="020F0502020204030204" pitchFamily="34" charset="0"/>
                <a:ea typeface="Calibri" panose="020F0502020204030204" pitchFamily="34" charset="0"/>
                <a:cs typeface="Times New Roman" panose="02020603050405020304" pitchFamily="18" charset="0"/>
              </a:rPr>
              <a:t>) гаргадагтай харьцуулж болохуйц зөв байдлын баталгаатай програм хангамжийг үйлдвэрлэх явдал юм. Тэдний мэдэлд бүтцээ "тооцох</a:t>
            </a: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a:t>
            </a:r>
            <a:r>
              <a:rPr lang="mn-MN" sz="1800" dirty="0">
                <a:effectLst/>
                <a:latin typeface="Calibri" panose="020F0502020204030204" pitchFamily="34" charset="0"/>
                <a:ea typeface="Calibri" panose="020F0502020204030204" pitchFamily="34" charset="0"/>
                <a:cs typeface="Times New Roman" panose="02020603050405020304" pitchFamily="18" charset="0"/>
              </a:rPr>
              <a:t>" хэрэглээний математикийн бүхэл бүтэн корпус бий. </a:t>
            </a:r>
            <a:r>
              <a:rPr lang="en-US" sz="1800" dirty="0">
                <a:effectLst/>
                <a:latin typeface="Calibri" panose="020F0502020204030204" pitchFamily="34" charset="0"/>
                <a:ea typeface="Calibri" panose="020F0502020204030204" pitchFamily="34" charset="0"/>
                <a:cs typeface="Times New Roman" panose="02020603050405020304" pitchFamily="18" charset="0"/>
              </a:rPr>
              <a:t>Bridges </a:t>
            </a:r>
            <a:r>
              <a:rPr lang="mn-MN" sz="1800" dirty="0">
                <a:effectLst/>
                <a:latin typeface="Calibri" panose="020F0502020204030204" pitchFamily="34" charset="0"/>
                <a:ea typeface="Calibri" panose="020F0502020204030204" pitchFamily="34" charset="0"/>
                <a:cs typeface="Times New Roman" panose="02020603050405020304" pitchFamily="18" charset="0"/>
              </a:rPr>
              <a:t>нь тодорхой ачаалал авах, тодорхой салхинд өртөх, өгөгдсөн баллын газар хөдлөлтийн нөлөөнд өртөх боломжтой зэрэг нь хэмжээсээр өгөгдсөн бол тодорхой онцлогтой материал ашиглан барих ёстой гэх мэт. Эдгээр онцлог нь загвар зохион бүтээгчийн үзэмжээр тодорхойлогддоггүй боловч зохих арга техникийг ашиглан тооцдог.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Гадаад нөлөө бүхий программын талаар дүгнэлт хийх нь чухамдаа хэцүү бөгөөд үнэтэй байдаг. Эсрэгээр, гадаад нөлөөгүй програмуудын талаар дүгнэлт хийх боломжтой стандарт техникүүд байдаг. Хэрэв найдвартай байдал, уншигдахуйц, зөв байдал нь үр ашгаас илүү чухал бол функциональ програмчлал нь илүү уншигдахуйц програм хангамжийг бий болгодог нь эргэлзээгүй бөгөөд түүний зөвийг тогтооход хялбар, тиймээс илүү найдвартай байдаг. Үнэн хэрэгтээ, функцийг ажиллагаа гэж үзэж болох бөгөөд хэд хэдэн энгийн ажиллагааг нэгтгэж илүү комплекс байдлыг бий болгох боломжтой.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Энэ нь цэвэр бус функциональ програмчлалын хэлний хувьд мөн чухал функциональ програмчлалын дэд багц бүхий ердийн императив хэлний хувьд ч мөн адил бөгөөд бид үнэхээр төлөвгүй програм хангамжийн чухал бүрдэл хэсгүүдийг тусгаарлаж болно. Иймээс эдгээр бүрдэл хэсгийг тусад нь авч үзэх боломжтой бөгөөд тэдгээр нь үргэлж ижил байдлаар ажиллах болно, учир нь ямар ч гадаад нөлөө байхгүй. Эдгээр шалтгааны улмаас нэгдүгээр зэрэглэлийн болох өндөр эрэмбийн функцууд нь орчин үеийн аливаа програмчлалын хэл, аливаа парадигмын гол бүрдэл хэсгүүдийн нэг болсон. Зэрэгцээ програмчлалын механизмууд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instance, futures or callbacks</a:t>
            </a:r>
            <a:r>
              <a:rPr lang="mn-MN" sz="1800" dirty="0">
                <a:effectLst/>
                <a:latin typeface="Calibri" panose="020F0502020204030204" pitchFamily="34" charset="0"/>
                <a:ea typeface="Calibri" panose="020F0502020204030204" pitchFamily="34" charset="0"/>
                <a:cs typeface="Times New Roman" panose="02020603050405020304" pitchFamily="18" charset="0"/>
              </a:rPr>
              <a:t>) нь ихэнхдээ функц дээр суурилдаг. Төлөвийн өөрчлөлтийн оронд утга өөрчлөлтийн ("нэр томъёог дахин бичих") зэрэгцээ системийг зохиож, хэрэгжүүлэх нь эдгээр системийн нон-детерминизм-ийг шийдвэрлэхэд хялбар болгодог.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Эцэст нь хэлэхэд функциональ хэл нь аливаа парадигмын програмчлалын хэлийг зохион бүтээхэд асар их нөлөө үзүүлсэн гэдгийг онцлон тэмдэглэе. Функциональ програмчлалын олон ойлголт, туршилтын шинж чанарууд хожим бусад парадигмууд руу шилжсэн. Эдгээр ойлголтуудын дотроос төрөл систем, генерикс, полиморфизм, төрлийн аюулгүй байдал зэрэг нь бүгд функциональ хэлнээс гаралтай (учир нь тэдгээрийг судлах, гадаад нөлөөгүй орчинд хэрэгжүүлэхэд хялбар байдаг).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Үүний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жишээ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a:t>
            </a:r>
            <a:r>
              <a:rPr lang="en-US" sz="1800" dirty="0">
                <a:effectLst/>
                <a:latin typeface="Calibri" panose="020F0502020204030204" pitchFamily="34" charset="0"/>
                <a:ea typeface="Calibri" panose="020F0502020204030204" pitchFamily="34" charset="0"/>
                <a:cs typeface="Times New Roman" panose="02020603050405020304" pitchFamily="18" charset="0"/>
              </a:rPr>
              <a:t> Erlang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програмчлалын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бөгөөд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өндөр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хүртээмжтэй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баталгаатай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өргөтгөх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боломжтой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зэрэгцээ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системүүдийг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болгох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зорилгоор</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Ericsson-д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бүтээгдсэн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эсвэл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илүү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бодит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нөхцөлд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гар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утасны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хэрэглээний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программчлалын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илүү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аргаар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хангах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[1]. Erlang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мессежээр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харилцах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олон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жижиг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процессуудын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цуглуулга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юм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Аливаа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ийм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хөнгөн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процесс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цэвэр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ажиллагаатай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байдаг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хэдийгээр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тэдгээрийн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найрлагаас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үүссэн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систем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тийм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биш</a:t>
            </a:r>
            <a:r>
              <a:rPr lang="en-US" sz="1800" dirty="0">
                <a:effectLst/>
                <a:latin typeface="Calibri" panose="020F0502020204030204" pitchFamily="34" charset="0"/>
                <a:ea typeface="Calibri" panose="020F0502020204030204" pitchFamily="34" charset="0"/>
                <a:cs typeface="Times New Roman" panose="02020603050405020304" pitchFamily="18" charset="0"/>
              </a:rPr>
              <a:t> ч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гэсэн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1998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онд</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Ericsson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сая</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гаруй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мөр</a:t>
            </a:r>
            <a:r>
              <a:rPr lang="en-US" sz="1800" dirty="0">
                <a:effectLst/>
                <a:latin typeface="Calibri" panose="020F0502020204030204" pitchFamily="34" charset="0"/>
                <a:ea typeface="Calibri" panose="020F0502020204030204" pitchFamily="34" charset="0"/>
                <a:cs typeface="Times New Roman" panose="02020603050405020304" pitchFamily="18" charset="0"/>
              </a:rPr>
              <a:t> Erlang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код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бүхий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AXD301 switch-</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зарласан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тухайн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үеийн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функциональ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дээрх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хамгийн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магадгүй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юм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AXD301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маш</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найдвартай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байсан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бөгөөд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функциональ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дизайны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чанартай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холбоотой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байв</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36707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Тооцооллын анхлан суралцагчид үр ашигтай программ зохиох, бичих нь тэдний ажил мэргэжилд тулгуурласан хамгийн чухал даалгавар гэж үздэг. Гэсэн хэдий ч програм хангамжийн инженерчлэл нь онолын хувьд, олон тооны туршилтын судалгаагаар програм хангамжийн төслийн хамгийн чухал хүчин зүйлүүд нь түүний зөв, уншигдах чадвар, хадгалах чадвар, найдвартай байдал гэдгийг ихээхэн харуулсан. Эдийн засгийн хувьд эдгээр хүчин зүйлүүд нь нийт зардлын тавиас дээш хувийг эзэлдэг; Нийгмийн хэллэгээр бол програм хангамжийн засвар үйлчилгээ (уншигдах чадвараас ихээхэн шалтгаална) хэдэн арван жилийн хугацаанд олон зуун хүнийг хамарч болно. Ёс суртахууны үүднээс авч үзвэл програм хангамжийн системийн найдвартай, зөв эсэхээс олон мянган хүний амь нас, эрүүл мэнд хамаарна.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Програмын зөв байдлын судалгааны зорилго (компьютерийн шинжлэх ухааны янз бүрийн чиглэлийн багаж хэрэгсэл, арга техникийг ашигладаг) нь барилгын инженерүүд өөрсдийн бүтээгдэхүүн (</a:t>
            </a:r>
            <a:r>
              <a:rPr lang="en-US" sz="1800" dirty="0">
                <a:effectLst/>
                <a:latin typeface="Calibri" panose="020F0502020204030204" pitchFamily="34" charset="0"/>
                <a:ea typeface="Calibri" panose="020F0502020204030204" pitchFamily="34" charset="0"/>
                <a:cs typeface="Times New Roman" panose="02020603050405020304" pitchFamily="18" charset="0"/>
              </a:rPr>
              <a:t>bridges, columns, structures</a:t>
            </a:r>
            <a:r>
              <a:rPr lang="mn-MN" sz="1800" dirty="0">
                <a:effectLst/>
                <a:latin typeface="Calibri" panose="020F0502020204030204" pitchFamily="34" charset="0"/>
                <a:ea typeface="Calibri" panose="020F0502020204030204" pitchFamily="34" charset="0"/>
                <a:cs typeface="Times New Roman" panose="02020603050405020304" pitchFamily="18" charset="0"/>
              </a:rPr>
              <a:t>) гаргадагтай харьцуулж болохуйц зөв байдлын баталгаатай програм хангамжийг үйлдвэрлэх явдал юм. Тэдний мэдэлд бүтцээ "тооцох</a:t>
            </a: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a:t>
            </a:r>
            <a:r>
              <a:rPr lang="mn-MN" sz="1800" dirty="0">
                <a:effectLst/>
                <a:latin typeface="Calibri" panose="020F0502020204030204" pitchFamily="34" charset="0"/>
                <a:ea typeface="Calibri" panose="020F0502020204030204" pitchFamily="34" charset="0"/>
                <a:cs typeface="Times New Roman" panose="02020603050405020304" pitchFamily="18" charset="0"/>
              </a:rPr>
              <a:t>" хэрэглээний математикийн бүхэл бүтэн корпус бий. </a:t>
            </a:r>
            <a:r>
              <a:rPr lang="en-US" sz="1800" dirty="0">
                <a:effectLst/>
                <a:latin typeface="Calibri" panose="020F0502020204030204" pitchFamily="34" charset="0"/>
                <a:ea typeface="Calibri" panose="020F0502020204030204" pitchFamily="34" charset="0"/>
                <a:cs typeface="Times New Roman" panose="02020603050405020304" pitchFamily="18" charset="0"/>
              </a:rPr>
              <a:t>Bridges </a:t>
            </a:r>
            <a:r>
              <a:rPr lang="mn-MN" sz="1800" dirty="0">
                <a:effectLst/>
                <a:latin typeface="Calibri" panose="020F0502020204030204" pitchFamily="34" charset="0"/>
                <a:ea typeface="Calibri" panose="020F0502020204030204" pitchFamily="34" charset="0"/>
                <a:cs typeface="Times New Roman" panose="02020603050405020304" pitchFamily="18" charset="0"/>
              </a:rPr>
              <a:t>нь тодорхой ачаалал авах, тодорхой салхинд өртөх, өгөгдсөн баллын газар хөдлөлтийн нөлөөнд өртөх боломжтой зэрэг нь хэмжээсээр өгөгдсөн бол тодорхой онцлогтой материал ашиглан барих ёстой гэх мэт. Эдгээр онцлог нь загвар зохион бүтээгчийн үзэмжээр тодорхойлогддоггүй боловч зохих арга техникийг ашиглан тооцдог.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Гадаад нөлөө бүхий программын талаар дүгнэлт хийх нь чухамдаа хэцүү бөгөөд үнэтэй байдаг. Эсрэгээр, гадаад нөлөөгүй програмуудын талаар дүгнэлт хийх боломжтой стандарт техникүүд байдаг. Хэрэв найдвартай байдал, уншигдахуйц, зөв байдал нь үр ашгаас илүү чухал бол функциональ програмчлал нь илүү уншигдахуйц програм хангамжийг бий болгодог нь эргэлзээгүй бөгөөд түүний зөвийг тогтооход хялбар, тиймээс илүү найдвартай байдаг. Үнэн хэрэгтээ, функцийг ажиллагаа гэж үзэж болох бөгөөд хэд хэдэн энгийн ажиллагааг нэгтгэж илүү комплекс байдлыг бий болгох боломжтой.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Энэ нь цэвэр бус функциональ програмчлалын хэлний хувьд мөн чухал функциональ програмчлалын дэд багц бүхий ердийн императив хэлний хувьд ч мөн адил бөгөөд бид үнэхээр төлөвгүй програм хангамжийн чухал бүрдэл хэсгүүдийг тусгаарлаж болно. Иймээс эдгээр бүрдэл хэсгийг тусад нь авч үзэх боломжтой бөгөөд тэдгээр нь үргэлж ижил байдлаар ажиллах болно, учир нь ямар ч гадаад нөлөө байхгүй. Эдгээр шалтгааны улмаас нэгдүгээр зэрэглэлийн болох өндөр эрэмбийн функцууд нь орчин үеийн аливаа програмчлалын хэл, аливаа парадигмын гол бүрдэл хэсгүүдийн нэг болсон. Зэрэгцээ програмчлалын механизмууд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instance, futures or callbacks</a:t>
            </a:r>
            <a:r>
              <a:rPr lang="mn-MN" sz="1800" dirty="0">
                <a:effectLst/>
                <a:latin typeface="Calibri" panose="020F0502020204030204" pitchFamily="34" charset="0"/>
                <a:ea typeface="Calibri" panose="020F0502020204030204" pitchFamily="34" charset="0"/>
                <a:cs typeface="Times New Roman" panose="02020603050405020304" pitchFamily="18" charset="0"/>
              </a:rPr>
              <a:t>) нь ихэнхдээ функц дээр суурилдаг. Төлөвийн өөрчлөлтийн оронд утга өөрчлөлтийн ("нэр томъёог дахин бичих") зэрэгцээ системийг зохиож, хэрэгжүүлэх нь эдгээр системийн нон-детерминизм-ийг шийдвэрлэхэд хялбар болгодог.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Эцэст нь хэлэхэд функциональ хэл нь аливаа парадигмын програмчлалын хэлийг зохион бүтээхэд асар их нөлөө үзүүлсэн гэдгийг онцлон тэмдэглэе. Функциональ програмчлалын олон ойлголт, туршилтын шинж чанарууд хожим бусад парадигмууд руу шилжсэн. Эдгээр ойлголтуудын дотроос төрөл систем, генерикс, полиморфизм, төрлийн аюулгүй байдал зэрэг нь бүгд функциональ хэлнээс гаралтай (учир нь тэдгээрийг судлах, гадаад нөлөөгүй орчинд хэрэгжүүлэхэд хялбар байдаг).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Үүний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жишээ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a:t>
            </a:r>
            <a:r>
              <a:rPr lang="en-US" sz="1800" dirty="0">
                <a:effectLst/>
                <a:latin typeface="Calibri" panose="020F0502020204030204" pitchFamily="34" charset="0"/>
                <a:ea typeface="Calibri" panose="020F0502020204030204" pitchFamily="34" charset="0"/>
                <a:cs typeface="Times New Roman" panose="02020603050405020304" pitchFamily="18" charset="0"/>
              </a:rPr>
              <a:t> Erlang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програмчлалын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бөгөөд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өндөр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хүртээмжтэй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баталгаатай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өргөтгөх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боломжтой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зэрэгцээ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системүүдийг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болгох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зорилгоор</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Ericsson-д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бүтээгдсэн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эсвэл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илүү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бодит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нөхцөлд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гар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утасны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хэрэглээний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программчлалын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илүү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аргаар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хангах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[1]. Erlang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мессежээр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харилцах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олон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жижиг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процессуудын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цуглуулга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юм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Аливаа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ийм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хөнгөн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процесс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цэвэр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ажиллагаатай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байдаг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хэдийгээр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тэдгээрийн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найрлагаас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үүссэн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систем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тийм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биш</a:t>
            </a:r>
            <a:r>
              <a:rPr lang="en-US" sz="1800" dirty="0">
                <a:effectLst/>
                <a:latin typeface="Calibri" panose="020F0502020204030204" pitchFamily="34" charset="0"/>
                <a:ea typeface="Calibri" panose="020F0502020204030204" pitchFamily="34" charset="0"/>
                <a:cs typeface="Times New Roman" panose="02020603050405020304" pitchFamily="18" charset="0"/>
              </a:rPr>
              <a:t> ч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гэсэн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1998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онд</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Ericsson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сая</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гаруй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мөр</a:t>
            </a:r>
            <a:r>
              <a:rPr lang="en-US" sz="1800" dirty="0">
                <a:effectLst/>
                <a:latin typeface="Calibri" panose="020F0502020204030204" pitchFamily="34" charset="0"/>
                <a:ea typeface="Calibri" panose="020F0502020204030204" pitchFamily="34" charset="0"/>
                <a:cs typeface="Times New Roman" panose="02020603050405020304" pitchFamily="18" charset="0"/>
              </a:rPr>
              <a:t> Erlang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код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бүхий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AXD301 switch-</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зарласан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тухайн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үеийн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функциональ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дээрх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хамгийн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магадгүй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юм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AXD301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маш</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найдвартай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байсан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бөгөөд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функциональ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дизайны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чанартай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холбоотой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байв</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184864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1028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547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Давталтын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рекурсив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бүтцүүд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төгсгөлгүй үргэлжилсэн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магадгүй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сарнисан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тооцоолол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хийх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боломжийг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олгодог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эквивалент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хоёр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механизм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гэдгийг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уншигчид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өмнө нь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мэддэг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болсон </a:t>
            </a:r>
            <a:r>
              <a:rPr lang="en-US" sz="1800" dirty="0">
                <a:effectLst/>
                <a:latin typeface="Calibri" panose="020F0502020204030204" pitchFamily="34" charset="0"/>
                <a:ea typeface="Calibri" panose="020F0502020204030204" pitchFamily="34" charset="0"/>
                <a:cs typeface="Times New Roman" panose="02020603050405020304" pitchFamily="18" charset="0"/>
              </a:rPr>
              <a:t>(6-р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бүлгийг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үзнэ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14495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08469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Bahnschrift" panose="020B0502040204020203" pitchFamily="34" charset="0"/>
                <a:ea typeface="Calibri" panose="020F0502020204030204" pitchFamily="34" charset="0"/>
                <a:cs typeface="Times New Roman" panose="02020603050405020304" pitchFamily="18" charset="0"/>
              </a:rPr>
              <a:t>add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утга бол у аргумент өгөхөд x+y-г буцаадаг нэргүй фнкуцийг, x аргумент өгсөн үед буцаадаг функц. Ялангуяа </a:t>
            </a:r>
            <a:r>
              <a:rPr lang="en-US" sz="1800" dirty="0" err="1">
                <a:effectLst/>
                <a:latin typeface="Bahnschrift" panose="020B0502040204020203" pitchFamily="34" charset="0"/>
                <a:ea typeface="Calibri" panose="020F0502020204030204" pitchFamily="34" charset="0"/>
                <a:cs typeface="Times New Roman" panose="02020603050405020304" pitchFamily="18" charset="0"/>
              </a:rPr>
              <a:t>addtwo</a:t>
            </a:r>
            <a:r>
              <a:rPr lang="mn-MN" sz="1800" dirty="0">
                <a:effectLst/>
                <a:latin typeface="Calibri" panose="020F0502020204030204" pitchFamily="34" charset="0"/>
                <a:ea typeface="Calibri" panose="020F0502020204030204" pitchFamily="34" charset="0"/>
                <a:cs typeface="Times New Roman" panose="02020603050405020304" pitchFamily="18" charset="0"/>
              </a:rPr>
              <a:t> нь өөр илэрхийллийн үнэлгээний үр дүнд олж авсан функц гэдгийг анхаарна уу.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8537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Bahnschrift" panose="020B0502040204020203" pitchFamily="34" charset="0"/>
                <a:ea typeface="Calibri" panose="020F0502020204030204" pitchFamily="34" charset="0"/>
                <a:cs typeface="Times New Roman" panose="02020603050405020304" pitchFamily="18" charset="0"/>
              </a:rPr>
              <a:t>add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утга бол у аргумент өгөхөд x+y-г буцаадаг нэргүй фнкуцийг, x аргумент өгсөн үед буцаадаг функц. Ялангуяа </a:t>
            </a:r>
            <a:r>
              <a:rPr lang="en-US" sz="1800" dirty="0" err="1">
                <a:effectLst/>
                <a:latin typeface="Bahnschrift" panose="020B0502040204020203" pitchFamily="34" charset="0"/>
                <a:ea typeface="Calibri" panose="020F0502020204030204" pitchFamily="34" charset="0"/>
                <a:cs typeface="Times New Roman" panose="02020603050405020304" pitchFamily="18" charset="0"/>
              </a:rPr>
              <a:t>addtwo</a:t>
            </a:r>
            <a:r>
              <a:rPr lang="mn-MN" sz="1800" dirty="0">
                <a:effectLst/>
                <a:latin typeface="Calibri" panose="020F0502020204030204" pitchFamily="34" charset="0"/>
                <a:ea typeface="Calibri" panose="020F0502020204030204" pitchFamily="34" charset="0"/>
                <a:cs typeface="Times New Roman" panose="02020603050405020304" pitchFamily="18" charset="0"/>
              </a:rPr>
              <a:t> нь өөр илэрхийллийн үнэлгээний үр дүнд олж авсан функц гэдгийг анхаарна уу.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17239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367119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dirty="0"/>
              <a:t>We can compute a simple expression using this computational model (we use → to indicate a reduction step)</a:t>
            </a:r>
            <a:endParaRPr lang="mn-MN" dirty="0"/>
          </a:p>
          <a:p>
            <a:pPr marL="0" marR="0" lvl="0" indent="0" algn="l" defTabSz="914400" rtl="0" eaLnBrk="1" fontAlgn="auto" latinLnBrk="0" hangingPunct="1">
              <a:lnSpc>
                <a:spcPct val="100000"/>
              </a:lnSpc>
              <a:spcBef>
                <a:spcPts val="0"/>
              </a:spcBef>
              <a:spcAft>
                <a:spcPts val="0"/>
              </a:spcAft>
              <a:buClrTx/>
              <a:buSzTx/>
              <a:buFontTx/>
              <a:buNone/>
              <a:tabLst/>
              <a:defRPr/>
            </a:pPr>
            <a:r>
              <a:rPr lang="mn-MN" sz="1800" dirty="0">
                <a:effectLst/>
                <a:latin typeface="Calibri" panose="020F0502020204030204" pitchFamily="34" charset="0"/>
                <a:ea typeface="Calibri" panose="020F0502020204030204" pitchFamily="34" charset="0"/>
                <a:cs typeface="Times New Roman" panose="02020603050405020304" pitchFamily="18" charset="0"/>
              </a:rPr>
              <a:t>Арифметик тооцоолол болон нөхцөлт илэрхийлэлгүй үед тооцооллын бусад бүх үйлдлүүд тэмдэгт мөрийн симболик удирдлагаар хэрхэн явагддагийг анхаарна уу: хувьсагч байхгүй, биелэлтийн стек дээрх утгыг шинэчлэхгүй. Зураг 11.1 нь дан симболик удирдлагын өөр нэг жишээг агуулж байна. (Энэ нь ялгах функцийг бичихэд төвөгтэй арга юм!) (Зургийг шинжлэхдээ </a:t>
            </a:r>
            <a:r>
              <a:rPr lang="en-US" sz="1800" dirty="0">
                <a:effectLst/>
                <a:latin typeface="Calibri" panose="020F0502020204030204" pitchFamily="34" charset="0"/>
                <a:ea typeface="Calibri" panose="020F0502020204030204" pitchFamily="34" charset="0"/>
                <a:cs typeface="Times New Roman" panose="02020603050405020304" pitchFamily="18" charset="0"/>
              </a:rPr>
              <a:t>fun</a:t>
            </a:r>
            <a:r>
              <a:rPr lang="mn-MN" sz="1800" dirty="0">
                <a:effectLst/>
                <a:latin typeface="Calibri" panose="020F0502020204030204" pitchFamily="34" charset="0"/>
                <a:ea typeface="Calibri" panose="020F0502020204030204" pitchFamily="34" charset="0"/>
                <a:cs typeface="Times New Roman" panose="02020603050405020304" pitchFamily="18" charset="0"/>
              </a:rPr>
              <a:t> гэдэг нь val ... fn гэсэн үгийн товчлол гэдгийг санаарай.)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11518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2024/4/2</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dirty="0"/>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2024/4/2</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dirty="0"/>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2024/4/2</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2024/4/2</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Функционал программчлалын парадигм</a:t>
            </a:r>
            <a:endParaRPr lang="en-US" altLang="zh-CN" sz="27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a:t>
            </a:r>
            <a:r>
              <a:rPr lang="en-US" altLang="zh-CN" i="1" dirty="0">
                <a:latin typeface="Segoe UI" panose="020B0502040204020203" pitchFamily="34" charset="0"/>
                <a:cs typeface="Segoe UI" panose="020B0502040204020203" pitchFamily="34" charset="0"/>
              </a:rPr>
              <a:t>10</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35593" y="444279"/>
            <a:ext cx="768489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Суурь бүрдлүүд</a:t>
            </a:r>
            <a:endParaRPr lang="en-US" b="0" dirty="0">
              <a:solidFill>
                <a:srgbClr val="7030A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177B3D7-C19D-44A5-AA0B-B8F7FBACA0E0}"/>
              </a:ext>
            </a:extLst>
          </p:cNvPr>
          <p:cNvSpPr txBox="1"/>
          <p:nvPr/>
        </p:nvSpPr>
        <p:spPr>
          <a:xfrm>
            <a:off x="670717" y="1054134"/>
            <a:ext cx="10850566" cy="5493812"/>
          </a:xfrm>
          <a:prstGeom prst="rect">
            <a:avLst/>
          </a:prstGeom>
          <a:noFill/>
        </p:spPr>
        <p:txBody>
          <a:bodyPr wrap="square">
            <a:spAutoFit/>
          </a:bodyPr>
          <a:lstStyle/>
          <a:p>
            <a:pPr>
              <a:spcBef>
                <a:spcPts val="1200"/>
              </a:spcBef>
            </a:pPr>
            <a:r>
              <a:rPr lang="mn-MN" sz="2400" b="1" i="1" dirty="0">
                <a:latin typeface="Segoe UI" panose="020B0502040204020203" pitchFamily="34" charset="0"/>
                <a:ea typeface="Calibri" panose="020F0502020204030204" pitchFamily="34" charset="0"/>
                <a:cs typeface="Segoe UI" panose="020B0502040204020203" pitchFamily="34" charset="0"/>
              </a:rPr>
              <a:t>Синтаксийн хувьд</a:t>
            </a:r>
            <a:r>
              <a:rPr lang="mn-MN" sz="2400" dirty="0">
                <a:latin typeface="Segoe UI" panose="020B0502040204020203" pitchFamily="34" charset="0"/>
                <a:ea typeface="Calibri" panose="020F0502020204030204" pitchFamily="34" charset="0"/>
                <a:cs typeface="Segoe UI" panose="020B0502040204020203" pitchFamily="34" charset="0"/>
              </a:rPr>
              <a:t> цэвэр </a:t>
            </a:r>
            <a:r>
              <a:rPr lang="en-US" sz="2400" dirty="0">
                <a:latin typeface="Segoe UI" panose="020B0502040204020203" pitchFamily="34" charset="0"/>
                <a:ea typeface="Calibri" panose="020F0502020204030204" pitchFamily="34" charset="0"/>
                <a:cs typeface="Segoe UI" panose="020B0502040204020203" pitchFamily="34" charset="0"/>
              </a:rPr>
              <a:t>FL</a:t>
            </a:r>
            <a:r>
              <a:rPr lang="mn-MN" sz="2400" dirty="0">
                <a:latin typeface="Segoe UI" panose="020B0502040204020203" pitchFamily="34" charset="0"/>
                <a:ea typeface="Calibri" panose="020F0502020204030204" pitchFamily="34" charset="0"/>
                <a:cs typeface="Segoe UI" panose="020B0502040204020203" pitchFamily="34" charset="0"/>
              </a:rPr>
              <a:t> нь зөвхөн илэрхийлэлтэй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командгүй</a:t>
            </a:r>
            <a:r>
              <a:rPr lang="en-US" sz="2200" dirty="0">
                <a:latin typeface="Segoe UI" panose="020B0502040204020203" pitchFamily="34" charset="0"/>
                <a:ea typeface="Calibri" panose="020F0502020204030204" pitchFamily="34" charset="0"/>
                <a:cs typeface="Segoe UI" panose="020B0502040204020203" pitchFamily="34" charset="0"/>
              </a:rPr>
              <a:t>)</a:t>
            </a:r>
          </a:p>
          <a:p>
            <a:pPr marL="342900" indent="-342900">
              <a:spcBef>
                <a:spcPts val="1200"/>
              </a:spcBef>
              <a:buFont typeface="Arial" panose="020B0604020202020204" pitchFamily="34" charset="0"/>
              <a:buChar char="•"/>
            </a:pPr>
            <a:r>
              <a:rPr lang="en-US" sz="2400" dirty="0">
                <a:latin typeface="Segoe UI" panose="020B0502040204020203" pitchFamily="34" charset="0"/>
                <a:ea typeface="Calibri" panose="020F0502020204030204" pitchFamily="34" charset="0"/>
                <a:cs typeface="Segoe UI" panose="020B0502040204020203" pitchFamily="34" charset="0"/>
              </a:rPr>
              <a:t>Data</a:t>
            </a:r>
            <a:r>
              <a:rPr lang="mn-MN" sz="2400" dirty="0">
                <a:latin typeface="Segoe UI" panose="020B0502040204020203" pitchFamily="34" charset="0"/>
                <a:ea typeface="Calibri" panose="020F0502020204030204" pitchFamily="34" charset="0"/>
                <a:cs typeface="Segoe UI" panose="020B0502040204020203" pitchFamily="34" charset="0"/>
              </a:rPr>
              <a:t>, нөхцөлт илэрхийлэл дээрх </a:t>
            </a:r>
            <a:r>
              <a:rPr lang="mn-MN"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боломжит утгууд</a:t>
            </a:r>
            <a:r>
              <a:rPr lang="mn-MN" sz="2400" dirty="0">
                <a:latin typeface="Segoe UI" panose="020B0502040204020203" pitchFamily="34" charset="0"/>
                <a:ea typeface="Calibri" panose="020F0502020204030204" pitchFamily="34" charset="0"/>
                <a:cs typeface="Segoe UI" panose="020B0502040204020203" pitchFamily="34" charset="0"/>
              </a:rPr>
              <a:t> болон </a:t>
            </a:r>
            <a:r>
              <a:rPr lang="mn-MN" sz="2400" dirty="0">
                <a:solidFill>
                  <a:srgbClr val="7030A0"/>
                </a:solidFill>
                <a:latin typeface="Segoe UI" panose="020B0502040204020203" pitchFamily="34" charset="0"/>
                <a:ea typeface="Calibri" panose="020F0502020204030204" pitchFamily="34" charset="0"/>
                <a:cs typeface="Segoe UI" panose="020B0502040204020203" pitchFamily="34" charset="0"/>
              </a:rPr>
              <a:t>анхдагч үйлдлүүдээс</a:t>
            </a:r>
            <a:r>
              <a:rPr lang="mn-MN" sz="2400" dirty="0">
                <a:latin typeface="Segoe UI" panose="020B0502040204020203" pitchFamily="34" charset="0"/>
                <a:ea typeface="Calibri" panose="020F0502020204030204" pitchFamily="34" charset="0"/>
                <a:cs typeface="Segoe UI" panose="020B0502040204020203" pitchFamily="34" charset="0"/>
              </a:rPr>
              <a:t> гадна илэрхийллийг тодорхойлох хоёр үндсэн бүтэц байдаг:</a:t>
            </a:r>
          </a:p>
          <a:p>
            <a:pPr marL="800100" lvl="1" indent="-342900">
              <a:spcBef>
                <a:spcPts val="600"/>
              </a:spcBef>
              <a:buFont typeface="Arial" panose="020B0604020202020204" pitchFamily="34" charset="0"/>
              <a:buChar char="•"/>
            </a:pPr>
            <a:r>
              <a:rPr lang="en-US" sz="2200" dirty="0">
                <a:latin typeface="Bahnschrift" panose="020B0502040204020203" pitchFamily="34" charset="0"/>
                <a:ea typeface="Calibri" panose="020F0502020204030204" pitchFamily="34" charset="0"/>
                <a:cs typeface="Segoe UI" panose="020B0502040204020203" pitchFamily="34" charset="0"/>
              </a:rPr>
              <a:t>exp</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илэрхийлэл, </a:t>
            </a:r>
            <a:r>
              <a:rPr lang="en-US" sz="2200" dirty="0">
                <a:latin typeface="Bahnschrift" panose="020B0502040204020203" pitchFamily="34" charset="0"/>
                <a:ea typeface="Calibri" panose="020F0502020204030204" pitchFamily="34" charset="0"/>
                <a:cs typeface="Segoe UI" panose="020B0502040204020203" pitchFamily="34" charset="0"/>
              </a:rPr>
              <a:t>x</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параметр дээрх </a:t>
            </a:r>
            <a:r>
              <a:rPr lang="mn-MN" sz="2200" b="1" i="1" dirty="0">
                <a:solidFill>
                  <a:srgbClr val="7030A0"/>
                </a:solidFill>
                <a:latin typeface="Segoe UI" panose="020B0502040204020203" pitchFamily="34" charset="0"/>
                <a:ea typeface="Calibri" panose="020F0502020204030204" pitchFamily="34" charset="0"/>
                <a:cs typeface="Segoe UI" panose="020B0502040204020203" pitchFamily="34" charset="0"/>
              </a:rPr>
              <a:t>хийсвэрлэл: </a:t>
            </a:r>
            <a:r>
              <a:rPr lang="en-US" sz="2200" dirty="0">
                <a:latin typeface="Bahnschrift" panose="020B0502040204020203" pitchFamily="34" charset="0"/>
                <a:ea typeface="Calibri" panose="020F0502020204030204" pitchFamily="34" charset="0"/>
                <a:cs typeface="Segoe UI" panose="020B0502040204020203" pitchFamily="34" charset="0"/>
              </a:rPr>
              <a:t>x</a:t>
            </a:r>
            <a:r>
              <a:rPr lang="mn-MN" sz="2200" dirty="0">
                <a:latin typeface="Segoe UI" panose="020B0502040204020203" pitchFamily="34" charset="0"/>
                <a:ea typeface="Calibri" panose="020F0502020204030204" pitchFamily="34" charset="0"/>
                <a:cs typeface="Segoe UI" panose="020B0502040204020203" pitchFamily="34" charset="0"/>
              </a:rPr>
              <a:t>-ийг </a:t>
            </a:r>
            <a:r>
              <a:rPr lang="en-US" sz="2200" dirty="0">
                <a:latin typeface="Bahnschrift" panose="020B0502040204020203" pitchFamily="34" charset="0"/>
                <a:ea typeface="Calibri" panose="020F0502020204030204" pitchFamily="34" charset="0"/>
                <a:cs typeface="Segoe UI" panose="020B0502040204020203" pitchFamily="34" charset="0"/>
              </a:rPr>
              <a:t>exp</a:t>
            </a:r>
            <a:r>
              <a:rPr lang="mn-MN" sz="2200" dirty="0">
                <a:latin typeface="Segoe UI" panose="020B0502040204020203" pitchFamily="34" charset="0"/>
                <a:ea typeface="Calibri" panose="020F0502020204030204" pitchFamily="34" charset="0"/>
                <a:cs typeface="Segoe UI" panose="020B0502040204020203" pitchFamily="34" charset="0"/>
              </a:rPr>
              <a:t> болгон хувиргах тэмдэглэгээг </a:t>
            </a:r>
            <a:r>
              <a:rPr lang="en-US" sz="2200" dirty="0">
                <a:latin typeface="Segoe UI" panose="020B0502040204020203" pitchFamily="34" charset="0"/>
                <a:ea typeface="Calibri" panose="020F0502020204030204" pitchFamily="34" charset="0"/>
                <a:cs typeface="Segoe UI" panose="020B0502040204020203" pitchFamily="34" charset="0"/>
              </a:rPr>
              <a:t>(</a:t>
            </a:r>
            <a:r>
              <a:rPr lang="en-US" sz="2200" dirty="0" err="1">
                <a:latin typeface="Bahnschrift" panose="020B0502040204020203" pitchFamily="34" charset="0"/>
                <a:ea typeface="Calibri" panose="020F0502020204030204" pitchFamily="34" charset="0"/>
                <a:cs typeface="Segoe UI" panose="020B0502040204020203" pitchFamily="34" charset="0"/>
              </a:rPr>
              <a:t>fn</a:t>
            </a:r>
            <a:r>
              <a:rPr lang="en-US" sz="2200" dirty="0">
                <a:latin typeface="Bahnschrift" panose="020B0502040204020203" pitchFamily="34" charset="0"/>
                <a:ea typeface="Calibri" panose="020F0502020204030204" pitchFamily="34" charset="0"/>
                <a:cs typeface="Segoe UI" panose="020B0502040204020203" pitchFamily="34" charset="0"/>
              </a:rPr>
              <a:t> x =&gt; exp</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зөвшөөрдөг</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err="1">
                <a:latin typeface="Bahnschrift" panose="020B0502040204020203" pitchFamily="34" charset="0"/>
                <a:ea typeface="Calibri" panose="020F0502020204030204" pitchFamily="34" charset="0"/>
                <a:cs typeface="Segoe UI" panose="020B0502040204020203" pitchFamily="34" charset="0"/>
              </a:rPr>
              <a:t>f_exp</a:t>
            </a:r>
            <a:r>
              <a:rPr lang="mn-MN" sz="2200" dirty="0">
                <a:latin typeface="Segoe UI" panose="020B0502040204020203" pitchFamily="34" charset="0"/>
                <a:ea typeface="Calibri" panose="020F0502020204030204" pitchFamily="34" charset="0"/>
                <a:cs typeface="Segoe UI" panose="020B0502040204020203" pitchFamily="34" charset="0"/>
              </a:rPr>
              <a:t> илэрхийллийн өөр нэг </a:t>
            </a:r>
            <a:r>
              <a:rPr lang="en-US" sz="2200" dirty="0" err="1">
                <a:latin typeface="Bahnschrift" panose="020B0502040204020203" pitchFamily="34" charset="0"/>
                <a:ea typeface="Calibri" panose="020F0502020204030204" pitchFamily="34" charset="0"/>
                <a:cs typeface="Segoe UI" panose="020B0502040204020203" pitchFamily="34" charset="0"/>
              </a:rPr>
              <a:t>a_exp</a:t>
            </a:r>
            <a:r>
              <a:rPr lang="mn-MN" sz="2200" dirty="0">
                <a:latin typeface="Segoe UI" panose="020B0502040204020203" pitchFamily="34" charset="0"/>
                <a:ea typeface="Calibri" panose="020F0502020204030204" pitchFamily="34" charset="0"/>
                <a:cs typeface="Segoe UI" panose="020B0502040204020203" pitchFamily="34" charset="0"/>
              </a:rPr>
              <a:t> илэрхийлэл дэх </a:t>
            </a:r>
            <a:r>
              <a:rPr lang="mn-MN" sz="2200" b="1" i="1" dirty="0">
                <a:solidFill>
                  <a:srgbClr val="7030A0"/>
                </a:solidFill>
                <a:latin typeface="Segoe UI" panose="020B0502040204020203" pitchFamily="34" charset="0"/>
                <a:ea typeface="Calibri" panose="020F0502020204030204" pitchFamily="34" charset="0"/>
                <a:cs typeface="Segoe UI" panose="020B0502040204020203" pitchFamily="34" charset="0"/>
              </a:rPr>
              <a:t>хэрэглээ:</a:t>
            </a:r>
            <a:r>
              <a:rPr lang="mn-MN" sz="2200" b="1" i="1" dirty="0">
                <a:latin typeface="Segoe UI" panose="020B0502040204020203" pitchFamily="34" charset="0"/>
                <a:ea typeface="Calibri" panose="020F0502020204030204" pitchFamily="34" charset="0"/>
                <a:cs typeface="Segoe UI" panose="020B0502040204020203" pitchFamily="34" charset="0"/>
              </a:rPr>
              <a:t> </a:t>
            </a:r>
            <a:r>
              <a:rPr lang="en-US" sz="2200" dirty="0" err="1">
                <a:latin typeface="Segoe UI" panose="020B0502040204020203" pitchFamily="34" charset="0"/>
                <a:ea typeface="Calibri" panose="020F0502020204030204" pitchFamily="34" charset="0"/>
                <a:cs typeface="Segoe UI" panose="020B0502040204020203" pitchFamily="34" charset="0"/>
              </a:rPr>
              <a:t>f</a:t>
            </a:r>
            <a:r>
              <a:rPr lang="en-US" sz="2200" dirty="0" err="1">
                <a:latin typeface="Bahnschrift" panose="020B0502040204020203" pitchFamily="34" charset="0"/>
                <a:ea typeface="Calibri" panose="020F0502020204030204" pitchFamily="34" charset="0"/>
                <a:cs typeface="Segoe UI" panose="020B0502040204020203" pitchFamily="34" charset="0"/>
              </a:rPr>
              <a:t>_exp</a:t>
            </a:r>
            <a:r>
              <a:rPr lang="en-US" sz="2200" dirty="0">
                <a:latin typeface="Bahnschrift"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функцийн </a:t>
            </a:r>
            <a:r>
              <a:rPr lang="en-US" sz="2200" dirty="0" err="1">
                <a:latin typeface="Bahnschrift" panose="020B0502040204020203" pitchFamily="34" charset="0"/>
                <a:ea typeface="Calibri" panose="020F0502020204030204" pitchFamily="34" charset="0"/>
                <a:cs typeface="Segoe UI" panose="020B0502040204020203" pitchFamily="34" charset="0"/>
              </a:rPr>
              <a:t>a_exp</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аргумент дээрх хэрэглээ </a:t>
            </a:r>
            <a:r>
              <a:rPr lang="en-US" sz="2200" dirty="0">
                <a:latin typeface="Segoe UI" panose="020B0502040204020203" pitchFamily="34" charset="0"/>
                <a:ea typeface="Calibri" panose="020F0502020204030204" pitchFamily="34" charset="0"/>
                <a:cs typeface="Segoe UI" panose="020B0502040204020203" pitchFamily="34" charset="0"/>
              </a:rPr>
              <a:t>(</a:t>
            </a:r>
            <a:r>
              <a:rPr lang="en-US" sz="2200" dirty="0" err="1">
                <a:latin typeface="Segoe UI" panose="020B0502040204020203" pitchFamily="34" charset="0"/>
                <a:ea typeface="Calibri" panose="020F0502020204030204" pitchFamily="34" charset="0"/>
                <a:cs typeface="Segoe UI" panose="020B0502040204020203" pitchFamily="34" charset="0"/>
              </a:rPr>
              <a:t>f</a:t>
            </a:r>
            <a:r>
              <a:rPr lang="en-US" sz="2200" dirty="0" err="1">
                <a:latin typeface="Bahnschrift" panose="020B0502040204020203" pitchFamily="34" charset="0"/>
                <a:ea typeface="Calibri" panose="020F0502020204030204" pitchFamily="34" charset="0"/>
                <a:cs typeface="Segoe UI" panose="020B0502040204020203" pitchFamily="34" charset="0"/>
              </a:rPr>
              <a:t>_exp</a:t>
            </a:r>
            <a:r>
              <a:rPr lang="en-US" sz="2200" dirty="0">
                <a:latin typeface="Bahnschrift" panose="020B0502040204020203" pitchFamily="34" charset="0"/>
                <a:ea typeface="Calibri" panose="020F0502020204030204" pitchFamily="34" charset="0"/>
                <a:cs typeface="Segoe UI" panose="020B0502040204020203" pitchFamily="34" charset="0"/>
              </a:rPr>
              <a:t> </a:t>
            </a:r>
            <a:r>
              <a:rPr lang="en-US" sz="2200" dirty="0" err="1">
                <a:latin typeface="Bahnschrift" panose="020B0502040204020203" pitchFamily="34" charset="0"/>
                <a:ea typeface="Calibri" panose="020F0502020204030204" pitchFamily="34" charset="0"/>
                <a:cs typeface="Segoe UI" panose="020B0502040204020203" pitchFamily="34" charset="0"/>
              </a:rPr>
              <a:t>a_exp</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kumimoji="0" lang="mn-MN" sz="24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Программ болон </a:t>
            </a: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data</a:t>
            </a:r>
            <a:r>
              <a:rPr kumimoji="0" lang="mn-MN" sz="24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хооронд бүрэн </a:t>
            </a: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homogeneity </a:t>
            </a:r>
            <a:r>
              <a:rPr kumimoji="0" lang="mn-MN" sz="24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оршдог.</a:t>
            </a:r>
          </a:p>
          <a:p>
            <a:pPr marL="800100" lvl="1" indent="-342900">
              <a:spcBef>
                <a:spcPts val="600"/>
              </a:spcBef>
              <a:buFont typeface="Arial" panose="020B0604020202020204" pitchFamily="34" charset="0"/>
              <a:buChar char="•"/>
            </a:pPr>
            <a:r>
              <a:rPr lang="mn-MN" sz="2200" dirty="0">
                <a:solidFill>
                  <a:srgbClr val="000000"/>
                </a:solidFill>
                <a:latin typeface="Segoe UI" panose="020B0502040204020203" pitchFamily="34" charset="0"/>
                <a:ea typeface="Calibri" panose="020F0502020204030204" pitchFamily="34" charset="0"/>
                <a:cs typeface="Segoe UI" panose="020B0502040204020203" pitchFamily="34" charset="0"/>
              </a:rPr>
              <a:t>Функцийг</a:t>
            </a:r>
            <a:r>
              <a:rPr kumimoji="0" lang="mn-MN" sz="20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a:t>
            </a:r>
            <a:r>
              <a:rPr kumimoji="0" lang="mn-MN" sz="22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нөгөөд дамжуулах, (</a:t>
            </a:r>
            <a:r>
              <a:rPr kumimoji="0" lang="en-US" sz="22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high-order</a:t>
            </a:r>
            <a:r>
              <a:rPr kumimoji="0" lang="mn-MN" sz="22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функцийн үр дүнгээр буцаах</a:t>
            </a:r>
          </a:p>
          <a:p>
            <a:pPr>
              <a:spcBef>
                <a:spcPts val="600"/>
              </a:spcBef>
            </a:pPr>
            <a:r>
              <a:rPr kumimoji="0" lang="mn-MN" sz="2400" b="1" i="1"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Семантик хувьд</a:t>
            </a:r>
            <a:r>
              <a:rPr kumimoji="0" lang="mn-MN" sz="240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программ нь утга тодорхойлолтын цуваа байна</a:t>
            </a:r>
          </a:p>
          <a:p>
            <a:pPr marL="800100" lvl="1" indent="-342900">
              <a:spcBef>
                <a:spcPts val="600"/>
              </a:spcBef>
              <a:buFont typeface="Arial" panose="020B0604020202020204" pitchFamily="34" charset="0"/>
              <a:buChar char="•"/>
            </a:pPr>
            <a:r>
              <a:rPr kumimoji="0" lang="mn-MN" sz="220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Тодорхойлолт бүр нь орчинд шинэ холбоос үүсгэнэ</a:t>
            </a:r>
          </a:p>
          <a:p>
            <a:pPr marL="800100" lvl="1" indent="-342900">
              <a:spcBef>
                <a:spcPts val="600"/>
              </a:spcBef>
              <a:buFont typeface="Arial" panose="020B0604020202020204" pitchFamily="34" charset="0"/>
              <a:buChar char="•"/>
            </a:pPr>
            <a:r>
              <a:rPr kumimoji="0" lang="mn-MN" sz="220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Дурын комплекс илэрхийллийн үнэлгээг шаарддаг</a:t>
            </a:r>
          </a:p>
          <a:p>
            <a:pPr marL="800100" lvl="1" indent="-342900">
              <a:spcBef>
                <a:spcPts val="600"/>
              </a:spcBef>
              <a:buFont typeface="Arial" panose="020B0604020202020204" pitchFamily="34" charset="0"/>
              <a:buChar char="•"/>
            </a:pPr>
            <a:r>
              <a:rPr kumimoji="0" lang="mn-MN" sz="220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Өндөр эрэмбийн болон рекурсив функц нь уян хатан, хүчтэй болгодог. </a:t>
            </a:r>
            <a:endParaRPr lang="mn-MN" sz="2200" dirty="0">
              <a:latin typeface="Segoe UI" panose="020B0502040204020203" pitchFamily="34" charset="0"/>
              <a:ea typeface="Calibri" panose="020F0502020204030204"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B50AFFDE-2618-4A6A-ADA8-14A0BFDF7CAB}"/>
              </a:ext>
            </a:extLst>
          </p:cNvPr>
          <p:cNvSpPr/>
          <p:nvPr/>
        </p:nvSpPr>
        <p:spPr bwMode="auto">
          <a:xfrm>
            <a:off x="2771080" y="444279"/>
            <a:ext cx="106451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spTree>
    <p:extLst>
      <p:ext uri="{BB962C8B-B14F-4D97-AF65-F5344CB8AC3E}">
        <p14:creationId xmlns:p14="http://schemas.microsoft.com/office/powerpoint/2010/main" val="101111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5866647" y="444279"/>
            <a:ext cx="565383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Тооцооллын семантик</a:t>
            </a:r>
            <a:endParaRPr lang="en-US" b="0" dirty="0">
              <a:solidFill>
                <a:srgbClr val="7030A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177B3D7-C19D-44A5-AA0B-B8F7FBACA0E0}"/>
              </a:ext>
            </a:extLst>
          </p:cNvPr>
          <p:cNvSpPr txBox="1"/>
          <p:nvPr/>
        </p:nvSpPr>
        <p:spPr>
          <a:xfrm>
            <a:off x="670717" y="1037376"/>
            <a:ext cx="10850566" cy="4924425"/>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Илэрхийллийг </a:t>
            </a:r>
            <a:r>
              <a:rPr lang="mn-MN" sz="2400" dirty="0">
                <a:solidFill>
                  <a:srgbClr val="7030A0"/>
                </a:solidFill>
                <a:latin typeface="Segoe UI" panose="020B0502040204020203" pitchFamily="34" charset="0"/>
                <a:ea typeface="Calibri" panose="020F0502020204030204" pitchFamily="34" charset="0"/>
                <a:cs typeface="Segoe UI" panose="020B0502040204020203" pitchFamily="34" charset="0"/>
              </a:rPr>
              <a:t>утга шууд заасан хэлбэртэй </a:t>
            </a:r>
            <a:r>
              <a:rPr lang="mn-MN" sz="2400" dirty="0">
                <a:latin typeface="Segoe UI" panose="020B0502040204020203" pitchFamily="34" charset="0"/>
                <a:ea typeface="Calibri" panose="020F0502020204030204" pitchFamily="34" charset="0"/>
                <a:cs typeface="Segoe UI" panose="020B0502040204020203" pitchFamily="34" charset="0"/>
              </a:rPr>
              <a:t>болтол </a:t>
            </a:r>
            <a:r>
              <a:rPr lang="mn-MN" sz="2400" dirty="0">
                <a:solidFill>
                  <a:srgbClr val="7030A0"/>
                </a:solidFill>
                <a:latin typeface="Segoe UI" panose="020B0502040204020203" pitchFamily="34" charset="0"/>
                <a:ea typeface="Calibri" panose="020F0502020204030204" pitchFamily="34" charset="0"/>
                <a:cs typeface="Segoe UI" panose="020B0502040204020203" pitchFamily="34" charset="0"/>
              </a:rPr>
              <a:t>хоёр үйлдлийг </a:t>
            </a:r>
            <a:r>
              <a:rPr lang="mn-MN" sz="2400" dirty="0">
                <a:latin typeface="Segoe UI" panose="020B0502040204020203" pitchFamily="34" charset="0"/>
                <a:ea typeface="Calibri" panose="020F0502020204030204" pitchFamily="34" charset="0"/>
                <a:cs typeface="Segoe UI" panose="020B0502040204020203" pitchFamily="34" charset="0"/>
              </a:rPr>
              <a:t>давтах </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хялбар </a:t>
            </a:r>
            <a:r>
              <a:rPr lang="mn-MN" sz="2400" i="1" dirty="0">
                <a:latin typeface="Segoe UI" panose="020B0502040204020203" pitchFamily="34" charset="0"/>
                <a:ea typeface="Calibri" panose="020F0502020204030204" pitchFamily="34" charset="0"/>
                <a:cs typeface="Segoe UI" panose="020B0502040204020203" pitchFamily="34" charset="0"/>
              </a:rPr>
              <a:t>симболик </a:t>
            </a:r>
            <a:r>
              <a:rPr lang="en-US" sz="2400" i="1" dirty="0">
                <a:latin typeface="Segoe UI" panose="020B0502040204020203" pitchFamily="34" charset="0"/>
                <a:ea typeface="Calibri" panose="020F0502020204030204" pitchFamily="34" charset="0"/>
                <a:cs typeface="Segoe UI" panose="020B0502040204020203" pitchFamily="34" charset="0"/>
              </a:rPr>
              <a:t>rewriting</a:t>
            </a:r>
            <a:r>
              <a:rPr lang="mn-MN" sz="2400" dirty="0">
                <a:latin typeface="Segoe UI" panose="020B0502040204020203" pitchFamily="34" charset="0"/>
                <a:ea typeface="Calibri" panose="020F0502020204030204" pitchFamily="34" charset="0"/>
                <a:cs typeface="Segoe UI" panose="020B0502040204020203" pitchFamily="34" charset="0"/>
              </a:rPr>
              <a:t> буюу </a:t>
            </a:r>
            <a:r>
              <a:rPr lang="mn-MN" sz="2400" b="1" i="1" dirty="0">
                <a:latin typeface="Segoe UI" panose="020B0502040204020203" pitchFamily="34" charset="0"/>
                <a:ea typeface="Calibri" panose="020F0502020204030204" pitchFamily="34" charset="0"/>
                <a:cs typeface="Segoe UI" panose="020B0502040204020203" pitchFamily="34" charset="0"/>
              </a:rPr>
              <a:t>бууралт</a:t>
            </a:r>
            <a:r>
              <a:rPr lang="en-US" sz="2400" b="1" i="1" dirty="0">
                <a:latin typeface="Segoe UI" panose="020B0502040204020203" pitchFamily="34" charset="0"/>
                <a:ea typeface="Calibri" panose="020F0502020204030204" pitchFamily="34" charset="0"/>
                <a:cs typeface="Segoe UI" panose="020B0502040204020203" pitchFamily="34" charset="0"/>
              </a:rPr>
              <a:t>(reduction)</a:t>
            </a:r>
            <a:r>
              <a:rPr lang="mn-MN" sz="2400" dirty="0">
                <a:latin typeface="Segoe UI" panose="020B0502040204020203" pitchFamily="34" charset="0"/>
                <a:ea typeface="Calibri" panose="020F0502020204030204" pitchFamily="34" charset="0"/>
                <a:cs typeface="Segoe UI" panose="020B0502040204020203" pitchFamily="34" charset="0"/>
              </a:rPr>
              <a:t>-ийг ашигладаг</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 </a:t>
            </a:r>
          </a:p>
          <a:p>
            <a:pPr marL="457200" indent="-457200">
              <a:spcBef>
                <a:spcPts val="1200"/>
              </a:spcBef>
              <a:buFont typeface="+mj-lt"/>
              <a:buAutoNum type="arabicPeriod"/>
            </a:pPr>
            <a:r>
              <a:rPr lang="ru-RU" sz="2400" dirty="0">
                <a:latin typeface="Segoe UI" panose="020B0502040204020203" pitchFamily="34" charset="0"/>
                <a:ea typeface="Calibri" panose="020F0502020204030204" pitchFamily="34" charset="0"/>
                <a:cs typeface="Segoe UI" panose="020B0502040204020203" pitchFamily="34" charset="0"/>
              </a:rPr>
              <a:t>Тухайн</a:t>
            </a:r>
            <a:r>
              <a:rPr lang="mn-MN" sz="2400" dirty="0">
                <a:latin typeface="Segoe UI" panose="020B0502040204020203" pitchFamily="34" charset="0"/>
                <a:ea typeface="Calibri" panose="020F0502020204030204" pitchFamily="34" charset="0"/>
                <a:cs typeface="Segoe UI" panose="020B0502040204020203" pitchFamily="34" charset="0"/>
              </a:rPr>
              <a:t> </a:t>
            </a:r>
            <a:r>
              <a:rPr lang="ru-RU" sz="2400" dirty="0">
                <a:latin typeface="Segoe UI" panose="020B0502040204020203" pitchFamily="34" charset="0"/>
                <a:ea typeface="Calibri" panose="020F0502020204030204" pitchFamily="34" charset="0"/>
                <a:cs typeface="Segoe UI" panose="020B0502040204020203" pitchFamily="34" charset="0"/>
              </a:rPr>
              <a:t>орчин дахь энгийн хайлт</a:t>
            </a:r>
            <a:r>
              <a:rPr lang="mn-MN" sz="24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Identifier</a:t>
            </a:r>
            <a:r>
              <a:rPr lang="mn-MN" sz="2200" dirty="0">
                <a:latin typeface="Segoe UI" panose="020B0502040204020203" pitchFamily="34" charset="0"/>
                <a:ea typeface="Calibri" panose="020F0502020204030204" pitchFamily="34" charset="0"/>
                <a:cs typeface="Segoe UI" panose="020B0502040204020203" pitchFamily="34" charset="0"/>
              </a:rPr>
              <a:t> орчинд олдох үед түүнийг тодорхойлолтоор нь солино.</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457200" indent="-457200">
              <a:spcBef>
                <a:spcPts val="1200"/>
              </a:spcBef>
              <a:buFont typeface="+mj-lt"/>
              <a:buAutoNum type="arabicPeriod"/>
            </a:pPr>
            <a:r>
              <a:rPr lang="mn-MN" sz="2400" dirty="0">
                <a:latin typeface="Segoe UI" panose="020B0502040204020203" pitchFamily="34" charset="0"/>
                <a:ea typeface="Calibri" panose="020F0502020204030204" pitchFamily="34" charset="0"/>
                <a:cs typeface="Segoe UI" panose="020B0502040204020203" pitchFamily="34" charset="0"/>
              </a:rPr>
              <a:t>Аргументад хэрэглэгдэх функционал илэрхийлэлтэй ажилладаг ба хуулах (</a:t>
            </a:r>
            <a:r>
              <a:rPr lang="en-US" sz="2400" dirty="0">
                <a:latin typeface="Segoe UI" panose="020B0502040204020203" pitchFamily="34" charset="0"/>
                <a:ea typeface="Calibri" panose="020F0502020204030204" pitchFamily="34" charset="0"/>
                <a:cs typeface="Segoe UI" panose="020B0502040204020203" pitchFamily="34" charset="0"/>
              </a:rPr>
              <a:t>copy) </a:t>
            </a:r>
            <a:r>
              <a:rPr lang="mn-MN" sz="2400" dirty="0">
                <a:latin typeface="Segoe UI" panose="020B0502040204020203" pitchFamily="34" charset="0"/>
                <a:ea typeface="Calibri" panose="020F0502020204030204" pitchFamily="34" charset="0"/>
                <a:cs typeface="Segoe UI" panose="020B0502040204020203" pitchFamily="34" charset="0"/>
              </a:rPr>
              <a:t>дүрмийн нэг хувилбарыг ашигладаг</a:t>
            </a:r>
            <a:endParaRPr lang="en-US"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b="1" i="1" dirty="0" err="1">
                <a:latin typeface="Segoe UI" panose="020B0502040204020203" pitchFamily="34" charset="0"/>
                <a:ea typeface="Calibri" panose="020F0502020204030204" pitchFamily="34" charset="0"/>
                <a:cs typeface="Segoe UI" panose="020B0502040204020203" pitchFamily="34" charset="0"/>
              </a:rPr>
              <a:t>Redex</a:t>
            </a:r>
            <a:r>
              <a:rPr lang="en-US" sz="2200" b="1" i="1"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Буурч болох илэрхийлэл: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err="1">
                <a:latin typeface="Bahnschrift" panose="020B0502040204020203" pitchFamily="34" charset="0"/>
                <a:ea typeface="Calibri" panose="020F0502020204030204" pitchFamily="34" charset="0"/>
                <a:cs typeface="Segoe UI" panose="020B0502040204020203" pitchFamily="34" charset="0"/>
              </a:rPr>
              <a:t>fn</a:t>
            </a:r>
            <a:r>
              <a:rPr lang="en-US" sz="2200" dirty="0">
                <a:latin typeface="Bahnschrift" panose="020B0502040204020203" pitchFamily="34" charset="0"/>
                <a:ea typeface="Calibri" panose="020F0502020204030204" pitchFamily="34" charset="0"/>
                <a:cs typeface="Segoe UI" panose="020B0502040204020203" pitchFamily="34" charset="0"/>
              </a:rPr>
              <a:t> x =&gt; body) </a:t>
            </a:r>
            <a:r>
              <a:rPr lang="en-US" sz="2200" dirty="0" err="1">
                <a:latin typeface="Bahnschrift" panose="020B0502040204020203" pitchFamily="34" charset="0"/>
                <a:ea typeface="Calibri" panose="020F0502020204030204" pitchFamily="34" charset="0"/>
                <a:cs typeface="Segoe UI" panose="020B0502040204020203" pitchFamily="34" charset="0"/>
              </a:rPr>
              <a:t>arg</a:t>
            </a:r>
            <a:r>
              <a:rPr lang="en-US" sz="2200" dirty="0">
                <a:latin typeface="Bahnschrift" panose="020B0502040204020203" pitchFamily="34" charset="0"/>
                <a:ea typeface="Calibri" panose="020F0502020204030204" pitchFamily="34" charset="0"/>
                <a:cs typeface="Segoe UI" panose="020B0502040204020203" pitchFamily="34" charset="0"/>
              </a:rPr>
              <a:t>)</a:t>
            </a:r>
          </a:p>
          <a:p>
            <a:pPr marL="800100" lvl="1" indent="-342900">
              <a:spcBef>
                <a:spcPts val="600"/>
              </a:spcBef>
              <a:buFont typeface="Arial" panose="020B0604020202020204" pitchFamily="34" charset="0"/>
              <a:buChar char="•"/>
            </a:pPr>
            <a:r>
              <a:rPr lang="en-US" sz="2200" b="1" i="1" dirty="0" err="1">
                <a:latin typeface="Segoe UI" panose="020B0502040204020203" pitchFamily="34" charset="0"/>
                <a:ea typeface="Calibri" panose="020F0502020204030204" pitchFamily="34" charset="0"/>
                <a:cs typeface="Segoe UI" panose="020B0502040204020203" pitchFamily="34" charset="0"/>
              </a:rPr>
              <a:t>Reductum</a:t>
            </a:r>
            <a:r>
              <a:rPr lang="mn-MN" sz="2200" b="1" i="1"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өмнөх редексийн </a:t>
            </a:r>
            <a:r>
              <a:rPr lang="en-US" sz="2200" dirty="0">
                <a:latin typeface="Bahnschrift" panose="020B0502040204020203" pitchFamily="34" charset="0"/>
                <a:ea typeface="Calibri" panose="020F0502020204030204" pitchFamily="34" charset="0"/>
                <a:cs typeface="Segoe UI" panose="020B0502040204020203" pitchFamily="34" charset="0"/>
              </a:rPr>
              <a:t>body</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доторх </a:t>
            </a:r>
            <a:r>
              <a:rPr lang="en-US" sz="2200" dirty="0">
                <a:latin typeface="Bahnschrift" panose="020B0502040204020203" pitchFamily="34" charset="0"/>
                <a:ea typeface="Calibri" panose="020F0502020204030204" pitchFamily="34" charset="0"/>
                <a:cs typeface="Segoe UI" panose="020B0502040204020203" pitchFamily="34" charset="0"/>
              </a:rPr>
              <a:t>x</a:t>
            </a:r>
            <a:r>
              <a:rPr lang="mn-MN" sz="2200" dirty="0">
                <a:latin typeface="Segoe UI" panose="020B0502040204020203" pitchFamily="34" charset="0"/>
                <a:ea typeface="Calibri" panose="020F0502020204030204" pitchFamily="34" charset="0"/>
                <a:cs typeface="Segoe UI" panose="020B0502040204020203" pitchFamily="34" charset="0"/>
              </a:rPr>
              <a:t>-ийн</a:t>
            </a:r>
            <a:r>
              <a:rPr lang="mn-MN" sz="2200" dirty="0">
                <a:latin typeface="Bahnschrift"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байршил бүрт </a:t>
            </a:r>
            <a:r>
              <a:rPr lang="en-US" sz="2200" dirty="0" err="1">
                <a:latin typeface="Bahnschrift" panose="020B0502040204020203" pitchFamily="34" charset="0"/>
                <a:ea typeface="Calibri" panose="020F0502020204030204" pitchFamily="34" charset="0"/>
                <a:cs typeface="Segoe UI" panose="020B0502040204020203" pitchFamily="34" charset="0"/>
              </a:rPr>
              <a:t>arg</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ийн хуулбарийг сольсон байх илэрхийлэл (хувьсагч </a:t>
            </a:r>
            <a:r>
              <a:rPr lang="en-US" sz="2200" dirty="0">
                <a:latin typeface="Segoe UI" panose="020B0502040204020203" pitchFamily="34" charset="0"/>
                <a:ea typeface="Calibri" panose="020F0502020204030204" pitchFamily="34" charset="0"/>
                <a:cs typeface="Segoe UI" panose="020B0502040204020203" pitchFamily="34" charset="0"/>
              </a:rPr>
              <a:t>capture</a:t>
            </a:r>
            <a:r>
              <a:rPr lang="mn-MN" sz="2200" dirty="0">
                <a:latin typeface="Segoe UI" panose="020B0502040204020203" pitchFamily="34" charset="0"/>
                <a:ea typeface="Calibri" panose="020F0502020204030204" pitchFamily="34" charset="0"/>
                <a:cs typeface="Segoe UI" panose="020B0502040204020203" pitchFamily="34" charset="0"/>
              </a:rPr>
              <a:t> хийхээс зайлсхийх).</a:t>
            </a:r>
          </a:p>
          <a:p>
            <a:pPr marL="800100" lvl="1" indent="-342900">
              <a:spcBef>
                <a:spcPts val="600"/>
              </a:spcBef>
              <a:buFont typeface="Arial" panose="020B0604020202020204" pitchFamily="34" charset="0"/>
              <a:buChar char="•"/>
            </a:pPr>
            <a:r>
              <a:rPr lang="el-GR" sz="2200" i="1" dirty="0">
                <a:latin typeface="Segoe UI" panose="020B0502040204020203" pitchFamily="34" charset="0"/>
                <a:ea typeface="Calibri" panose="020F0502020204030204" pitchFamily="34" charset="0"/>
                <a:cs typeface="Segoe UI" panose="020B0502040204020203" pitchFamily="34" charset="0"/>
              </a:rPr>
              <a:t>β</a:t>
            </a:r>
            <a:r>
              <a:rPr lang="el-GR" sz="2200" b="1" i="1" dirty="0">
                <a:latin typeface="Segoe UI" panose="020B0502040204020203" pitchFamily="34" charset="0"/>
                <a:ea typeface="Calibri" panose="020F0502020204030204" pitchFamily="34" charset="0"/>
                <a:cs typeface="Segoe UI" panose="020B0502040204020203" pitchFamily="34" charset="0"/>
              </a:rPr>
              <a:t>-</a:t>
            </a:r>
            <a:r>
              <a:rPr lang="mn-MN" sz="2200" b="1" i="1" dirty="0">
                <a:latin typeface="Segoe UI" panose="020B0502040204020203" pitchFamily="34" charset="0"/>
                <a:ea typeface="Calibri" panose="020F0502020204030204" pitchFamily="34" charset="0"/>
                <a:cs typeface="Segoe UI" panose="020B0502040204020203" pitchFamily="34" charset="0"/>
              </a:rPr>
              <a:t>дүрэм:</a:t>
            </a:r>
            <a:r>
              <a:rPr lang="mn-MN" sz="2200" dirty="0">
                <a:latin typeface="Segoe UI" panose="020B0502040204020203" pitchFamily="34" charset="0"/>
                <a:ea typeface="Calibri" panose="020F0502020204030204" pitchFamily="34" charset="0"/>
                <a:cs typeface="Segoe UI" panose="020B0502040204020203" pitchFamily="34" charset="0"/>
              </a:rPr>
              <a:t> Редекс</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дотор дэд илэрхийлэл болж гарч ирэх </a:t>
            </a:r>
            <a:r>
              <a:rPr lang="en-US" sz="2200" dirty="0">
                <a:latin typeface="Bahnschrift" panose="020B0502040204020203" pitchFamily="34" charset="0"/>
                <a:ea typeface="Calibri" panose="020F0502020204030204" pitchFamily="34" charset="0"/>
                <a:cs typeface="Segoe UI" panose="020B0502040204020203" pitchFamily="34" charset="0"/>
              </a:rPr>
              <a:t>exp</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илэрхийлэл нь </a:t>
            </a:r>
            <a:r>
              <a:rPr lang="en-US" sz="2200" dirty="0">
                <a:latin typeface="Bahnschrift" panose="020B0502040204020203" pitchFamily="34" charset="0"/>
                <a:ea typeface="Calibri" panose="020F0502020204030204" pitchFamily="34" charset="0"/>
                <a:cs typeface="Segoe UI" panose="020B0502040204020203" pitchFamily="34" charset="0"/>
              </a:rPr>
              <a:t>exp1</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болж буурдаг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тэмдэглэгээ: </a:t>
            </a:r>
            <a:r>
              <a:rPr lang="en-US" sz="2200" dirty="0">
                <a:latin typeface="Bahnschrift" panose="020B0502040204020203" pitchFamily="34" charset="0"/>
                <a:ea typeface="Calibri" panose="020F0502020204030204" pitchFamily="34" charset="0"/>
                <a:cs typeface="Segoe UI" panose="020B0502040204020203" pitchFamily="34" charset="0"/>
              </a:rPr>
              <a:t>exp → exp1</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p>
          <a:p>
            <a:pPr marL="1257300" lvl="2"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редексийг түүний редектумаар солин </a:t>
            </a:r>
            <a:r>
              <a:rPr lang="en-US" sz="2200" dirty="0">
                <a:latin typeface="Bahnschrift" panose="020B0502040204020203" pitchFamily="34" charset="0"/>
                <a:ea typeface="Calibri" panose="020F0502020204030204" pitchFamily="34" charset="0"/>
                <a:cs typeface="Segoe UI" panose="020B0502040204020203" pitchFamily="34" charset="0"/>
              </a:rPr>
              <a:t>exp1-</a:t>
            </a:r>
            <a:r>
              <a:rPr lang="mn-MN" sz="2200" dirty="0">
                <a:latin typeface="Segoe UI" panose="020B0502040204020203" pitchFamily="34" charset="0"/>
                <a:ea typeface="Calibri" panose="020F0502020204030204" pitchFamily="34" charset="0"/>
                <a:cs typeface="Segoe UI" panose="020B0502040204020203" pitchFamily="34" charset="0"/>
              </a:rPr>
              <a:t>ийг </a:t>
            </a:r>
            <a:r>
              <a:rPr lang="en-US" sz="2200" dirty="0">
                <a:latin typeface="Bahnschrift" panose="020B0502040204020203" pitchFamily="34" charset="0"/>
                <a:ea typeface="Calibri" panose="020F0502020204030204" pitchFamily="34" charset="0"/>
                <a:cs typeface="Segoe UI" panose="020B0502040204020203" pitchFamily="34" charset="0"/>
              </a:rPr>
              <a:t>exp-</a:t>
            </a:r>
            <a:r>
              <a:rPr lang="mn-MN" sz="2200" dirty="0">
                <a:latin typeface="Segoe UI" panose="020B0502040204020203" pitchFamily="34" charset="0"/>
                <a:ea typeface="Calibri" panose="020F0502020204030204" pitchFamily="34" charset="0"/>
                <a:cs typeface="Segoe UI" panose="020B0502040204020203" pitchFamily="34" charset="0"/>
              </a:rPr>
              <a:t>ээс гарган авдаг.</a:t>
            </a:r>
          </a:p>
        </p:txBody>
      </p:sp>
      <p:sp>
        <p:nvSpPr>
          <p:cNvPr id="12" name="ïṩḻïďè">
            <a:extLst>
              <a:ext uri="{FF2B5EF4-FFF2-40B4-BE49-F238E27FC236}">
                <a16:creationId xmlns:a16="http://schemas.microsoft.com/office/drawing/2014/main" id="{B50AFFDE-2618-4A6A-ADA8-14A0BFDF7CAB}"/>
              </a:ext>
            </a:extLst>
          </p:cNvPr>
          <p:cNvSpPr/>
          <p:nvPr/>
        </p:nvSpPr>
        <p:spPr bwMode="auto">
          <a:xfrm>
            <a:off x="3424247" y="444279"/>
            <a:ext cx="2442399"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СУУРЬ БҮРДЛҮҮД</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spTree>
    <p:extLst>
      <p:ext uri="{BB962C8B-B14F-4D97-AF65-F5344CB8AC3E}">
        <p14:creationId xmlns:p14="http://schemas.microsoft.com/office/powerpoint/2010/main" val="1287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Үнэлгээ </a:t>
            </a:r>
            <a:r>
              <a:rPr lang="en-US" b="0" dirty="0">
                <a:solidFill>
                  <a:schemeClr val="accent4">
                    <a:lumMod val="50000"/>
                  </a:schemeClr>
                </a:solidFill>
                <a:latin typeface="Segoe UI" panose="020B0502040204020203" pitchFamily="34" charset="0"/>
                <a:cs typeface="Segoe UI" panose="020B0502040204020203" pitchFamily="34" charset="0"/>
              </a:rPr>
              <a:t>(Evaluation) - </a:t>
            </a:r>
            <a:r>
              <a:rPr lang="mn-MN" b="0" dirty="0">
                <a:solidFill>
                  <a:schemeClr val="accent4">
                    <a:lumMod val="50000"/>
                  </a:schemeClr>
                </a:solidFill>
                <a:latin typeface="Segoe UI" panose="020B0502040204020203" pitchFamily="34" charset="0"/>
                <a:cs typeface="Segoe UI" panose="020B0502040204020203" pitchFamily="34" charset="0"/>
              </a:rPr>
              <a:t>Тооцоолол</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744E57A7-9EE2-44CA-B1B8-9E0744AACF37}"/>
              </a:ext>
            </a:extLst>
          </p:cNvPr>
          <p:cNvSpPr/>
          <p:nvPr/>
        </p:nvSpPr>
        <p:spPr bwMode="auto">
          <a:xfrm>
            <a:off x="669917" y="444279"/>
            <a:ext cx="530233"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A35AE3A1-29F3-4E2B-9555-AEDE79D97787}"/>
              </a:ext>
            </a:extLst>
          </p:cNvPr>
          <p:cNvSpPr/>
          <p:nvPr/>
        </p:nvSpPr>
        <p:spPr bwMode="auto">
          <a:xfrm>
            <a:off x="669917" y="444279"/>
            <a:ext cx="46355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TextBox 10">
            <a:extLst>
              <a:ext uri="{FF2B5EF4-FFF2-40B4-BE49-F238E27FC236}">
                <a16:creationId xmlns:a16="http://schemas.microsoft.com/office/drawing/2014/main" id="{B297CEE6-E4CC-4FBE-B3E3-0B38B02A0595}"/>
              </a:ext>
            </a:extLst>
          </p:cNvPr>
          <p:cNvSpPr txBox="1"/>
          <p:nvPr/>
        </p:nvSpPr>
        <p:spPr>
          <a:xfrm>
            <a:off x="669917" y="1132067"/>
            <a:ext cx="10850566" cy="3170099"/>
          </a:xfrm>
          <a:prstGeom prst="rect">
            <a:avLst/>
          </a:prstGeom>
          <a:noFill/>
        </p:spPr>
        <p:txBody>
          <a:bodyPr wrap="square">
            <a:spAutoFit/>
          </a:bodyPr>
          <a:lstStyle/>
          <a:p>
            <a:pPr>
              <a:spcBef>
                <a:spcPts val="1200"/>
              </a:spcBef>
            </a:pPr>
            <a:r>
              <a:rPr lang="mn-MN" sz="2400" dirty="0">
                <a:latin typeface="Segoe UI" panose="020B0502040204020203" pitchFamily="34" charset="0"/>
                <a:ea typeface="Calibri" panose="020F0502020204030204" pitchFamily="34" charset="0"/>
                <a:cs typeface="Segoe UI" panose="020B0502040204020203" pitchFamily="34" charset="0"/>
              </a:rPr>
              <a:t>Дор хаяж хоёр асуудал нээлттэй байна:</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Бууралтын төгсөх нөхцөл нь юу вэ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"утга шууд заасан хэлбэр" гэж юу вэ?</a:t>
            </a:r>
          </a:p>
          <a:p>
            <a:pPr marL="342900" indent="-342900">
              <a:spcBef>
                <a:spcPts val="1200"/>
              </a:spcBef>
              <a:buFont typeface="Arial" panose="020B0604020202020204" pitchFamily="34" charset="0"/>
              <a:buChar char="•"/>
            </a:pPr>
            <a:r>
              <a:rPr lang="el-GR" sz="2400" dirty="0">
                <a:latin typeface="Segoe UI" panose="020B0502040204020203" pitchFamily="34" charset="0"/>
                <a:ea typeface="Calibri" panose="020F0502020204030204" pitchFamily="34" charset="0"/>
                <a:cs typeface="Segoe UI" panose="020B0502040204020203" pitchFamily="34" charset="0"/>
              </a:rPr>
              <a:t>β-</a:t>
            </a:r>
            <a:r>
              <a:rPr lang="mn-MN" sz="2400" dirty="0">
                <a:latin typeface="Segoe UI" panose="020B0502040204020203" pitchFamily="34" charset="0"/>
                <a:ea typeface="Calibri" panose="020F0502020204030204" pitchFamily="34" charset="0"/>
                <a:cs typeface="Segoe UI" panose="020B0502040204020203" pitchFamily="34" charset="0"/>
              </a:rPr>
              <a:t>дүрэмд нарийвчилсан ямар семантик байх ёстой вэ,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Зөвхөн боломжит хувьсагчийг олж авах </a:t>
            </a:r>
            <a:r>
              <a:rPr lang="en-US" sz="2200" dirty="0">
                <a:latin typeface="Segoe UI" panose="020B0502040204020203" pitchFamily="34" charset="0"/>
                <a:ea typeface="Calibri" panose="020F0502020204030204" pitchFamily="34" charset="0"/>
                <a:cs typeface="Segoe UI" panose="020B0502040204020203" pitchFamily="34" charset="0"/>
              </a:rPr>
              <a:t>(capture)</a:t>
            </a:r>
            <a:r>
              <a:rPr lang="mn-MN" sz="2200" dirty="0">
                <a:latin typeface="Segoe UI" panose="020B0502040204020203" pitchFamily="34" charset="0"/>
                <a:ea typeface="Calibri" panose="020F0502020204030204" pitchFamily="34" charset="0"/>
                <a:cs typeface="Segoe UI" panose="020B0502040204020203" pitchFamily="34" charset="0"/>
              </a:rPr>
              <a:t> тухай биш,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Нэг илэрхийлэлд нэгээс олон редекс байх үед</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Дахин</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бичих явцад дагаж мөрдөх шаардлага</a:t>
            </a:r>
          </a:p>
        </p:txBody>
      </p:sp>
    </p:spTree>
    <p:extLst>
      <p:ext uri="{BB962C8B-B14F-4D97-AF65-F5344CB8AC3E}">
        <p14:creationId xmlns:p14="http://schemas.microsoft.com/office/powerpoint/2010/main" val="267360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57105" y="444279"/>
            <a:ext cx="896337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Утга</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8E40CA44-FFEC-4137-B7B9-ECD018F5F73A}"/>
              </a:ext>
            </a:extLst>
          </p:cNvPr>
          <p:cNvSpPr/>
          <p:nvPr/>
        </p:nvSpPr>
        <p:spPr bwMode="auto">
          <a:xfrm>
            <a:off x="1069567"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9852F623-6A0E-46C2-B4DA-D88B72099376}"/>
              </a:ext>
            </a:extLst>
          </p:cNvPr>
          <p:cNvSpPr/>
          <p:nvPr/>
        </p:nvSpPr>
        <p:spPr bwMode="auto">
          <a:xfrm>
            <a:off x="669917" y="444279"/>
            <a:ext cx="1819093"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EVALUATION</a:t>
            </a:r>
            <a:endParaRPr lang="mn-MN" b="1" dirty="0">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2E8C77D5-8DF9-43D0-B040-17674553A062}"/>
              </a:ext>
            </a:extLst>
          </p:cNvPr>
          <p:cNvSpPr txBox="1"/>
          <p:nvPr/>
        </p:nvSpPr>
        <p:spPr>
          <a:xfrm>
            <a:off x="669917" y="1144423"/>
            <a:ext cx="10850566" cy="5155257"/>
          </a:xfrm>
          <a:prstGeom prst="rect">
            <a:avLst/>
          </a:prstGeom>
          <a:noFill/>
        </p:spPr>
        <p:txBody>
          <a:bodyPr wrap="square">
            <a:spAutoFit/>
          </a:bodyPr>
          <a:lstStyle/>
          <a:p>
            <a:pPr marL="457200" indent="-4572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Утга:</a:t>
            </a:r>
            <a:r>
              <a:rPr lang="mn-MN" sz="2400" dirty="0">
                <a:latin typeface="Segoe UI" panose="020B0502040204020203" pitchFamily="34" charset="0"/>
                <a:cs typeface="Segoe UI" panose="020B0502040204020203" pitchFamily="34" charset="0"/>
              </a:rPr>
              <a:t> дахин бичигдэхгүй илэрхийлэл.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-д Анхдагч төрлийн, </a:t>
            </a:r>
            <a:r>
              <a:rPr lang="mn-MN" sz="2400" b="1" i="1" dirty="0">
                <a:solidFill>
                  <a:schemeClr val="accent4">
                    <a:lumMod val="50000"/>
                  </a:schemeClr>
                </a:solidFill>
                <a:latin typeface="Segoe UI" panose="020B0502040204020203" pitchFamily="34" charset="0"/>
                <a:cs typeface="Segoe UI" panose="020B0502040204020203" pitchFamily="34" charset="0"/>
              </a:rPr>
              <a:t>функцийн</a:t>
            </a:r>
          </a:p>
          <a:p>
            <a:pPr marL="457200" indent="-457200">
              <a:lnSpc>
                <a:spcPct val="150000"/>
              </a:lnSpc>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457200" indent="-457200">
              <a:lnSpc>
                <a:spcPct val="150000"/>
              </a:lnSpc>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G-</a:t>
            </a:r>
            <a:r>
              <a:rPr lang="mn-MN" sz="2400" dirty="0">
                <a:latin typeface="Segoe UI" panose="020B0502040204020203" pitchFamily="34" charset="0"/>
                <a:cs typeface="Segoe UI" panose="020B0502040204020203" pitchFamily="34" charset="0"/>
              </a:rPr>
              <a:t>тэй ямар утга холбох нь тодорхойгүй</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бөгөөд 2 тохиолдолтой</a:t>
            </a:r>
            <a:endParaRPr lang="en-US" sz="2200" dirty="0">
              <a:latin typeface="Segoe UI" panose="020B0502040204020203" pitchFamily="34" charset="0"/>
              <a:cs typeface="Segoe UI" panose="020B0502040204020203" pitchFamily="34" charset="0"/>
            </a:endParaRPr>
          </a:p>
          <a:p>
            <a:pPr marL="457200" indent="-457200">
              <a:lnSpc>
                <a:spcPct val="150000"/>
              </a:lnSpc>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457200" indent="-457200">
              <a:spcBef>
                <a:spcPts val="12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457200" indent="-457200">
              <a:spcBef>
                <a:spcPts val="12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457200" indent="-457200">
              <a:spcBef>
                <a:spcPts val="12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 байнга сүүлийнхийг ашигладаг – хийсвэрлэл "доор" үнэлгээ байхгүй. </a:t>
            </a:r>
          </a:p>
          <a:p>
            <a:pPr marL="914400" lvl="1" indent="-457200">
              <a:spcBef>
                <a:spcPts val="600"/>
              </a:spcBef>
              <a:buFont typeface="Arial" panose="020B0604020202020204" pitchFamily="34" charset="0"/>
              <a:buChar char="•"/>
            </a:pPr>
            <a:r>
              <a:rPr lang="en-US" sz="2200" dirty="0" err="1">
                <a:latin typeface="Bahnschrift" panose="020B0502040204020203" pitchFamily="34" charset="0"/>
                <a:cs typeface="Segoe UI" panose="020B0502040204020203" pitchFamily="34" charset="0"/>
              </a:rPr>
              <a:t>fn</a:t>
            </a:r>
            <a:r>
              <a:rPr lang="en-US" sz="2200" dirty="0">
                <a:latin typeface="Bahnschrift" panose="020B0502040204020203" pitchFamily="34" charset="0"/>
                <a:cs typeface="Segoe UI" panose="020B0502040204020203" pitchFamily="34" charset="0"/>
              </a:rPr>
              <a:t> x =&gt; exp</a:t>
            </a:r>
            <a:r>
              <a:rPr lang="mn-MN" sz="2200" dirty="0">
                <a:latin typeface="Bahnschrift"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хэлбэрийн илэрхийлэл бүр нь утга</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аргументад хэрэглэх хүртэл </a:t>
            </a:r>
            <a:r>
              <a:rPr lang="en-US" sz="2200" dirty="0">
                <a:latin typeface="Segoe UI" panose="020B0502040204020203" pitchFamily="34" charset="0"/>
                <a:cs typeface="Segoe UI" panose="020B0502040204020203" pitchFamily="34" charset="0"/>
              </a:rPr>
              <a:t>exp-</a:t>
            </a:r>
            <a:r>
              <a:rPr lang="mn-MN" sz="2200" dirty="0">
                <a:latin typeface="Segoe UI" panose="020B0502040204020203" pitchFamily="34" charset="0"/>
                <a:cs typeface="Segoe UI" panose="020B0502040204020203" pitchFamily="34" charset="0"/>
              </a:rPr>
              <a:t>ийн редексийг хэзээ ч дахин бичихгүй.</a:t>
            </a:r>
          </a:p>
        </p:txBody>
      </p:sp>
      <p:pic>
        <p:nvPicPr>
          <p:cNvPr id="3" name="Picture 2">
            <a:extLst>
              <a:ext uri="{FF2B5EF4-FFF2-40B4-BE49-F238E27FC236}">
                <a16:creationId xmlns:a16="http://schemas.microsoft.com/office/drawing/2014/main" id="{A93565C9-6CE4-4971-8875-45DE42AF6666}"/>
              </a:ext>
            </a:extLst>
          </p:cNvPr>
          <p:cNvPicPr>
            <a:picLocks noChangeAspect="1"/>
          </p:cNvPicPr>
          <p:nvPr/>
        </p:nvPicPr>
        <p:blipFill>
          <a:blip r:embed="rId3"/>
          <a:stretch>
            <a:fillRect/>
          </a:stretch>
        </p:blipFill>
        <p:spPr>
          <a:xfrm>
            <a:off x="2018731" y="1948736"/>
            <a:ext cx="8154538" cy="371527"/>
          </a:xfrm>
          <a:prstGeom prst="rect">
            <a:avLst/>
          </a:prstGeom>
        </p:spPr>
      </p:pic>
      <p:pic>
        <p:nvPicPr>
          <p:cNvPr id="6" name="Picture 5">
            <a:extLst>
              <a:ext uri="{FF2B5EF4-FFF2-40B4-BE49-F238E27FC236}">
                <a16:creationId xmlns:a16="http://schemas.microsoft.com/office/drawing/2014/main" id="{1B7B0C03-5EDE-45DE-8B0A-EB6B8019769F}"/>
              </a:ext>
            </a:extLst>
          </p:cNvPr>
          <p:cNvPicPr>
            <a:picLocks noChangeAspect="1"/>
          </p:cNvPicPr>
          <p:nvPr/>
        </p:nvPicPr>
        <p:blipFill>
          <a:blip r:embed="rId4"/>
          <a:stretch>
            <a:fillRect/>
          </a:stretch>
        </p:blipFill>
        <p:spPr>
          <a:xfrm>
            <a:off x="5000472" y="3496104"/>
            <a:ext cx="2191056" cy="362001"/>
          </a:xfrm>
          <a:prstGeom prst="rect">
            <a:avLst/>
          </a:prstGeom>
        </p:spPr>
      </p:pic>
      <p:pic>
        <p:nvPicPr>
          <p:cNvPr id="8" name="Picture 7">
            <a:extLst>
              <a:ext uri="{FF2B5EF4-FFF2-40B4-BE49-F238E27FC236}">
                <a16:creationId xmlns:a16="http://schemas.microsoft.com/office/drawing/2014/main" id="{415E1F1F-33F8-45CC-8435-55C457F71D0A}"/>
              </a:ext>
            </a:extLst>
          </p:cNvPr>
          <p:cNvPicPr>
            <a:picLocks noChangeAspect="1"/>
          </p:cNvPicPr>
          <p:nvPr/>
        </p:nvPicPr>
        <p:blipFill>
          <a:blip r:embed="rId5"/>
          <a:stretch>
            <a:fillRect/>
          </a:stretch>
        </p:blipFill>
        <p:spPr>
          <a:xfrm>
            <a:off x="3104732" y="4037636"/>
            <a:ext cx="5982535" cy="390580"/>
          </a:xfrm>
          <a:prstGeom prst="rect">
            <a:avLst/>
          </a:prstGeom>
        </p:spPr>
      </p:pic>
    </p:spTree>
    <p:extLst>
      <p:ext uri="{BB962C8B-B14F-4D97-AF65-F5344CB8AC3E}">
        <p14:creationId xmlns:p14="http://schemas.microsoft.com/office/powerpoint/2010/main" val="191606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57105" y="444279"/>
            <a:ext cx="896337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Үнэлгээний стратеги</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8E40CA44-FFEC-4137-B7B9-ECD018F5F73A}"/>
              </a:ext>
            </a:extLst>
          </p:cNvPr>
          <p:cNvSpPr/>
          <p:nvPr/>
        </p:nvSpPr>
        <p:spPr bwMode="auto">
          <a:xfrm>
            <a:off x="1069567"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9852F623-6A0E-46C2-B4DA-D88B72099376}"/>
              </a:ext>
            </a:extLst>
          </p:cNvPr>
          <p:cNvSpPr/>
          <p:nvPr/>
        </p:nvSpPr>
        <p:spPr bwMode="auto">
          <a:xfrm>
            <a:off x="669917" y="444279"/>
            <a:ext cx="1819093"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EVALUATION</a:t>
            </a:r>
            <a:endParaRPr lang="mn-MN" b="1" dirty="0">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2E8C77D5-8DF9-43D0-B040-17674553A062}"/>
              </a:ext>
            </a:extLst>
          </p:cNvPr>
          <p:cNvSpPr txBox="1"/>
          <p:nvPr/>
        </p:nvSpPr>
        <p:spPr>
          <a:xfrm>
            <a:off x="669917" y="1033892"/>
            <a:ext cx="10850566" cy="5355312"/>
          </a:xfrm>
          <a:prstGeom prst="rect">
            <a:avLst/>
          </a:prstGeom>
          <a:noFill/>
        </p:spPr>
        <p:txBody>
          <a:bodyPr wrap="square">
            <a:spAutoFit/>
          </a:bodyPr>
          <a:lstStyle/>
          <a:p>
            <a:pPr marL="457200" indent="-4572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FL </a:t>
            </a:r>
            <a:r>
              <a:rPr lang="mn-MN" sz="2400" dirty="0">
                <a:latin typeface="Segoe UI" panose="020B0502040204020203" pitchFamily="34" charset="0"/>
                <a:cs typeface="Segoe UI" panose="020B0502040204020203" pitchFamily="34" charset="0"/>
              </a:rPr>
              <a:t>нь </a:t>
            </a:r>
            <a:r>
              <a:rPr lang="en-US" sz="2400" dirty="0">
                <a:latin typeface="Segoe UI" panose="020B0502040204020203" pitchFamily="34" charset="0"/>
                <a:cs typeface="Segoe UI" panose="020B0502040204020203" pitchFamily="34" charset="0"/>
              </a:rPr>
              <a:t>high-order</a:t>
            </a:r>
            <a:r>
              <a:rPr lang="mn-MN" sz="2400" dirty="0">
                <a:latin typeface="Segoe UI" panose="020B0502040204020203" pitchFamily="34" charset="0"/>
                <a:cs typeface="Segoe UI" panose="020B0502040204020203" pitchFamily="34" charset="0"/>
              </a:rPr>
              <a:t> функцтэй тул </a:t>
            </a:r>
            <a:r>
              <a:rPr lang="mn-MN" sz="2400" i="1" dirty="0">
                <a:latin typeface="Segoe UI" panose="020B0502040204020203" pitchFamily="34" charset="0"/>
                <a:cs typeface="Segoe UI" panose="020B0502040204020203" pitchFamily="34" charset="0"/>
              </a:rPr>
              <a:t>үнэлэх стратеги</a:t>
            </a:r>
            <a:r>
              <a:rPr lang="mn-MN" sz="2400" dirty="0">
                <a:latin typeface="Segoe UI" panose="020B0502040204020203" pitchFamily="34" charset="0"/>
                <a:cs typeface="Segoe UI" panose="020B0502040204020203" pitchFamily="34" charset="0"/>
              </a:rPr>
              <a:t> бол илүү суурь асуудал. </a:t>
            </a: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r>
              <a:rPr lang="el-GR" sz="2200" dirty="0">
                <a:latin typeface="Segoe UI" panose="020B0502040204020203" pitchFamily="34" charset="0"/>
                <a:cs typeface="Segoe UI" panose="020B0502040204020203" pitchFamily="34" charset="0"/>
              </a:rPr>
              <a:t>β-</a:t>
            </a:r>
            <a:r>
              <a:rPr lang="mn-MN" sz="2200" dirty="0">
                <a:latin typeface="Segoe UI" panose="020B0502040204020203" pitchFamily="34" charset="0"/>
                <a:cs typeface="Segoe UI" panose="020B0502040204020203" pitchFamily="34" charset="0"/>
              </a:rPr>
              <a:t>дүрэм нь дангаараа тийм ч их ашиггүй: </a:t>
            </a:r>
            <a:r>
              <a:rPr lang="en-US" sz="2200" dirty="0">
                <a:latin typeface="Segoe UI" panose="020B0502040204020203" pitchFamily="34" charset="0"/>
                <a:cs typeface="Segoe UI" panose="020B0502040204020203" pitchFamily="34" charset="0"/>
              </a:rPr>
              <a:t>v-</a:t>
            </a:r>
            <a:r>
              <a:rPr lang="mn-MN" sz="2200" dirty="0">
                <a:latin typeface="Segoe UI" panose="020B0502040204020203" pitchFamily="34" charset="0"/>
                <a:cs typeface="Segoe UI" panose="020B0502040204020203" pitchFamily="34" charset="0"/>
              </a:rPr>
              <a:t>ийн баруунд 4 редекс</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Хамгийн зүүн захын дүрмээр ч 3 редекс шаталсан тул ашиггүй</a:t>
            </a:r>
          </a:p>
          <a:p>
            <a:pPr marL="914400" lvl="1"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914400" lvl="1" indent="-457200">
              <a:lnSpc>
                <a:spcPct val="150000"/>
              </a:lnSpc>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Хамгийн зүүн захын эрэмбэ + </a:t>
            </a:r>
            <a:r>
              <a:rPr lang="mn-MN" sz="2200" i="1" dirty="0">
                <a:solidFill>
                  <a:schemeClr val="accent4">
                    <a:lumMod val="50000"/>
                  </a:schemeClr>
                </a:solidFill>
                <a:latin typeface="Segoe UI" panose="020B0502040204020203" pitchFamily="34" charset="0"/>
                <a:cs typeface="Segoe UI" panose="020B0502040204020203" pitchFamily="34" charset="0"/>
              </a:rPr>
              <a:t>утгын</a:t>
            </a:r>
            <a:r>
              <a:rPr lang="mn-MN" sz="2200" dirty="0">
                <a:solidFill>
                  <a:schemeClr val="accent4">
                    <a:lumMod val="50000"/>
                  </a:schemeClr>
                </a:solidFill>
                <a:latin typeface="Segoe UI" panose="020B0502040204020203" pitchFamily="34" charset="0"/>
                <a:cs typeface="Segoe UI" panose="020B0502040204020203" pitchFamily="34" charset="0"/>
              </a:rPr>
              <a:t>/</a:t>
            </a:r>
            <a:r>
              <a:rPr lang="mn-MN" sz="2200" i="1" dirty="0">
                <a:solidFill>
                  <a:schemeClr val="accent4">
                    <a:lumMod val="50000"/>
                  </a:schemeClr>
                </a:solidFill>
                <a:latin typeface="Segoe UI" panose="020B0502040204020203" pitchFamily="34" charset="0"/>
                <a:cs typeface="Segoe UI" panose="020B0502040204020203" pitchFamily="34" charset="0"/>
              </a:rPr>
              <a:t>нэрийн</a:t>
            </a:r>
            <a:r>
              <a:rPr lang="mn-MN" sz="2200" dirty="0">
                <a:solidFill>
                  <a:schemeClr val="accent4">
                    <a:lumMod val="50000"/>
                  </a:schemeClr>
                </a:solidFill>
                <a:latin typeface="Segoe UI" panose="020B0502040204020203" pitchFamily="34" charset="0"/>
                <a:cs typeface="Segoe UI" panose="020B0502040204020203" pitchFamily="34" charset="0"/>
              </a:rPr>
              <a:t>/</a:t>
            </a:r>
            <a:r>
              <a:rPr lang="en-US" sz="2200" i="1" dirty="0">
                <a:solidFill>
                  <a:schemeClr val="accent4">
                    <a:lumMod val="50000"/>
                  </a:schemeClr>
                </a:solidFill>
                <a:latin typeface="Segoe UI" panose="020B0502040204020203" pitchFamily="34" charset="0"/>
                <a:cs typeface="Segoe UI" panose="020B0502040204020203" pitchFamily="34" charset="0"/>
              </a:rPr>
              <a:t>lazy </a:t>
            </a:r>
            <a:r>
              <a:rPr lang="mn-MN" sz="2200" i="1" dirty="0">
                <a:latin typeface="Segoe UI" panose="020B0502040204020203" pitchFamily="34" charset="0"/>
                <a:cs typeface="Segoe UI" panose="020B0502040204020203" pitchFamily="34" charset="0"/>
              </a:rPr>
              <a:t>стратеги</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хэрэгтэй.</a:t>
            </a:r>
          </a:p>
        </p:txBody>
      </p:sp>
      <p:pic>
        <p:nvPicPr>
          <p:cNvPr id="7" name="Picture 6">
            <a:extLst>
              <a:ext uri="{FF2B5EF4-FFF2-40B4-BE49-F238E27FC236}">
                <a16:creationId xmlns:a16="http://schemas.microsoft.com/office/drawing/2014/main" id="{B2ED3655-8FC0-4D0B-B0D1-85E0CD435067}"/>
              </a:ext>
            </a:extLst>
          </p:cNvPr>
          <p:cNvPicPr/>
          <p:nvPr/>
        </p:nvPicPr>
        <p:blipFill>
          <a:blip r:embed="rId3">
            <a:duotone>
              <a:prstClr val="black"/>
              <a:schemeClr val="accent3">
                <a:tint val="45000"/>
                <a:satMod val="400000"/>
              </a:schemeClr>
            </a:duotone>
          </a:blip>
          <a:stretch>
            <a:fillRect/>
          </a:stretch>
        </p:blipFill>
        <p:spPr>
          <a:xfrm>
            <a:off x="2263221" y="1580159"/>
            <a:ext cx="4919911" cy="1888276"/>
          </a:xfrm>
          <a:prstGeom prst="rect">
            <a:avLst/>
          </a:prstGeom>
        </p:spPr>
      </p:pic>
      <p:pic>
        <p:nvPicPr>
          <p:cNvPr id="5" name="Picture 4">
            <a:extLst>
              <a:ext uri="{FF2B5EF4-FFF2-40B4-BE49-F238E27FC236}">
                <a16:creationId xmlns:a16="http://schemas.microsoft.com/office/drawing/2014/main" id="{81CAD7F0-0AB3-471C-986A-5FB96B8EB8EB}"/>
              </a:ext>
            </a:extLst>
          </p:cNvPr>
          <p:cNvPicPr>
            <a:picLocks noChangeAspect="1"/>
          </p:cNvPicPr>
          <p:nvPr/>
        </p:nvPicPr>
        <p:blipFill>
          <a:blip r:embed="rId4">
            <a:duotone>
              <a:prstClr val="black"/>
              <a:schemeClr val="accent3">
                <a:tint val="45000"/>
                <a:satMod val="400000"/>
              </a:schemeClr>
            </a:duotone>
          </a:blip>
          <a:stretch>
            <a:fillRect/>
          </a:stretch>
        </p:blipFill>
        <p:spPr>
          <a:xfrm>
            <a:off x="2367002" y="4531669"/>
            <a:ext cx="2636361" cy="1229811"/>
          </a:xfrm>
          <a:prstGeom prst="rect">
            <a:avLst/>
          </a:prstGeom>
        </p:spPr>
      </p:pic>
      <p:pic>
        <p:nvPicPr>
          <p:cNvPr id="8" name="Picture 7">
            <a:extLst>
              <a:ext uri="{FF2B5EF4-FFF2-40B4-BE49-F238E27FC236}">
                <a16:creationId xmlns:a16="http://schemas.microsoft.com/office/drawing/2014/main" id="{F291708B-0CFA-4CA3-84DD-59777623F07A}"/>
              </a:ext>
            </a:extLst>
          </p:cNvPr>
          <p:cNvPicPr>
            <a:picLocks noChangeAspect="1"/>
          </p:cNvPicPr>
          <p:nvPr/>
        </p:nvPicPr>
        <p:blipFill>
          <a:blip r:embed="rId5">
            <a:duotone>
              <a:prstClr val="black"/>
              <a:schemeClr val="accent3">
                <a:tint val="45000"/>
                <a:satMod val="400000"/>
              </a:schemeClr>
            </a:duotone>
          </a:blip>
          <a:stretch>
            <a:fillRect/>
          </a:stretch>
        </p:blipFill>
        <p:spPr>
          <a:xfrm>
            <a:off x="6914286" y="4531669"/>
            <a:ext cx="2695274" cy="964702"/>
          </a:xfrm>
          <a:prstGeom prst="rect">
            <a:avLst/>
          </a:prstGeom>
        </p:spPr>
      </p:pic>
      <p:sp>
        <p:nvSpPr>
          <p:cNvPr id="16" name="TextBox 15">
            <a:extLst>
              <a:ext uri="{FF2B5EF4-FFF2-40B4-BE49-F238E27FC236}">
                <a16:creationId xmlns:a16="http://schemas.microsoft.com/office/drawing/2014/main" id="{EF299B6E-093E-4EEF-BCB7-B30E0010E21F}"/>
              </a:ext>
            </a:extLst>
          </p:cNvPr>
          <p:cNvSpPr txBox="1"/>
          <p:nvPr/>
        </p:nvSpPr>
        <p:spPr>
          <a:xfrm>
            <a:off x="7777425" y="1580159"/>
            <a:ext cx="3743058" cy="1785104"/>
          </a:xfrm>
          <a:prstGeom prst="rect">
            <a:avLst/>
          </a:prstGeom>
          <a:noFill/>
          <a:ln>
            <a:solidFill>
              <a:schemeClr val="accent3">
                <a:lumMod val="50000"/>
              </a:schemeClr>
            </a:solidFill>
          </a:ln>
        </p:spPr>
        <p:txBody>
          <a:bodyPr wrap="square">
            <a:spAutoFit/>
          </a:bodyPr>
          <a:lstStyle/>
          <a:p>
            <a:pPr algn="ctr"/>
            <a:r>
              <a:rPr lang="mn-MN" sz="2200" i="1" dirty="0">
                <a:effectLst/>
                <a:latin typeface="Calibri" panose="020F0502020204030204" pitchFamily="34" charset="0"/>
                <a:ea typeface="Calibri" panose="020F0502020204030204" pitchFamily="34" charset="0"/>
                <a:cs typeface="Times New Roman" panose="02020603050405020304" pitchFamily="18" charset="0"/>
              </a:rPr>
              <a:t>Нэгээс олон редекстэй илэрхийлэл. </a:t>
            </a:r>
          </a:p>
          <a:p>
            <a:pPr algn="ctr"/>
            <a:endParaRPr lang="mn-MN" sz="2200" i="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mn-MN" sz="2200" i="1" dirty="0">
                <a:effectLst/>
                <a:latin typeface="Calibri" panose="020F0502020204030204" pitchFamily="34" charset="0"/>
                <a:ea typeface="Calibri" panose="020F0502020204030204" pitchFamily="34" charset="0"/>
                <a:cs typeface="Times New Roman" panose="02020603050405020304" pitchFamily="18" charset="0"/>
              </a:rPr>
              <a:t>Аль утгыг v-тэй холбох, энэ нь хэрхэн тогтоогдох вэ?</a:t>
            </a:r>
            <a:endParaRPr lang="en-US" sz="2200" dirty="0"/>
          </a:p>
        </p:txBody>
      </p:sp>
    </p:spTree>
    <p:extLst>
      <p:ext uri="{BB962C8B-B14F-4D97-AF65-F5344CB8AC3E}">
        <p14:creationId xmlns:p14="http://schemas.microsoft.com/office/powerpoint/2010/main" val="387584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68615" y="444279"/>
            <a:ext cx="765186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Хэлбэрүүд</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8E40CA44-FFEC-4137-B7B9-ECD018F5F73A}"/>
              </a:ext>
            </a:extLst>
          </p:cNvPr>
          <p:cNvSpPr/>
          <p:nvPr/>
        </p:nvSpPr>
        <p:spPr bwMode="auto">
          <a:xfrm>
            <a:off x="2197644" y="444279"/>
            <a:ext cx="1670971"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СТРАТЕГИ</a:t>
            </a:r>
            <a:endParaRPr lang="en-US" b="1" dirty="0">
              <a:latin typeface="Segoe UI Light" panose="020B0502040204020203" pitchFamily="34" charset="0"/>
              <a:cs typeface="Segoe UI Light" panose="020B0502040204020203" pitchFamily="34" charset="0"/>
            </a:endParaRPr>
          </a:p>
        </p:txBody>
      </p:sp>
      <p:sp>
        <p:nvSpPr>
          <p:cNvPr id="13" name="ïṩḻïďè">
            <a:extLst>
              <a:ext uri="{FF2B5EF4-FFF2-40B4-BE49-F238E27FC236}">
                <a16:creationId xmlns:a16="http://schemas.microsoft.com/office/drawing/2014/main" id="{9852F623-6A0E-46C2-B4DA-D88B72099376}"/>
              </a:ext>
            </a:extLst>
          </p:cNvPr>
          <p:cNvSpPr/>
          <p:nvPr/>
        </p:nvSpPr>
        <p:spPr bwMode="auto">
          <a:xfrm>
            <a:off x="669917" y="444279"/>
            <a:ext cx="1819093"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EVALUATION</a:t>
            </a:r>
            <a:endParaRPr lang="mn-MN" b="1" dirty="0">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2E8C77D5-8DF9-43D0-B040-17674553A062}"/>
              </a:ext>
            </a:extLst>
          </p:cNvPr>
          <p:cNvSpPr txBox="1"/>
          <p:nvPr/>
        </p:nvSpPr>
        <p:spPr>
          <a:xfrm>
            <a:off x="669917" y="1033892"/>
            <a:ext cx="10850566" cy="5201424"/>
          </a:xfrm>
          <a:prstGeom prst="rect">
            <a:avLst/>
          </a:prstGeom>
          <a:noFill/>
        </p:spPr>
        <p:txBody>
          <a:bodyPr wrap="square">
            <a:spAutoFit/>
          </a:bodyPr>
          <a:lstStyle/>
          <a:p>
            <a:pPr marL="457200" indent="-4572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Утгаар үнэлэх:</a:t>
            </a:r>
            <a:r>
              <a:rPr lang="mn-MN" sz="2400" dirty="0">
                <a:latin typeface="Segoe UI" panose="020B0502040204020203" pitchFamily="34" charset="0"/>
                <a:cs typeface="Segoe UI" panose="020B0502040204020203" pitchFamily="34" charset="0"/>
              </a:rPr>
              <a:t> </a:t>
            </a:r>
            <a:r>
              <a:rPr lang="en-US" sz="2400" dirty="0">
                <a:solidFill>
                  <a:schemeClr val="accent4">
                    <a:lumMod val="50000"/>
                  </a:schemeClr>
                </a:solidFill>
                <a:latin typeface="Segoe UI" panose="020B0502040204020203" pitchFamily="34" charset="0"/>
                <a:cs typeface="Segoe UI" panose="020B0502040204020203" pitchFamily="34" charset="0"/>
              </a:rPr>
              <a:t>applicative-order</a:t>
            </a:r>
            <a:r>
              <a:rPr lang="en-US" sz="2400" dirty="0">
                <a:latin typeface="Segoe UI" panose="020B0502040204020203" pitchFamily="34" charset="0"/>
                <a:cs typeface="Segoe UI" panose="020B0502040204020203" pitchFamily="34" charset="0"/>
              </a:rPr>
              <a:t>, or </a:t>
            </a:r>
            <a:r>
              <a:rPr lang="en-US" sz="2400" dirty="0">
                <a:solidFill>
                  <a:schemeClr val="accent4">
                    <a:lumMod val="50000"/>
                  </a:schemeClr>
                </a:solidFill>
                <a:latin typeface="Segoe UI" panose="020B0502040204020203" pitchFamily="34" charset="0"/>
                <a:cs typeface="Segoe UI" panose="020B0502040204020203" pitchFamily="34" charset="0"/>
              </a:rPr>
              <a:t>eager</a:t>
            </a:r>
            <a:r>
              <a:rPr lang="en-US" sz="2400" dirty="0">
                <a:latin typeface="Segoe UI" panose="020B0502040204020203" pitchFamily="34" charset="0"/>
                <a:cs typeface="Segoe UI" panose="020B0502040204020203" pitchFamily="34" charset="0"/>
              </a:rPr>
              <a:t>, or </a:t>
            </a:r>
            <a:r>
              <a:rPr lang="en-US" sz="2400" dirty="0">
                <a:solidFill>
                  <a:schemeClr val="accent4">
                    <a:lumMod val="50000"/>
                  </a:schemeClr>
                </a:solidFill>
                <a:latin typeface="Segoe UI" panose="020B0502040204020203" pitchFamily="34" charset="0"/>
                <a:cs typeface="Segoe UI" panose="020B0502040204020203" pitchFamily="34" charset="0"/>
              </a:rPr>
              <a:t>innermost</a:t>
            </a:r>
            <a:endParaRPr lang="mn-MN" sz="2400" dirty="0">
              <a:solidFill>
                <a:schemeClr val="accent4">
                  <a:lumMod val="50000"/>
                </a:schemeClr>
              </a:solidFill>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A</a:t>
            </a:r>
            <a:r>
              <a:rPr lang="mn-MN" sz="2200" dirty="0">
                <a:latin typeface="Segoe UI" panose="020B0502040204020203" pitchFamily="34" charset="0"/>
                <a:cs typeface="Segoe UI" panose="020B0502040204020203" pitchFamily="34" charset="0"/>
              </a:rPr>
              <a:t>ргументийн</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илэрхийлэл нь утга болсны дараа л редекс үнэлэгдэнэ. </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Өмнөх жишээний хувьд </a:t>
            </a:r>
            <a:r>
              <a:rPr lang="el-GR" sz="2200" dirty="0">
                <a:latin typeface="Segoe UI" panose="020B0502040204020203" pitchFamily="34" charset="0"/>
                <a:cs typeface="Segoe UI" panose="020B0502040204020203" pitchFamily="34" charset="0"/>
              </a:rPr>
              <a:t>β-</a:t>
            </a:r>
            <a:r>
              <a:rPr lang="mn-MN" sz="2200" dirty="0">
                <a:latin typeface="Segoe UI" panose="020B0502040204020203" pitchFamily="34" charset="0"/>
                <a:cs typeface="Segoe UI" panose="020B0502040204020203" pitchFamily="34" charset="0"/>
              </a:rPr>
              <a:t>дүрмээр </a:t>
            </a:r>
            <a:r>
              <a:rPr lang="en-US" sz="2200" dirty="0">
                <a:latin typeface="Bahnschrift" panose="020B0502040204020203" pitchFamily="34" charset="0"/>
                <a:cs typeface="Segoe UI" panose="020B0502040204020203" pitchFamily="34" charset="0"/>
              </a:rPr>
              <a:t>r (r 2)</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д хүрч, улмаар </a:t>
            </a:r>
            <a:r>
              <a:rPr lang="en-US" sz="2200" dirty="0">
                <a:latin typeface="Bahnschrift" panose="020B0502040204020203" pitchFamily="34" charset="0"/>
                <a:cs typeface="Segoe UI" panose="020B0502040204020203" pitchFamily="34" charset="0"/>
              </a:rPr>
              <a:t>r (r (r 2)) </a:t>
            </a:r>
            <a:r>
              <a:rPr lang="mn-MN" sz="2200" dirty="0">
                <a:latin typeface="Segoe UI" panose="020B0502040204020203" pitchFamily="34" charset="0"/>
                <a:cs typeface="Segoe UI" panose="020B0502040204020203" pitchFamily="34" charset="0"/>
              </a:rPr>
              <a:t>нь сарних тул </a:t>
            </a:r>
            <a:r>
              <a:rPr lang="en-US" sz="2200" dirty="0">
                <a:latin typeface="Bahnschrift" panose="020B0502040204020203" pitchFamily="34" charset="0"/>
                <a:cs typeface="Segoe UI" panose="020B0502040204020203" pitchFamily="34" charset="0"/>
              </a:rPr>
              <a:t>v</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д холбох утга байхгүй</a:t>
            </a:r>
            <a:endParaRPr lang="en-US" sz="22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r>
              <a:rPr kumimoji="0" lang="mn-MN" sz="2400" b="1" i="1" u="none" strike="noStrike" kern="1200" cap="none" spc="0" normalizeH="0" baseline="0" noProof="0" dirty="0">
                <a:ln>
                  <a:noFill/>
                </a:ln>
                <a:solidFill>
                  <a:srgbClr val="000000"/>
                </a:solidFill>
                <a:effectLst/>
                <a:uLnTx/>
                <a:uFillTx/>
                <a:latin typeface="Segoe UI" panose="020B0502040204020203" pitchFamily="34" charset="0"/>
                <a:ea typeface="微软雅黑"/>
                <a:cs typeface="Segoe UI" panose="020B0502040204020203" pitchFamily="34" charset="0"/>
              </a:rPr>
              <a:t>Нэрээр үнэлэх:</a:t>
            </a:r>
            <a:r>
              <a:rPr kumimoji="0" lang="mn-MN" sz="2400" b="0" i="0" u="none" strike="noStrike" kern="1200" cap="none" spc="0" normalizeH="0" baseline="0" noProof="0" dirty="0">
                <a:ln>
                  <a:noFill/>
                </a:ln>
                <a:solidFill>
                  <a:srgbClr val="000000"/>
                </a:solidFill>
                <a:effectLst/>
                <a:uLnTx/>
                <a:uFillTx/>
                <a:latin typeface="Segoe UI" panose="020B0502040204020203" pitchFamily="34" charset="0"/>
                <a:ea typeface="微软雅黑"/>
                <a:cs typeface="Segoe UI" panose="020B0502040204020203" pitchFamily="34" charset="0"/>
              </a:rPr>
              <a:t> </a:t>
            </a:r>
            <a:r>
              <a:rPr kumimoji="0" lang="en-US" sz="2400" b="0" i="0" u="none" strike="noStrike" kern="1200" cap="none" spc="0" normalizeH="0" baseline="0" noProof="0" dirty="0">
                <a:ln>
                  <a:noFill/>
                </a:ln>
                <a:solidFill>
                  <a:schemeClr val="accent4">
                    <a:lumMod val="50000"/>
                  </a:schemeClr>
                </a:solidFill>
                <a:effectLst/>
                <a:uLnTx/>
                <a:uFillTx/>
                <a:latin typeface="Segoe UI" panose="020B0502040204020203" pitchFamily="34" charset="0"/>
                <a:ea typeface="微软雅黑"/>
                <a:cs typeface="Segoe UI" panose="020B0502040204020203" pitchFamily="34" charset="0"/>
              </a:rPr>
              <a:t>normal order</a:t>
            </a:r>
            <a:r>
              <a:rPr kumimoji="0" lang="en-US" sz="2400" b="0" i="0" u="none" strike="noStrike" kern="1200" cap="none" spc="0" normalizeH="0" baseline="0" noProof="0" dirty="0">
                <a:ln>
                  <a:noFill/>
                </a:ln>
                <a:solidFill>
                  <a:srgbClr val="000000"/>
                </a:solidFill>
                <a:effectLst/>
                <a:uLnTx/>
                <a:uFillTx/>
                <a:latin typeface="Segoe UI" panose="020B0502040204020203" pitchFamily="34" charset="0"/>
                <a:ea typeface="微软雅黑"/>
                <a:cs typeface="Segoe UI" panose="020B0502040204020203" pitchFamily="34" charset="0"/>
              </a:rPr>
              <a:t> or </a:t>
            </a:r>
            <a:r>
              <a:rPr kumimoji="0" lang="en-US" sz="2400" b="0" i="0" u="none" strike="noStrike" kern="1200" cap="none" spc="0" normalizeH="0" baseline="0" noProof="0" dirty="0">
                <a:ln>
                  <a:noFill/>
                </a:ln>
                <a:solidFill>
                  <a:schemeClr val="accent4">
                    <a:lumMod val="50000"/>
                  </a:schemeClr>
                </a:solidFill>
                <a:effectLst/>
                <a:uLnTx/>
                <a:uFillTx/>
                <a:latin typeface="Segoe UI" panose="020B0502040204020203" pitchFamily="34" charset="0"/>
                <a:ea typeface="微软雅黑"/>
                <a:cs typeface="Segoe UI" panose="020B0502040204020203" pitchFamily="34" charset="0"/>
              </a:rPr>
              <a:t>outer</a:t>
            </a:r>
            <a:r>
              <a:rPr kumimoji="0" lang="mn-MN" sz="2400" b="0" i="0" u="none" strike="noStrike" kern="1200" cap="none" spc="0" normalizeH="0" baseline="0" noProof="0" dirty="0">
                <a:ln>
                  <a:noFill/>
                </a:ln>
                <a:solidFill>
                  <a:schemeClr val="accent4">
                    <a:lumMod val="50000"/>
                  </a:schemeClr>
                </a:solidFill>
                <a:effectLst/>
                <a:uLnTx/>
                <a:uFillTx/>
                <a:latin typeface="Segoe UI" panose="020B0502040204020203" pitchFamily="34" charset="0"/>
                <a:ea typeface="微软雅黑"/>
                <a:cs typeface="Segoe UI" panose="020B0502040204020203" pitchFamily="34" charset="0"/>
              </a:rPr>
              <a:t>-</a:t>
            </a:r>
            <a:r>
              <a:rPr kumimoji="0" lang="en-US" sz="2400" b="0" i="0" u="none" strike="noStrike" kern="1200" cap="none" spc="0" normalizeH="0" baseline="0" noProof="0" dirty="0">
                <a:ln>
                  <a:noFill/>
                </a:ln>
                <a:solidFill>
                  <a:schemeClr val="accent4">
                    <a:lumMod val="50000"/>
                  </a:schemeClr>
                </a:solidFill>
                <a:effectLst/>
                <a:uLnTx/>
                <a:uFillTx/>
                <a:latin typeface="Segoe UI" panose="020B0502040204020203" pitchFamily="34" charset="0"/>
                <a:ea typeface="微软雅黑"/>
                <a:cs typeface="Segoe UI" panose="020B0502040204020203" pitchFamily="34" charset="0"/>
              </a:rPr>
              <a:t>most</a:t>
            </a:r>
            <a:endParaRPr kumimoji="0" lang="mn-MN" sz="2400" b="0" i="0" u="none" strike="noStrike" kern="1200" cap="none" spc="0" normalizeH="0" baseline="0" noProof="0" dirty="0">
              <a:ln>
                <a:noFill/>
              </a:ln>
              <a:solidFill>
                <a:schemeClr val="accent4">
                  <a:lumMod val="50000"/>
                </a:schemeClr>
              </a:solidFill>
              <a:effectLst/>
              <a:uLnTx/>
              <a:uFillTx/>
              <a:latin typeface="Segoe UI" panose="020B0502040204020203" pitchFamily="34" charset="0"/>
              <a:ea typeface="微软雅黑"/>
              <a:cs typeface="Segoe UI" panose="020B0502040204020203" pitchFamily="34" charset="0"/>
            </a:endParaRPr>
          </a:p>
          <a:p>
            <a:pPr marL="914400" lvl="1" indent="-457200">
              <a:spcBef>
                <a:spcPts val="600"/>
              </a:spcBef>
              <a:buFont typeface="Arial" panose="020B0604020202020204" pitchFamily="34" charset="0"/>
              <a:buChar char="•"/>
            </a:pPr>
            <a:r>
              <a:rPr kumimoji="0" lang="mn-MN" sz="2200" b="0" i="0" u="none" strike="noStrike" kern="1200" cap="none" spc="0" normalizeH="0" baseline="0" noProof="0" dirty="0">
                <a:ln>
                  <a:noFill/>
                </a:ln>
                <a:solidFill>
                  <a:srgbClr val="000000"/>
                </a:solidFill>
                <a:effectLst/>
                <a:uLnTx/>
                <a:uFillTx/>
                <a:latin typeface="Segoe UI" panose="020B0502040204020203" pitchFamily="34" charset="0"/>
                <a:ea typeface="微软雅黑"/>
                <a:cs typeface="Segoe UI" panose="020B0502040204020203" pitchFamily="34" charset="0"/>
              </a:rPr>
              <a:t>Аргументийн хэсэг эхлээд буураагүй байхад редекс буурдаг. </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Давхцал гарвал редексийг олон үнэлнэ. Энд ялгаатай утгыг олж авах боломжийг бий болгоно. Зардал их.</a:t>
            </a:r>
          </a:p>
          <a:p>
            <a:pPr marL="457200" marR="0" lvl="0" indent="-4572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2400" b="1" i="1" dirty="0">
                <a:solidFill>
                  <a:srgbClr val="000000"/>
                </a:solidFill>
                <a:latin typeface="Segoe UI" panose="020B0502040204020203" pitchFamily="34" charset="0"/>
                <a:ea typeface="微软雅黑"/>
                <a:cs typeface="Segoe UI" panose="020B0502040204020203" pitchFamily="34" charset="0"/>
              </a:rPr>
              <a:t>Lazy</a:t>
            </a:r>
            <a:r>
              <a:rPr kumimoji="0" lang="mn-MN" sz="2400" b="1" i="1" u="none" strike="noStrike" kern="1200" cap="none" spc="0" normalizeH="0" baseline="0" noProof="0" dirty="0">
                <a:ln>
                  <a:noFill/>
                </a:ln>
                <a:solidFill>
                  <a:srgbClr val="000000"/>
                </a:solidFill>
                <a:effectLst/>
                <a:uLnTx/>
                <a:uFillTx/>
                <a:latin typeface="Segoe UI" panose="020B0502040204020203" pitchFamily="34" charset="0"/>
                <a:ea typeface="微软雅黑"/>
                <a:cs typeface="Segoe UI" panose="020B0502040204020203" pitchFamily="34" charset="0"/>
              </a:rPr>
              <a:t> үнэлгээ:</a:t>
            </a:r>
            <a:r>
              <a:rPr kumimoji="0" lang="mn-MN" sz="2400" b="0" i="0" u="none" strike="noStrike" kern="1200" cap="none" spc="0" normalizeH="0" baseline="0" noProof="0" dirty="0">
                <a:ln>
                  <a:noFill/>
                </a:ln>
                <a:solidFill>
                  <a:srgbClr val="000000"/>
                </a:solidFill>
                <a:effectLst/>
                <a:uLnTx/>
                <a:uFillTx/>
                <a:latin typeface="Segoe UI" panose="020B0502040204020203" pitchFamily="34" charset="0"/>
                <a:ea typeface="微软雅黑"/>
                <a:cs typeface="Segoe UI" panose="020B0502040204020203" pitchFamily="34" charset="0"/>
              </a:rPr>
              <a:t> </a:t>
            </a:r>
            <a:r>
              <a:rPr lang="en-US" sz="2200" dirty="0">
                <a:latin typeface="Segoe UI" panose="020B0502040204020203" pitchFamily="34" charset="0"/>
                <a:cs typeface="Segoe UI" panose="020B0502040204020203" pitchFamily="34" charset="0"/>
              </a:rPr>
              <a:t>Н</a:t>
            </a:r>
            <a:r>
              <a:rPr lang="mn-MN" sz="2200" dirty="0">
                <a:latin typeface="Segoe UI" panose="020B0502040204020203" pitchFamily="34" charset="0"/>
                <a:cs typeface="Segoe UI" panose="020B0502040204020203" pitchFamily="34" charset="0"/>
              </a:rPr>
              <a:t>эрээр үнэлэхтэй адил ч редекс "хуулбар"-тай анх таарахдаа утгыг нь хадгалдаг. Дахин таарвал энэ хуулбарыг ашиглана. </a:t>
            </a:r>
          </a:p>
          <a:p>
            <a:pPr marL="457200" indent="-4572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Lisp, Scheme, ML, Erlang </a:t>
            </a:r>
            <a:r>
              <a:rPr lang="mn-MN" sz="2200" dirty="0">
                <a:latin typeface="Segoe UI" panose="020B0502040204020203" pitchFamily="34" charset="0"/>
                <a:cs typeface="Segoe UI" panose="020B0502040204020203" pitchFamily="34" charset="0"/>
              </a:rPr>
              <a:t>зэрэг нь утгын стратегийг (мөн тэд үндсэн императив талуудыг багтаасан учраас) ашигладаг</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Миранда, Хаскелл (цэвэр функциональ хэлүүд) нар </a:t>
            </a:r>
            <a:r>
              <a:rPr lang="en-US" sz="2200" dirty="0">
                <a:latin typeface="Segoe UI" panose="020B0502040204020203" pitchFamily="34" charset="0"/>
                <a:cs typeface="Segoe UI" panose="020B0502040204020203" pitchFamily="34" charset="0"/>
              </a:rPr>
              <a:t>lazy </a:t>
            </a:r>
            <a:r>
              <a:rPr lang="mn-MN" sz="2200" dirty="0">
                <a:latin typeface="Segoe UI" panose="020B0502040204020203" pitchFamily="34" charset="0"/>
                <a:cs typeface="Segoe UI" panose="020B0502040204020203" pitchFamily="34" charset="0"/>
              </a:rPr>
              <a:t>үнэлгээг ашигладаг.</a:t>
            </a:r>
          </a:p>
        </p:txBody>
      </p:sp>
    </p:spTree>
    <p:extLst>
      <p:ext uri="{BB962C8B-B14F-4D97-AF65-F5344CB8AC3E}">
        <p14:creationId xmlns:p14="http://schemas.microsoft.com/office/powerpoint/2010/main" val="252065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Функционал хэл дээрх программчлал </a:t>
            </a:r>
            <a:r>
              <a:rPr lang="en-US" b="0" dirty="0">
                <a:solidFill>
                  <a:srgbClr val="C7450B"/>
                </a:solidFill>
                <a:latin typeface="Segoe UI" panose="020B0502040204020203" pitchFamily="34" charset="0"/>
                <a:cs typeface="Segoe UI" panose="020B0502040204020203" pitchFamily="34" charset="0"/>
              </a:rPr>
              <a:t>(Programming in FL)</a:t>
            </a: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669917"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7" y="444279"/>
            <a:ext cx="46355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2" name="TextBox 11">
            <a:extLst>
              <a:ext uri="{FF2B5EF4-FFF2-40B4-BE49-F238E27FC236}">
                <a16:creationId xmlns:a16="http://schemas.microsoft.com/office/drawing/2014/main" id="{B65F6613-68BB-484A-A384-223DF8236F2B}"/>
              </a:ext>
            </a:extLst>
          </p:cNvPr>
          <p:cNvSpPr txBox="1"/>
          <p:nvPr/>
        </p:nvSpPr>
        <p:spPr>
          <a:xfrm>
            <a:off x="670717" y="1124210"/>
            <a:ext cx="10850566" cy="2985433"/>
          </a:xfrm>
          <a:prstGeom prst="rect">
            <a:avLst/>
          </a:prstGeom>
          <a:noFill/>
        </p:spPr>
        <p:txBody>
          <a:bodyPr wrap="square">
            <a:spAutoFit/>
          </a:bodyPr>
          <a:lstStyle/>
          <a:p>
            <a:pPr marL="457200" indent="-4572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Бидний судалж буй механизмууд тооцоологдом функцийн программыг илэрхийлэхэд хангалттай (Тьюринг-гүйцэд хэлийг бүрдүүлдэг)</a:t>
            </a:r>
          </a:p>
          <a:p>
            <a:pPr marL="457200" indent="-457200">
              <a:spcBef>
                <a:spcPts val="12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 бүрийн гол цөм нь хэдий ч үүнийг бодит программчлалын хэл болгон ашиглахад хэтэрхий хатуу. </a:t>
            </a:r>
          </a:p>
          <a:p>
            <a:pPr marL="457200" indent="-4572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Тиймээс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 бүр энэ цөмийг өөр янзын олон механизмтай өргөн контекст дотор багтаасан байдаг </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энэ нь программчлалыг хялбар, илүү илэрхийлэх чадвартай болгох зорилготой</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55620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520724" y="444279"/>
            <a:ext cx="79997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Локал орчин</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144758"/>
            <a:ext cx="10850566" cy="558614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Бидний ашиглаж буй орчны глобал тодорхойлолтын механизм нь орчин үеийн хэлний хувьд хэтэрхий жижиг бүтэц. Тиймээс</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эдгээрийг нэвтрүүлэх ил механизмуудыг өгөх нь зүйтэй, жишээлбэл:</a:t>
            </a:r>
            <a:endParaRPr lang="en-US" sz="2400" dirty="0">
              <a:latin typeface="Segoe UI" panose="020B0502040204020203" pitchFamily="34" charset="0"/>
              <a:cs typeface="Segoe UI" panose="020B0502040204020203" pitchFamily="34" charset="0"/>
            </a:endParaRPr>
          </a:p>
          <a:p>
            <a:pPr marL="342900" indent="-342900">
              <a:lnSpc>
                <a:spcPct val="150000"/>
              </a:lnSpc>
              <a:spcBef>
                <a:spcPts val="600"/>
              </a:spcBef>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зөвхөн </a:t>
            </a:r>
            <a:r>
              <a:rPr lang="en-US" sz="2200" dirty="0">
                <a:latin typeface="Segoe UI" panose="020B0502040204020203" pitchFamily="34" charset="0"/>
                <a:cs typeface="Segoe UI" panose="020B0502040204020203" pitchFamily="34" charset="0"/>
              </a:rPr>
              <a:t>exp1-</a:t>
            </a:r>
            <a:r>
              <a:rPr lang="mn-MN" sz="2200" dirty="0">
                <a:latin typeface="Segoe UI" panose="020B0502040204020203" pitchFamily="34" charset="0"/>
                <a:cs typeface="Segoe UI" panose="020B0502040204020203" pitchFamily="34" charset="0"/>
              </a:rPr>
              <a:t>н хамрах хүрээнд </a:t>
            </a:r>
            <a:r>
              <a:rPr lang="en-US" sz="2200" dirty="0">
                <a:latin typeface="Segoe UI" panose="020B0502040204020203" pitchFamily="34" charset="0"/>
                <a:cs typeface="Segoe UI" panose="020B0502040204020203" pitchFamily="34" charset="0"/>
              </a:rPr>
              <a:t>exp-</a:t>
            </a:r>
            <a:r>
              <a:rPr lang="mn-MN" sz="2200" dirty="0">
                <a:latin typeface="Segoe UI" panose="020B0502040204020203" pitchFamily="34" charset="0"/>
                <a:cs typeface="Segoe UI" panose="020B0502040204020203" pitchFamily="34" charset="0"/>
              </a:rPr>
              <a:t>ийн утгад </a:t>
            </a:r>
            <a:r>
              <a:rPr lang="en-US" sz="2200" dirty="0">
                <a:latin typeface="Segoe UI" panose="020B0502040204020203" pitchFamily="34" charset="0"/>
                <a:cs typeface="Segoe UI" panose="020B0502040204020203" pitchFamily="34" charset="0"/>
              </a:rPr>
              <a:t>x-</a:t>
            </a:r>
            <a:r>
              <a:rPr lang="mn-MN" sz="2200" dirty="0">
                <a:latin typeface="Segoe UI" panose="020B0502040204020203" pitchFamily="34" charset="0"/>
                <a:cs typeface="Segoe UI" panose="020B0502040204020203" pitchFamily="34" charset="0"/>
              </a:rPr>
              <a:t>г холбох. </a:t>
            </a:r>
            <a:endParaRPr lang="en-US" sz="2200" dirty="0">
              <a:latin typeface="Segoe UI" panose="020B0502040204020203"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Функционал</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илэрхийлэл нь бодит параметртэй холбогдсон функцийн формал параметрээс бүрдэх шаталсан хамрах хүрээ болон холбогдох орчныг шууд нэвтрүүлж байна. Үнэлгээний үүднээс авч үзвэл өмнөх бүтэц нь дараах бичиглэлийн </a:t>
            </a:r>
            <a:r>
              <a:rPr lang="en-US" sz="2400" dirty="0">
                <a:latin typeface="Segoe UI" panose="020B0502040204020203" pitchFamily="34" charset="0"/>
                <a:cs typeface="Segoe UI" panose="020B0502040204020203" pitchFamily="34" charset="0"/>
              </a:rPr>
              <a:t>syntactic sugar </a:t>
            </a:r>
            <a:r>
              <a:rPr lang="mn-MN" sz="2400" dirty="0">
                <a:latin typeface="Segoe UI" panose="020B0502040204020203"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Тодорхойлолтыг орчинд анх удаа хадгалахад компайлдсан код үүсгэдэг үр ашигтай хэрэгжүүлэлтүүд байдаг ч энэ загвар нь интерпретатор дээр суурилсан хэрэгжилтийг шууд санал болгодог.</a:t>
            </a:r>
          </a:p>
        </p:txBody>
      </p:sp>
      <p:pic>
        <p:nvPicPr>
          <p:cNvPr id="5" name="Picture 4">
            <a:extLst>
              <a:ext uri="{FF2B5EF4-FFF2-40B4-BE49-F238E27FC236}">
                <a16:creationId xmlns:a16="http://schemas.microsoft.com/office/drawing/2014/main" id="{A00FD13A-8F1F-4CB7-8B34-D8A7E361A01F}"/>
              </a:ext>
            </a:extLst>
          </p:cNvPr>
          <p:cNvPicPr>
            <a:picLocks noChangeAspect="1"/>
          </p:cNvPicPr>
          <p:nvPr/>
        </p:nvPicPr>
        <p:blipFill>
          <a:blip r:embed="rId3"/>
          <a:stretch>
            <a:fillRect/>
          </a:stretch>
        </p:blipFill>
        <p:spPr>
          <a:xfrm>
            <a:off x="3390520" y="2442989"/>
            <a:ext cx="5410955" cy="466790"/>
          </a:xfrm>
          <a:prstGeom prst="rect">
            <a:avLst/>
          </a:prstGeom>
        </p:spPr>
      </p:pic>
      <p:pic>
        <p:nvPicPr>
          <p:cNvPr id="8" name="Picture 7">
            <a:extLst>
              <a:ext uri="{FF2B5EF4-FFF2-40B4-BE49-F238E27FC236}">
                <a16:creationId xmlns:a16="http://schemas.microsoft.com/office/drawing/2014/main" id="{298EE101-9DD0-4973-A935-A25162FEA472}"/>
              </a:ext>
            </a:extLst>
          </p:cNvPr>
          <p:cNvPicPr>
            <a:picLocks noChangeAspect="1"/>
          </p:cNvPicPr>
          <p:nvPr/>
        </p:nvPicPr>
        <p:blipFill>
          <a:blip r:embed="rId4"/>
          <a:stretch>
            <a:fillRect/>
          </a:stretch>
        </p:blipFill>
        <p:spPr>
          <a:xfrm>
            <a:off x="3990679" y="5000912"/>
            <a:ext cx="4210638" cy="438211"/>
          </a:xfrm>
          <a:prstGeom prst="rect">
            <a:avLst/>
          </a:prstGeom>
        </p:spPr>
      </p:pic>
    </p:spTree>
    <p:extLst>
      <p:ext uri="{BB962C8B-B14F-4D97-AF65-F5344CB8AC3E}">
        <p14:creationId xmlns:p14="http://schemas.microsoft.com/office/powerpoint/2010/main" val="296368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520724" y="444279"/>
            <a:ext cx="79997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Интерактив байдал</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144758"/>
            <a:ext cx="10850566" cy="2893100"/>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Функционал хэл</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бүр нь интерактив орчинтой байдаг.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Хэл нь хийсвэр машин үнэлдэг илэрхийллүүдийг оруулан утгыг нь буцаана.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Тодорхойлолт нь глобал орчныг өөрчлөх хэсэгчилсэн илэрхийллүүд байна (мөн утга буцааж болно).</a:t>
            </a: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Тодорхойлолтыг орчинд анх хадгалахад компайлдсан код үүсгэх үр ашигтай хэрэгжилтээс үл хамааран интерпретатор дээр суурилсан хэрэгжилтийг шууд санал болгодог.</a:t>
            </a:r>
          </a:p>
        </p:txBody>
      </p:sp>
    </p:spTree>
    <p:extLst>
      <p:ext uri="{BB962C8B-B14F-4D97-AF65-F5344CB8AC3E}">
        <p14:creationId xmlns:p14="http://schemas.microsoft.com/office/powerpoint/2010/main" val="86649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520724" y="444279"/>
            <a:ext cx="79997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Паттерн тааруулах </a:t>
            </a:r>
            <a:r>
              <a:rPr lang="en-US" b="0" dirty="0">
                <a:solidFill>
                  <a:srgbClr val="C7450B"/>
                </a:solidFill>
                <a:latin typeface="Segoe UI" panose="020B0502040204020203" pitchFamily="34" charset="0"/>
                <a:cs typeface="Segoe UI" panose="020B0502040204020203" pitchFamily="34" charset="0"/>
              </a:rPr>
              <a:t>(Pattern Matching)</a:t>
            </a: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144758"/>
            <a:ext cx="10850566" cy="521681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Рекурсив функционал программчлалд нэг ярвигтай нь "</a:t>
            </a:r>
            <a:r>
              <a:rPr lang="en-US" sz="2400" dirty="0">
                <a:latin typeface="Segoe UI" panose="020B0502040204020203" pitchFamily="34" charset="0"/>
                <a:cs typeface="Segoe UI" panose="020B0502040204020203" pitchFamily="34" charset="0"/>
              </a:rPr>
              <a:t>if“</a:t>
            </a:r>
            <a:r>
              <a:rPr lang="mn-MN" sz="2400" dirty="0">
                <a:latin typeface="Segoe UI" panose="020B0502040204020203" pitchFamily="34" charset="0"/>
                <a:cs typeface="Segoe UI" panose="020B0502040204020203" pitchFamily="34" charset="0"/>
              </a:rPr>
              <a:t>-ээр терминал тохиолдлыг хуваарилах. Жнь, Фибоначчийн цуваа (маш үр ашиггүй)</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ML</a:t>
            </a:r>
            <a:r>
              <a:rPr lang="mn-MN" sz="24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Haskell </a:t>
            </a:r>
            <a:r>
              <a:rPr lang="mn-MN" sz="2400" dirty="0">
                <a:latin typeface="Segoe UI" panose="020B0502040204020203" pitchFamily="34" charset="0"/>
                <a:cs typeface="Segoe UI" panose="020B0502040204020203" pitchFamily="34" charset="0"/>
              </a:rPr>
              <a:t>зэрэг хэлний паттерн тааруулах (</a:t>
            </a:r>
            <a:r>
              <a:rPr lang="en-US" sz="2400" dirty="0">
                <a:latin typeface="Segoe UI" panose="020B0502040204020203" pitchFamily="34" charset="0"/>
                <a:cs typeface="Segoe UI" panose="020B0502040204020203" pitchFamily="34" charset="0"/>
              </a:rPr>
              <a:t>pattern matching) </a:t>
            </a:r>
            <a:r>
              <a:rPr lang="mn-MN" sz="2400" dirty="0">
                <a:latin typeface="Segoe UI" panose="020B0502040204020203" pitchFamily="34" charset="0"/>
                <a:cs typeface="Segoe UI" panose="020B0502040204020203" pitchFamily="34" charset="0"/>
              </a:rPr>
              <a:t>механизм.</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Формал параметр нь </a:t>
            </a:r>
            <a:r>
              <a:rPr lang="en-US" sz="2200" dirty="0">
                <a:latin typeface="Segoe UI" panose="020B0502040204020203" pitchFamily="34" charset="0"/>
                <a:cs typeface="Segoe UI" panose="020B0502040204020203" pitchFamily="34" charset="0"/>
              </a:rPr>
              <a:t>identifier</a:t>
            </a:r>
            <a:r>
              <a:rPr lang="mn-MN" sz="2200" dirty="0">
                <a:latin typeface="Segoe UI" panose="020B0502040204020203" pitchFamily="34" charset="0"/>
                <a:cs typeface="Segoe UI" panose="020B0502040204020203" pitchFamily="34" charset="0"/>
              </a:rPr>
              <a:t> биш паттерн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схем</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болж байна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Функц бодит параметр дээр хэрэгжихэд схемтэй харьцуулж эхний тохирох паттерний их биеийг сонгоно. </a:t>
            </a:r>
          </a:p>
        </p:txBody>
      </p:sp>
      <p:pic>
        <p:nvPicPr>
          <p:cNvPr id="3" name="Picture 2">
            <a:extLst>
              <a:ext uri="{FF2B5EF4-FFF2-40B4-BE49-F238E27FC236}">
                <a16:creationId xmlns:a16="http://schemas.microsoft.com/office/drawing/2014/main" id="{E9568B29-F5D6-4F4F-AC58-825801BD8739}"/>
              </a:ext>
            </a:extLst>
          </p:cNvPr>
          <p:cNvPicPr>
            <a:picLocks noChangeAspect="1"/>
          </p:cNvPicPr>
          <p:nvPr/>
        </p:nvPicPr>
        <p:blipFill>
          <a:blip r:embed="rId3"/>
          <a:stretch>
            <a:fillRect/>
          </a:stretch>
        </p:blipFill>
        <p:spPr>
          <a:xfrm>
            <a:off x="2061983" y="2037465"/>
            <a:ext cx="8429764" cy="989010"/>
          </a:xfrm>
          <a:prstGeom prst="rect">
            <a:avLst/>
          </a:prstGeom>
        </p:spPr>
      </p:pic>
      <p:pic>
        <p:nvPicPr>
          <p:cNvPr id="6" name="Picture 5">
            <a:extLst>
              <a:ext uri="{FF2B5EF4-FFF2-40B4-BE49-F238E27FC236}">
                <a16:creationId xmlns:a16="http://schemas.microsoft.com/office/drawing/2014/main" id="{C8C88F01-591C-4FCE-961B-8314CABE5CBD}"/>
              </a:ext>
            </a:extLst>
          </p:cNvPr>
          <p:cNvPicPr>
            <a:picLocks noChangeAspect="1"/>
          </p:cNvPicPr>
          <p:nvPr/>
        </p:nvPicPr>
        <p:blipFill>
          <a:blip r:embed="rId4"/>
          <a:stretch>
            <a:fillRect/>
          </a:stretch>
        </p:blipFill>
        <p:spPr>
          <a:xfrm>
            <a:off x="2915204" y="3876198"/>
            <a:ext cx="6562558" cy="1020494"/>
          </a:xfrm>
          <a:prstGeom prst="rect">
            <a:avLst/>
          </a:prstGeom>
        </p:spPr>
      </p:pic>
    </p:spTree>
    <p:extLst>
      <p:ext uri="{BB962C8B-B14F-4D97-AF65-F5344CB8AC3E}">
        <p14:creationId xmlns:p14="http://schemas.microsoft.com/office/powerpoint/2010/main" val="248095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1</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17" y="1150987"/>
            <a:ext cx="7786015" cy="535776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Төлөвгүй тооцоолол</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Илэрхийлэл ба функц</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Бууралт тооцоолол</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Үндсэн бүрдэл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Тооцоолох/үнэлэх </a:t>
            </a:r>
            <a:r>
              <a:rPr lang="en-US" altLang="zh-CN" sz="2800" b="0" dirty="0">
                <a:latin typeface="Segoe UI" panose="020B0502040204020203" pitchFamily="34" charset="0"/>
                <a:cs typeface="Segoe UI" panose="020B0502040204020203" pitchFamily="34" charset="0"/>
                <a:sym typeface="+mn-lt"/>
              </a:rPr>
              <a:t>(Evaluation)</a:t>
            </a:r>
            <a:endParaRPr lang="mn-MN" altLang="zh-CN" sz="28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Утга, Стратеги</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Функционал </a:t>
            </a:r>
            <a:r>
              <a:rPr lang="en-US" altLang="zh-CN" sz="2800" b="0" dirty="0">
                <a:latin typeface="Segoe UI" panose="020B0502040204020203" pitchFamily="34" charset="0"/>
                <a:cs typeface="Segoe UI" panose="020B0502040204020203" pitchFamily="34" charset="0"/>
                <a:sym typeface="+mn-lt"/>
              </a:rPr>
              <a:t>PL </a:t>
            </a:r>
            <a:endParaRPr lang="mn-MN" altLang="zh-CN" sz="2800" b="0" dirty="0">
              <a:latin typeface="Segoe UI" panose="020B0502040204020203" pitchFamily="34" charset="0"/>
              <a:cs typeface="Segoe UI" panose="020B0502040204020203" pitchFamily="34" charset="0"/>
              <a:sym typeface="+mn-lt"/>
            </a:endParaRPr>
          </a:p>
          <a:p>
            <a:pPr marL="1085850" marR="0" lvl="1" indent="-342900" fontAlgn="auto">
              <a:lnSpc>
                <a:spcPct val="100000"/>
              </a:lnSpc>
              <a:spcBef>
                <a:spcPts val="600"/>
              </a:spcBef>
              <a:spcAft>
                <a:spcPts val="0"/>
              </a:spcAft>
              <a:buClrTx/>
              <a:buSzTx/>
              <a:buFont typeface="Arial" panose="020B0604020202020204" pitchFamily="34" charset="0"/>
              <a:buChar char="•"/>
              <a:tabLst/>
              <a:defRPr/>
            </a:pPr>
            <a:r>
              <a:rPr lang="en-US" altLang="zh-CN" sz="2400" b="0" dirty="0">
                <a:latin typeface="Segoe UI" panose="020B0502040204020203" pitchFamily="34" charset="0"/>
                <a:cs typeface="Segoe UI" panose="020B0502040204020203" pitchFamily="34" charset="0"/>
                <a:sym typeface="+mn-lt"/>
              </a:rPr>
              <a:t>Pattern matching</a:t>
            </a:r>
            <a:endParaRPr lang="mn-MN" altLang="zh-CN" sz="2400" b="0" dirty="0">
              <a:latin typeface="Segoe UI" panose="020B0502040204020203" pitchFamily="34" charset="0"/>
              <a:cs typeface="Segoe UI" panose="020B0502040204020203" pitchFamily="34" charset="0"/>
              <a:sym typeface="+mn-lt"/>
            </a:endParaRPr>
          </a:p>
          <a:p>
            <a:pPr marL="1085850" marR="0" lvl="1" indent="-342900" fontAlgn="auto">
              <a:lnSpc>
                <a:spcPct val="100000"/>
              </a:lnSpc>
              <a:spcBef>
                <a:spcPts val="600"/>
              </a:spcBef>
              <a:spcAft>
                <a:spcPts val="0"/>
              </a:spcAft>
              <a:buClrTx/>
              <a:buSzTx/>
              <a:buFont typeface="Arial" panose="020B0604020202020204" pitchFamily="34" charset="0"/>
              <a:buChar char="•"/>
              <a:tabLst/>
              <a:defRPr/>
            </a:pPr>
            <a:r>
              <a:rPr lang="mn-MN" altLang="zh-CN" sz="2400" b="0" dirty="0">
                <a:latin typeface="Segoe UI" panose="020B0502040204020203" pitchFamily="34" charset="0"/>
                <a:cs typeface="Segoe UI" panose="020B0502040204020203" pitchFamily="34" charset="0"/>
                <a:sym typeface="+mn-lt"/>
              </a:rPr>
              <a:t>Функционал стайлын программчлал</a:t>
            </a:r>
            <a:endParaRPr lang="en-US" altLang="zh-CN" sz="2400" b="0" dirty="0">
              <a:latin typeface="Segoe UI" panose="020B0502040204020203" pitchFamily="34" charset="0"/>
              <a:cs typeface="Segoe UI" panose="020B0502040204020203" pitchFamily="34" charset="0"/>
              <a:sym typeface="+mn-lt"/>
            </a:endParaRPr>
          </a:p>
          <a:p>
            <a:pPr marL="1085850" marR="0" lvl="1" indent="-342900" fontAlgn="auto">
              <a:lnSpc>
                <a:spcPct val="100000"/>
              </a:lnSpc>
              <a:spcBef>
                <a:spcPts val="600"/>
              </a:spcBef>
              <a:spcAft>
                <a:spcPts val="0"/>
              </a:spcAft>
              <a:buClrTx/>
              <a:buSzTx/>
              <a:buFont typeface="Arial" panose="020B0604020202020204" pitchFamily="34" charset="0"/>
              <a:buChar char="•"/>
              <a:tabLst/>
              <a:defRPr/>
            </a:pPr>
            <a:r>
              <a:rPr lang="mn-MN" altLang="zh-CN" sz="2400" b="0" dirty="0">
                <a:latin typeface="Segoe UI" panose="020B0502040204020203" pitchFamily="34" charset="0"/>
                <a:cs typeface="Segoe UI" panose="020B0502040204020203" pitchFamily="34" charset="0"/>
                <a:sym typeface="+mn-lt"/>
              </a:rPr>
              <a:t>Төрөл, Императив тал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Дүгнэлт</a:t>
            </a: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5948624" y="444279"/>
            <a:ext cx="55718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Жишээ</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29581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ПАТТЕРН ТААРУУЛАХ </a:t>
            </a:r>
            <a:endParaRPr lang="en-US" b="1" dirty="0">
              <a:latin typeface="Segoe UI Light" panose="020B0502040204020203" pitchFamily="34" charset="0"/>
              <a:cs typeface="Segoe UI Light" panose="020B0502040204020203" pitchFamily="34" charset="0"/>
            </a:endParaRP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044276"/>
            <a:ext cx="10850566" cy="4724370"/>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Ялангуяа бүтэцлэгдсэн төрлүүд, жнь жагсаалтад уян хатан. Энд </a:t>
            </a:r>
            <a:r>
              <a:rPr lang="en-US" sz="2400" dirty="0">
                <a:solidFill>
                  <a:srgbClr val="C7450B"/>
                </a:solidFill>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нь “</a:t>
            </a:r>
            <a:r>
              <a:rPr lang="en-US" sz="2400" dirty="0">
                <a:latin typeface="Segoe UI" panose="020B0502040204020203" pitchFamily="34" charset="0"/>
                <a:cs typeface="Segoe UI" panose="020B0502040204020203" pitchFamily="34" charset="0"/>
              </a:rPr>
              <a:t>cons</a:t>
            </a:r>
            <a:r>
              <a:rPr lang="mn-MN" sz="2400" dirty="0">
                <a:latin typeface="Segoe UI" panose="020B0502040204020203" pitchFamily="34" charset="0"/>
                <a:cs typeface="Segoe UI" panose="020B0502040204020203" pitchFamily="34" charset="0"/>
              </a:rPr>
              <a:t>”</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1</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2</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3</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Паттернд буй нэр бодит параметрыг заах формал параметр болно.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Хувьсагч нэг паттернд хоёр удаа гарахгүй. Жнь, жагсаалтын эхний 2 элемент </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бол </a:t>
            </a:r>
            <a:r>
              <a:rPr lang="en-US" sz="2400" dirty="0">
                <a:latin typeface="Bahnschrift" panose="020B0502040204020203" pitchFamily="34" charset="0"/>
                <a:cs typeface="Segoe UI" panose="020B0502040204020203" pitchFamily="34" charset="0"/>
              </a:rPr>
              <a:t>true</a:t>
            </a:r>
            <a:r>
              <a:rPr lang="mn-MN" sz="2400" dirty="0">
                <a:latin typeface="Segoe UI" panose="020B0502040204020203" pitchFamily="34" charset="0"/>
                <a:cs typeface="Segoe UI" panose="020B0502040204020203" pitchFamily="34" charset="0"/>
              </a:rPr>
              <a:t>:</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3-р нь х</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ийг 2 удаа агуулсан, хориотой</a:t>
            </a:r>
          </a:p>
        </p:txBody>
      </p:sp>
      <p:pic>
        <p:nvPicPr>
          <p:cNvPr id="5" name="Picture 4">
            <a:extLst>
              <a:ext uri="{FF2B5EF4-FFF2-40B4-BE49-F238E27FC236}">
                <a16:creationId xmlns:a16="http://schemas.microsoft.com/office/drawing/2014/main" id="{33D8738B-4E34-4A55-9326-B74EA577E3B8}"/>
              </a:ext>
            </a:extLst>
          </p:cNvPr>
          <p:cNvPicPr>
            <a:picLocks noChangeAspect="1"/>
          </p:cNvPicPr>
          <p:nvPr/>
        </p:nvPicPr>
        <p:blipFill>
          <a:blip r:embed="rId3">
            <a:duotone>
              <a:prstClr val="black"/>
              <a:schemeClr val="accent3">
                <a:tint val="45000"/>
                <a:satMod val="400000"/>
              </a:schemeClr>
            </a:duotone>
          </a:blip>
          <a:stretch>
            <a:fillRect/>
          </a:stretch>
        </p:blipFill>
        <p:spPr>
          <a:xfrm>
            <a:off x="1811193" y="1551155"/>
            <a:ext cx="4284807" cy="303415"/>
          </a:xfrm>
          <a:prstGeom prst="rect">
            <a:avLst/>
          </a:prstGeom>
        </p:spPr>
      </p:pic>
      <p:pic>
        <p:nvPicPr>
          <p:cNvPr id="8" name="Picture 7">
            <a:extLst>
              <a:ext uri="{FF2B5EF4-FFF2-40B4-BE49-F238E27FC236}">
                <a16:creationId xmlns:a16="http://schemas.microsoft.com/office/drawing/2014/main" id="{C5AC056B-1124-42CC-93F0-17A7EADF8952}"/>
              </a:ext>
            </a:extLst>
          </p:cNvPr>
          <p:cNvPicPr>
            <a:picLocks noChangeAspect="1"/>
          </p:cNvPicPr>
          <p:nvPr/>
        </p:nvPicPr>
        <p:blipFill>
          <a:blip r:embed="rId4">
            <a:duotone>
              <a:prstClr val="black"/>
              <a:schemeClr val="accent3">
                <a:tint val="45000"/>
                <a:satMod val="400000"/>
              </a:schemeClr>
            </a:duotone>
          </a:blip>
          <a:stretch>
            <a:fillRect/>
          </a:stretch>
        </p:blipFill>
        <p:spPr>
          <a:xfrm>
            <a:off x="1811193" y="1971903"/>
            <a:ext cx="5787080" cy="273813"/>
          </a:xfrm>
          <a:prstGeom prst="rect">
            <a:avLst/>
          </a:prstGeom>
        </p:spPr>
      </p:pic>
      <p:pic>
        <p:nvPicPr>
          <p:cNvPr id="14" name="Picture 13">
            <a:extLst>
              <a:ext uri="{FF2B5EF4-FFF2-40B4-BE49-F238E27FC236}">
                <a16:creationId xmlns:a16="http://schemas.microsoft.com/office/drawing/2014/main" id="{BE06613A-D81E-42A6-9C13-4182D1D4098D}"/>
              </a:ext>
            </a:extLst>
          </p:cNvPr>
          <p:cNvPicPr>
            <a:picLocks noChangeAspect="1"/>
          </p:cNvPicPr>
          <p:nvPr/>
        </p:nvPicPr>
        <p:blipFill>
          <a:blip r:embed="rId5">
            <a:duotone>
              <a:prstClr val="black"/>
              <a:schemeClr val="accent3">
                <a:tint val="45000"/>
                <a:satMod val="400000"/>
              </a:schemeClr>
            </a:duotone>
          </a:blip>
          <a:stretch>
            <a:fillRect/>
          </a:stretch>
        </p:blipFill>
        <p:spPr>
          <a:xfrm>
            <a:off x="1811193" y="2354078"/>
            <a:ext cx="5787080" cy="303415"/>
          </a:xfrm>
          <a:prstGeom prst="rect">
            <a:avLst/>
          </a:prstGeom>
        </p:spPr>
      </p:pic>
      <p:pic>
        <p:nvPicPr>
          <p:cNvPr id="18" name="Picture 17">
            <a:extLst>
              <a:ext uri="{FF2B5EF4-FFF2-40B4-BE49-F238E27FC236}">
                <a16:creationId xmlns:a16="http://schemas.microsoft.com/office/drawing/2014/main" id="{26F27DF6-0DF5-4EA9-A00E-C4F95696D391}"/>
              </a:ext>
            </a:extLst>
          </p:cNvPr>
          <p:cNvPicPr>
            <a:picLocks noChangeAspect="1"/>
          </p:cNvPicPr>
          <p:nvPr/>
        </p:nvPicPr>
        <p:blipFill>
          <a:blip r:embed="rId6">
            <a:duotone>
              <a:prstClr val="black"/>
              <a:schemeClr val="accent3">
                <a:tint val="45000"/>
                <a:satMod val="400000"/>
              </a:schemeClr>
            </a:duotone>
          </a:blip>
          <a:stretch>
            <a:fillRect/>
          </a:stretch>
        </p:blipFill>
        <p:spPr>
          <a:xfrm>
            <a:off x="1041792" y="3810400"/>
            <a:ext cx="6484516" cy="625342"/>
          </a:xfrm>
          <a:prstGeom prst="rect">
            <a:avLst/>
          </a:prstGeom>
        </p:spPr>
      </p:pic>
      <p:pic>
        <p:nvPicPr>
          <p:cNvPr id="20" name="Picture 19">
            <a:extLst>
              <a:ext uri="{FF2B5EF4-FFF2-40B4-BE49-F238E27FC236}">
                <a16:creationId xmlns:a16="http://schemas.microsoft.com/office/drawing/2014/main" id="{3F2E21AB-627D-491C-A2CF-8FF8A49B14E0}"/>
              </a:ext>
            </a:extLst>
          </p:cNvPr>
          <p:cNvPicPr>
            <a:picLocks noChangeAspect="1"/>
          </p:cNvPicPr>
          <p:nvPr/>
        </p:nvPicPr>
        <p:blipFill>
          <a:blip r:embed="rId7">
            <a:duotone>
              <a:prstClr val="black"/>
              <a:schemeClr val="accent3">
                <a:tint val="45000"/>
                <a:satMod val="400000"/>
              </a:schemeClr>
            </a:duotone>
          </a:blip>
          <a:stretch>
            <a:fillRect/>
          </a:stretch>
        </p:blipFill>
        <p:spPr>
          <a:xfrm>
            <a:off x="1041792" y="3157000"/>
            <a:ext cx="7395340" cy="591355"/>
          </a:xfrm>
          <a:prstGeom prst="rect">
            <a:avLst/>
          </a:prstGeom>
        </p:spPr>
      </p:pic>
      <p:pic>
        <p:nvPicPr>
          <p:cNvPr id="22" name="Picture 21">
            <a:extLst>
              <a:ext uri="{FF2B5EF4-FFF2-40B4-BE49-F238E27FC236}">
                <a16:creationId xmlns:a16="http://schemas.microsoft.com/office/drawing/2014/main" id="{7CC1839B-DBA4-4B21-AD3C-489850C2C0FE}"/>
              </a:ext>
            </a:extLst>
          </p:cNvPr>
          <p:cNvPicPr>
            <a:picLocks noChangeAspect="1"/>
          </p:cNvPicPr>
          <p:nvPr/>
        </p:nvPicPr>
        <p:blipFill>
          <a:blip r:embed="rId8">
            <a:duotone>
              <a:prstClr val="black"/>
              <a:schemeClr val="accent3">
                <a:tint val="45000"/>
                <a:satMod val="400000"/>
              </a:schemeClr>
            </a:duotone>
          </a:blip>
          <a:stretch>
            <a:fillRect/>
          </a:stretch>
        </p:blipFill>
        <p:spPr>
          <a:xfrm>
            <a:off x="7238802" y="4991410"/>
            <a:ext cx="4281681" cy="1148269"/>
          </a:xfrm>
          <a:prstGeom prst="rect">
            <a:avLst/>
          </a:prstGeom>
        </p:spPr>
      </p:pic>
      <p:sp>
        <p:nvSpPr>
          <p:cNvPr id="24" name="TextBox 23">
            <a:extLst>
              <a:ext uri="{FF2B5EF4-FFF2-40B4-BE49-F238E27FC236}">
                <a16:creationId xmlns:a16="http://schemas.microsoft.com/office/drawing/2014/main" id="{065B7F89-ACE2-4131-8033-E608F63A345F}"/>
              </a:ext>
            </a:extLst>
          </p:cNvPr>
          <p:cNvSpPr txBox="1"/>
          <p:nvPr/>
        </p:nvSpPr>
        <p:spPr>
          <a:xfrm>
            <a:off x="8808207" y="3256402"/>
            <a:ext cx="2712276" cy="1107996"/>
          </a:xfrm>
          <a:prstGeom prst="rect">
            <a:avLst/>
          </a:prstGeom>
          <a:noFill/>
        </p:spPr>
        <p:txBody>
          <a:bodyPr wrap="square">
            <a:spAutoFit/>
          </a:bodyPr>
          <a:lstStyle/>
          <a:p>
            <a:pPr algn="ctr"/>
            <a:r>
              <a:rPr lang="mn-MN" sz="2200" i="1" dirty="0">
                <a:solidFill>
                  <a:srgbClr val="C7450B"/>
                </a:solidFill>
                <a:latin typeface="Segoe UI" panose="020B0502040204020203" pitchFamily="34" charset="0"/>
                <a:cs typeface="Segoe UI" panose="020B0502040204020203" pitchFamily="34" charset="0"/>
              </a:rPr>
              <a:t>Ердийнхөөс илэрхий товч тодорхой</a:t>
            </a:r>
            <a:endParaRPr lang="en-US" sz="2200" i="1" dirty="0">
              <a:solidFill>
                <a:srgbClr val="C7450B"/>
              </a:solidFill>
            </a:endParaRPr>
          </a:p>
        </p:txBody>
      </p:sp>
      <p:sp>
        <p:nvSpPr>
          <p:cNvPr id="26" name="TextBox 25">
            <a:extLst>
              <a:ext uri="{FF2B5EF4-FFF2-40B4-BE49-F238E27FC236}">
                <a16:creationId xmlns:a16="http://schemas.microsoft.com/office/drawing/2014/main" id="{3A2345DC-7758-4670-B51D-A29D1DE17C01}"/>
              </a:ext>
            </a:extLst>
          </p:cNvPr>
          <p:cNvSpPr txBox="1"/>
          <p:nvPr/>
        </p:nvSpPr>
        <p:spPr>
          <a:xfrm>
            <a:off x="669917" y="5768646"/>
            <a:ext cx="6353881" cy="83099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Паттернд буй утгууд нь хоорондоо хамаарах эсэхийг шалгадаггүй. </a:t>
            </a:r>
          </a:p>
        </p:txBody>
      </p:sp>
    </p:spTree>
    <p:extLst>
      <p:ext uri="{BB962C8B-B14F-4D97-AF65-F5344CB8AC3E}">
        <p14:creationId xmlns:p14="http://schemas.microsoft.com/office/powerpoint/2010/main" val="180593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520724" y="444279"/>
            <a:ext cx="79997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Функционал хэв маягийн программчлал</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034230"/>
            <a:ext cx="10850566" cy="5770811"/>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i="1" dirty="0">
                <a:solidFill>
                  <a:srgbClr val="C7450B"/>
                </a:solidFill>
                <a:latin typeface="Segoe UI" panose="020B0502040204020203" pitchFamily="34" charset="0"/>
                <a:cs typeface="Segoe UI" panose="020B0502040204020203" pitchFamily="34" charset="0"/>
              </a:rPr>
              <a:t>Функционал хэв маягаар</a:t>
            </a:r>
            <a:r>
              <a:rPr lang="mn-MN" sz="2400" dirty="0">
                <a:latin typeface="Segoe UI" panose="020B0502040204020203" pitchFamily="34" charset="0"/>
                <a:cs typeface="Segoe UI" panose="020B0502040204020203" pitchFamily="34" charset="0"/>
              </a:rPr>
              <a:t> программчлах нь </a:t>
            </a:r>
            <a:r>
              <a:rPr lang="mn-MN" sz="2400" i="1" dirty="0">
                <a:solidFill>
                  <a:srgbClr val="C7450B"/>
                </a:solidFill>
                <a:latin typeface="Segoe UI" panose="020B0502040204020203" pitchFamily="34" charset="0"/>
                <a:cs typeface="Segoe UI" panose="020B0502040204020203" pitchFamily="34" charset="0"/>
              </a:rPr>
              <a:t>хувиршгүй </a:t>
            </a:r>
            <a:r>
              <a:rPr lang="en-US" sz="2400" i="1" dirty="0">
                <a:solidFill>
                  <a:srgbClr val="C7450B"/>
                </a:solidFill>
                <a:latin typeface="Segoe UI" panose="020B0502040204020203" pitchFamily="34" charset="0"/>
                <a:cs typeface="Segoe UI" panose="020B0502040204020203" pitchFamily="34" charset="0"/>
              </a:rPr>
              <a:t>(immutable)</a:t>
            </a:r>
            <a:r>
              <a:rPr lang="mn-MN" sz="2400" dirty="0">
                <a:solidFill>
                  <a:srgbClr val="C7450B"/>
                </a:solidFill>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өгөгдлийг тойрсон (жижиг) функцийн (том) олонлогоор хийгддэг.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Тусгай зориулалтын программд зориулан программчлалын ерөнхий схемийг </a:t>
            </a:r>
            <a:r>
              <a:rPr lang="en-US" sz="2200" dirty="0">
                <a:latin typeface="Segoe UI" panose="020B0502040204020203" pitchFamily="34" charset="0"/>
                <a:cs typeface="Segoe UI" panose="020B0502040204020203" pitchFamily="34" charset="0"/>
              </a:rPr>
              <a:t>high-order</a:t>
            </a:r>
            <a:r>
              <a:rPr lang="mn-MN" sz="2200" dirty="0">
                <a:latin typeface="Segoe UI" panose="020B0502040204020203" pitchFamily="34" charset="0"/>
                <a:cs typeface="Segoe UI" panose="020B0502040204020203" pitchFamily="34" charset="0"/>
              </a:rPr>
              <a:t> функц байхаар тодорхойлж болно.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Жнь: "</a:t>
            </a:r>
            <a:r>
              <a:rPr lang="en-US" sz="2200" dirty="0">
                <a:latin typeface="Segoe UI" panose="020B0502040204020203" pitchFamily="34" charset="0"/>
                <a:cs typeface="Segoe UI" panose="020B0502040204020203" pitchFamily="34" charset="0"/>
              </a:rPr>
              <a:t>map, filter“</a:t>
            </a:r>
            <a:r>
              <a:rPr lang="mn-MN" sz="2200" dirty="0">
                <a:latin typeface="Segoe UI" panose="020B0502040204020203" pitchFamily="34" charset="0"/>
                <a:cs typeface="Segoe UI" panose="020B0502040204020203" pitchFamily="34" charset="0"/>
              </a:rPr>
              <a:t>, императив "</a:t>
            </a:r>
            <a:r>
              <a:rPr lang="en-US" sz="2200" dirty="0">
                <a:latin typeface="Segoe UI" panose="020B0502040204020203" pitchFamily="34" charset="0"/>
                <a:cs typeface="Segoe UI" panose="020B0502040204020203" pitchFamily="34" charset="0"/>
              </a:rPr>
              <a:t>linear scan of a sequence</a:t>
            </a:r>
            <a:r>
              <a:rPr lang="mn-MN" sz="2200" dirty="0">
                <a:latin typeface="Segoe UI" panose="020B0502040204020203" pitchFamily="34" charset="0"/>
                <a:cs typeface="Segoe UI" panose="020B0502040204020203" pitchFamily="34" charset="0"/>
              </a:rPr>
              <a:t>"-тай эквивалент.</a:t>
            </a:r>
          </a:p>
          <a:p>
            <a:pPr marL="800100" lvl="1"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lnSpc>
                <a:spcPct val="150000"/>
              </a:lnSpc>
              <a:spcBef>
                <a:spcPts val="12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Маш чухал: Программ схемийг илүү ашиглан кодын модуларыг нэмэгдүүлдэг. </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testing</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verification</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correctness</a:t>
            </a:r>
            <a:r>
              <a:rPr lang="mn-MN" sz="2200" dirty="0">
                <a:latin typeface="Segoe UI" panose="020B0502040204020203" pitchFamily="34" charset="0"/>
                <a:cs typeface="Segoe UI" panose="020B0502040204020203" pitchFamily="34" charset="0"/>
              </a:rPr>
              <a:t> тал дээр илүү хялбар, үр ашигтай.</a:t>
            </a: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Цэвэр програмчлалын хэлний онцлог нь ямар ч </a:t>
            </a:r>
            <a:r>
              <a:rPr lang="en-US" sz="2400" dirty="0">
                <a:latin typeface="Segoe UI" panose="020B0502040204020203" pitchFamily="34" charset="0"/>
                <a:cs typeface="Segoe UI" panose="020B0502040204020203" pitchFamily="34" charset="0"/>
              </a:rPr>
              <a:t>side effect-</a:t>
            </a:r>
            <a:r>
              <a:rPr lang="mn-MN" sz="2400" dirty="0">
                <a:latin typeface="Segoe UI" panose="020B0502040204020203" pitchFamily="34" charset="0"/>
                <a:cs typeface="Segoe UI" panose="020B0502040204020203" pitchFamily="34" charset="0"/>
              </a:rPr>
              <a:t>гүй байх </a:t>
            </a: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Том программ бичихэд төлөвтэй тооцооллоос зайлсхийх.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Программын </a:t>
            </a:r>
            <a:r>
              <a:rPr lang="en-US" sz="2200" dirty="0">
                <a:latin typeface="Segoe UI" panose="020B0502040204020203" pitchFamily="34" charset="0"/>
                <a:cs typeface="Segoe UI" panose="020B0502040204020203" pitchFamily="34" charset="0"/>
              </a:rPr>
              <a:t>correctness-</a:t>
            </a:r>
            <a:r>
              <a:rPr lang="mn-MN" sz="2200" dirty="0">
                <a:latin typeface="Segoe UI" panose="020B0502040204020203" pitchFamily="34" charset="0"/>
                <a:cs typeface="Segoe UI" panose="020B0502040204020203" pitchFamily="34" charset="0"/>
              </a:rPr>
              <a:t>г</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хянахад хялбар болгодог </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Scala</a:t>
            </a:r>
            <a:r>
              <a:rPr lang="mn-MN" sz="2400" dirty="0">
                <a:latin typeface="Segoe UI" panose="020B0502040204020203" pitchFamily="34" charset="0"/>
                <a:cs typeface="Segoe UI" panose="020B0502040204020203" pitchFamily="34" charset="0"/>
              </a:rPr>
              <a:t>: Нэрийг зарлах: </a:t>
            </a:r>
            <a:r>
              <a:rPr lang="en-US" sz="2400" dirty="0">
                <a:solidFill>
                  <a:srgbClr val="C7450B"/>
                </a:solidFill>
                <a:latin typeface="Segoe UI" panose="020B0502040204020203" pitchFamily="34" charset="0"/>
                <a:cs typeface="Segoe UI" panose="020B0502040204020203" pitchFamily="34" charset="0"/>
              </a:rPr>
              <a:t>var </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утга оноох</a:t>
            </a:r>
            <a:r>
              <a:rPr lang="en-US" sz="2400" dirty="0">
                <a:latin typeface="Segoe UI" panose="020B0502040204020203" pitchFamily="34" charset="0"/>
                <a:cs typeface="Segoe UI" panose="020B0502040204020203" pitchFamily="34" charset="0"/>
              </a:rPr>
              <a:t>), </a:t>
            </a:r>
            <a:r>
              <a:rPr lang="en-US" sz="2400" dirty="0" err="1">
                <a:solidFill>
                  <a:srgbClr val="C7450B"/>
                </a:solidFill>
                <a:latin typeface="Segoe UI" panose="020B0502040204020203" pitchFamily="34" charset="0"/>
                <a:cs typeface="Segoe UI" panose="020B0502040204020203" pitchFamily="34" charset="0"/>
              </a:rPr>
              <a:t>val</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өөрчлөх боломжгүй холболт</a:t>
            </a:r>
            <a:r>
              <a:rPr lang="en-US" sz="2400" dirty="0">
                <a:latin typeface="Segoe UI" panose="020B0502040204020203" pitchFamily="34" charset="0"/>
                <a:cs typeface="Segoe UI" panose="020B0502040204020203" pitchFamily="34" charset="0"/>
              </a:rPr>
              <a:t>)</a:t>
            </a:r>
            <a:endParaRPr lang="mn-MN" sz="2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1110D60-6406-4B9C-8A23-C499F5AD1E42}"/>
              </a:ext>
            </a:extLst>
          </p:cNvPr>
          <p:cNvPicPr>
            <a:picLocks noChangeAspect="1"/>
          </p:cNvPicPr>
          <p:nvPr/>
        </p:nvPicPr>
        <p:blipFill>
          <a:blip r:embed="rId3">
            <a:duotone>
              <a:prstClr val="black"/>
              <a:schemeClr val="accent3">
                <a:tint val="45000"/>
                <a:satMod val="400000"/>
              </a:schemeClr>
            </a:duotone>
          </a:blip>
          <a:stretch>
            <a:fillRect/>
          </a:stretch>
        </p:blipFill>
        <p:spPr>
          <a:xfrm>
            <a:off x="6342649" y="3096589"/>
            <a:ext cx="4293386" cy="958345"/>
          </a:xfrm>
          <a:prstGeom prst="rect">
            <a:avLst/>
          </a:prstGeom>
        </p:spPr>
      </p:pic>
      <p:pic>
        <p:nvPicPr>
          <p:cNvPr id="6" name="Picture 5">
            <a:extLst>
              <a:ext uri="{FF2B5EF4-FFF2-40B4-BE49-F238E27FC236}">
                <a16:creationId xmlns:a16="http://schemas.microsoft.com/office/drawing/2014/main" id="{4D25128F-165A-479A-9AFC-975990327A9A}"/>
              </a:ext>
            </a:extLst>
          </p:cNvPr>
          <p:cNvPicPr>
            <a:picLocks noChangeAspect="1"/>
          </p:cNvPicPr>
          <p:nvPr/>
        </p:nvPicPr>
        <p:blipFill>
          <a:blip r:embed="rId4">
            <a:duotone>
              <a:prstClr val="black"/>
              <a:schemeClr val="accent3">
                <a:tint val="45000"/>
                <a:satMod val="400000"/>
              </a:schemeClr>
            </a:duotone>
          </a:blip>
          <a:stretch>
            <a:fillRect/>
          </a:stretch>
        </p:blipFill>
        <p:spPr>
          <a:xfrm>
            <a:off x="1784746" y="3095643"/>
            <a:ext cx="4064606" cy="288270"/>
          </a:xfrm>
          <a:prstGeom prst="rect">
            <a:avLst/>
          </a:prstGeom>
        </p:spPr>
      </p:pic>
    </p:spTree>
    <p:extLst>
      <p:ext uri="{BB962C8B-B14F-4D97-AF65-F5344CB8AC3E}">
        <p14:creationId xmlns:p14="http://schemas.microsoft.com/office/powerpoint/2010/main" val="260995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520724" y="444279"/>
            <a:ext cx="79997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Төрөл</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144758"/>
            <a:ext cx="10850566" cy="466281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Төрлийг</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динамик шалгадаг </a:t>
            </a:r>
            <a:r>
              <a:rPr lang="en-US" sz="2400" dirty="0">
                <a:latin typeface="Segoe UI" panose="020B0502040204020203" pitchFamily="34" charset="0"/>
                <a:cs typeface="Segoe UI" panose="020B0502040204020203" pitchFamily="34" charset="0"/>
              </a:rPr>
              <a:t>Scheme</a:t>
            </a:r>
            <a:r>
              <a:rPr lang="mn-MN" sz="2400" dirty="0">
                <a:latin typeface="Segoe UI" panose="020B0502040204020203" pitchFamily="34" charset="0"/>
                <a:cs typeface="Segoe UI" panose="020B0502040204020203" pitchFamily="34" charset="0"/>
              </a:rPr>
              <a:t>-с бусад нь төрлийн хатуу статик системтэй. </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Төрлийн</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систем </a:t>
            </a:r>
            <a:r>
              <a:rPr lang="en-US" sz="2400" dirty="0">
                <a:latin typeface="Segoe UI" panose="020B0502040204020203" pitchFamily="34" charset="0"/>
                <a:cs typeface="Segoe UI" panose="020B0502040204020203" pitchFamily="34" charset="0"/>
              </a:rPr>
              <a:t>pair</a:t>
            </a:r>
            <a:r>
              <a:rPr lang="mn-MN" sz="24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list, "records" </a:t>
            </a:r>
            <a:r>
              <a:rPr lang="mn-MN" sz="2400" dirty="0">
                <a:latin typeface="Segoe UI" panose="020B0502040204020203" pitchFamily="34" charset="0"/>
                <a:cs typeface="Segoe UI" panose="020B0502040204020203" pitchFamily="34" charset="0"/>
              </a:rPr>
              <a:t>зэрэг шинэ төрлийг тодорхойлох боломжтой. Жнь</a:t>
            </a:r>
            <a:r>
              <a:rPr lang="en-US" sz="2400" dirty="0">
                <a:latin typeface="Segoe UI" panose="020B0502040204020203" pitchFamily="34" charset="0"/>
                <a:cs typeface="Segoe UI" panose="020B0502040204020203" pitchFamily="34" charset="0"/>
              </a:rPr>
              <a:t> ML-</a:t>
            </a:r>
            <a:r>
              <a:rPr lang="mn-MN" sz="2400" dirty="0">
                <a:latin typeface="Segoe UI" panose="020B0502040204020203" pitchFamily="34" charset="0"/>
                <a:cs typeface="Segoe UI" panose="020B0502040204020203" pitchFamily="34" charset="0"/>
              </a:rPr>
              <a:t>д:</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err="1">
                <a:latin typeface="Bahnschrift" panose="020B0502040204020203" pitchFamily="34" charset="0"/>
                <a:cs typeface="Segoe UI" panose="020B0502040204020203" pitchFamily="34" charset="0"/>
              </a:rPr>
              <a:t>add_p</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a:t>
            </a:r>
            <a:r>
              <a:rPr lang="en-US" sz="2200" dirty="0">
                <a:latin typeface="Segoe UI" panose="020B0502040204020203" pitchFamily="34" charset="0"/>
                <a:cs typeface="Segoe UI" panose="020B0502040204020203" pitchFamily="34" charset="0"/>
              </a:rPr>
              <a:t>int </a:t>
            </a:r>
            <a:r>
              <a:rPr lang="mn-MN" sz="2200" dirty="0">
                <a:latin typeface="Segoe UI" panose="020B0502040204020203" pitchFamily="34" charset="0"/>
                <a:cs typeface="Segoe UI" panose="020B0502040204020203" pitchFamily="34" charset="0"/>
              </a:rPr>
              <a:t>хосыг шаарддаг</a:t>
            </a:r>
            <a:r>
              <a:rPr lang="en-US" sz="2200" dirty="0">
                <a:latin typeface="Segoe UI" panose="020B0502040204020203" pitchFamily="34" charset="0"/>
                <a:cs typeface="Segoe UI" panose="020B0502040204020203" pitchFamily="34" charset="0"/>
              </a:rPr>
              <a:t>, n1-</a:t>
            </a:r>
            <a:r>
              <a:rPr lang="mn-MN" sz="2200" dirty="0">
                <a:latin typeface="Segoe UI" panose="020B0502040204020203" pitchFamily="34" charset="0"/>
                <a:cs typeface="Segoe UI" panose="020B0502040204020203" pitchFamily="34" charset="0"/>
              </a:rPr>
              <a:t>г утгатай, </a:t>
            </a:r>
            <a:r>
              <a:rPr lang="en-US" sz="2200" dirty="0">
                <a:latin typeface="Segoe UI" panose="020B0502040204020203" pitchFamily="34" charset="0"/>
                <a:cs typeface="Segoe UI" panose="020B0502040204020203" pitchFamily="34" charset="0"/>
              </a:rPr>
              <a:t>n2-</a:t>
            </a:r>
            <a:r>
              <a:rPr lang="mn-MN" sz="2200" dirty="0">
                <a:latin typeface="Segoe UI" panose="020B0502040204020203" pitchFamily="34" charset="0"/>
                <a:cs typeface="Segoe UI" panose="020B0502040204020203" pitchFamily="34" charset="0"/>
              </a:rPr>
              <a:t>г хоосон бол ажиллахгүй.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Төрлийн системийнх нь чухал хэсэг бол функц төрөл</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Функц нь тэмдэглэгдэх, илэрхийлэгдэх утгууд (хэрэв хэл нь императив оролцоотой бол хадгалагдах боломжтой) </a:t>
            </a:r>
          </a:p>
        </p:txBody>
      </p:sp>
      <p:pic>
        <p:nvPicPr>
          <p:cNvPr id="3" name="Picture 2">
            <a:extLst>
              <a:ext uri="{FF2B5EF4-FFF2-40B4-BE49-F238E27FC236}">
                <a16:creationId xmlns:a16="http://schemas.microsoft.com/office/drawing/2014/main" id="{DB7970C2-53AE-4325-A758-85717ED9C564}"/>
              </a:ext>
            </a:extLst>
          </p:cNvPr>
          <p:cNvPicPr>
            <a:picLocks noChangeAspect="1"/>
          </p:cNvPicPr>
          <p:nvPr/>
        </p:nvPicPr>
        <p:blipFill>
          <a:blip r:embed="rId3"/>
          <a:stretch>
            <a:fillRect/>
          </a:stretch>
        </p:blipFill>
        <p:spPr>
          <a:xfrm>
            <a:off x="3798278" y="2754121"/>
            <a:ext cx="5205536" cy="410755"/>
          </a:xfrm>
          <a:prstGeom prst="rect">
            <a:avLst/>
          </a:prstGeom>
        </p:spPr>
      </p:pic>
    </p:spTree>
    <p:extLst>
      <p:ext uri="{BB962C8B-B14F-4D97-AF65-F5344CB8AC3E}">
        <p14:creationId xmlns:p14="http://schemas.microsoft.com/office/powerpoint/2010/main" val="400138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561952" y="444279"/>
            <a:ext cx="695853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Хориглодог илэрхийлэл</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157146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ТӨРӨЛ</a:t>
            </a:r>
            <a:endParaRPr lang="en-US" b="1" dirty="0">
              <a:latin typeface="Segoe UI Light" panose="020B0502040204020203" pitchFamily="34" charset="0"/>
              <a:cs typeface="Segoe UI Light" panose="020B0502040204020203" pitchFamily="34" charset="0"/>
            </a:endParaRP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044278"/>
            <a:ext cx="10850566" cy="566308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Төрөлтэй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д төрөлжүүлэх боломжгүй илэрхийлэл. Жнь:</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Өөр нэг хориглогдсон илэрхийлэл (төрөлжүүлэлтийг зөрчсөн) өөртөө хэрэглэх (</a:t>
            </a:r>
            <a:r>
              <a:rPr lang="en-US" sz="2400" dirty="0">
                <a:latin typeface="Segoe UI" panose="020B0502040204020203" pitchFamily="34" charset="0"/>
                <a:cs typeface="Segoe UI" panose="020B0502040204020203" pitchFamily="34" charset="0"/>
              </a:rPr>
              <a:t>self-application) </a:t>
            </a:r>
            <a:r>
              <a:rPr lang="mn-MN" sz="2400" dirty="0">
                <a:latin typeface="Segoe UI" panose="020B0502040204020203" pitchFamily="34" charset="0"/>
                <a:cs typeface="Segoe UI" panose="020B0502040204020203" pitchFamily="34" charset="0"/>
              </a:rPr>
              <a:t>юм:</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Оноолтын зүүн талд байгаа тул ‘</a:t>
            </a:r>
            <a:r>
              <a:rPr lang="en-US" sz="2200" dirty="0">
                <a:latin typeface="Segoe UI" panose="020B0502040204020203" pitchFamily="34" charset="0"/>
                <a:cs typeface="Segoe UI" panose="020B0502040204020203" pitchFamily="34" charset="0"/>
              </a:rPr>
              <a:t>a -&gt; ’b </a:t>
            </a:r>
            <a:r>
              <a:rPr lang="mn-MN" sz="2200" dirty="0">
                <a:latin typeface="Segoe UI" panose="020B0502040204020203" pitchFamily="34" charset="0"/>
                <a:cs typeface="Segoe UI" panose="020B0502040204020203" pitchFamily="34" charset="0"/>
              </a:rPr>
              <a:t>хэлбэрийн төрөлтэй байх ёстой. Мөн Функцийн аргумент болох (баруун талд) тул функцэд шаардагдах төрөлтэй байх ёстой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a:t>
            </a:r>
            <a:r>
              <a:rPr lang="en-US" sz="2200" dirty="0">
                <a:latin typeface="Segoe UI" panose="020B0502040204020203" pitchFamily="34" charset="0"/>
                <a:cs typeface="Segoe UI" panose="020B0502040204020203" pitchFamily="34" charset="0"/>
              </a:rPr>
              <a:t>a </a:t>
            </a:r>
            <a:r>
              <a:rPr lang="mn-MN" sz="2200" dirty="0">
                <a:latin typeface="Segoe UI" panose="020B0502040204020203" pitchFamily="34" charset="0"/>
                <a:cs typeface="Segoe UI" panose="020B0502040204020203" pitchFamily="34" charset="0"/>
              </a:rPr>
              <a:t>төрлийн</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x </a:t>
            </a:r>
            <a:r>
              <a:rPr lang="mn-MN" sz="2200" dirty="0">
                <a:latin typeface="Segoe UI" panose="020B0502040204020203" pitchFamily="34" charset="0"/>
                <a:cs typeface="Segoe UI" panose="020B0502040204020203" pitchFamily="34" charset="0"/>
              </a:rPr>
              <a:t>нь нэгэн зэрэг '</a:t>
            </a:r>
            <a:r>
              <a:rPr lang="en-US" sz="2200" dirty="0">
                <a:latin typeface="Segoe UI" panose="020B0502040204020203" pitchFamily="34" charset="0"/>
                <a:cs typeface="Segoe UI" panose="020B0502040204020203" pitchFamily="34" charset="0"/>
              </a:rPr>
              <a:t>a </a:t>
            </a:r>
            <a:r>
              <a:rPr lang="mn-MN" sz="2200" dirty="0">
                <a:latin typeface="Segoe UI" panose="020B0502040204020203" pitchFamily="34" charset="0"/>
                <a:cs typeface="Segoe UI" panose="020B0502040204020203" pitchFamily="34" charset="0"/>
              </a:rPr>
              <a:t>болон '</a:t>
            </a:r>
            <a:r>
              <a:rPr lang="en-US" sz="2200" dirty="0">
                <a:latin typeface="Segoe UI" panose="020B0502040204020203" pitchFamily="34" charset="0"/>
                <a:cs typeface="Segoe UI" panose="020B0502040204020203" pitchFamily="34" charset="0"/>
              </a:rPr>
              <a:t>a -&gt; 'b </a:t>
            </a:r>
            <a:r>
              <a:rPr lang="mn-MN" sz="2200" dirty="0">
                <a:latin typeface="Segoe UI" panose="020B0502040204020203" pitchFamily="34" charset="0"/>
                <a:cs typeface="Segoe UI" panose="020B0502040204020203" pitchFamily="34" charset="0"/>
              </a:rPr>
              <a:t>төрлийн байх ёстой тул эдгээр хоёр илэрхийллийг "нэгдмэл" байлгах арга байхгүй.</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Scheme </a:t>
            </a:r>
            <a:r>
              <a:rPr lang="mn-MN" sz="2400" dirty="0">
                <a:latin typeface="Segoe UI" panose="020B0502040204020203" pitchFamily="34" charset="0"/>
                <a:cs typeface="Segoe UI" panose="020B0502040204020203" pitchFamily="34" charset="0"/>
              </a:rPr>
              <a:t>зэрэг төрлийн хатуу системгүй хэл </a:t>
            </a:r>
            <a:r>
              <a:rPr lang="en-US" sz="2400" dirty="0">
                <a:latin typeface="Segoe UI" panose="020B0502040204020203" pitchFamily="34" charset="0"/>
                <a:cs typeface="Segoe UI" panose="020B0502040204020203" pitchFamily="34" charset="0"/>
              </a:rPr>
              <a:t>Delta </a:t>
            </a:r>
            <a:r>
              <a:rPr lang="mn-MN" sz="2400" dirty="0">
                <a:latin typeface="Segoe UI" panose="020B0502040204020203" pitchFamily="34" charset="0"/>
                <a:cs typeface="Segoe UI" panose="020B0502040204020203" pitchFamily="34" charset="0"/>
              </a:rPr>
              <a:t>функцийг бичиж болно.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(4 3)</a:t>
            </a:r>
            <a:r>
              <a:rPr lang="mn-MN" sz="2200" dirty="0">
                <a:latin typeface="Segoe UI" panose="020B0502040204020203" pitchFamily="34" charset="0"/>
                <a:cs typeface="Segoe UI" panose="020B0502040204020203" pitchFamily="34" charset="0"/>
              </a:rPr>
              <a:t> гэж хэрэглэвэл </a:t>
            </a:r>
            <a:r>
              <a:rPr lang="en-US" sz="2200" dirty="0">
                <a:latin typeface="Segoe UI" panose="020B0502040204020203" pitchFamily="34" charset="0"/>
                <a:cs typeface="Segoe UI" panose="020B0502040204020203" pitchFamily="34" charset="0"/>
              </a:rPr>
              <a:t>int </a:t>
            </a:r>
            <a:r>
              <a:rPr lang="mn-MN" sz="2200" dirty="0">
                <a:latin typeface="Segoe UI" panose="020B0502040204020203" pitchFamily="34" charset="0"/>
                <a:cs typeface="Segoe UI" panose="020B0502040204020203" pitchFamily="34" charset="0"/>
              </a:rPr>
              <a:t>4-ийг </a:t>
            </a:r>
            <a:r>
              <a:rPr lang="en-US" sz="2200" dirty="0">
                <a:latin typeface="Segoe UI" panose="020B0502040204020203" pitchFamily="34" charset="0"/>
                <a:cs typeface="Segoe UI" panose="020B0502040204020203" pitchFamily="34" charset="0"/>
              </a:rPr>
              <a:t>int </a:t>
            </a:r>
            <a:r>
              <a:rPr lang="mn-MN" sz="2200" dirty="0">
                <a:latin typeface="Segoe UI" panose="020B0502040204020203" pitchFamily="34" charset="0"/>
                <a:cs typeface="Segoe UI" panose="020B0502040204020203" pitchFamily="34" charset="0"/>
              </a:rPr>
              <a:t>3-д хэрэглэх</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болж биелэлтийн үед хийсвэр машин алдаа өгнө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зүүн гар талын хэсэг нь функц биш</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a:t>
            </a:r>
            <a:endParaRPr lang="mn-MN" sz="24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3D70F96-C2AD-4798-9B91-BF64CAD6BEAB}"/>
              </a:ext>
            </a:extLst>
          </p:cNvPr>
          <p:cNvPicPr>
            <a:picLocks noChangeAspect="1"/>
          </p:cNvPicPr>
          <p:nvPr/>
        </p:nvPicPr>
        <p:blipFill>
          <a:blip r:embed="rId3"/>
          <a:stretch>
            <a:fillRect/>
          </a:stretch>
        </p:blipFill>
        <p:spPr>
          <a:xfrm>
            <a:off x="1621947" y="1574217"/>
            <a:ext cx="8948105" cy="352596"/>
          </a:xfrm>
          <a:prstGeom prst="rect">
            <a:avLst/>
          </a:prstGeom>
        </p:spPr>
      </p:pic>
      <p:pic>
        <p:nvPicPr>
          <p:cNvPr id="5" name="Picture 4">
            <a:extLst>
              <a:ext uri="{FF2B5EF4-FFF2-40B4-BE49-F238E27FC236}">
                <a16:creationId xmlns:a16="http://schemas.microsoft.com/office/drawing/2014/main" id="{9644F4F1-9DC8-4B06-9250-FF0B37FFCF0C}"/>
              </a:ext>
            </a:extLst>
          </p:cNvPr>
          <p:cNvPicPr>
            <a:picLocks noChangeAspect="1"/>
          </p:cNvPicPr>
          <p:nvPr/>
        </p:nvPicPr>
        <p:blipFill>
          <a:blip r:embed="rId4"/>
          <a:stretch>
            <a:fillRect/>
          </a:stretch>
        </p:blipFill>
        <p:spPr>
          <a:xfrm>
            <a:off x="4303785" y="2758254"/>
            <a:ext cx="3584428" cy="327274"/>
          </a:xfrm>
          <a:prstGeom prst="rect">
            <a:avLst/>
          </a:prstGeom>
        </p:spPr>
      </p:pic>
      <p:pic>
        <p:nvPicPr>
          <p:cNvPr id="8" name="Picture 7">
            <a:extLst>
              <a:ext uri="{FF2B5EF4-FFF2-40B4-BE49-F238E27FC236}">
                <a16:creationId xmlns:a16="http://schemas.microsoft.com/office/drawing/2014/main" id="{942E085A-6800-4336-9391-920E43E70CED}"/>
              </a:ext>
            </a:extLst>
          </p:cNvPr>
          <p:cNvPicPr>
            <a:picLocks noChangeAspect="1"/>
          </p:cNvPicPr>
          <p:nvPr/>
        </p:nvPicPr>
        <p:blipFill>
          <a:blip r:embed="rId5"/>
          <a:stretch>
            <a:fillRect/>
          </a:stretch>
        </p:blipFill>
        <p:spPr>
          <a:xfrm>
            <a:off x="4943789" y="5465176"/>
            <a:ext cx="2582683" cy="375663"/>
          </a:xfrm>
          <a:prstGeom prst="rect">
            <a:avLst/>
          </a:prstGeom>
        </p:spPr>
      </p:pic>
    </p:spTree>
    <p:extLst>
      <p:ext uri="{BB962C8B-B14F-4D97-AF65-F5344CB8AC3E}">
        <p14:creationId xmlns:p14="http://schemas.microsoft.com/office/powerpoint/2010/main" val="424314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520724" y="444279"/>
            <a:ext cx="799975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Императив өнцөг</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2990491"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8" y="444279"/>
            <a:ext cx="2784131"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(PROGRAMMING IN FL)</a:t>
            </a:r>
          </a:p>
        </p:txBody>
      </p:sp>
      <p:sp>
        <p:nvSpPr>
          <p:cNvPr id="12" name="TextBox 11">
            <a:extLst>
              <a:ext uri="{FF2B5EF4-FFF2-40B4-BE49-F238E27FC236}">
                <a16:creationId xmlns:a16="http://schemas.microsoft.com/office/drawing/2014/main" id="{810A5C35-6763-42BC-8924-FAD594B61E22}"/>
              </a:ext>
            </a:extLst>
          </p:cNvPr>
          <p:cNvSpPr txBox="1"/>
          <p:nvPr/>
        </p:nvSpPr>
        <p:spPr>
          <a:xfrm>
            <a:off x="670717" y="1144758"/>
            <a:ext cx="10850566" cy="513986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Олон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д гадаад нөлөөгөөр өөрчлөгдөх төлвийг бүхий императив механизмуудыг агуулагддаг. </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ML-</a:t>
            </a:r>
            <a:r>
              <a:rPr lang="mn-MN" sz="2400" dirty="0">
                <a:latin typeface="Segoe UI" panose="020B0502040204020203" pitchFamily="34" charset="0"/>
                <a:cs typeface="Segoe UI" panose="020B0502040204020203" pitchFamily="34" charset="0"/>
              </a:rPr>
              <a:t>д бодитоор засварлагдах боломжтой хувьсагч (</a:t>
            </a:r>
            <a:r>
              <a:rPr lang="en-US" sz="2400" dirty="0">
                <a:latin typeface="Segoe UI" panose="020B0502040204020203" pitchFamily="34" charset="0"/>
                <a:cs typeface="Segoe UI" panose="020B0502040204020203" pitchFamily="34" charset="0"/>
              </a:rPr>
              <a:t>reference cell</a:t>
            </a:r>
            <a:r>
              <a:rPr lang="mn-MN" sz="2400" dirty="0">
                <a:latin typeface="Segoe UI" panose="020B0502040204020203" pitchFamily="34" charset="0"/>
                <a:cs typeface="Segoe UI" panose="020B0502040204020203" pitchFamily="34" charset="0"/>
              </a:rPr>
              <a:t>) байдаг.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Огт өөр санах ойн хэмжээтэй утгуудыг </a:t>
            </a:r>
            <a:r>
              <a:rPr lang="en-US" sz="2400" dirty="0">
                <a:latin typeface="Segoe UI" panose="020B0502040204020203" pitchFamily="34" charset="0"/>
                <a:cs typeface="Segoe UI" panose="020B0502040204020203" pitchFamily="34" charset="0"/>
              </a:rPr>
              <a:t>reference cell</a:t>
            </a:r>
            <a:r>
              <a:rPr lang="mn-MN" sz="2400" dirty="0">
                <a:latin typeface="Segoe UI" panose="020B0502040204020203" pitchFamily="34" charset="0"/>
                <a:cs typeface="Segoe UI" panose="020B0502040204020203" pitchFamily="34" charset="0"/>
              </a:rPr>
              <a:t>-д хадгалах боломжтой. Далд явагдана. Жнь, жагсаалт ба тэмдэгт мөр.</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Өөрчлөгдөж боломжтой хувьсагчдаас гадна </a:t>
            </a:r>
            <a:r>
              <a:rPr lang="en-US" sz="2400" dirty="0">
                <a:latin typeface="Segoe UI" panose="020B0502040204020203" pitchFamily="34" charset="0"/>
                <a:cs typeface="Segoe UI" panose="020B0502040204020203" pitchFamily="34" charset="0"/>
              </a:rPr>
              <a:t>ML </a:t>
            </a:r>
            <a:r>
              <a:rPr lang="mn-MN" sz="2400" dirty="0">
                <a:latin typeface="Segoe UI" panose="020B0502040204020203" pitchFamily="34" charset="0"/>
                <a:cs typeface="Segoe UI" panose="020B0502040204020203" pitchFamily="34" charset="0"/>
              </a:rPr>
              <a:t>нь дараалсан бичлэг (;) болон </a:t>
            </a:r>
            <a:r>
              <a:rPr lang="en-US" sz="2400" dirty="0">
                <a:latin typeface="Segoe UI" panose="020B0502040204020203" pitchFamily="34" charset="0"/>
                <a:cs typeface="Segoe UI" panose="020B0502040204020203" pitchFamily="34" charset="0"/>
              </a:rPr>
              <a:t>loop </a:t>
            </a:r>
            <a:r>
              <a:rPr lang="mn-MN" sz="2400" dirty="0">
                <a:latin typeface="Segoe UI" panose="020B0502040204020203" pitchFamily="34" charset="0"/>
                <a:cs typeface="Segoe UI" panose="020B0502040204020203" pitchFamily="34" charset="0"/>
              </a:rPr>
              <a:t>гэх мэт императив хяналтын бүтцийг бий болгодог.</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57C06B-A18D-4707-97FA-C18BDAF69E4F}"/>
              </a:ext>
            </a:extLst>
          </p:cNvPr>
          <p:cNvPicPr>
            <a:picLocks noChangeAspect="1"/>
          </p:cNvPicPr>
          <p:nvPr/>
        </p:nvPicPr>
        <p:blipFill>
          <a:blip r:embed="rId3"/>
          <a:stretch>
            <a:fillRect/>
          </a:stretch>
        </p:blipFill>
        <p:spPr>
          <a:xfrm>
            <a:off x="1157584" y="2500640"/>
            <a:ext cx="983944" cy="285005"/>
          </a:xfrm>
          <a:prstGeom prst="rect">
            <a:avLst/>
          </a:prstGeom>
        </p:spPr>
      </p:pic>
      <p:pic>
        <p:nvPicPr>
          <p:cNvPr id="6" name="Picture 5">
            <a:extLst>
              <a:ext uri="{FF2B5EF4-FFF2-40B4-BE49-F238E27FC236}">
                <a16:creationId xmlns:a16="http://schemas.microsoft.com/office/drawing/2014/main" id="{5DF39FAE-97D1-498D-84C8-254CEEFA34E2}"/>
              </a:ext>
            </a:extLst>
          </p:cNvPr>
          <p:cNvPicPr>
            <a:picLocks noChangeAspect="1"/>
          </p:cNvPicPr>
          <p:nvPr/>
        </p:nvPicPr>
        <p:blipFill>
          <a:blip r:embed="rId4"/>
          <a:stretch>
            <a:fillRect/>
          </a:stretch>
        </p:blipFill>
        <p:spPr>
          <a:xfrm>
            <a:off x="1157584" y="2788280"/>
            <a:ext cx="2442896" cy="339291"/>
          </a:xfrm>
          <a:prstGeom prst="rect">
            <a:avLst/>
          </a:prstGeom>
        </p:spPr>
      </p:pic>
      <p:pic>
        <p:nvPicPr>
          <p:cNvPr id="8" name="Picture 7">
            <a:extLst>
              <a:ext uri="{FF2B5EF4-FFF2-40B4-BE49-F238E27FC236}">
                <a16:creationId xmlns:a16="http://schemas.microsoft.com/office/drawing/2014/main" id="{420FA634-AADD-44D9-A83D-9D836DE0A3E5}"/>
              </a:ext>
            </a:extLst>
          </p:cNvPr>
          <p:cNvPicPr>
            <a:picLocks noChangeAspect="1"/>
          </p:cNvPicPr>
          <p:nvPr/>
        </p:nvPicPr>
        <p:blipFill>
          <a:blip r:embed="rId5"/>
          <a:stretch>
            <a:fillRect/>
          </a:stretch>
        </p:blipFill>
        <p:spPr>
          <a:xfrm>
            <a:off x="4419193" y="2436176"/>
            <a:ext cx="2714329" cy="413935"/>
          </a:xfrm>
          <a:prstGeom prst="rect">
            <a:avLst/>
          </a:prstGeom>
        </p:spPr>
      </p:pic>
      <p:pic>
        <p:nvPicPr>
          <p:cNvPr id="14" name="Picture 13">
            <a:extLst>
              <a:ext uri="{FF2B5EF4-FFF2-40B4-BE49-F238E27FC236}">
                <a16:creationId xmlns:a16="http://schemas.microsoft.com/office/drawing/2014/main" id="{0C93A43E-62DF-4E80-A8BE-82C4B20B2C69}"/>
              </a:ext>
            </a:extLst>
          </p:cNvPr>
          <p:cNvPicPr>
            <a:picLocks noChangeAspect="1"/>
          </p:cNvPicPr>
          <p:nvPr/>
        </p:nvPicPr>
        <p:blipFill>
          <a:blip r:embed="rId6"/>
          <a:stretch>
            <a:fillRect/>
          </a:stretch>
        </p:blipFill>
        <p:spPr>
          <a:xfrm>
            <a:off x="4508847" y="2829515"/>
            <a:ext cx="2083247" cy="291790"/>
          </a:xfrm>
          <a:prstGeom prst="rect">
            <a:avLst/>
          </a:prstGeom>
        </p:spPr>
      </p:pic>
      <p:pic>
        <p:nvPicPr>
          <p:cNvPr id="16" name="Picture 15">
            <a:extLst>
              <a:ext uri="{FF2B5EF4-FFF2-40B4-BE49-F238E27FC236}">
                <a16:creationId xmlns:a16="http://schemas.microsoft.com/office/drawing/2014/main" id="{8CBBCAD8-1A45-4A6D-A85D-5A624CCB56D5}"/>
              </a:ext>
            </a:extLst>
          </p:cNvPr>
          <p:cNvPicPr>
            <a:picLocks noChangeAspect="1"/>
          </p:cNvPicPr>
          <p:nvPr/>
        </p:nvPicPr>
        <p:blipFill>
          <a:blip r:embed="rId7"/>
          <a:stretch>
            <a:fillRect/>
          </a:stretch>
        </p:blipFill>
        <p:spPr>
          <a:xfrm>
            <a:off x="8007116" y="2536833"/>
            <a:ext cx="2449682" cy="576795"/>
          </a:xfrm>
          <a:prstGeom prst="rect">
            <a:avLst/>
          </a:prstGeom>
        </p:spPr>
      </p:pic>
      <p:pic>
        <p:nvPicPr>
          <p:cNvPr id="18" name="Picture 17">
            <a:extLst>
              <a:ext uri="{FF2B5EF4-FFF2-40B4-BE49-F238E27FC236}">
                <a16:creationId xmlns:a16="http://schemas.microsoft.com/office/drawing/2014/main" id="{B67D96ED-9924-4108-A88E-C93491CF49F7}"/>
              </a:ext>
            </a:extLst>
          </p:cNvPr>
          <p:cNvPicPr>
            <a:picLocks noChangeAspect="1"/>
          </p:cNvPicPr>
          <p:nvPr/>
        </p:nvPicPr>
        <p:blipFill>
          <a:blip r:embed="rId8"/>
          <a:stretch>
            <a:fillRect/>
          </a:stretch>
        </p:blipFill>
        <p:spPr>
          <a:xfrm>
            <a:off x="2559398" y="4139588"/>
            <a:ext cx="7073204" cy="708090"/>
          </a:xfrm>
          <a:prstGeom prst="rect">
            <a:avLst/>
          </a:prstGeom>
        </p:spPr>
      </p:pic>
    </p:spTree>
    <p:extLst>
      <p:ext uri="{BB962C8B-B14F-4D97-AF65-F5344CB8AC3E}">
        <p14:creationId xmlns:p14="http://schemas.microsoft.com/office/powerpoint/2010/main" val="303272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Дүгнэлт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2ACDDCC9-0BF6-4D7E-8A08-5EF74D2121E6}"/>
              </a:ext>
            </a:extLst>
          </p:cNvPr>
          <p:cNvSpPr txBox="1"/>
          <p:nvPr/>
        </p:nvSpPr>
        <p:spPr>
          <a:xfrm>
            <a:off x="670717" y="1144758"/>
            <a:ext cx="10850566" cy="515525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Тооцооллын эхлэн суралцагчид үр ашигтай программ зохиох, бичих нь хамгийн чухал гэж үздэг. </a:t>
            </a:r>
            <a:r>
              <a:rPr lang="mn-MN" sz="2200" dirty="0">
                <a:latin typeface="Segoe UI" panose="020B0502040204020203" pitchFamily="34" charset="0"/>
                <a:cs typeface="Segoe UI" panose="020B0502040204020203" pitchFamily="34" charset="0"/>
              </a:rPr>
              <a:t>ПХ-ийн инженерчлэлд судалгаа том зургаар хардаг.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ПХ-ийн төслийн зөв, уншигдах чадвар, хадгалах чадвар, найдвартай байдал. </a:t>
            </a:r>
          </a:p>
          <a:p>
            <a:pPr marL="800100" lvl="1" indent="-342900">
              <a:spcBef>
                <a:spcPts val="600"/>
              </a:spcBef>
              <a:buFont typeface="Arial" panose="020B0604020202020204" pitchFamily="34" charset="0"/>
              <a:buChar char="•"/>
            </a:pPr>
            <a:r>
              <a:rPr lang="mn-MN" sz="2200" i="1" dirty="0">
                <a:solidFill>
                  <a:schemeClr val="accent3">
                    <a:lumMod val="50000"/>
                  </a:schemeClr>
                </a:solidFill>
                <a:latin typeface="Segoe UI" panose="020B0502040204020203" pitchFamily="34" charset="0"/>
                <a:cs typeface="Segoe UI" panose="020B0502040204020203" pitchFamily="34" charset="0"/>
              </a:rPr>
              <a:t>Эдийн засаг:</a:t>
            </a:r>
            <a:r>
              <a:rPr lang="mn-MN" sz="2200" dirty="0">
                <a:solidFill>
                  <a:schemeClr val="accent3">
                    <a:lumMod val="50000"/>
                  </a:schemeClr>
                </a:solidFill>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нийт зардлын тавиас дээш хувийг эзэлдэг; </a:t>
            </a:r>
          </a:p>
          <a:p>
            <a:pPr marL="800100" lvl="1" indent="-342900">
              <a:spcBef>
                <a:spcPts val="600"/>
              </a:spcBef>
              <a:buFont typeface="Arial" panose="020B0604020202020204" pitchFamily="34" charset="0"/>
              <a:buChar char="•"/>
            </a:pPr>
            <a:r>
              <a:rPr lang="mn-MN" sz="2200" i="1" dirty="0">
                <a:solidFill>
                  <a:schemeClr val="accent3">
                    <a:lumMod val="50000"/>
                  </a:schemeClr>
                </a:solidFill>
                <a:latin typeface="Segoe UI" panose="020B0502040204020203" pitchFamily="34" charset="0"/>
                <a:cs typeface="Segoe UI" panose="020B0502040204020203" pitchFamily="34" charset="0"/>
              </a:rPr>
              <a:t>Нийгэм:</a:t>
            </a:r>
            <a:r>
              <a:rPr lang="mn-MN" sz="2200" dirty="0">
                <a:latin typeface="Segoe UI" panose="020B0502040204020203" pitchFamily="34" charset="0"/>
                <a:cs typeface="Segoe UI" panose="020B0502040204020203" pitchFamily="34" charset="0"/>
              </a:rPr>
              <a:t> ПХ-ийн засвар үйлчилгээ (уншигдах чадвараас шалтгаална) хэдэн арван жилийн хугацаанд олон зуун хүнийг хамарч болно. </a:t>
            </a:r>
          </a:p>
          <a:p>
            <a:pPr marL="800100" lvl="1" indent="-342900">
              <a:spcBef>
                <a:spcPts val="600"/>
              </a:spcBef>
              <a:buFont typeface="Arial" panose="020B0604020202020204" pitchFamily="34" charset="0"/>
              <a:buChar char="•"/>
            </a:pPr>
            <a:r>
              <a:rPr lang="mn-MN" sz="2200" i="1" dirty="0">
                <a:solidFill>
                  <a:schemeClr val="accent3">
                    <a:lumMod val="50000"/>
                  </a:schemeClr>
                </a:solidFill>
                <a:latin typeface="Segoe UI" panose="020B0502040204020203" pitchFamily="34" charset="0"/>
                <a:cs typeface="Segoe UI" panose="020B0502040204020203" pitchFamily="34" charset="0"/>
              </a:rPr>
              <a:t>Ёс суртахуун:</a:t>
            </a:r>
            <a:r>
              <a:rPr lang="mn-MN" sz="2200" dirty="0">
                <a:latin typeface="Segoe UI" panose="020B0502040204020203" pitchFamily="34" charset="0"/>
                <a:cs typeface="Segoe UI" panose="020B0502040204020203" pitchFamily="34" charset="0"/>
              </a:rPr>
              <a:t> ПХ-ийн системийн найдвартай, зөв эсэхээс олон мянган хүний амь нас, эрүүл мэнд хамаарна.</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Гадаад нөлөө бүхий программын талаар дүгнэлт хийх нь хэцүү, үнэтэй байдаг. Эсрэгээр, гадаад нөлөөгүй бол стандарт техникүүд байдаг.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Хэрэв найдвартай байдал, уншигдахуйц, зөв байдал нь үр ашгаас чухал бол функционал програмчлал нь илүү уншигдахуйц ПХ-ийг бий болгоно</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Зөвийг тогтооход хялбар учир илүү найдвартай байдаг. </a:t>
            </a:r>
          </a:p>
        </p:txBody>
      </p:sp>
    </p:spTree>
    <p:extLst>
      <p:ext uri="{BB962C8B-B14F-4D97-AF65-F5344CB8AC3E}">
        <p14:creationId xmlns:p14="http://schemas.microsoft.com/office/powerpoint/2010/main" val="143329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92414" y="444279"/>
            <a:ext cx="932806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accent3">
                    <a:lumMod val="50000"/>
                  </a:schemeClr>
                </a:solidFill>
                <a:latin typeface="Segoe UI" panose="020B0502040204020203" pitchFamily="34" charset="0"/>
                <a:cs typeface="Segoe UI" panose="020B0502040204020203" pitchFamily="34" charset="0"/>
              </a:rPr>
              <a:t>An Assessment</a:t>
            </a: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1662181"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70717" y="444279"/>
            <a:ext cx="145502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ДҮГНЭЛТ</a:t>
            </a:r>
            <a:endParaRPr lang="en-US" b="1" dirty="0">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2ACDDCC9-0BF6-4D7E-8A08-5EF74D2121E6}"/>
              </a:ext>
            </a:extLst>
          </p:cNvPr>
          <p:cNvSpPr txBox="1"/>
          <p:nvPr/>
        </p:nvSpPr>
        <p:spPr>
          <a:xfrm>
            <a:off x="670717" y="1144758"/>
            <a:ext cx="10850566" cy="552458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Цэвэр бус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ний хувьд</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ч, мөн </a:t>
            </a: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ний оролцоо бүхий ердийн императив хэлний хувьд ч ПХ-ийн төлөвгүй чухал бүрдэл хэсгийг тусгаарлаж болно.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Ингэснээр гадаад нөлөөгүй үргэлж ижил ажиллахыг нь баталж болно.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Тиймээс </a:t>
            </a:r>
            <a:r>
              <a:rPr lang="en-US" sz="2200" dirty="0">
                <a:latin typeface="Segoe UI" panose="020B0502040204020203" pitchFamily="34" charset="0"/>
                <a:cs typeface="Segoe UI" panose="020B0502040204020203" pitchFamily="34" charset="0"/>
              </a:rPr>
              <a:t>high-order </a:t>
            </a:r>
            <a:r>
              <a:rPr lang="mn-MN" sz="2200" dirty="0">
                <a:latin typeface="Segoe UI" panose="020B0502040204020203" pitchFamily="34" charset="0"/>
                <a:cs typeface="Segoe UI" panose="020B0502040204020203" pitchFamily="34" charset="0"/>
              </a:rPr>
              <a:t>функц нь орчин үеийн </a:t>
            </a:r>
            <a:r>
              <a:rPr lang="en-US" sz="2200" dirty="0">
                <a:latin typeface="Segoe UI" panose="020B0502040204020203" pitchFamily="34" charset="0"/>
                <a:cs typeface="Segoe UI" panose="020B0502040204020203" pitchFamily="34" charset="0"/>
              </a:rPr>
              <a:t>PL</a:t>
            </a:r>
            <a:r>
              <a:rPr lang="mn-MN" sz="2200" dirty="0">
                <a:latin typeface="Segoe UI" panose="020B0502040204020203" pitchFamily="34" charset="0"/>
                <a:cs typeface="Segoe UI" panose="020B0502040204020203" pitchFamily="34" charset="0"/>
              </a:rPr>
              <a:t>, парадигмын гол болсон. </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Зэрэгцээ программчлалын механизмууд (</a:t>
            </a:r>
            <a:r>
              <a:rPr lang="en-US" sz="2400" dirty="0">
                <a:latin typeface="Segoe UI" panose="020B0502040204020203" pitchFamily="34" charset="0"/>
                <a:cs typeface="Segoe UI" panose="020B0502040204020203" pitchFamily="34" charset="0"/>
              </a:rPr>
              <a:t>for instance, futures or callbacks) </a:t>
            </a:r>
            <a:r>
              <a:rPr lang="mn-MN" sz="2400" dirty="0">
                <a:latin typeface="Segoe UI" panose="020B0502040204020203" pitchFamily="34" charset="0"/>
                <a:cs typeface="Segoe UI" panose="020B0502040204020203" pitchFamily="34" charset="0"/>
              </a:rPr>
              <a:t>нь ихэнхдээ функц дээр суурилдаг.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Төлөвийн өөрчлөлтийн оронд утга өөрчлөлтийн ("</a:t>
            </a:r>
            <a:r>
              <a:rPr lang="en-US" sz="2200" dirty="0">
                <a:latin typeface="Segoe UI" panose="020B0502040204020203" pitchFamily="34" charset="0"/>
                <a:cs typeface="Segoe UI" panose="020B0502040204020203" pitchFamily="34" charset="0"/>
              </a:rPr>
              <a:t>term rewriting</a:t>
            </a:r>
            <a:r>
              <a:rPr lang="mn-MN" sz="2200" dirty="0">
                <a:latin typeface="Segoe UI" panose="020B0502040204020203" pitchFamily="34" charset="0"/>
                <a:cs typeface="Segoe UI" panose="020B0502040204020203" pitchFamily="34" charset="0"/>
              </a:rPr>
              <a:t>") зэрэгцээ системийг зохиож, хэрэгжүүлэх нь эдгээр системийн нон-детерминизмийг шийдвэрлэхэд хялбар болгодог.</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FL</a:t>
            </a:r>
            <a:r>
              <a:rPr lang="mn-MN" sz="2400" dirty="0">
                <a:latin typeface="Segoe UI" panose="020B0502040204020203" pitchFamily="34" charset="0"/>
                <a:cs typeface="Segoe UI" panose="020B0502040204020203" pitchFamily="34" charset="0"/>
              </a:rPr>
              <a:t> нь аливаа парадигмын </a:t>
            </a:r>
            <a:r>
              <a:rPr lang="en-US" sz="2400" dirty="0">
                <a:latin typeface="Segoe UI" panose="020B0502040204020203" pitchFamily="34" charset="0"/>
                <a:cs typeface="Segoe UI" panose="020B0502040204020203" pitchFamily="34" charset="0"/>
              </a:rPr>
              <a:t>PL-</a:t>
            </a:r>
            <a:r>
              <a:rPr lang="mn-MN" sz="2400" dirty="0">
                <a:latin typeface="Segoe UI" panose="020B0502040204020203" pitchFamily="34" charset="0"/>
                <a:cs typeface="Segoe UI" panose="020B0502040204020203" pitchFamily="34" charset="0"/>
              </a:rPr>
              <a:t>ийг зохиоход асар их нөлөөлсөн. </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FL-</a:t>
            </a:r>
            <a:r>
              <a:rPr lang="mn-MN" sz="2200" dirty="0">
                <a:latin typeface="Segoe UI" panose="020B0502040204020203" pitchFamily="34" charset="0"/>
                <a:cs typeface="Segoe UI" panose="020B0502040204020203" pitchFamily="34" charset="0"/>
              </a:rPr>
              <a:t>ний олон ойлголт, туршилтын үзүүлэлтүүд бусад парадигм руу шилжсэн.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Төрлийн систем, генерикс, полиморфизм, төрлийн аюулгүй байдал зэрэг нь бүгд функционал хэлнээс гаралтай (учир нь гадаад нөлөөгүй орчинд тэдгээрийг судлах, хэрэгжүүлэхэд хялбар байдаг).</a:t>
            </a:r>
          </a:p>
        </p:txBody>
      </p:sp>
    </p:spTree>
    <p:extLst>
      <p:ext uri="{BB962C8B-B14F-4D97-AF65-F5344CB8AC3E}">
        <p14:creationId xmlns:p14="http://schemas.microsoft.com/office/powerpoint/2010/main" val="3372570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7DD4680-F9EF-42A5-B9C7-9A381DFCF3D4}"/>
              </a:ext>
            </a:extLst>
          </p:cNvPr>
          <p:cNvSpPr txBox="1"/>
          <p:nvPr/>
        </p:nvSpPr>
        <p:spPr>
          <a:xfrm>
            <a:off x="669907" y="1571983"/>
            <a:ext cx="10850563" cy="2009974"/>
          </a:xfrm>
          <a:prstGeom prst="rect">
            <a:avLst/>
          </a:prstGeom>
          <a:noFill/>
        </p:spPr>
        <p:txBody>
          <a:bodyPr wrap="square">
            <a:spAutoFit/>
          </a:bodyPr>
          <a:lstStyle/>
          <a:p>
            <a:pPr marR="0" algn="ctr">
              <a:lnSpc>
                <a:spcPct val="107000"/>
              </a:lnSpc>
              <a:spcBef>
                <a:spcPts val="0"/>
              </a:spcBef>
              <a:spcAft>
                <a:spcPts val="800"/>
              </a:spcAft>
            </a:pPr>
            <a:r>
              <a:rPr lang="mn-MN" sz="4000" b="1" spc="-7" dirty="0">
                <a:latin typeface="Verdana" panose="020B0604030504040204" pitchFamily="34" charset="0"/>
                <a:ea typeface="Verdana" panose="020B0604030504040204" pitchFamily="34" charset="0"/>
                <a:cs typeface="Segoe UI" panose="020B0502040204020203" pitchFamily="34" charset="0"/>
              </a:rPr>
              <a:t>Тооцоолол нь төлвийн өөрчлөлт дээр биш илэрхийллийг</a:t>
            </a:r>
            <a:r>
              <a:rPr lang="en-US" sz="4000" b="1" spc="-7" dirty="0">
                <a:latin typeface="Verdana" panose="020B0604030504040204" pitchFamily="34" charset="0"/>
                <a:ea typeface="Verdana" panose="020B0604030504040204" pitchFamily="34" charset="0"/>
                <a:cs typeface="Segoe UI" panose="020B0502040204020203" pitchFamily="34" charset="0"/>
              </a:rPr>
              <a:t> </a:t>
            </a:r>
            <a:r>
              <a:rPr lang="mn-MN" sz="4000" b="1" spc="-7" dirty="0">
                <a:latin typeface="Verdana" panose="020B0604030504040204" pitchFamily="34" charset="0"/>
                <a:ea typeface="Verdana" panose="020B0604030504040204" pitchFamily="34" charset="0"/>
                <a:cs typeface="Segoe UI" panose="020B0502040204020203" pitchFamily="34" charset="0"/>
              </a:rPr>
              <a:t>хувиргах </a:t>
            </a:r>
            <a:r>
              <a:rPr lang="en-US" sz="4000" b="1" spc="-7" dirty="0">
                <a:latin typeface="Verdana" panose="020B0604030504040204" pitchFamily="34" charset="0"/>
                <a:ea typeface="Verdana" panose="020B0604030504040204" pitchFamily="34" charset="0"/>
                <a:cs typeface="Segoe UI" panose="020B0502040204020203" pitchFamily="34" charset="0"/>
              </a:rPr>
              <a:t>(rewriting)</a:t>
            </a:r>
            <a:r>
              <a:rPr lang="mn-MN" sz="4000" b="1" spc="-7" dirty="0">
                <a:latin typeface="Verdana" panose="020B0604030504040204" pitchFamily="34" charset="0"/>
                <a:ea typeface="Verdana" panose="020B0604030504040204" pitchFamily="34" charset="0"/>
                <a:cs typeface="Segoe UI" panose="020B0502040204020203" pitchFamily="34" charset="0"/>
              </a:rPr>
              <a:t> зарчмаар явагддаг.</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Удиртгал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5" name="object 3">
            <a:extLst>
              <a:ext uri="{FF2B5EF4-FFF2-40B4-BE49-F238E27FC236}">
                <a16:creationId xmlns:a16="http://schemas.microsoft.com/office/drawing/2014/main" id="{E6933B2C-5073-49EA-892F-24E985725701}"/>
              </a:ext>
            </a:extLst>
          </p:cNvPr>
          <p:cNvSpPr txBox="1"/>
          <p:nvPr/>
        </p:nvSpPr>
        <p:spPr>
          <a:xfrm>
            <a:off x="669909" y="1181642"/>
            <a:ext cx="10850563" cy="386430"/>
          </a:xfrm>
          <a:prstGeom prst="rect">
            <a:avLst/>
          </a:prstGeom>
        </p:spPr>
        <p:txBody>
          <a:bodyPr vert="horz" wrap="square" lIns="0" tIns="16933" rIns="0" bIns="0" rtlCol="0">
            <a:spAutoFit/>
          </a:bodyPr>
          <a:lstStyle/>
          <a:p>
            <a:pPr marR="0">
              <a:spcBef>
                <a:spcPts val="0"/>
              </a:spcBef>
            </a:pPr>
            <a:r>
              <a:rPr lang="mn-MN" sz="2400" b="1" i="1" spc="-7" dirty="0">
                <a:solidFill>
                  <a:srgbClr val="FF0000"/>
                </a:solidFill>
                <a:latin typeface="Segoe UI" panose="020B0502040204020203" pitchFamily="34" charset="0"/>
                <a:cs typeface="Segoe UI" panose="020B0502040204020203" pitchFamily="34" charset="0"/>
              </a:rPr>
              <a:t>Функционал программчлал </a:t>
            </a:r>
            <a:r>
              <a:rPr lang="en-US" sz="2400" b="1" i="1" spc="-7" dirty="0">
                <a:solidFill>
                  <a:srgbClr val="FF0000"/>
                </a:solidFill>
                <a:latin typeface="Segoe UI" panose="020B0502040204020203" pitchFamily="34" charset="0"/>
                <a:cs typeface="Segoe UI" panose="020B0502040204020203" pitchFamily="34" charset="0"/>
              </a:rPr>
              <a:t>(FP)-</a:t>
            </a:r>
            <a:r>
              <a:rPr lang="mn-MN" sz="2400" b="1" i="1" spc="-7" dirty="0">
                <a:solidFill>
                  <a:srgbClr val="FF0000"/>
                </a:solidFill>
                <a:latin typeface="Segoe UI" panose="020B0502040204020203" pitchFamily="34" charset="0"/>
                <a:cs typeface="Segoe UI" panose="020B0502040204020203" pitchFamily="34" charset="0"/>
              </a:rPr>
              <a:t>ын парадигм:</a:t>
            </a:r>
            <a:endParaRPr lang="mn-MN" sz="2400" i="1" spc="-7" dirty="0">
              <a:solidFill>
                <a:srgbClr val="FF0000"/>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D8799DC7-5D1D-4DEE-8508-1760C9886DA3}"/>
              </a:ext>
            </a:extLst>
          </p:cNvPr>
          <p:cNvSpPr txBox="1"/>
          <p:nvPr/>
        </p:nvSpPr>
        <p:spPr>
          <a:xfrm>
            <a:off x="669907" y="3993964"/>
            <a:ext cx="10850561" cy="1569660"/>
          </a:xfrm>
          <a:prstGeom prst="rect">
            <a:avLst/>
          </a:prstGeom>
          <a:noFill/>
        </p:spPr>
        <p:txBody>
          <a:bodyPr wrap="square">
            <a:spAutoFit/>
          </a:bodyPr>
          <a:lstStyle/>
          <a:p>
            <a:pPr algn="ctr"/>
            <a:r>
              <a:rPr lang="mn-MN" sz="2400" b="1" i="1" spc="-7" dirty="0">
                <a:latin typeface="Segoe UI" panose="020B0502040204020203" pitchFamily="34" charset="0"/>
                <a:cs typeface="Segoe UI" panose="020B0502040204020203" pitchFamily="34" charset="0"/>
              </a:rPr>
              <a:t>Уг парадигмын "дагнасан (</a:t>
            </a:r>
            <a:r>
              <a:rPr lang="en-US" sz="2400" b="1" i="1" spc="-7" dirty="0">
                <a:latin typeface="Segoe UI" panose="020B0502040204020203" pitchFamily="34" charset="0"/>
                <a:cs typeface="Segoe UI" panose="020B0502040204020203" pitchFamily="34" charset="0"/>
              </a:rPr>
              <a:t>pure)" </a:t>
            </a:r>
            <a:r>
              <a:rPr lang="mn-MN" sz="2400" b="1" i="1" spc="-7" dirty="0">
                <a:latin typeface="Segoe UI" panose="020B0502040204020203" pitchFamily="34" charset="0"/>
                <a:cs typeface="Segoe UI" panose="020B0502040204020203" pitchFamily="34" charset="0"/>
              </a:rPr>
              <a:t>хэлбэрийн хэл нь </a:t>
            </a:r>
            <a:r>
              <a:rPr lang="mn-MN" sz="2400" b="1" i="1" spc="-7" dirty="0">
                <a:solidFill>
                  <a:schemeClr val="accent5">
                    <a:lumMod val="50000"/>
                  </a:schemeClr>
                </a:solidFill>
                <a:latin typeface="Segoe UI" panose="020B0502040204020203" pitchFamily="34" charset="0"/>
                <a:cs typeface="Segoe UI" panose="020B0502040204020203" pitchFamily="34" charset="0"/>
              </a:rPr>
              <a:t>санах ойн ойлголт ашигладаггүй</a:t>
            </a:r>
            <a:r>
              <a:rPr lang="mn-MN" sz="2400" b="1" i="1" spc="-7" dirty="0">
                <a:latin typeface="Segoe UI" panose="020B0502040204020203" pitchFamily="34" charset="0"/>
                <a:cs typeface="Segoe UI" panose="020B0502040204020203" pitchFamily="34" charset="0"/>
              </a:rPr>
              <a:t> (ямар ч </a:t>
            </a:r>
            <a:r>
              <a:rPr lang="mn-MN" sz="2400" b="1" i="1" spc="-7" dirty="0">
                <a:solidFill>
                  <a:schemeClr val="accent5">
                    <a:lumMod val="50000"/>
                  </a:schemeClr>
                </a:solidFill>
                <a:latin typeface="Segoe UI" panose="020B0502040204020203" pitchFamily="34" charset="0"/>
                <a:cs typeface="Segoe UI" panose="020B0502040204020203" pitchFamily="34" charset="0"/>
              </a:rPr>
              <a:t>гадаад нөлөө (</a:t>
            </a:r>
            <a:r>
              <a:rPr lang="en-US" sz="2400" b="1" i="1" spc="-7" dirty="0">
                <a:solidFill>
                  <a:schemeClr val="accent5">
                    <a:lumMod val="50000"/>
                  </a:schemeClr>
                </a:solidFill>
                <a:latin typeface="Segoe UI" panose="020B0502040204020203" pitchFamily="34" charset="0"/>
                <a:cs typeface="Segoe UI" panose="020B0502040204020203" pitchFamily="34" charset="0"/>
              </a:rPr>
              <a:t>side effect) </a:t>
            </a:r>
            <a:r>
              <a:rPr lang="mn-MN" sz="2400" b="1" i="1" spc="-7" dirty="0">
                <a:solidFill>
                  <a:schemeClr val="accent5">
                    <a:lumMod val="50000"/>
                  </a:schemeClr>
                </a:solidFill>
                <a:latin typeface="Segoe UI" panose="020B0502040204020203" pitchFamily="34" charset="0"/>
                <a:cs typeface="Segoe UI" panose="020B0502040204020203" pitchFamily="34" charset="0"/>
              </a:rPr>
              <a:t>байхгүй</a:t>
            </a:r>
            <a:r>
              <a:rPr lang="mn-MN" sz="2400" b="1" i="1" spc="-7" dirty="0">
                <a:latin typeface="Segoe UI" panose="020B0502040204020203" pitchFamily="34" charset="0"/>
                <a:cs typeface="Segoe UI" panose="020B0502040204020203" pitchFamily="34" charset="0"/>
              </a:rPr>
              <a:t>). </a:t>
            </a:r>
          </a:p>
          <a:p>
            <a:pPr algn="ctr"/>
            <a:endParaRPr lang="mn-MN" sz="2400" b="1" i="1" spc="-7" dirty="0">
              <a:latin typeface="Segoe UI" panose="020B0502040204020203" pitchFamily="34" charset="0"/>
              <a:cs typeface="Segoe UI" panose="020B0502040204020203" pitchFamily="34" charset="0"/>
            </a:endParaRPr>
          </a:p>
          <a:p>
            <a:pPr algn="ctr"/>
            <a:r>
              <a:rPr lang="mn-MN" sz="2400" b="1" i="1" spc="-7" dirty="0">
                <a:latin typeface="Segoe UI" panose="020B0502040204020203" pitchFamily="34" charset="0"/>
                <a:cs typeface="Segoe UI" panose="020B0502040204020203" pitchFamily="34" charset="0"/>
              </a:rPr>
              <a:t>Орчныг байгуулснаас хойш илэрхийлэл үргэлж ижил утгатай байна.</a:t>
            </a:r>
            <a:endParaRPr lang="en-US" sz="2400" b="1" i="1" spc="-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942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19" name="标题 1">
            <a:extLst>
              <a:ext uri="{FF2B5EF4-FFF2-40B4-BE49-F238E27FC236}">
                <a16:creationId xmlns:a16="http://schemas.microsoft.com/office/drawing/2014/main" id="{3B290CA5-9331-4AA9-9AB9-1E5ED5DE8CDC}"/>
              </a:ext>
            </a:extLst>
          </p:cNvPr>
          <p:cNvSpPr txBox="1">
            <a:spLocks/>
          </p:cNvSpPr>
          <p:nvPr/>
        </p:nvSpPr>
        <p:spPr>
          <a:xfrm>
            <a:off x="1200150" y="444279"/>
            <a:ext cx="1032033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Төлөвгүй тооцоолол</a:t>
            </a:r>
            <a:endParaRPr lang="en-US" b="0" dirty="0">
              <a:solidFill>
                <a:srgbClr val="7030A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0730C27-8CF0-4EA5-B269-5B8536412C00}"/>
                  </a:ext>
                </a:extLst>
              </p:cNvPr>
              <p:cNvSpPr txBox="1"/>
              <p:nvPr/>
            </p:nvSpPr>
            <p:spPr>
              <a:xfrm>
                <a:off x="669914" y="1041924"/>
                <a:ext cx="10850570" cy="5755422"/>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i="1" dirty="0">
                    <a:latin typeface="Segoe UI" panose="020B0502040204020203" pitchFamily="34" charset="0"/>
                    <a:ea typeface="Calibri" panose="020F0502020204030204" pitchFamily="34" charset="0"/>
                    <a:cs typeface="Segoe UI" panose="020B0502040204020203" pitchFamily="34" charset="0"/>
                  </a:rPr>
                  <a:t>Уламжлалт тооцоолол: </a:t>
                </a:r>
                <a:r>
                  <a:rPr lang="mn-MN" sz="2200" i="1" dirty="0">
                    <a:latin typeface="Segoe UI" panose="020B0502040204020203" pitchFamily="34" charset="0"/>
                    <a:ea typeface="Calibri" panose="020F0502020204030204" pitchFamily="34" charset="0"/>
                    <a:cs typeface="Segoe UI" panose="020B0502040204020203" pitchFamily="34" charset="0"/>
                  </a:rPr>
                  <a:t>Төлөв өөрчлөлт дээр суурилдаг </a:t>
                </a:r>
                <a:r>
                  <a:rPr lang="en-US" sz="2200" i="1" dirty="0">
                    <a:latin typeface="Segoe UI" panose="020B0502040204020203" pitchFamily="34" charset="0"/>
                    <a:ea typeface="Calibri" panose="020F0502020204030204" pitchFamily="34" charset="0"/>
                    <a:cs typeface="Segoe UI" panose="020B0502040204020203" pitchFamily="34" charset="0"/>
                  </a:rPr>
                  <a:t>(</a:t>
                </a:r>
                <a:r>
                  <a:rPr lang="mn-MN" sz="2200" i="1" dirty="0">
                    <a:latin typeface="Segoe UI" panose="020B0502040204020203" pitchFamily="34" charset="0"/>
                    <a:ea typeface="Calibri" panose="020F0502020204030204" pitchFamily="34" charset="0"/>
                    <a:cs typeface="Segoe UI" panose="020B0502040204020203" pitchFamily="34" charset="0"/>
                  </a:rPr>
                  <a:t>Императив</a:t>
                </a:r>
                <a:r>
                  <a:rPr lang="en-US" sz="2200" i="1" dirty="0">
                    <a:latin typeface="Segoe UI" panose="020B0502040204020203" pitchFamily="34" charset="0"/>
                    <a:ea typeface="Calibri" panose="020F0502020204030204" pitchFamily="34" charset="0"/>
                    <a:cs typeface="Segoe UI" panose="020B0502040204020203" pitchFamily="34" charset="0"/>
                  </a:rPr>
                  <a:t>)</a:t>
                </a:r>
                <a:endParaRPr lang="mn-MN" sz="2200" i="1"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Modifiable</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 хувьсагч</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тооцооллын явцад өөр өөр утга оноох боломжтой</a:t>
                </a:r>
              </a:p>
              <a:p>
                <a:pPr marL="800100" lvl="1" indent="-342900">
                  <a:spcBef>
                    <a:spcPts val="600"/>
                  </a:spcBef>
                  <a:buFont typeface="Arial" panose="020B0604020202020204" pitchFamily="34" charset="0"/>
                  <a:buChar char="•"/>
                </a:pP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Утга олголт: </a:t>
                </a:r>
                <a:r>
                  <a:rPr lang="mn-MN" sz="2200" dirty="0">
                    <a:latin typeface="Segoe UI" panose="020B0502040204020203" pitchFamily="34" charset="0"/>
                    <a:ea typeface="Calibri" panose="020F0502020204030204" pitchFamily="34" charset="0"/>
                    <a:cs typeface="Segoe UI" panose="020B0502040204020203" pitchFamily="34" charset="0"/>
                  </a:rPr>
                  <a:t>Нэрийн холболтыг нь өөрчлөлгүй байршилд нь утгыг засах </a:t>
                </a:r>
                <a:r>
                  <a:rPr lang="en-US" sz="2200" dirty="0">
                    <a:latin typeface="Segoe UI" panose="020B0502040204020203" pitchFamily="34" charset="0"/>
                    <a:ea typeface="Calibri" panose="020F0502020204030204" pitchFamily="34" charset="0"/>
                    <a:cs typeface="Segoe UI" panose="020B0502040204020203" pitchFamily="34" charset="0"/>
                  </a:rPr>
                  <a:t>(1940s</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Von Neumann Machine</a:t>
                </a:r>
                <a:r>
                  <a:rPr lang="mn-MN" sz="2200" dirty="0">
                    <a:latin typeface="Segoe UI" panose="020B0502040204020203" pitchFamily="34" charset="0"/>
                    <a:ea typeface="Calibri" panose="020F0502020204030204" pitchFamily="34" charset="0"/>
                    <a:cs typeface="Segoe UI" panose="020B0502040204020203" pitchFamily="34" charset="0"/>
                  </a:rPr>
                  <a:t>, Анхны </a:t>
                </a:r>
                <a:r>
                  <a:rPr lang="en-US" sz="2200" dirty="0">
                    <a:latin typeface="Segoe UI" panose="020B0502040204020203" pitchFamily="34" charset="0"/>
                    <a:ea typeface="Calibri" panose="020F0502020204030204" pitchFamily="34" charset="0"/>
                    <a:cs typeface="Segoe UI" panose="020B0502040204020203" pitchFamily="34" charset="0"/>
                  </a:rPr>
                  <a:t>electronic stored-program computers)</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i="1" dirty="0">
                    <a:latin typeface="Segoe UI" panose="020B0502040204020203" pitchFamily="34" charset="0"/>
                    <a:ea typeface="Calibri" panose="020F0502020204030204" pitchFamily="34" charset="0"/>
                    <a:cs typeface="Segoe UI" panose="020B0502040204020203" pitchFamily="34" charset="0"/>
                  </a:rPr>
                  <a:t>Функционал программчлалын парадигм</a:t>
                </a:r>
                <a:r>
                  <a:rPr lang="mn-MN" sz="2400" dirty="0">
                    <a:latin typeface="Segoe UI" panose="020B0502040204020203" pitchFamily="34" charset="0"/>
                    <a:ea typeface="Calibri" panose="020F0502020204030204" pitchFamily="34" charset="0"/>
                    <a:cs typeface="Segoe UI" panose="020B0502040204020203" pitchFamily="34" charset="0"/>
                  </a:rPr>
                  <a:t>:</a:t>
                </a:r>
                <a:r>
                  <a:rPr lang="en-US" sz="2400" dirty="0">
                    <a:latin typeface="Segoe UI" panose="020B0502040204020203" pitchFamily="34" charset="0"/>
                    <a:ea typeface="Calibri" panose="020F0502020204030204" pitchFamily="34" charset="0"/>
                    <a:cs typeface="Segoe UI" panose="020B0502040204020203" pitchFamily="34" charset="0"/>
                  </a:rPr>
                  <a:t> (high-order) </a:t>
                </a:r>
                <a:r>
                  <a:rPr lang="mn-MN" sz="2400" dirty="0">
                    <a:latin typeface="Segoe UI" panose="020B0502040204020203" pitchFamily="34" charset="0"/>
                    <a:ea typeface="Calibri" panose="020F0502020204030204" pitchFamily="34" charset="0"/>
                    <a:cs typeface="Segoe UI" panose="020B0502040204020203" pitchFamily="34" charset="0"/>
                  </a:rPr>
                  <a:t>функц, рекурс</a:t>
                </a:r>
                <a:endParaRPr lang="en-US"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en-US" sz="2400" dirty="0">
                  <a:latin typeface="Segoe UI" panose="020B0502040204020203" pitchFamily="34" charset="0"/>
                  <a:ea typeface="Calibri" panose="020F0502020204030204" pitchFamily="34" charset="0"/>
                  <a:cs typeface="Segoe UI" panose="020B0502040204020203" pitchFamily="34" charset="0"/>
                </a:endParaRPr>
              </a:p>
              <a:p>
                <a:pPr marL="342900" indent="-342900">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Төлөв, </a:t>
                </a:r>
                <a:r>
                  <a:rPr lang="en-US" sz="2200" dirty="0">
                    <a:latin typeface="Segoe UI" panose="020B0502040204020203" pitchFamily="34" charset="0"/>
                    <a:ea typeface="Calibri" panose="020F0502020204030204" pitchFamily="34" charset="0"/>
                    <a:cs typeface="Segoe UI" panose="020B0502040204020203" pitchFamily="34" charset="0"/>
                  </a:rPr>
                  <a:t>modifiable </a:t>
                </a:r>
                <a:r>
                  <a:rPr lang="mn-MN" sz="2200" dirty="0">
                    <a:latin typeface="Segoe UI" panose="020B0502040204020203" pitchFamily="34" charset="0"/>
                    <a:ea typeface="Calibri" panose="020F0502020204030204" pitchFamily="34" charset="0"/>
                    <a:cs typeface="Segoe UI" panose="020B0502040204020203" pitchFamily="34" charset="0"/>
                  </a:rPr>
                  <a:t>хувьсагч, утга олголт байхгүй</a:t>
                </a:r>
              </a:p>
              <a:p>
                <a:pPr marL="800100" lvl="1" indent="-342900">
                  <a:spcBef>
                    <a:spcPts val="600"/>
                  </a:spcBef>
                  <a:buFont typeface="Arial" panose="020B0604020202020204" pitchFamily="34" charset="0"/>
                  <a:buChar char="•"/>
                </a:pP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Төлөвгүй </a:t>
                </a: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(stateless)</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 тооцооллын загвар:</a:t>
                </a:r>
                <a:r>
                  <a:rPr lang="mn-MN" sz="2200" dirty="0">
                    <a:latin typeface="Segoe UI" panose="020B0502040204020203" pitchFamily="34" charset="0"/>
                    <a:ea typeface="Calibri" panose="020F0502020204030204" pitchFamily="34" charset="0"/>
                    <a:cs typeface="Segoe UI" panose="020B0502040204020203" pitchFamily="34" charset="0"/>
                  </a:rPr>
                  <a:t> Хяналтын дарааллын хувьд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төгсгөлгүй</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давталт “алга болж”,  рекурс үлддэг.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Төгсгөлөг давталтыг өндөр эрэмбийн функцээр илэрхийлнэ</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1930</a:t>
                </a:r>
                <a:r>
                  <a:rPr lang="en-US" sz="2400" dirty="0">
                    <a:latin typeface="Segoe UI" panose="020B0502040204020203" pitchFamily="34" charset="0"/>
                    <a:ea typeface="Calibri" panose="020F0502020204030204" pitchFamily="34" charset="0"/>
                    <a:cs typeface="Segoe UI" panose="020B0502040204020203" pitchFamily="34" charset="0"/>
                  </a:rPr>
                  <a:t>s, </a:t>
                </a:r>
                <a14:m>
                  <m:oMath xmlns:m="http://schemas.openxmlformats.org/officeDocument/2006/math">
                    <m:r>
                      <a:rPr lang="mn-MN"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𝜆</m:t>
                    </m:r>
                  </m:oMath>
                </a14:m>
                <a:r>
                  <a:rPr lang="en-US" sz="2400" dirty="0">
                    <a:solidFill>
                      <a:srgbClr val="7030A0"/>
                    </a:solidFill>
                    <a:latin typeface="Segoe UI" panose="020B0502040204020203" pitchFamily="34" charset="0"/>
                    <a:ea typeface="Calibri" panose="020F0502020204030204" pitchFamily="34" charset="0"/>
                    <a:cs typeface="Segoe UI" panose="020B0502040204020203" pitchFamily="34" charset="0"/>
                  </a:rPr>
                  <a:t>-calculus </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тооцоологдом функцийн загвар</a:t>
                </a:r>
                <a:r>
                  <a:rPr lang="en-US" sz="2400" dirty="0">
                    <a:latin typeface="Segoe UI" panose="020B0502040204020203" pitchFamily="34" charset="0"/>
                    <a:ea typeface="Calibri" panose="020F0502020204030204" pitchFamily="34" charset="0"/>
                    <a:cs typeface="Segoe UI" panose="020B0502040204020203" pitchFamily="34" charset="0"/>
                  </a:rPr>
                  <a:t>): </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Императив нэмэлттэй: </a:t>
                </a:r>
                <a:r>
                  <a:rPr lang="en-US" sz="2200" dirty="0">
                    <a:latin typeface="Segoe UI" panose="020B0502040204020203" pitchFamily="34" charset="0"/>
                    <a:ea typeface="Calibri" panose="020F0502020204030204" pitchFamily="34" charset="0"/>
                    <a:cs typeface="Segoe UI" panose="020B0502040204020203" pitchFamily="34" charset="0"/>
                  </a:rPr>
                  <a:t>List, </a:t>
                </a:r>
                <a:r>
                  <a:rPr lang="en-US" sz="2200" dirty="0" err="1">
                    <a:latin typeface="Segoe UI" panose="020B0502040204020203" pitchFamily="34" charset="0"/>
                    <a:ea typeface="Calibri" panose="020F0502020204030204" pitchFamily="34" charset="0"/>
                    <a:cs typeface="Segoe UI" panose="020B0502040204020203" pitchFamily="34" charset="0"/>
                  </a:rPr>
                  <a:t>Sheme</a:t>
                </a:r>
                <a:r>
                  <a:rPr lang="en-US" sz="2200" dirty="0">
                    <a:latin typeface="Segoe UI" panose="020B0502040204020203" pitchFamily="34" charset="0"/>
                    <a:ea typeface="Calibri" panose="020F0502020204030204" pitchFamily="34" charset="0"/>
                    <a:cs typeface="Segoe UI" panose="020B0502040204020203" pitchFamily="34" charset="0"/>
                  </a:rPr>
                  <a:t>, ML (</a:t>
                </a:r>
                <a:r>
                  <a:rPr lang="mn-MN" sz="2200" dirty="0">
                    <a:latin typeface="Segoe UI" panose="020B0502040204020203" pitchFamily="34" charset="0"/>
                    <a:ea typeface="Calibri" panose="020F0502020204030204" pitchFamily="34" charset="0"/>
                    <a:cs typeface="Segoe UI" panose="020B0502040204020203" pitchFamily="34" charset="0"/>
                  </a:rPr>
                  <a:t>сургалтанд тохиромжтой</a:t>
                </a:r>
                <a:r>
                  <a:rPr lang="en-US" sz="2200" dirty="0">
                    <a:latin typeface="Segoe UI" panose="020B0502040204020203" pitchFamily="34" charset="0"/>
                    <a:ea typeface="Calibri" panose="020F0502020204030204" pitchFamily="34" charset="0"/>
                    <a:cs typeface="Segoe UI" panose="020B0502040204020203" pitchFamily="34" charset="0"/>
                  </a:rPr>
                  <a:t>), Erlang</a:t>
                </a:r>
              </a:p>
              <a:p>
                <a:pPr marL="800100" lvl="1" indent="-342900">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Цэвэр функционал: </a:t>
                </a:r>
                <a:r>
                  <a:rPr lang="en-US" sz="2200" dirty="0">
                    <a:latin typeface="Segoe UI" panose="020B0502040204020203" pitchFamily="34" charset="0"/>
                    <a:ea typeface="Calibri" panose="020F0502020204030204" pitchFamily="34" charset="0"/>
                    <a:cs typeface="Segoe UI" panose="020B0502040204020203" pitchFamily="34" charset="0"/>
                  </a:rPr>
                  <a:t>Miranda, Haskell</a:t>
                </a:r>
                <a:endParaRPr lang="mn-MN" sz="2200" dirty="0">
                  <a:latin typeface="Segoe UI" panose="020B0502040204020203" pitchFamily="34" charset="0"/>
                  <a:ea typeface="Calibri" panose="020F0502020204030204" pitchFamily="34" charset="0"/>
                  <a:cs typeface="Segoe UI" panose="020B0502040204020203" pitchFamily="34" charset="0"/>
                </a:endParaRPr>
              </a:p>
            </p:txBody>
          </p:sp>
        </mc:Choice>
        <mc:Fallback>
          <p:sp>
            <p:nvSpPr>
              <p:cNvPr id="34" name="TextBox 33">
                <a:extLst>
                  <a:ext uri="{FF2B5EF4-FFF2-40B4-BE49-F238E27FC236}">
                    <a16:creationId xmlns:a16="http://schemas.microsoft.com/office/drawing/2014/main" id="{20730C27-8CF0-4EA5-B269-5B8536412C00}"/>
                  </a:ext>
                </a:extLst>
              </p:cNvPr>
              <p:cNvSpPr txBox="1">
                <a:spLocks noRot="1" noChangeAspect="1" noMove="1" noResize="1" noEditPoints="1" noAdjustHandles="1" noChangeArrowheads="1" noChangeShapeType="1" noTextEdit="1"/>
              </p:cNvSpPr>
              <p:nvPr/>
            </p:nvSpPr>
            <p:spPr>
              <a:xfrm>
                <a:off x="669914" y="1041924"/>
                <a:ext cx="10850570" cy="5755422"/>
              </a:xfrm>
              <a:prstGeom prst="rect">
                <a:avLst/>
              </a:prstGeom>
              <a:blipFill>
                <a:blip r:embed="rId3"/>
                <a:stretch>
                  <a:fillRect l="-787" t="-742" r="-225" b="-1271"/>
                </a:stretch>
              </a:blipFill>
            </p:spPr>
            <p:txBody>
              <a:bodyPr/>
              <a:lstStyle/>
              <a:p>
                <a:r>
                  <a:rPr lang="en-US">
                    <a:noFill/>
                  </a:rPr>
                  <a:t> </a:t>
                </a:r>
              </a:p>
            </p:txBody>
          </p:sp>
        </mc:Fallback>
      </mc:AlternateContent>
      <p:sp>
        <p:nvSpPr>
          <p:cNvPr id="36" name="ïṩḻïďè">
            <a:extLst>
              <a:ext uri="{FF2B5EF4-FFF2-40B4-BE49-F238E27FC236}">
                <a16:creationId xmlns:a16="http://schemas.microsoft.com/office/drawing/2014/main" id="{BB7D5FED-908B-4455-92DD-312CEE81976B}"/>
              </a:ext>
            </a:extLst>
          </p:cNvPr>
          <p:cNvSpPr/>
          <p:nvPr/>
        </p:nvSpPr>
        <p:spPr bwMode="auto">
          <a:xfrm>
            <a:off x="669917"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37" name="ïṩḻïďè">
            <a:extLst>
              <a:ext uri="{FF2B5EF4-FFF2-40B4-BE49-F238E27FC236}">
                <a16:creationId xmlns:a16="http://schemas.microsoft.com/office/drawing/2014/main" id="{3C45087D-A55B-40AD-9CBF-398F57EE4915}"/>
              </a:ext>
            </a:extLst>
          </p:cNvPr>
          <p:cNvSpPr/>
          <p:nvPr/>
        </p:nvSpPr>
        <p:spPr bwMode="auto">
          <a:xfrm>
            <a:off x="669917" y="444279"/>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38" name="TextBox 37">
            <a:extLst>
              <a:ext uri="{FF2B5EF4-FFF2-40B4-BE49-F238E27FC236}">
                <a16:creationId xmlns:a16="http://schemas.microsoft.com/office/drawing/2014/main" id="{D8681DA7-655C-4A27-AA72-DF4AFEEC81C2}"/>
              </a:ext>
            </a:extLst>
          </p:cNvPr>
          <p:cNvSpPr txBox="1"/>
          <p:nvPr/>
        </p:nvSpPr>
        <p:spPr>
          <a:xfrm>
            <a:off x="669914" y="3174967"/>
            <a:ext cx="10855147" cy="826665"/>
          </a:xfrm>
          <a:prstGeom prst="rect">
            <a:avLst/>
          </a:prstGeom>
          <a:solidFill>
            <a:srgbClr val="7030A0"/>
          </a:solidFill>
        </p:spPr>
        <p:txBody>
          <a:bodyPr wrap="square" anchor="ctr" anchorCtr="0">
            <a:noAutofit/>
          </a:bodyPr>
          <a:lstStyle/>
          <a:p>
            <a:pPr algn="ctr">
              <a:spcBef>
                <a:spcPts val="600"/>
              </a:spcBef>
            </a:pPr>
            <a:r>
              <a:rPr lang="mn-MN" sz="2400" i="1" dirty="0">
                <a:solidFill>
                  <a:schemeClr val="bg1">
                    <a:lumMod val="95000"/>
                  </a:schemeClr>
                </a:solidFill>
                <a:latin typeface="Segoe UI" panose="020B0502040204020203" pitchFamily="34" charset="0"/>
                <a:cs typeface="Segoe UI" panose="020B0502040204020203" pitchFamily="34" charset="0"/>
              </a:rPr>
              <a:t>Онолын хувьд тооцоолол нь илэрхийлэлийн дахин бичилтээр (</a:t>
            </a:r>
            <a:r>
              <a:rPr lang="en-US" sz="2400" i="1" dirty="0">
                <a:solidFill>
                  <a:schemeClr val="bg1">
                    <a:lumMod val="95000"/>
                  </a:schemeClr>
                </a:solidFill>
                <a:latin typeface="Segoe UI" panose="020B0502040204020203" pitchFamily="34" charset="0"/>
                <a:cs typeface="Segoe UI" panose="020B0502040204020203" pitchFamily="34" charset="0"/>
              </a:rPr>
              <a:t>rewriting) </a:t>
            </a:r>
            <a:r>
              <a:rPr lang="mn-MN" sz="2400" i="1" dirty="0">
                <a:solidFill>
                  <a:schemeClr val="bg1">
                    <a:lumMod val="95000"/>
                  </a:schemeClr>
                </a:solidFill>
                <a:latin typeface="Segoe UI" panose="020B0502040204020203" pitchFamily="34" charset="0"/>
                <a:cs typeface="Segoe UI" panose="020B0502040204020203" pitchFamily="34" charset="0"/>
              </a:rPr>
              <a:t>буюу зөвхөн орчны өөрчлөлтөөр явагддаг </a:t>
            </a:r>
            <a:r>
              <a:rPr lang="en-US" sz="2400" i="1" dirty="0">
                <a:solidFill>
                  <a:schemeClr val="bg1">
                    <a:lumMod val="95000"/>
                  </a:schemeClr>
                </a:solidFill>
                <a:latin typeface="Segoe UI" panose="020B0502040204020203" pitchFamily="34" charset="0"/>
                <a:cs typeface="Segoe UI" panose="020B0502040204020203" pitchFamily="34" charset="0"/>
              </a:rPr>
              <a:t>(</a:t>
            </a:r>
            <a:r>
              <a:rPr lang="mn-MN" sz="2400" i="1" dirty="0">
                <a:solidFill>
                  <a:schemeClr val="bg1">
                    <a:lumMod val="95000"/>
                  </a:schemeClr>
                </a:solidFill>
                <a:latin typeface="Segoe UI" panose="020B0502040204020203" pitchFamily="34" charset="0"/>
                <a:cs typeface="Segoe UI" panose="020B0502040204020203" pitchFamily="34" charset="0"/>
              </a:rPr>
              <a:t>санах ойн ойлголтоос ангид</a:t>
            </a:r>
            <a:r>
              <a:rPr lang="en-US" sz="2400" i="1" dirty="0">
                <a:solidFill>
                  <a:schemeClr val="bg1">
                    <a:lumMod val="95000"/>
                  </a:schemeClr>
                </a:solidFill>
                <a:latin typeface="Segoe UI" panose="020B0502040204020203" pitchFamily="34" charset="0"/>
                <a:cs typeface="Segoe UI" panose="020B0502040204020203" pitchFamily="34" charset="0"/>
              </a:rPr>
              <a:t>)</a:t>
            </a:r>
            <a:r>
              <a:rPr lang="mn-MN" sz="2400" i="1" dirty="0">
                <a:solidFill>
                  <a:schemeClr val="bg1">
                    <a:lumMod val="9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8458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35593" y="444279"/>
            <a:ext cx="768489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Илэрхийлэл, функц</a:t>
            </a:r>
            <a:endParaRPr lang="en-US" b="0" dirty="0">
              <a:solidFill>
                <a:srgbClr val="7030A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177B3D7-C19D-44A5-AA0B-B8F7FBACA0E0}"/>
                  </a:ext>
                </a:extLst>
              </p:cNvPr>
              <p:cNvSpPr txBox="1"/>
              <p:nvPr/>
            </p:nvSpPr>
            <p:spPr>
              <a:xfrm>
                <a:off x="670717" y="1069605"/>
                <a:ext cx="10850566" cy="5078313"/>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Ердийн математик практикт: </a:t>
                </a:r>
                <a14:m>
                  <m:oMath xmlns:m="http://schemas.openxmlformats.org/officeDocument/2006/math">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𝑓</m:t>
                    </m:r>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m:t>
                    </m:r>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𝑥</m:t>
                    </m:r>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m:t>
                    </m:r>
                    <m:sSup>
                      <m:sSupPr>
                        <m:ctrlPr>
                          <a:rPr lang="en-US" sz="2400" i="1" dirty="0" smtClean="0">
                            <a:solidFill>
                              <a:srgbClr val="FF0000"/>
                            </a:solidFill>
                            <a:latin typeface="Cambria Math" panose="02040503050406030204" pitchFamily="18" charset="0"/>
                            <a:ea typeface="Calibri" panose="020F0502020204030204" pitchFamily="34" charset="0"/>
                            <a:cs typeface="Segoe UI" panose="020B0502040204020203" pitchFamily="34" charset="0"/>
                          </a:rPr>
                        </m:ctrlPr>
                      </m:sSupPr>
                      <m:e>
                        <m:r>
                          <a:rPr lang="en-US" sz="2400" i="1" dirty="0" smtClean="0">
                            <a:solidFill>
                              <a:srgbClr val="FF0000"/>
                            </a:solidFill>
                            <a:latin typeface="Cambria Math" panose="02040503050406030204" pitchFamily="18" charset="0"/>
                            <a:ea typeface="Calibri" panose="020F0502020204030204" pitchFamily="34" charset="0"/>
                            <a:cs typeface="Segoe UI" panose="020B0502040204020203" pitchFamily="34" charset="0"/>
                          </a:rPr>
                          <m:t>𝑥</m:t>
                        </m:r>
                      </m:e>
                      <m:sup>
                        <m:r>
                          <a:rPr lang="en-US" sz="2400" i="1" dirty="0" smtClean="0">
                            <a:solidFill>
                              <a:srgbClr val="FF0000"/>
                            </a:solidFill>
                            <a:latin typeface="Cambria Math" panose="02040503050406030204" pitchFamily="18" charset="0"/>
                            <a:ea typeface="Calibri" panose="020F0502020204030204" pitchFamily="34" charset="0"/>
                            <a:cs typeface="Segoe UI" panose="020B0502040204020203" pitchFamily="34" charset="0"/>
                          </a:rPr>
                          <m:t>2</m:t>
                        </m:r>
                      </m:sup>
                    </m:sSup>
                  </m:oMath>
                </a14:m>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 хэрэв </a:t>
                </a:r>
                <a14:m>
                  <m:oMath xmlns:m="http://schemas.openxmlformats.org/officeDocument/2006/math">
                    <m:r>
                      <a:rPr lang="en-US" sz="2400" i="1" dirty="0" smtClean="0">
                        <a:latin typeface="Cambria Math" panose="02040503050406030204" pitchFamily="18" charset="0"/>
                        <a:ea typeface="Calibri" panose="020F0502020204030204" pitchFamily="34" charset="0"/>
                        <a:cs typeface="Segoe UI" panose="020B0502040204020203" pitchFamily="34" charset="0"/>
                      </a:rPr>
                      <m:t>𝑥</m:t>
                    </m:r>
                    <m:r>
                      <a:rPr lang="en-US" sz="2400" i="1" dirty="0" smtClean="0">
                        <a:latin typeface="Cambria Math" panose="02040503050406030204" pitchFamily="18" charset="0"/>
                        <a:ea typeface="Calibri" panose="020F0502020204030204" pitchFamily="34" charset="0"/>
                        <a:cs typeface="Segoe UI" panose="020B0502040204020203" pitchFamily="34" charset="0"/>
                      </a:rPr>
                      <m:t>=2</m:t>
                    </m:r>
                  </m:oMath>
                </a14:m>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өгвөл </a:t>
                </a:r>
                <a14:m>
                  <m:oMath xmlns:m="http://schemas.openxmlformats.org/officeDocument/2006/math">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𝑓</m:t>
                    </m:r>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m:t>
                    </m:r>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𝑥</m:t>
                    </m:r>
                    <m:r>
                      <a:rPr lang="en-US" sz="24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)=4</m:t>
                    </m:r>
                  </m:oMath>
                </a14:m>
                <a:r>
                  <a:rPr lang="mn-MN" sz="2400" dirty="0">
                    <a:latin typeface="Segoe UI" panose="020B0502040204020203" pitchFamily="34" charset="0"/>
                    <a:ea typeface="Calibri" panose="020F0502020204030204" pitchFamily="34" charset="0"/>
                    <a:cs typeface="Segoe UI" panose="020B0502040204020203" pitchFamily="34" charset="0"/>
                  </a:rPr>
                  <a:t> болно.</a:t>
                </a:r>
              </a:p>
              <a:p>
                <a:pPr marL="800100" lvl="1" indent="-342900">
                  <a:spcBef>
                    <a:spcPts val="600"/>
                  </a:spcBef>
                  <a:buFont typeface="Arial" panose="020B0604020202020204" pitchFamily="34" charset="0"/>
                  <a:buChar char="•"/>
                </a:pPr>
                <a14:m>
                  <m:oMath xmlns:m="http://schemas.openxmlformats.org/officeDocument/2006/math">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𝑓</m:t>
                    </m:r>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m:t>
                    </m:r>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𝑥</m:t>
                    </m:r>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mn-MN" sz="2200" dirty="0">
                    <a:latin typeface="Segoe UI" panose="020B0502040204020203" pitchFamily="34" charset="0"/>
                    <a:ea typeface="Calibri" panose="020F0502020204030204" pitchFamily="34" charset="0"/>
                    <a:cs typeface="Segoe UI" panose="020B0502040204020203" pitchFamily="34" charset="0"/>
                  </a:rPr>
                  <a:t> нь 1</a:t>
                </a:r>
                <a:r>
                  <a:rPr lang="en-US" sz="2200" dirty="0">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2200" i="1" dirty="0">
                        <a:latin typeface="Cambria Math" panose="02040503050406030204" pitchFamily="18" charset="0"/>
                        <a:ea typeface="Calibri" panose="020F0502020204030204" pitchFamily="34" charset="0"/>
                        <a:cs typeface="Segoe UI" panose="020B0502040204020203" pitchFamily="34" charset="0"/>
                      </a:rPr>
                      <m:t>𝑓</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гэсэн нэрийг танилцуулах; 2</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үр дүнг илэрхийлэх</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a:t>
                </a:r>
                <a14:m>
                  <m:oMath xmlns:m="http://schemas.openxmlformats.org/officeDocument/2006/math">
                    <m:r>
                      <a:rPr lang="en-US" sz="2200" i="1" dirty="0">
                        <a:latin typeface="Cambria Math" panose="02040503050406030204" pitchFamily="18" charset="0"/>
                        <a:ea typeface="Calibri" panose="020F0502020204030204" pitchFamily="34" charset="0"/>
                        <a:cs typeface="Segoe UI" panose="020B0502040204020203" pitchFamily="34" charset="0"/>
                      </a:rPr>
                      <m:t>𝑓</m:t>
                    </m:r>
                    <m:r>
                      <a:rPr lang="en-US" sz="2200" i="1" dirty="0">
                        <a:latin typeface="Cambria Math" panose="02040503050406030204" pitchFamily="18" charset="0"/>
                        <a:ea typeface="Calibri" panose="020F0502020204030204" pitchFamily="34" charset="0"/>
                        <a:cs typeface="Segoe UI" panose="020B0502040204020203" pitchFamily="34" charset="0"/>
                      </a:rPr>
                      <m:t>(</m:t>
                    </m:r>
                    <m:r>
                      <a:rPr lang="en-US" sz="2200" i="1" dirty="0">
                        <a:latin typeface="Cambria Math" panose="02040503050406030204" pitchFamily="18" charset="0"/>
                        <a:ea typeface="Calibri" panose="020F0502020204030204" pitchFamily="34" charset="0"/>
                        <a:cs typeface="Segoe UI" panose="020B0502040204020203" pitchFamily="34" charset="0"/>
                      </a:rPr>
                      <m:t>𝑥</m:t>
                    </m:r>
                    <m:r>
                      <a:rPr lang="en-US" sz="2200" i="1" dirty="0">
                        <a:latin typeface="Cambria Math" panose="02040503050406030204" pitchFamily="18" charset="0"/>
                        <a:ea typeface="Calibri" panose="020F0502020204030204" pitchFamily="34" charset="0"/>
                        <a:cs typeface="Segoe UI" panose="020B0502040204020203" pitchFamily="34" charset="0"/>
                      </a:rPr>
                      <m:t>)</m:t>
                    </m:r>
                  </m:oMath>
                </a14:m>
                <a:r>
                  <a:rPr lang="mn-MN" sz="2200" dirty="0">
                    <a:latin typeface="Segoe UI" panose="020B0502040204020203" pitchFamily="34" charset="0"/>
                    <a:ea typeface="Calibri" panose="020F0502020204030204" pitchFamily="34" charset="0"/>
                    <a:cs typeface="Segoe UI" panose="020B0502040204020203" pitchFamily="34" charset="0"/>
                  </a:rPr>
                  <a:t>” </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нэр</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a:t>
                </a:r>
                <a14:m>
                  <m:oMath xmlns:m="http://schemas.openxmlformats.org/officeDocument/2006/math">
                    <m:r>
                      <a:rPr lang="en-US" sz="2200" i="1" dirty="0">
                        <a:latin typeface="Cambria Math" panose="02040503050406030204" pitchFamily="18" charset="0"/>
                        <a:ea typeface="Calibri" panose="020F0502020204030204" pitchFamily="34" charset="0"/>
                        <a:cs typeface="Segoe UI" panose="020B0502040204020203" pitchFamily="34" charset="0"/>
                      </a:rPr>
                      <m:t>𝑓</m:t>
                    </m:r>
                  </m:oMath>
                </a14:m>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ийг </a:t>
                </a:r>
                <a14:m>
                  <m:oMath xmlns:m="http://schemas.openxmlformats.org/officeDocument/2006/math">
                    <m:r>
                      <a:rPr lang="en-US" sz="2200" i="1" dirty="0">
                        <a:latin typeface="Cambria Math" panose="02040503050406030204" pitchFamily="18" charset="0"/>
                        <a:ea typeface="Calibri" panose="020F0502020204030204" pitchFamily="34" charset="0"/>
                        <a:cs typeface="Segoe UI" panose="020B0502040204020203" pitchFamily="34" charset="0"/>
                      </a:rPr>
                      <m:t>𝑥</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i="1" dirty="0">
                    <a:latin typeface="Segoe UI" panose="020B0502040204020203" pitchFamily="34" charset="0"/>
                    <a:ea typeface="Calibri" panose="020F0502020204030204" pitchFamily="34" charset="0"/>
                    <a:cs typeface="Segoe UI" panose="020B0502040204020203" pitchFamily="34" charset="0"/>
                  </a:rPr>
                  <a:t>формал</a:t>
                </a:r>
                <a:r>
                  <a:rPr lang="mn-MN" sz="2200" dirty="0">
                    <a:latin typeface="Segoe UI" panose="020B0502040204020203" pitchFamily="34" charset="0"/>
                    <a:ea typeface="Calibri" panose="020F0502020204030204" pitchFamily="34" charset="0"/>
                    <a:cs typeface="Segoe UI" panose="020B0502040204020203" pitchFamily="34" charset="0"/>
                  </a:rPr>
                  <a:t> параметртэй тодорхойлох бөгөөд аргумент дээр </a:t>
                </a:r>
                <a14:m>
                  <m:oMath xmlns:m="http://schemas.openxmlformats.org/officeDocument/2006/math">
                    <m:r>
                      <a:rPr lang="en-US" sz="2200" i="1" dirty="0">
                        <a:latin typeface="Cambria Math" panose="02040503050406030204" pitchFamily="18" charset="0"/>
                        <a:ea typeface="Calibri" panose="020F0502020204030204" pitchFamily="34" charset="0"/>
                        <a:cs typeface="Segoe UI" panose="020B0502040204020203" pitchFamily="34" charset="0"/>
                      </a:rPr>
                      <m:t>𝑓</m:t>
                    </m:r>
                  </m:oMath>
                </a14:m>
                <a:r>
                  <a:rPr lang="mn-MN" sz="2200" dirty="0">
                    <a:latin typeface="Segoe UI" panose="020B0502040204020203" pitchFamily="34" charset="0"/>
                    <a:ea typeface="Calibri" panose="020F0502020204030204" pitchFamily="34" charset="0"/>
                    <a:cs typeface="Segoe UI" panose="020B0502040204020203" pitchFamily="34" charset="0"/>
                  </a:rPr>
                  <a:t> хэрэгжсэн байх </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хувиргалтыг </a:t>
                </a: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их бие</a:t>
                </a: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төлөөлнө. </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Функцийн нэр ба "их бие“</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ийг</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зохиомол хэлэнд ялгах ёстой </a:t>
                </a:r>
                <a:r>
                  <a:rPr lang="en-US" sz="2400" dirty="0">
                    <a:latin typeface="Segoe UI" panose="020B0502040204020203" pitchFamily="34" charset="0"/>
                    <a:ea typeface="Calibri" panose="020F0502020204030204" pitchFamily="34" charset="0"/>
                    <a:cs typeface="Segoe UI" panose="020B0502040204020203" pitchFamily="34" charset="0"/>
                  </a:rPr>
                  <a:t>(ML </a:t>
                </a:r>
                <a:r>
                  <a:rPr lang="mn-MN" sz="2400" dirty="0">
                    <a:latin typeface="Segoe UI" panose="020B0502040204020203" pitchFamily="34" charset="0"/>
                    <a:ea typeface="Calibri" panose="020F0502020204030204" pitchFamily="34" charset="0"/>
                    <a:cs typeface="Segoe UI" panose="020B0502040204020203" pitchFamily="34" charset="0"/>
                  </a:rPr>
                  <a:t>синтакс</a:t>
                </a:r>
                <a:r>
                  <a:rPr lang="en-US" sz="2400" dirty="0">
                    <a:latin typeface="Segoe UI" panose="020B0502040204020203" pitchFamily="34" charset="0"/>
                    <a:ea typeface="Calibri" panose="020F0502020204030204" pitchFamily="34" charset="0"/>
                    <a:cs typeface="Segoe UI" panose="020B0502040204020203" pitchFamily="34" charset="0"/>
                  </a:rPr>
                  <a:t>)</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lnSpc>
                    <a:spcPct val="150000"/>
                  </a:lnSpc>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14:m>
                  <m:oMath xmlns:m="http://schemas.openxmlformats.org/officeDocument/2006/math">
                    <m:r>
                      <a:rPr lang="en-US" sz="2200" b="0" i="1" dirty="0" smtClean="0">
                        <a:latin typeface="Cambria Math" panose="02040503050406030204" pitchFamily="18" charset="0"/>
                        <a:ea typeface="Calibri" panose="020F0502020204030204" pitchFamily="34" charset="0"/>
                        <a:cs typeface="Segoe UI" panose="020B0502040204020203" pitchFamily="34" charset="0"/>
                      </a:rPr>
                      <m:t>𝑓</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нэр нь</a:t>
                </a:r>
                <a:r>
                  <a:rPr lang="en-US" sz="2200" dirty="0">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𝑥</m:t>
                    </m:r>
                  </m:oMath>
                </a14:m>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г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𝑥</m:t>
                    </m:r>
                    <m:r>
                      <a:rPr lang="en-US" sz="2200" i="1" dirty="0" smtClean="0">
                        <a:latin typeface="Cambria Math" panose="02040503050406030204" pitchFamily="18" charset="0"/>
                        <a:ea typeface="Calibri" panose="020F0502020204030204" pitchFamily="34" charset="0"/>
                        <a:cs typeface="Segoe UI" panose="020B0502040204020203" pitchFamily="34" charset="0"/>
                      </a:rPr>
                      <m:t>∗</m:t>
                    </m:r>
                    <m:r>
                      <a:rPr lang="en-US" sz="2200" i="1" dirty="0" smtClean="0">
                        <a:latin typeface="Cambria Math" panose="02040503050406030204" pitchFamily="18" charset="0"/>
                        <a:ea typeface="Calibri" panose="020F0502020204030204" pitchFamily="34" charset="0"/>
                        <a:cs typeface="Segoe UI" panose="020B0502040204020203" pitchFamily="34" charset="0"/>
                      </a:rPr>
                      <m:t>𝑥</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болгон хувиргах</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err="1">
                    <a:latin typeface="Bahnschrift" panose="020B0502040204020203" pitchFamily="34" charset="0"/>
                    <a:ea typeface="Calibri" panose="020F0502020204030204" pitchFamily="34" charset="0"/>
                    <a:cs typeface="Segoe UI" panose="020B0502040204020203" pitchFamily="34" charset="0"/>
                  </a:rPr>
                  <a:t>fn</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функц</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гэдгийг тэмдэглэх.</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Функц нь</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илэрхийлэх </a:t>
                </a: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(expressible)</a:t>
                </a:r>
                <a:r>
                  <a:rPr lang="mn-MN"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 боломжтой утга</a:t>
                </a:r>
                <a:r>
                  <a:rPr lang="en-US" sz="2200" i="1"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комплекс илэрхийллийн тооцооллын үнэлгээний үр дүн байх</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байна</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Функцийн аргументын синтакс </a:t>
                </a:r>
                <a14:m>
                  <m:oMath xmlns:m="http://schemas.openxmlformats.org/officeDocument/2006/math">
                    <m:r>
                      <a:rPr lang="en-US" sz="2400" b="0" i="1" dirty="0" smtClean="0">
                        <a:latin typeface="Cambria Math" panose="02040503050406030204" pitchFamily="18" charset="0"/>
                        <a:ea typeface="Calibri" panose="020F0502020204030204" pitchFamily="34" charset="0"/>
                        <a:cs typeface="Segoe UI" panose="020B0502040204020203" pitchFamily="34" charset="0"/>
                      </a:rPr>
                      <m:t>𝑓</m:t>
                    </m:r>
                    <m:d>
                      <m:dPr>
                        <m:ctrlPr>
                          <a:rPr lang="en-US" sz="2400" b="0" i="1" dirty="0" smtClean="0">
                            <a:latin typeface="Cambria Math" panose="02040503050406030204" pitchFamily="18" charset="0"/>
                            <a:ea typeface="Calibri" panose="020F0502020204030204" pitchFamily="34" charset="0"/>
                            <a:cs typeface="Segoe UI" panose="020B0502040204020203" pitchFamily="34" charset="0"/>
                          </a:rPr>
                        </m:ctrlPr>
                      </m:dPr>
                      <m:e>
                        <m:r>
                          <a:rPr lang="en-US" sz="2400" b="0" i="1" dirty="0" smtClean="0">
                            <a:latin typeface="Cambria Math" panose="02040503050406030204" pitchFamily="18" charset="0"/>
                            <a:ea typeface="Calibri" panose="020F0502020204030204" pitchFamily="34" charset="0"/>
                            <a:cs typeface="Segoe UI" panose="020B0502040204020203" pitchFamily="34" charset="0"/>
                          </a:rPr>
                          <m:t>2</m:t>
                        </m:r>
                      </m:e>
                    </m:d>
                    <m:r>
                      <a:rPr lang="en-US" sz="2400" b="0" i="1" dirty="0" smtClean="0">
                        <a:latin typeface="Cambria Math" panose="02040503050406030204" pitchFamily="18" charset="0"/>
                        <a:ea typeface="Calibri" panose="020F0502020204030204" pitchFamily="34" charset="0"/>
                        <a:cs typeface="Segoe UI" panose="020B0502040204020203" pitchFamily="34" charset="0"/>
                      </a:rPr>
                      <m:t>;</m:t>
                    </m:r>
                    <m:d>
                      <m:dPr>
                        <m:ctrlPr>
                          <a:rPr lang="en-US" sz="2400" b="0" i="1" dirty="0" smtClean="0">
                            <a:latin typeface="Cambria Math" panose="02040503050406030204" pitchFamily="18" charset="0"/>
                            <a:ea typeface="Calibri" panose="020F0502020204030204" pitchFamily="34" charset="0"/>
                            <a:cs typeface="Segoe UI" panose="020B0502040204020203" pitchFamily="34" charset="0"/>
                          </a:rPr>
                        </m:ctrlPr>
                      </m:dPr>
                      <m:e>
                        <m:r>
                          <a:rPr lang="en-US" sz="2400" b="0" i="1" dirty="0" smtClean="0">
                            <a:latin typeface="Cambria Math" panose="02040503050406030204" pitchFamily="18" charset="0"/>
                            <a:ea typeface="Calibri" panose="020F0502020204030204" pitchFamily="34" charset="0"/>
                            <a:cs typeface="Segoe UI" panose="020B0502040204020203" pitchFamily="34" charset="0"/>
                          </a:rPr>
                          <m:t>𝑓</m:t>
                        </m:r>
                        <m:r>
                          <a:rPr lang="en-US" sz="2400" b="0" i="1" dirty="0" smtClean="0">
                            <a:latin typeface="Cambria Math" panose="02040503050406030204" pitchFamily="18" charset="0"/>
                            <a:ea typeface="Calibri" panose="020F0502020204030204" pitchFamily="34" charset="0"/>
                            <a:cs typeface="Segoe UI" panose="020B0502040204020203" pitchFamily="34" charset="0"/>
                          </a:rPr>
                          <m:t> 2</m:t>
                        </m:r>
                      </m:e>
                    </m:d>
                    <m:r>
                      <a:rPr lang="en-US" sz="2400" b="0" i="1" dirty="0" smtClean="0">
                        <a:latin typeface="Cambria Math" panose="02040503050406030204" pitchFamily="18" charset="0"/>
                        <a:ea typeface="Calibri" panose="020F0502020204030204" pitchFamily="34" charset="0"/>
                        <a:cs typeface="Segoe UI" panose="020B0502040204020203" pitchFamily="34" charset="0"/>
                      </a:rPr>
                      <m:t>;</m:t>
                    </m:r>
                  </m:oMath>
                </a14:m>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болон </a:t>
                </a:r>
                <a14:m>
                  <m:oMath xmlns:m="http://schemas.openxmlformats.org/officeDocument/2006/math">
                    <m:r>
                      <a:rPr lang="en-US" sz="2400" i="1" dirty="0">
                        <a:latin typeface="Cambria Math" panose="02040503050406030204" pitchFamily="18" charset="0"/>
                        <a:ea typeface="Calibri" panose="020F0502020204030204" pitchFamily="34" charset="0"/>
                        <a:cs typeface="Segoe UI" panose="020B0502040204020203" pitchFamily="34" charset="0"/>
                      </a:rPr>
                      <m:t>𝑓</m:t>
                    </m:r>
                    <m:r>
                      <a:rPr lang="en-US" sz="2400" i="1" dirty="0">
                        <a:latin typeface="Cambria Math" panose="02040503050406030204" pitchFamily="18" charset="0"/>
                        <a:ea typeface="Calibri" panose="020F0502020204030204" pitchFamily="34" charset="0"/>
                        <a:cs typeface="Segoe UI" panose="020B0502040204020203" pitchFamily="34" charset="0"/>
                      </a:rPr>
                      <m:t> 2</m:t>
                    </m:r>
                  </m:oMath>
                </a14:m>
                <a:r>
                  <a:rPr lang="mn-MN" sz="2400" dirty="0">
                    <a:latin typeface="Segoe UI" panose="020B0502040204020203" pitchFamily="34" charset="0"/>
                    <a:ea typeface="Calibri" panose="020F0502020204030204" pitchFamily="34" charset="0"/>
                    <a:cs typeface="Segoe UI" panose="020B0502040204020203" pitchFamily="34" charset="0"/>
                  </a:rPr>
                  <a:t>:</a:t>
                </a: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p:txBody>
          </p:sp>
        </mc:Choice>
        <mc:Fallback>
          <p:sp>
            <p:nvSpPr>
              <p:cNvPr id="13" name="TextBox 12">
                <a:extLst>
                  <a:ext uri="{FF2B5EF4-FFF2-40B4-BE49-F238E27FC236}">
                    <a16:creationId xmlns:a16="http://schemas.microsoft.com/office/drawing/2014/main" id="{5177B3D7-C19D-44A5-AA0B-B8F7FBACA0E0}"/>
                  </a:ext>
                </a:extLst>
              </p:cNvPr>
              <p:cNvSpPr txBox="1">
                <a:spLocks noRot="1" noChangeAspect="1" noMove="1" noResize="1" noEditPoints="1" noAdjustHandles="1" noChangeArrowheads="1" noChangeShapeType="1" noTextEdit="1"/>
              </p:cNvSpPr>
              <p:nvPr/>
            </p:nvSpPr>
            <p:spPr>
              <a:xfrm>
                <a:off x="670717" y="1069605"/>
                <a:ext cx="10850566" cy="5078313"/>
              </a:xfrm>
              <a:prstGeom prst="rect">
                <a:avLst/>
              </a:prstGeom>
              <a:blipFill>
                <a:blip r:embed="rId3"/>
                <a:stretch>
                  <a:fillRect l="-730" t="-839" r="-1067"/>
                </a:stretch>
              </a:blipFill>
            </p:spPr>
            <p:txBody>
              <a:bodyPr/>
              <a:lstStyle/>
              <a:p>
                <a:r>
                  <a:rPr lang="en-US">
                    <a:noFill/>
                  </a:rPr>
                  <a:t> </a:t>
                </a:r>
              </a:p>
            </p:txBody>
          </p:sp>
        </mc:Fallback>
      </mc:AlternateContent>
      <p:sp>
        <p:nvSpPr>
          <p:cNvPr id="12" name="ïṩḻïďè">
            <a:extLst>
              <a:ext uri="{FF2B5EF4-FFF2-40B4-BE49-F238E27FC236}">
                <a16:creationId xmlns:a16="http://schemas.microsoft.com/office/drawing/2014/main" id="{B50AFFDE-2618-4A6A-ADA8-14A0BFDF7CAB}"/>
              </a:ext>
            </a:extLst>
          </p:cNvPr>
          <p:cNvSpPr/>
          <p:nvPr/>
        </p:nvSpPr>
        <p:spPr bwMode="auto">
          <a:xfrm>
            <a:off x="2771080" y="444279"/>
            <a:ext cx="106451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pic>
        <p:nvPicPr>
          <p:cNvPr id="3" name="Picture 2">
            <a:extLst>
              <a:ext uri="{FF2B5EF4-FFF2-40B4-BE49-F238E27FC236}">
                <a16:creationId xmlns:a16="http://schemas.microsoft.com/office/drawing/2014/main" id="{B5724E43-C462-446A-A39B-262233655A2E}"/>
              </a:ext>
            </a:extLst>
          </p:cNvPr>
          <p:cNvPicPr>
            <a:picLocks noChangeAspect="1"/>
          </p:cNvPicPr>
          <p:nvPr/>
        </p:nvPicPr>
        <p:blipFill>
          <a:blip r:embed="rId4">
            <a:duotone>
              <a:prstClr val="black"/>
              <a:schemeClr val="accent3">
                <a:tint val="45000"/>
                <a:satMod val="400000"/>
              </a:schemeClr>
            </a:duotone>
          </a:blip>
          <a:stretch>
            <a:fillRect/>
          </a:stretch>
        </p:blipFill>
        <p:spPr>
          <a:xfrm>
            <a:off x="3681073" y="3442050"/>
            <a:ext cx="4829849" cy="333422"/>
          </a:xfrm>
          <a:prstGeom prst="rect">
            <a:avLst/>
          </a:prstGeom>
        </p:spPr>
      </p:pic>
      <p:pic>
        <p:nvPicPr>
          <p:cNvPr id="6" name="Picture 5">
            <a:extLst>
              <a:ext uri="{FF2B5EF4-FFF2-40B4-BE49-F238E27FC236}">
                <a16:creationId xmlns:a16="http://schemas.microsoft.com/office/drawing/2014/main" id="{52498554-52BF-4A36-AB2C-8282F0C4BDF6}"/>
              </a:ext>
            </a:extLst>
          </p:cNvPr>
          <p:cNvPicPr>
            <a:picLocks noChangeAspect="1"/>
          </p:cNvPicPr>
          <p:nvPr/>
        </p:nvPicPr>
        <p:blipFill>
          <a:blip r:embed="rId5">
            <a:duotone>
              <a:prstClr val="black"/>
              <a:schemeClr val="accent3">
                <a:tint val="45000"/>
                <a:satMod val="400000"/>
              </a:schemeClr>
            </a:duotone>
          </a:blip>
          <a:stretch>
            <a:fillRect/>
          </a:stretch>
        </p:blipFill>
        <p:spPr>
          <a:xfrm>
            <a:off x="4262178" y="5886161"/>
            <a:ext cx="3667637" cy="390580"/>
          </a:xfrm>
          <a:prstGeom prst="rect">
            <a:avLst/>
          </a:prstGeom>
        </p:spPr>
      </p:pic>
    </p:spTree>
    <p:extLst>
      <p:ext uri="{BB962C8B-B14F-4D97-AF65-F5344CB8AC3E}">
        <p14:creationId xmlns:p14="http://schemas.microsoft.com/office/powerpoint/2010/main" val="306035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382693" y="444279"/>
            <a:ext cx="513779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Бичих, хэрэглэх зарим хэлбэр</a:t>
            </a:r>
            <a:endParaRPr lang="en-US" b="0" dirty="0">
              <a:solidFill>
                <a:srgbClr val="7030A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177B3D7-C19D-44A5-AA0B-B8F7FBACA0E0}"/>
              </a:ext>
            </a:extLst>
          </p:cNvPr>
          <p:cNvSpPr txBox="1"/>
          <p:nvPr/>
        </p:nvSpPr>
        <p:spPr>
          <a:xfrm>
            <a:off x="670717" y="1069605"/>
            <a:ext cx="10850566" cy="3893374"/>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Функцэд заавал нэр өгөхгүйгээр </a:t>
            </a:r>
            <a:r>
              <a:rPr lang="mn-MN" sz="2400" dirty="0">
                <a:solidFill>
                  <a:srgbClr val="7030A0"/>
                </a:solidFill>
                <a:latin typeface="Segoe UI" panose="020B0502040204020203" pitchFamily="34" charset="0"/>
                <a:ea typeface="Calibri" panose="020F0502020204030204" pitchFamily="34" charset="0"/>
                <a:cs typeface="Segoe UI" panose="020B0502040204020203" pitchFamily="34" charset="0"/>
              </a:rPr>
              <a:t>бичих</a:t>
            </a:r>
            <a:r>
              <a:rPr lang="mn-MN" sz="2400" dirty="0">
                <a:latin typeface="Segoe UI" panose="020B0502040204020203" pitchFamily="34" charset="0"/>
                <a:ea typeface="Calibri" panose="020F0502020204030204" pitchFamily="34" charset="0"/>
                <a:cs typeface="Segoe UI" panose="020B0502040204020203" pitchFamily="34" charset="0"/>
              </a:rPr>
              <a:t>, </a:t>
            </a:r>
            <a:r>
              <a:rPr lang="mn-MN" sz="2400" dirty="0">
                <a:solidFill>
                  <a:srgbClr val="7030A0"/>
                </a:solidFill>
                <a:latin typeface="Segoe UI" panose="020B0502040204020203" pitchFamily="34" charset="0"/>
                <a:ea typeface="Calibri" panose="020F0502020204030204" pitchFamily="34" charset="0"/>
                <a:cs typeface="Segoe UI" panose="020B0502040204020203" pitchFamily="34" charset="0"/>
              </a:rPr>
              <a:t>ажиллуулах</a:t>
            </a:r>
            <a:r>
              <a:rPr lang="mn-MN" sz="2400" dirty="0">
                <a:latin typeface="Segoe UI" panose="020B0502040204020203" pitchFamily="34" charset="0"/>
                <a:ea typeface="Calibri" panose="020F0502020204030204" pitchFamily="34" charset="0"/>
                <a:cs typeface="Segoe UI" panose="020B0502040204020203" pitchFamily="34" charset="0"/>
              </a:rPr>
              <a:t> боломжтой. </a:t>
            </a: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Хэрэглээг шууд зэрэгцүүлэн (хаалтгүй) тэмдэглэж болох ба зүүн талруугаа холбоостой гэж үзнэ (</a:t>
            </a:r>
            <a:r>
              <a:rPr lang="en-US" sz="2400" dirty="0">
                <a:latin typeface="Segoe UI" panose="020B0502040204020203" pitchFamily="34" charset="0"/>
                <a:ea typeface="Calibri" panose="020F0502020204030204" pitchFamily="34" charset="0"/>
                <a:cs typeface="Segoe UI" panose="020B0502040204020203" pitchFamily="34" charset="0"/>
              </a:rPr>
              <a:t>prefix</a:t>
            </a:r>
            <a:r>
              <a:rPr lang="mn-MN" sz="2400" dirty="0">
                <a:latin typeface="Segoe UI" panose="020B0502040204020203" pitchFamily="34" charset="0"/>
                <a:ea typeface="Calibri" panose="020F0502020204030204" pitchFamily="34" charset="0"/>
                <a:cs typeface="Segoe UI" panose="020B0502040204020203" pitchFamily="34" charset="0"/>
              </a:rPr>
              <a:t>). </a:t>
            </a:r>
          </a:p>
          <a:p>
            <a:pPr lvl="8">
              <a:spcBef>
                <a:spcPts val="600"/>
              </a:spcBef>
            </a:pPr>
            <a:r>
              <a:rPr lang="mn-MN" sz="2400" dirty="0">
                <a:latin typeface="Segoe UI" panose="020B0502040204020203" pitchFamily="34" charset="0"/>
                <a:ea typeface="Calibri" panose="020F0502020204030204" pitchFamily="34" charset="0"/>
                <a:cs typeface="Segoe UI" panose="020B0502040204020203" pitchFamily="34" charset="0"/>
              </a:rPr>
              <a:t>                        -гийг</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Нэг функционал илэрхийлэл дотор нөгөөг хориглохгүй </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нэргүй функц</a:t>
            </a:r>
            <a:r>
              <a:rPr lang="en-US" sz="2400" dirty="0">
                <a:latin typeface="Segoe UI" panose="020B0502040204020203" pitchFamily="34" charset="0"/>
                <a:ea typeface="Calibri" panose="020F0502020204030204" pitchFamily="34" charset="0"/>
                <a:cs typeface="Segoe UI" panose="020B0502040204020203" pitchFamily="34" charset="0"/>
              </a:rPr>
              <a:t>)</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Дараах байдлаар дуудаж хэрэглэх боломжтой:</a:t>
            </a:r>
          </a:p>
        </p:txBody>
      </p:sp>
      <p:sp>
        <p:nvSpPr>
          <p:cNvPr id="12" name="ïṩḻïďè">
            <a:extLst>
              <a:ext uri="{FF2B5EF4-FFF2-40B4-BE49-F238E27FC236}">
                <a16:creationId xmlns:a16="http://schemas.microsoft.com/office/drawing/2014/main" id="{B50AFFDE-2618-4A6A-ADA8-14A0BFDF7CAB}"/>
              </a:ext>
            </a:extLst>
          </p:cNvPr>
          <p:cNvSpPr/>
          <p:nvPr/>
        </p:nvSpPr>
        <p:spPr bwMode="auto">
          <a:xfrm>
            <a:off x="3377722" y="444279"/>
            <a:ext cx="3004971"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ИЛЭРХИЙЛЭЛ, ФУНКЦ</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pic>
        <p:nvPicPr>
          <p:cNvPr id="8" name="Picture 7">
            <a:extLst>
              <a:ext uri="{FF2B5EF4-FFF2-40B4-BE49-F238E27FC236}">
                <a16:creationId xmlns:a16="http://schemas.microsoft.com/office/drawing/2014/main" id="{37F219D5-9B4E-41C4-BA10-709F59D7566E}"/>
              </a:ext>
            </a:extLst>
          </p:cNvPr>
          <p:cNvPicPr>
            <a:picLocks noChangeAspect="1"/>
          </p:cNvPicPr>
          <p:nvPr/>
        </p:nvPicPr>
        <p:blipFill>
          <a:blip r:embed="rId3">
            <a:duotone>
              <a:prstClr val="black"/>
              <a:schemeClr val="accent3">
                <a:tint val="45000"/>
                <a:satMod val="400000"/>
              </a:schemeClr>
            </a:duotone>
          </a:blip>
          <a:stretch>
            <a:fillRect/>
          </a:stretch>
        </p:blipFill>
        <p:spPr>
          <a:xfrm>
            <a:off x="4084372" y="1575975"/>
            <a:ext cx="4267796" cy="438211"/>
          </a:xfrm>
          <a:prstGeom prst="rect">
            <a:avLst/>
          </a:prstGeom>
        </p:spPr>
      </p:pic>
      <p:pic>
        <p:nvPicPr>
          <p:cNvPr id="11" name="Picture 10">
            <a:extLst>
              <a:ext uri="{FF2B5EF4-FFF2-40B4-BE49-F238E27FC236}">
                <a16:creationId xmlns:a16="http://schemas.microsoft.com/office/drawing/2014/main" id="{EC54D8C3-2E86-4C60-A5B2-F575B86ED691}"/>
              </a:ext>
            </a:extLst>
          </p:cNvPr>
          <p:cNvPicPr>
            <a:picLocks noChangeAspect="1"/>
          </p:cNvPicPr>
          <p:nvPr/>
        </p:nvPicPr>
        <p:blipFill>
          <a:blip r:embed="rId4">
            <a:duotone>
              <a:prstClr val="black"/>
              <a:schemeClr val="accent3">
                <a:tint val="45000"/>
                <a:satMod val="400000"/>
              </a:schemeClr>
            </a:duotone>
          </a:blip>
          <a:stretch>
            <a:fillRect/>
          </a:stretch>
        </p:blipFill>
        <p:spPr>
          <a:xfrm>
            <a:off x="7274632" y="2948958"/>
            <a:ext cx="3486637" cy="409632"/>
          </a:xfrm>
          <a:prstGeom prst="rect">
            <a:avLst/>
          </a:prstGeom>
        </p:spPr>
      </p:pic>
      <p:pic>
        <p:nvPicPr>
          <p:cNvPr id="16" name="Picture 15">
            <a:extLst>
              <a:ext uri="{FF2B5EF4-FFF2-40B4-BE49-F238E27FC236}">
                <a16:creationId xmlns:a16="http://schemas.microsoft.com/office/drawing/2014/main" id="{5DD05859-936A-49F7-9E73-1D63D67CC987}"/>
              </a:ext>
            </a:extLst>
          </p:cNvPr>
          <p:cNvPicPr>
            <a:picLocks noChangeAspect="1"/>
          </p:cNvPicPr>
          <p:nvPr/>
        </p:nvPicPr>
        <p:blipFill rotWithShape="1">
          <a:blip r:embed="rId5">
            <a:duotone>
              <a:prstClr val="black"/>
              <a:schemeClr val="accent3">
                <a:tint val="45000"/>
                <a:satMod val="400000"/>
              </a:schemeClr>
            </a:duotone>
          </a:blip>
          <a:srcRect t="1" r="4815" b="-2500"/>
          <a:stretch/>
        </p:blipFill>
        <p:spPr>
          <a:xfrm>
            <a:off x="1186953" y="2969697"/>
            <a:ext cx="5195740" cy="390580"/>
          </a:xfrm>
          <a:prstGeom prst="rect">
            <a:avLst/>
          </a:prstGeom>
        </p:spPr>
      </p:pic>
      <p:pic>
        <p:nvPicPr>
          <p:cNvPr id="5" name="Picture 4">
            <a:extLst>
              <a:ext uri="{FF2B5EF4-FFF2-40B4-BE49-F238E27FC236}">
                <a16:creationId xmlns:a16="http://schemas.microsoft.com/office/drawing/2014/main" id="{8870A9F6-3734-4E86-948D-2807A3326811}"/>
              </a:ext>
            </a:extLst>
          </p:cNvPr>
          <p:cNvPicPr>
            <a:picLocks noChangeAspect="1"/>
          </p:cNvPicPr>
          <p:nvPr/>
        </p:nvPicPr>
        <p:blipFill>
          <a:blip r:embed="rId6">
            <a:duotone>
              <a:prstClr val="black"/>
              <a:schemeClr val="accent3">
                <a:tint val="45000"/>
                <a:satMod val="400000"/>
              </a:schemeClr>
            </a:duotone>
          </a:blip>
          <a:stretch>
            <a:fillRect/>
          </a:stretch>
        </p:blipFill>
        <p:spPr>
          <a:xfrm>
            <a:off x="2214019" y="3947104"/>
            <a:ext cx="7763958" cy="371527"/>
          </a:xfrm>
          <a:prstGeom prst="rect">
            <a:avLst/>
          </a:prstGeom>
        </p:spPr>
      </p:pic>
      <p:pic>
        <p:nvPicPr>
          <p:cNvPr id="10" name="Picture 9">
            <a:extLst>
              <a:ext uri="{FF2B5EF4-FFF2-40B4-BE49-F238E27FC236}">
                <a16:creationId xmlns:a16="http://schemas.microsoft.com/office/drawing/2014/main" id="{87B57A57-AAAB-4ECA-8259-00A63FD54B03}"/>
              </a:ext>
            </a:extLst>
          </p:cNvPr>
          <p:cNvPicPr>
            <a:picLocks noChangeAspect="1"/>
          </p:cNvPicPr>
          <p:nvPr/>
        </p:nvPicPr>
        <p:blipFill>
          <a:blip r:embed="rId7">
            <a:duotone>
              <a:prstClr val="black"/>
              <a:schemeClr val="accent3">
                <a:tint val="45000"/>
                <a:satMod val="400000"/>
              </a:schemeClr>
            </a:duotone>
          </a:blip>
          <a:stretch>
            <a:fillRect/>
          </a:stretch>
        </p:blipFill>
        <p:spPr>
          <a:xfrm>
            <a:off x="3681073" y="4940121"/>
            <a:ext cx="4829849" cy="1219370"/>
          </a:xfrm>
          <a:prstGeom prst="rect">
            <a:avLst/>
          </a:prstGeom>
        </p:spPr>
      </p:pic>
    </p:spTree>
    <p:extLst>
      <p:ext uri="{BB962C8B-B14F-4D97-AF65-F5344CB8AC3E}">
        <p14:creationId xmlns:p14="http://schemas.microsoft.com/office/powerpoint/2010/main" val="142065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382693" y="444279"/>
            <a:ext cx="513779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rgbClr val="7030A0"/>
                </a:solidFill>
                <a:latin typeface="Segoe UI" panose="020B0502040204020203" pitchFamily="34" charset="0"/>
                <a:cs typeface="Segoe UI" panose="020B0502040204020203" pitchFamily="34" charset="0"/>
              </a:rPr>
              <a:t>Syntactic sugar</a:t>
            </a:r>
          </a:p>
        </p:txBody>
      </p:sp>
      <p:sp>
        <p:nvSpPr>
          <p:cNvPr id="13" name="TextBox 12">
            <a:extLst>
              <a:ext uri="{FF2B5EF4-FFF2-40B4-BE49-F238E27FC236}">
                <a16:creationId xmlns:a16="http://schemas.microsoft.com/office/drawing/2014/main" id="{5177B3D7-C19D-44A5-AA0B-B8F7FBACA0E0}"/>
              </a:ext>
            </a:extLst>
          </p:cNvPr>
          <p:cNvSpPr txBox="1"/>
          <p:nvPr/>
        </p:nvSpPr>
        <p:spPr>
          <a:xfrm>
            <a:off x="670717" y="1069605"/>
            <a:ext cx="10850566" cy="4401205"/>
          </a:xfrm>
          <a:prstGeom prst="rect">
            <a:avLst/>
          </a:prstGeom>
          <a:noFill/>
        </p:spPr>
        <p:txBody>
          <a:bodyPr wrap="square">
            <a:spAutoFit/>
          </a:bodyPr>
          <a:lstStyle/>
          <a:p>
            <a:pPr marL="342900" indent="-342900">
              <a:spcBef>
                <a:spcPts val="1200"/>
              </a:spcBef>
              <a:buFont typeface="Arial" panose="020B0604020202020204" pitchFamily="34" charset="0"/>
              <a:buChar char="•"/>
            </a:pPr>
            <a:r>
              <a:rPr lang="en-US" sz="2400" dirty="0" err="1">
                <a:latin typeface="Bahnschrift" panose="020B0502040204020203" pitchFamily="34" charset="0"/>
                <a:ea typeface="Calibri" panose="020F0502020204030204" pitchFamily="34" charset="0"/>
                <a:cs typeface="Segoe UI" panose="020B0502040204020203" pitchFamily="34" charset="0"/>
              </a:rPr>
              <a:t>val</a:t>
            </a:r>
            <a:r>
              <a:rPr lang="mn-MN" sz="2400" dirty="0">
                <a:latin typeface="Bahnschrift" panose="020B0502040204020203" pitchFamily="34" charset="0"/>
                <a:ea typeface="Calibri" panose="020F0502020204030204" pitchFamily="34" charset="0"/>
                <a:cs typeface="Segoe UI" panose="020B0502040204020203" pitchFamily="34" charset="0"/>
              </a:rPr>
              <a:t>, </a:t>
            </a:r>
            <a:r>
              <a:rPr lang="en-US" sz="2400" dirty="0" err="1">
                <a:latin typeface="Bahnschrift" panose="020B0502040204020203" pitchFamily="34" charset="0"/>
                <a:ea typeface="Calibri" panose="020F0502020204030204" pitchFamily="34" charset="0"/>
                <a:cs typeface="Segoe UI" panose="020B0502040204020203" pitchFamily="34" charset="0"/>
              </a:rPr>
              <a:t>fn</a:t>
            </a:r>
            <a:r>
              <a:rPr lang="en-US" sz="2400" dirty="0">
                <a:latin typeface="Bahnschrift"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тэмдэглэгээ нь чухал боловч бага зэрэг нуршуу.</a:t>
            </a:r>
            <a:endParaRPr lang="en-US" sz="2400" dirty="0">
              <a:latin typeface="Segoe UI" panose="020B0502040204020203" pitchFamily="34" charset="0"/>
              <a:ea typeface="Calibri" panose="020F0502020204030204" pitchFamily="34" charset="0"/>
              <a:cs typeface="Segoe UI" panose="020B0502040204020203" pitchFamily="34" charset="0"/>
            </a:endParaRPr>
          </a:p>
          <a:p>
            <a:pPr>
              <a:spcBef>
                <a:spcPts val="1200"/>
              </a:spcBef>
            </a:pP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-гийг </a:t>
            </a:r>
          </a:p>
          <a:p>
            <a:pPr marL="342900" indent="-342900">
              <a:spcBef>
                <a:spcPts val="1200"/>
              </a:spcBef>
              <a:buFont typeface="Arial" panose="020B0604020202020204" pitchFamily="34" charset="0"/>
              <a:buChar char="•"/>
            </a:pPr>
            <a:endParaRPr lang="en-US"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Ерөнхий тохиолдолд</a:t>
            </a:r>
          </a:p>
          <a:p>
            <a:pPr marL="342900" indent="-342900">
              <a:spcBef>
                <a:spcPts val="1200"/>
              </a:spcBef>
              <a:buFont typeface="Arial" panose="020B0604020202020204" pitchFamily="34" charset="0"/>
              <a:buChar char="•"/>
            </a:pPr>
            <a:endParaRPr lang="mn-MN" sz="10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12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Зүгээр л </a:t>
            </a:r>
            <a:r>
              <a:rPr lang="en-US" sz="2200" i="1" dirty="0">
                <a:solidFill>
                  <a:srgbClr val="7030A0"/>
                </a:solidFill>
                <a:latin typeface="Segoe UI" panose="020B0502040204020203" pitchFamily="34" charset="0"/>
                <a:ea typeface="Calibri" panose="020F0502020204030204" pitchFamily="34" charset="0"/>
                <a:cs typeface="Segoe UI" panose="020B0502040204020203" pitchFamily="34" charset="0"/>
              </a:rPr>
              <a:t>syntactic sugar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товч бичихэд тохиромжтой</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en-US"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Нөхцөл илэрхийлэлтэй рекурсив тодорхойлолт: Жнь: </a:t>
            </a:r>
            <a:r>
              <a:rPr lang="en-US" sz="2400" dirty="0">
                <a:latin typeface="Segoe UI" panose="020B0502040204020203" pitchFamily="34" charset="0"/>
                <a:ea typeface="Calibri" panose="020F0502020204030204" pitchFamily="34" charset="0"/>
                <a:cs typeface="Segoe UI" panose="020B0502040204020203" pitchFamily="34" charset="0"/>
              </a:rPr>
              <a:t>factorial</a:t>
            </a:r>
            <a:endParaRPr lang="mn-MN" sz="2400" dirty="0">
              <a:latin typeface="Segoe UI" panose="020B0502040204020203" pitchFamily="34" charset="0"/>
              <a:ea typeface="Calibri" panose="020F0502020204030204"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B50AFFDE-2618-4A6A-ADA8-14A0BFDF7CAB}"/>
              </a:ext>
            </a:extLst>
          </p:cNvPr>
          <p:cNvSpPr/>
          <p:nvPr/>
        </p:nvSpPr>
        <p:spPr bwMode="auto">
          <a:xfrm>
            <a:off x="3377722" y="444279"/>
            <a:ext cx="3004971"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ИЛЭРХИЙЛЭЛ, ФУНКЦ</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pic>
        <p:nvPicPr>
          <p:cNvPr id="3" name="Picture 2">
            <a:extLst>
              <a:ext uri="{FF2B5EF4-FFF2-40B4-BE49-F238E27FC236}">
                <a16:creationId xmlns:a16="http://schemas.microsoft.com/office/drawing/2014/main" id="{B00936E0-72F7-4E3A-80F5-F5BC2B33A0D0}"/>
              </a:ext>
            </a:extLst>
          </p:cNvPr>
          <p:cNvPicPr>
            <a:picLocks noChangeAspect="1"/>
          </p:cNvPicPr>
          <p:nvPr/>
        </p:nvPicPr>
        <p:blipFill>
          <a:blip r:embed="rId3">
            <a:duotone>
              <a:prstClr val="black"/>
              <a:schemeClr val="accent3">
                <a:tint val="45000"/>
                <a:satMod val="400000"/>
              </a:schemeClr>
            </a:duotone>
          </a:blip>
          <a:stretch>
            <a:fillRect/>
          </a:stretch>
        </p:blipFill>
        <p:spPr>
          <a:xfrm>
            <a:off x="7599933" y="1545910"/>
            <a:ext cx="3391373" cy="457264"/>
          </a:xfrm>
          <a:prstGeom prst="rect">
            <a:avLst/>
          </a:prstGeom>
        </p:spPr>
      </p:pic>
      <p:pic>
        <p:nvPicPr>
          <p:cNvPr id="15" name="Picture 14">
            <a:extLst>
              <a:ext uri="{FF2B5EF4-FFF2-40B4-BE49-F238E27FC236}">
                <a16:creationId xmlns:a16="http://schemas.microsoft.com/office/drawing/2014/main" id="{53F02AFC-635A-40F3-A5BE-DAFDCA25A6A0}"/>
              </a:ext>
            </a:extLst>
          </p:cNvPr>
          <p:cNvPicPr>
            <a:picLocks noChangeAspect="1"/>
          </p:cNvPicPr>
          <p:nvPr/>
        </p:nvPicPr>
        <p:blipFill>
          <a:blip r:embed="rId4">
            <a:duotone>
              <a:prstClr val="black"/>
              <a:schemeClr val="accent3">
                <a:tint val="45000"/>
                <a:satMod val="400000"/>
              </a:schemeClr>
            </a:duotone>
          </a:blip>
          <a:stretch>
            <a:fillRect/>
          </a:stretch>
        </p:blipFill>
        <p:spPr>
          <a:xfrm>
            <a:off x="1266151" y="1623968"/>
            <a:ext cx="4829849" cy="333422"/>
          </a:xfrm>
          <a:prstGeom prst="rect">
            <a:avLst/>
          </a:prstGeom>
        </p:spPr>
      </p:pic>
      <p:pic>
        <p:nvPicPr>
          <p:cNvPr id="17" name="Picture 16">
            <a:extLst>
              <a:ext uri="{FF2B5EF4-FFF2-40B4-BE49-F238E27FC236}">
                <a16:creationId xmlns:a16="http://schemas.microsoft.com/office/drawing/2014/main" id="{2001A9C0-F903-45E9-9091-B201A5E4FB77}"/>
              </a:ext>
            </a:extLst>
          </p:cNvPr>
          <p:cNvPicPr>
            <a:picLocks noChangeAspect="1"/>
          </p:cNvPicPr>
          <p:nvPr/>
        </p:nvPicPr>
        <p:blipFill>
          <a:blip r:embed="rId5">
            <a:duotone>
              <a:prstClr val="black"/>
              <a:schemeClr val="accent3">
                <a:tint val="45000"/>
                <a:satMod val="400000"/>
              </a:schemeClr>
            </a:duotone>
          </a:blip>
          <a:stretch>
            <a:fillRect/>
          </a:stretch>
        </p:blipFill>
        <p:spPr>
          <a:xfrm>
            <a:off x="3096660" y="4010436"/>
            <a:ext cx="6125430" cy="438211"/>
          </a:xfrm>
          <a:prstGeom prst="rect">
            <a:avLst/>
          </a:prstGeom>
        </p:spPr>
      </p:pic>
      <p:pic>
        <p:nvPicPr>
          <p:cNvPr id="19" name="Picture 18">
            <a:extLst>
              <a:ext uri="{FF2B5EF4-FFF2-40B4-BE49-F238E27FC236}">
                <a16:creationId xmlns:a16="http://schemas.microsoft.com/office/drawing/2014/main" id="{B722C88C-B177-4D6E-9D7A-C63F5F69870C}"/>
              </a:ext>
            </a:extLst>
          </p:cNvPr>
          <p:cNvPicPr>
            <a:picLocks noChangeAspect="1"/>
          </p:cNvPicPr>
          <p:nvPr/>
        </p:nvPicPr>
        <p:blipFill>
          <a:blip r:embed="rId6"/>
          <a:stretch>
            <a:fillRect/>
          </a:stretch>
        </p:blipFill>
        <p:spPr>
          <a:xfrm>
            <a:off x="1122630" y="3122651"/>
            <a:ext cx="9500304" cy="310758"/>
          </a:xfrm>
          <a:prstGeom prst="rect">
            <a:avLst/>
          </a:prstGeom>
        </p:spPr>
      </p:pic>
      <p:pic>
        <p:nvPicPr>
          <p:cNvPr id="23" name="Picture 22">
            <a:extLst>
              <a:ext uri="{FF2B5EF4-FFF2-40B4-BE49-F238E27FC236}">
                <a16:creationId xmlns:a16="http://schemas.microsoft.com/office/drawing/2014/main" id="{A6CF13E9-0219-464C-93E7-774A122ACD17}"/>
              </a:ext>
            </a:extLst>
          </p:cNvPr>
          <p:cNvPicPr>
            <a:picLocks noChangeAspect="1"/>
          </p:cNvPicPr>
          <p:nvPr/>
        </p:nvPicPr>
        <p:blipFill>
          <a:blip r:embed="rId7">
            <a:duotone>
              <a:prstClr val="black"/>
              <a:schemeClr val="accent3">
                <a:tint val="45000"/>
                <a:satMod val="400000"/>
              </a:schemeClr>
            </a:duotone>
          </a:blip>
          <a:stretch>
            <a:fillRect/>
          </a:stretch>
        </p:blipFill>
        <p:spPr>
          <a:xfrm>
            <a:off x="751729" y="5544489"/>
            <a:ext cx="10688542" cy="457264"/>
          </a:xfrm>
          <a:prstGeom prst="rect">
            <a:avLst/>
          </a:prstGeom>
        </p:spPr>
      </p:pic>
    </p:spTree>
    <p:extLst>
      <p:ext uri="{BB962C8B-B14F-4D97-AF65-F5344CB8AC3E}">
        <p14:creationId xmlns:p14="http://schemas.microsoft.com/office/powerpoint/2010/main" val="306363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35593" y="444279"/>
            <a:ext cx="768489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Бууралтаар тооцоолох</a:t>
            </a:r>
            <a:endParaRPr lang="en-US" b="0" dirty="0">
              <a:solidFill>
                <a:srgbClr val="7030A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177B3D7-C19D-44A5-AA0B-B8F7FBACA0E0}"/>
              </a:ext>
            </a:extLst>
          </p:cNvPr>
          <p:cNvSpPr txBox="1"/>
          <p:nvPr/>
        </p:nvSpPr>
        <p:spPr>
          <a:xfrm>
            <a:off x="666136" y="2678613"/>
            <a:ext cx="10850566" cy="1661993"/>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Комплекс илэрхийлэлд "аргументад хэрэглэгдэх функц" хэлбэрийн дэд илэрхийлэл нь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Эхлээд формал параметрт байгаа функцийн их биеээр текстийн хувьд,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Дараа нь өөрийн ээлжин дээр бодит параметрээр солигддог.</a:t>
            </a:r>
          </a:p>
        </p:txBody>
      </p:sp>
      <p:sp>
        <p:nvSpPr>
          <p:cNvPr id="12" name="ïṩḻïďè">
            <a:extLst>
              <a:ext uri="{FF2B5EF4-FFF2-40B4-BE49-F238E27FC236}">
                <a16:creationId xmlns:a16="http://schemas.microsoft.com/office/drawing/2014/main" id="{B50AFFDE-2618-4A6A-ADA8-14A0BFDF7CAB}"/>
              </a:ext>
            </a:extLst>
          </p:cNvPr>
          <p:cNvSpPr/>
          <p:nvPr/>
        </p:nvSpPr>
        <p:spPr bwMode="auto">
          <a:xfrm>
            <a:off x="2771080" y="444279"/>
            <a:ext cx="106451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sp>
        <p:nvSpPr>
          <p:cNvPr id="7" name="TextBox 6">
            <a:extLst>
              <a:ext uri="{FF2B5EF4-FFF2-40B4-BE49-F238E27FC236}">
                <a16:creationId xmlns:a16="http://schemas.microsoft.com/office/drawing/2014/main" id="{F414CEDF-0A0A-4959-9775-E2FEB437FDE5}"/>
              </a:ext>
            </a:extLst>
          </p:cNvPr>
          <p:cNvSpPr txBox="1"/>
          <p:nvPr/>
        </p:nvSpPr>
        <p:spPr>
          <a:xfrm>
            <a:off x="670717" y="1136415"/>
            <a:ext cx="10855147" cy="1525304"/>
          </a:xfrm>
          <a:prstGeom prst="rect">
            <a:avLst/>
          </a:prstGeom>
          <a:solidFill>
            <a:srgbClr val="7030A0"/>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Бууралт </a:t>
            </a:r>
            <a:r>
              <a:rPr lang="en-US" sz="2400" b="1" i="1" dirty="0">
                <a:solidFill>
                  <a:schemeClr val="bg1">
                    <a:lumMod val="95000"/>
                  </a:schemeClr>
                </a:solidFill>
                <a:latin typeface="Segoe UI" panose="020B0502040204020203" pitchFamily="34" charset="0"/>
                <a:cs typeface="Segoe UI" panose="020B0502040204020203" pitchFamily="34" charset="0"/>
              </a:rPr>
              <a:t>(Reduction)</a:t>
            </a:r>
            <a:r>
              <a:rPr lang="en-US" sz="2400"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Хэрэв арифметик функц болон нөхцөлт илэрхийллийг тооцохгүй бол комплекс илэрхийллийг утга болгон хувиргах(</a:t>
            </a:r>
            <a:r>
              <a:rPr lang="mn-MN" sz="2400" b="1" i="1" dirty="0">
                <a:solidFill>
                  <a:schemeClr val="bg1">
                    <a:lumMod val="95000"/>
                  </a:schemeClr>
                </a:solidFill>
                <a:latin typeface="Segoe UI" panose="020B0502040204020203" pitchFamily="34" charset="0"/>
                <a:cs typeface="Segoe UI" panose="020B0502040204020203" pitchFamily="34" charset="0"/>
              </a:rPr>
              <a:t>үнэлгээ</a:t>
            </a:r>
            <a:r>
              <a:rPr lang="mn-MN" sz="2400" i="1" dirty="0">
                <a:solidFill>
                  <a:schemeClr val="bg1">
                    <a:lumMod val="95000"/>
                  </a:schemeClr>
                </a:solidFill>
                <a:latin typeface="Segoe UI" panose="020B0502040204020203" pitchFamily="34" charset="0"/>
                <a:cs typeface="Segoe UI" panose="020B0502040204020203" pitchFamily="34" charset="0"/>
              </a:rPr>
              <a:t>) процедурыг </a:t>
            </a:r>
            <a:r>
              <a:rPr lang="en-US" sz="2400" b="1" i="1" dirty="0">
                <a:solidFill>
                  <a:schemeClr val="bg1">
                    <a:lumMod val="95000"/>
                  </a:schemeClr>
                </a:solidFill>
                <a:latin typeface="Segoe UI" panose="020B0502040204020203" pitchFamily="34" charset="0"/>
                <a:cs typeface="Segoe UI" panose="020B0502040204020203" pitchFamily="34" charset="0"/>
              </a:rPr>
              <a:t>rewriting</a:t>
            </a:r>
            <a:r>
              <a:rPr lang="mn-MN" sz="2400" i="1" dirty="0">
                <a:solidFill>
                  <a:schemeClr val="bg1">
                    <a:lumMod val="95000"/>
                  </a:schemeClr>
                </a:solidFill>
                <a:latin typeface="Segoe UI" panose="020B0502040204020203" pitchFamily="34" charset="0"/>
                <a:cs typeface="Segoe UI" panose="020B0502040204020203" pitchFamily="34" charset="0"/>
              </a:rPr>
              <a:t> процесс гэж тодорхойлж болно. </a:t>
            </a:r>
            <a:r>
              <a:rPr lang="en-US" sz="2400" i="1" dirty="0">
                <a:solidFill>
                  <a:schemeClr val="bg1">
                    <a:lumMod val="95000"/>
                  </a:schemeClr>
                </a:solidFill>
                <a:latin typeface="Segoe UI" panose="020B0502040204020203" pitchFamily="34" charset="0"/>
                <a:cs typeface="Segoe UI" panose="020B0502040204020203" pitchFamily="34" charset="0"/>
              </a:rPr>
              <a:t>  </a:t>
            </a:r>
            <a:endParaRPr lang="mn-MN" sz="2400" i="1" dirty="0">
              <a:solidFill>
                <a:schemeClr val="bg1">
                  <a:lumMod val="9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88E1411B-8F52-44B5-9690-3D800813A297}"/>
              </a:ext>
            </a:extLst>
          </p:cNvPr>
          <p:cNvSpPr txBox="1"/>
          <p:nvPr/>
        </p:nvSpPr>
        <p:spPr>
          <a:xfrm>
            <a:off x="666136" y="4655647"/>
            <a:ext cx="10850566" cy="1200329"/>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Дараах тохиолдолд тооцоолол сарнисан (</a:t>
            </a:r>
            <a:r>
              <a:rPr lang="en-US" sz="2400" dirty="0">
                <a:latin typeface="Segoe UI" panose="020B0502040204020203" pitchFamily="34" charset="0"/>
                <a:ea typeface="Calibri" panose="020F0502020204030204" pitchFamily="34" charset="0"/>
                <a:cs typeface="Segoe UI" panose="020B0502040204020203" pitchFamily="34" charset="0"/>
              </a:rPr>
              <a:t>diverges)</a:t>
            </a:r>
            <a:r>
              <a:rPr lang="mn-MN" sz="2400" dirty="0">
                <a:latin typeface="Segoe UI" panose="020B0502040204020203" pitchFamily="34" charset="0"/>
                <a:ea typeface="Calibri" panose="020F0502020204030204" pitchFamily="34" charset="0"/>
                <a:cs typeface="Segoe UI" panose="020B0502040204020203" pitchFamily="34" charset="0"/>
              </a:rPr>
              <a:t> гэх бөгөөд</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үр дүн нь тодорхойгүй болсон гэж хэлнэ. </a:t>
            </a:r>
            <a:r>
              <a:rPr lang="en-US" sz="2400" dirty="0">
                <a:latin typeface="Segoe UI" panose="020B0502040204020203" pitchFamily="34" charset="0"/>
                <a:ea typeface="Calibri" panose="020F0502020204030204" pitchFamily="34" charset="0"/>
                <a:cs typeface="Segoe UI" panose="020B0502040204020203" pitchFamily="34" charset="0"/>
              </a:rPr>
              <a:t>r-</a:t>
            </a:r>
            <a:r>
              <a:rPr lang="mn-MN" sz="2400" dirty="0">
                <a:latin typeface="Segoe UI" panose="020B0502040204020203" pitchFamily="34" charset="0"/>
                <a:ea typeface="Calibri" panose="020F0502020204030204" pitchFamily="34" charset="0"/>
                <a:cs typeface="Segoe UI" panose="020B0502040204020203" pitchFamily="34" charset="0"/>
              </a:rPr>
              <a:t>ийн үнэлгээг агуулсан тооцоолол бүр дахин бичилт</a:t>
            </a:r>
            <a:endParaRPr lang="mn-MN" sz="2200" dirty="0">
              <a:latin typeface="Segoe UI" panose="020B0502040204020203" pitchFamily="34" charset="0"/>
              <a:ea typeface="Calibri" panose="020F050202020403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C05B204E-AF14-445F-A8AF-7A60C7598551}"/>
              </a:ext>
            </a:extLst>
          </p:cNvPr>
          <p:cNvPicPr>
            <a:picLocks noChangeAspect="1"/>
          </p:cNvPicPr>
          <p:nvPr/>
        </p:nvPicPr>
        <p:blipFill>
          <a:blip r:embed="rId3"/>
          <a:stretch>
            <a:fillRect/>
          </a:stretch>
        </p:blipFill>
        <p:spPr>
          <a:xfrm>
            <a:off x="3835593" y="5844016"/>
            <a:ext cx="4334480" cy="371527"/>
          </a:xfrm>
          <a:prstGeom prst="rect">
            <a:avLst/>
          </a:prstGeom>
        </p:spPr>
      </p:pic>
    </p:spTree>
    <p:extLst>
      <p:ext uri="{BB962C8B-B14F-4D97-AF65-F5344CB8AC3E}">
        <p14:creationId xmlns:p14="http://schemas.microsoft.com/office/powerpoint/2010/main" val="157044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583087" y="444279"/>
            <a:ext cx="493739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Жишээ</a:t>
            </a:r>
            <a:r>
              <a:rPr lang="en-US" b="0" dirty="0">
                <a:solidFill>
                  <a:srgbClr val="7030A0"/>
                </a:solidFill>
                <a:latin typeface="Segoe UI" panose="020B0502040204020203" pitchFamily="34" charset="0"/>
                <a:cs typeface="Segoe UI" panose="020B0502040204020203" pitchFamily="34" charset="0"/>
              </a:rPr>
              <a:t>:</a:t>
            </a:r>
            <a:r>
              <a:rPr lang="mn-MN" b="0" dirty="0">
                <a:solidFill>
                  <a:srgbClr val="7030A0"/>
                </a:solidFill>
                <a:latin typeface="Segoe UI" panose="020B0502040204020203" pitchFamily="34" charset="0"/>
                <a:cs typeface="Segoe UI" panose="020B0502040204020203" pitchFamily="34" charset="0"/>
              </a:rPr>
              <a:t> </a:t>
            </a:r>
            <a:r>
              <a:rPr lang="en-US" b="0" dirty="0">
                <a:solidFill>
                  <a:srgbClr val="7030A0"/>
                </a:solidFill>
                <a:latin typeface="Segoe UI" panose="020B0502040204020203" pitchFamily="34" charset="0"/>
                <a:cs typeface="Segoe UI" panose="020B0502040204020203" pitchFamily="34" charset="0"/>
              </a:rPr>
              <a:t>fact n</a:t>
            </a:r>
          </a:p>
        </p:txBody>
      </p:sp>
      <p:sp>
        <p:nvSpPr>
          <p:cNvPr id="12" name="ïṩḻïďè">
            <a:extLst>
              <a:ext uri="{FF2B5EF4-FFF2-40B4-BE49-F238E27FC236}">
                <a16:creationId xmlns:a16="http://schemas.microsoft.com/office/drawing/2014/main" id="{B50AFFDE-2618-4A6A-ADA8-14A0BFDF7CAB}"/>
              </a:ext>
            </a:extLst>
          </p:cNvPr>
          <p:cNvSpPr/>
          <p:nvPr/>
        </p:nvSpPr>
        <p:spPr bwMode="auto">
          <a:xfrm>
            <a:off x="3486304"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БУУРАЛТ ТООЦООЛОЛ</a:t>
            </a:r>
          </a:p>
        </p:txBody>
      </p:sp>
      <p:sp>
        <p:nvSpPr>
          <p:cNvPr id="14" name="ïṩḻïďè">
            <a:extLst>
              <a:ext uri="{FF2B5EF4-FFF2-40B4-BE49-F238E27FC236}">
                <a16:creationId xmlns:a16="http://schemas.microsoft.com/office/drawing/2014/main" id="{657E3B32-89D9-4A78-9581-E4276CDDC020}"/>
              </a:ext>
            </a:extLst>
          </p:cNvPr>
          <p:cNvSpPr/>
          <p:nvPr/>
        </p:nvSpPr>
        <p:spPr bwMode="auto">
          <a:xfrm>
            <a:off x="670717" y="444279"/>
            <a:ext cx="309678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STATELESS </a:t>
            </a:r>
            <a:r>
              <a:rPr lang="mn-MN" b="1" dirty="0">
                <a:latin typeface="Segoe UI Light" panose="020B0502040204020203" pitchFamily="34" charset="0"/>
                <a:cs typeface="Segoe UI Light" panose="020B0502040204020203" pitchFamily="34" charset="0"/>
              </a:rPr>
              <a:t>ТООЦООЛОЛ</a:t>
            </a:r>
          </a:p>
        </p:txBody>
      </p:sp>
      <p:pic>
        <p:nvPicPr>
          <p:cNvPr id="3" name="Picture 2">
            <a:extLst>
              <a:ext uri="{FF2B5EF4-FFF2-40B4-BE49-F238E27FC236}">
                <a16:creationId xmlns:a16="http://schemas.microsoft.com/office/drawing/2014/main" id="{66B4B224-A66C-440C-A23E-BAC4741BF733}"/>
              </a:ext>
            </a:extLst>
          </p:cNvPr>
          <p:cNvPicPr>
            <a:picLocks noChangeAspect="1"/>
          </p:cNvPicPr>
          <p:nvPr/>
        </p:nvPicPr>
        <p:blipFill>
          <a:blip r:embed="rId3"/>
          <a:stretch>
            <a:fillRect/>
          </a:stretch>
        </p:blipFill>
        <p:spPr>
          <a:xfrm>
            <a:off x="0" y="1263731"/>
            <a:ext cx="12192000" cy="5149990"/>
          </a:xfrm>
          <a:prstGeom prst="rect">
            <a:avLst/>
          </a:prstGeom>
        </p:spPr>
      </p:pic>
    </p:spTree>
    <p:extLst>
      <p:ext uri="{BB962C8B-B14F-4D97-AF65-F5344CB8AC3E}">
        <p14:creationId xmlns:p14="http://schemas.microsoft.com/office/powerpoint/2010/main" val="131222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14159</TotalTime>
  <Words>4166</Words>
  <Application>Microsoft Office PowerPoint</Application>
  <PresentationFormat>Widescreen</PresentationFormat>
  <Paragraphs>375</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Bahnschrift</vt:lpstr>
      <vt:lpstr>Bahnschrift SemiLight Condensed</vt:lpstr>
      <vt:lpstr>Calibri</vt:lpstr>
      <vt:lpstr>Cambria Math</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14590</cp:revision>
  <cp:lastPrinted>2020-09-29T13:04:51Z</cp:lastPrinted>
  <dcterms:created xsi:type="dcterms:W3CDTF">2018-02-05T16:00:00Z</dcterms:created>
  <dcterms:modified xsi:type="dcterms:W3CDTF">2024-04-02T21:05:11Z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