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544" r:id="rId2"/>
    <p:sldId id="571" r:id="rId3"/>
    <p:sldId id="636" r:id="rId4"/>
    <p:sldId id="697" r:id="rId5"/>
    <p:sldId id="638" r:id="rId6"/>
    <p:sldId id="673" r:id="rId7"/>
    <p:sldId id="639" r:id="rId8"/>
    <p:sldId id="712" r:id="rId9"/>
    <p:sldId id="713" r:id="rId10"/>
    <p:sldId id="715" r:id="rId11"/>
    <p:sldId id="716" r:id="rId12"/>
    <p:sldId id="680" r:id="rId13"/>
    <p:sldId id="711" r:id="rId14"/>
    <p:sldId id="694" r:id="rId15"/>
    <p:sldId id="684" r:id="rId16"/>
    <p:sldId id="717" r:id="rId17"/>
    <p:sldId id="693" r:id="rId18"/>
    <p:sldId id="645" r:id="rId19"/>
    <p:sldId id="700" r:id="rId20"/>
    <p:sldId id="701" r:id="rId21"/>
    <p:sldId id="703" r:id="rId22"/>
    <p:sldId id="666" r:id="rId23"/>
    <p:sldId id="667" r:id="rId24"/>
    <p:sldId id="704" r:id="rId25"/>
    <p:sldId id="705" r:id="rId26"/>
    <p:sldId id="706" r:id="rId27"/>
    <p:sldId id="707" r:id="rId28"/>
    <p:sldId id="708" r:id="rId29"/>
    <p:sldId id="668" r:id="rId30"/>
    <p:sldId id="709" r:id="rId31"/>
    <p:sldId id="670" r:id="rId32"/>
    <p:sldId id="671" r:id="rId33"/>
    <p:sldId id="699" r:id="rId34"/>
    <p:sldId id="698" r:id="rId35"/>
    <p:sldId id="710" r:id="rId36"/>
    <p:sldId id="549" r:id="rId37"/>
  </p:sldIdLst>
  <p:sldSz cx="12192000" cy="6858000"/>
  <p:notesSz cx="6735763" cy="9866313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60000"/>
    <a:srgbClr val="E24E0C"/>
    <a:srgbClr val="6A9954"/>
    <a:srgbClr val="EBAA4E"/>
    <a:srgbClr val="008000"/>
    <a:srgbClr val="D04ACA"/>
    <a:srgbClr val="C7450B"/>
    <a:srgbClr val="2E4D61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438" autoAdjust="0"/>
  </p:normalViewPr>
  <p:slideViewPr>
    <p:cSldViewPr snapToGrid="0">
      <p:cViewPr varScale="1">
        <p:scale>
          <a:sx n="107" d="100"/>
          <a:sy n="107" d="100"/>
        </p:scale>
        <p:origin x="7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9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4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4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12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6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0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1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98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98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53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52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83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32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72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60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39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2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5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55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110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20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76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40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3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3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6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1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54eb018a-5b32-4943-9c3b-6c3a6c02144f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1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batg@must.edu.m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4651899" y="6333117"/>
            <a:ext cx="7121744" cy="235976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Багш 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Ганбаатарын ГАНБАТ. </a:t>
            </a:r>
            <a:r>
              <a:rPr lang="mn-MN" altLang="zh-CN" sz="16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Өрөө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#304,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ganbatg@must.edu.mn</a:t>
            </a:r>
            <a:r>
              <a:rPr lang="mn-MN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6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99999467</a:t>
            </a:r>
            <a:endParaRPr lang="mn-MN" altLang="zh-CN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212745"/>
            <a:ext cx="11690381" cy="7695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 for change, class level</a:t>
            </a:r>
          </a:p>
          <a:p>
            <a:pPr algn="ctr">
              <a:spcBef>
                <a:spcPts val="0"/>
              </a:spcBef>
            </a:pPr>
            <a:r>
              <a:rPr lang="mn-MN" altLang="zh-CN" sz="26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Хувиралд зориулсан, классын түвшний дизайн</a:t>
            </a:r>
            <a:endParaRPr lang="en-US" altLang="zh-CN" sz="26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200" y="4058314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Лекц 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F.CS311 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хангамжийн бүтээлт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374104" y="444279"/>
            <a:ext cx="614637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Интерфэйс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4" y="447716"/>
            <a:ext cx="3841960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ОБЪЕКТГҮЙ ПРОГРАМЧЛАЛ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5C39A331-C3D0-4B2A-91D6-E3A11F68F69B}"/>
              </a:ext>
            </a:extLst>
          </p:cNvPr>
          <p:cNvSpPr/>
          <p:nvPr/>
        </p:nvSpPr>
        <p:spPr bwMode="auto">
          <a:xfrm>
            <a:off x="670715" y="5850561"/>
            <a:ext cx="10850569" cy="484864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Объект нь мессежид хариу өгдөг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бөгөөд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b="1" i="1" spc="-7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нь м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етод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уудоор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тодорхойлогддог</a:t>
            </a:r>
            <a:endParaRPr lang="ru-RU" sz="2000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F52CA-F0E4-4DBE-B6B1-48201C251BF6}"/>
              </a:ext>
            </a:extLst>
          </p:cNvPr>
          <p:cNvGrpSpPr/>
          <p:nvPr/>
        </p:nvGrpSpPr>
        <p:grpSpPr>
          <a:xfrm>
            <a:off x="669916" y="1166842"/>
            <a:ext cx="6436741" cy="4524315"/>
            <a:chOff x="669912" y="2903621"/>
            <a:chExt cx="6363186" cy="4451206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77A307DF-E3CD-41D1-9C58-66DCED28E694}"/>
                </a:ext>
              </a:extLst>
            </p:cNvPr>
            <p:cNvSpPr/>
            <p:nvPr/>
          </p:nvSpPr>
          <p:spPr>
            <a:xfrm>
              <a:off x="669916" y="2903623"/>
              <a:ext cx="6363182" cy="4451204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8" name="Rechteck 3">
              <a:extLst>
                <a:ext uri="{FF2B5EF4-FFF2-40B4-BE49-F238E27FC236}">
                  <a16:creationId xmlns:a16="http://schemas.microsoft.com/office/drawing/2014/main" id="{31C15DAA-3F27-4120-9867-DB4989A4DF5C}"/>
                </a:ext>
              </a:extLst>
            </p:cNvPr>
            <p:cNvSpPr/>
            <p:nvPr/>
          </p:nvSpPr>
          <p:spPr>
            <a:xfrm>
              <a:off x="669912" y="2903621"/>
              <a:ext cx="6363182" cy="44512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1,</a:t>
              </a:r>
            </a:p>
            <a:p>
              <a:r>
                <a:rPr lang="mn-MN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log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); },</a:t>
              </a:r>
            </a:p>
            <a:p>
              <a:r>
                <a:rPr lang="mn-MN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++; 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},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add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+ y; 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1</a:t>
              </a:r>
              <a:endParaRPr lang="mn-MN" dirty="0">
                <a:solidFill>
                  <a:srgbClr val="92D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2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add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()+2)</a:t>
              </a:r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4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send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Uncaught </a:t>
              </a:r>
              <a:r>
                <a:rPr lang="en-US" dirty="0" err="1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TypeError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 err="1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obj.send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is not a function</a:t>
              </a:r>
              <a:endParaRPr lang="mn-MN" dirty="0">
                <a:solidFill>
                  <a:srgbClr val="92D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877E4B-A592-42C6-9617-B30B589CD3A8}"/>
              </a:ext>
            </a:extLst>
          </p:cNvPr>
          <p:cNvSpPr/>
          <p:nvPr/>
        </p:nvSpPr>
        <p:spPr>
          <a:xfrm>
            <a:off x="7266562" y="5095057"/>
            <a:ext cx="4253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Байхгүй методыг дуудвал алдаа гарна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D910FC-53F4-440F-A8E2-7639C5739EA8}"/>
              </a:ext>
            </a:extLst>
          </p:cNvPr>
          <p:cNvSpPr/>
          <p:nvPr/>
        </p:nvSpPr>
        <p:spPr>
          <a:xfrm>
            <a:off x="7266562" y="1701364"/>
            <a:ext cx="4253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Энэ Объект нь </a:t>
            </a:r>
            <a:r>
              <a:rPr lang="mn-MN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талбар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 (field)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 гэдэг төлөвийг хадгалах 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хувьсагчтай байна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2000" dirty="0"/>
              <a:t>Объект нь олон методтой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0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191A31E-9213-4BFB-8B4B-E96E6336A622}"/>
              </a:ext>
            </a:extLst>
          </p:cNvPr>
          <p:cNvGrpSpPr/>
          <p:nvPr/>
        </p:nvGrpSpPr>
        <p:grpSpPr>
          <a:xfrm>
            <a:off x="669912" y="2364388"/>
            <a:ext cx="6762020" cy="4381813"/>
            <a:chOff x="669912" y="1893358"/>
            <a:chExt cx="6762020" cy="4381813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94315AD1-EABC-44A4-8091-9BFC4627A037}"/>
                </a:ext>
              </a:extLst>
            </p:cNvPr>
            <p:cNvSpPr/>
            <p:nvPr/>
          </p:nvSpPr>
          <p:spPr>
            <a:xfrm>
              <a:off x="669916" y="1899641"/>
              <a:ext cx="6762016" cy="3964035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5" name="Rechteck 3">
              <a:extLst>
                <a:ext uri="{FF2B5EF4-FFF2-40B4-BE49-F238E27FC236}">
                  <a16:creationId xmlns:a16="http://schemas.microsoft.com/office/drawing/2014/main" id="{55707B21-EFAF-42C7-B683-686C083D2EA9}"/>
                </a:ext>
              </a:extLst>
            </p:cNvPr>
            <p:cNvSpPr/>
            <p:nvPr/>
          </p:nvSpPr>
          <p:spPr>
            <a:xfrm>
              <a:off x="669912" y="1893358"/>
              <a:ext cx="6762020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interface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Counter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{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void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get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add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C586C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Counter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1,</a:t>
              </a:r>
            </a:p>
            <a:p>
              <a:r>
                <a:rPr lang="mn-MN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++; 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},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add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+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foo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 </a:t>
              </a:r>
            </a:p>
            <a:p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Compile-time error: Property 'foo' does not exist</a:t>
              </a:r>
              <a:endParaRPr lang="mn-MN" dirty="0">
                <a:solidFill>
                  <a:srgbClr val="92D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6" name="Speech Bubble: Rectangle 25">
              <a:extLst>
                <a:ext uri="{FF2B5EF4-FFF2-40B4-BE49-F238E27FC236}">
                  <a16:creationId xmlns:a16="http://schemas.microsoft.com/office/drawing/2014/main" id="{1547C2DF-9DC0-4F14-8847-F439C442BC69}"/>
                </a:ext>
              </a:extLst>
            </p:cNvPr>
            <p:cNvSpPr/>
            <p:nvPr/>
          </p:nvSpPr>
          <p:spPr>
            <a:xfrm>
              <a:off x="669912" y="5944276"/>
              <a:ext cx="1051880" cy="330895"/>
            </a:xfrm>
            <a:prstGeom prst="wedgeRectCallout">
              <a:avLst>
                <a:gd name="adj1" fmla="val -32173"/>
                <a:gd name="adj2" fmla="val -204694"/>
              </a:avLst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receiver</a:t>
              </a:r>
            </a:p>
          </p:txBody>
        </p:sp>
        <p:sp>
          <p:nvSpPr>
            <p:cNvPr id="27" name="Speech Bubble: Rectangle 26">
              <a:extLst>
                <a:ext uri="{FF2B5EF4-FFF2-40B4-BE49-F238E27FC236}">
                  <a16:creationId xmlns:a16="http://schemas.microsoft.com/office/drawing/2014/main" id="{48C00B8A-6706-4314-8E5C-DE52025015DC}"/>
                </a:ext>
              </a:extLst>
            </p:cNvPr>
            <p:cNvSpPr/>
            <p:nvPr/>
          </p:nvSpPr>
          <p:spPr>
            <a:xfrm>
              <a:off x="1915492" y="5928041"/>
              <a:ext cx="2256817" cy="347130"/>
            </a:xfrm>
            <a:prstGeom prst="wedgeRectCallout">
              <a:avLst>
                <a:gd name="adj1" fmla="val -70377"/>
                <a:gd name="adj2" fmla="val -172732"/>
              </a:avLst>
            </a:prstGeom>
            <a:solidFill>
              <a:schemeClr val="bg2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mn-MN" dirty="0"/>
                <a:t>Методын нэр</a:t>
              </a:r>
              <a:endParaRPr lang="en-US" dirty="0"/>
            </a:p>
          </p:txBody>
        </p:sp>
      </p:grpSp>
      <p:sp>
        <p:nvSpPr>
          <p:cNvPr id="13" name="ïṩḻïďè">
            <a:extLst>
              <a:ext uri="{FF2B5EF4-FFF2-40B4-BE49-F238E27FC236}">
                <a16:creationId xmlns:a16="http://schemas.microsoft.com/office/drawing/2014/main" id="{6B60CD8B-0BAB-4907-A7AE-A98A0C16FCDE}"/>
              </a:ext>
            </a:extLst>
          </p:cNvPr>
          <p:cNvSpPr/>
          <p:nvPr/>
        </p:nvSpPr>
        <p:spPr bwMode="auto">
          <a:xfrm>
            <a:off x="4860757" y="445485"/>
            <a:ext cx="2101519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ИНТЕРФЭЙС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6962276" y="444279"/>
            <a:ext cx="455820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Үндсэн зарлалт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4" y="447716"/>
            <a:ext cx="3697582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ОБЪЕКТГҮЙ ПРОГРАМЧЛАЛ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FF4C73-A82E-4ED5-86F8-6437872796C7}"/>
              </a:ext>
            </a:extLst>
          </p:cNvPr>
          <p:cNvGrpSpPr/>
          <p:nvPr/>
        </p:nvGrpSpPr>
        <p:grpSpPr>
          <a:xfrm>
            <a:off x="5538362" y="1177271"/>
            <a:ext cx="5982121" cy="3693319"/>
            <a:chOff x="894508" y="1582340"/>
            <a:chExt cx="5982121" cy="3693319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F6F4B2FD-55DC-4287-A251-AFBFB33176B3}"/>
                </a:ext>
              </a:extLst>
            </p:cNvPr>
            <p:cNvSpPr/>
            <p:nvPr/>
          </p:nvSpPr>
          <p:spPr>
            <a:xfrm>
              <a:off x="894508" y="1582340"/>
              <a:ext cx="5982121" cy="3693319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Rechteck 3">
              <a:extLst>
                <a:ext uri="{FF2B5EF4-FFF2-40B4-BE49-F238E27FC236}">
                  <a16:creationId xmlns:a16="http://schemas.microsoft.com/office/drawing/2014/main" id="{D4B587F8-D95A-45D7-A7C0-1D0963594EA1}"/>
                </a:ext>
              </a:extLst>
            </p:cNvPr>
            <p:cNvSpPr/>
            <p:nvPr/>
          </p:nvSpPr>
          <p:spPr>
            <a:xfrm>
              <a:off x="914475" y="1582340"/>
              <a:ext cx="5962154" cy="36933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interface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Counter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get();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add(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y);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inc();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Counter obj =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Counter()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v =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1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public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get()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.v; 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public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add(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y)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.v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+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y; 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public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inc()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.v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++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System.out.println(obj.add(obj.get()));</a:t>
              </a:r>
            </a:p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// 2</a:t>
              </a:r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DFD99A4-1F77-40D3-A4BA-93AF0295BAB1}"/>
              </a:ext>
            </a:extLst>
          </p:cNvPr>
          <p:cNvSpPr/>
          <p:nvPr/>
        </p:nvSpPr>
        <p:spPr>
          <a:xfrm>
            <a:off x="669912" y="1116454"/>
            <a:ext cx="4704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Интерфэйсэд зарлагдсан бүх метод объектод байх ёстой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г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интерфейсд зарлаагүй бол цаашид орхих боломжтой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ïṩḻïďè">
            <a:extLst>
              <a:ext uri="{FF2B5EF4-FFF2-40B4-BE49-F238E27FC236}">
                <a16:creationId xmlns:a16="http://schemas.microsoft.com/office/drawing/2014/main" id="{487613AC-244F-4CAE-92D1-F07AD825CEDD}"/>
              </a:ext>
            </a:extLst>
          </p:cNvPr>
          <p:cNvSpPr/>
          <p:nvPr/>
        </p:nvSpPr>
        <p:spPr bwMode="auto">
          <a:xfrm>
            <a:off x="7603958" y="5029200"/>
            <a:ext cx="3916525" cy="1305507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Классгүйгээр объект үүсгэхэд тодорхойгүй класс хэрэглэх нь түгээмэл биш, энгийн </a:t>
            </a:r>
            <a:r>
              <a:rPr lang="en-US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код.</a:t>
            </a:r>
          </a:p>
        </p:txBody>
      </p:sp>
    </p:spTree>
    <p:extLst>
      <p:ext uri="{BB962C8B-B14F-4D97-AF65-F5344CB8AC3E}">
        <p14:creationId xmlns:p14="http://schemas.microsoft.com/office/powerpoint/2010/main" val="363212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 (</a:t>
            </a:r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Dynamic Dispatch).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786F5606-B787-442C-8090-7042D75C63C0}"/>
              </a:ext>
            </a:extLst>
          </p:cNvPr>
          <p:cNvSpPr/>
          <p:nvPr/>
        </p:nvSpPr>
        <p:spPr bwMode="auto">
          <a:xfrm>
            <a:off x="669917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D2FEBDD6-6D36-4750-BF08-E02E1F6B0CEC}"/>
              </a:ext>
            </a:extLst>
          </p:cNvPr>
          <p:cNvSpPr/>
          <p:nvPr/>
        </p:nvSpPr>
        <p:spPr bwMode="auto">
          <a:xfrm>
            <a:off x="669916" y="447716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endParaRPr lang="mn-M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F0991839-D686-4359-A3A2-B09EE97E8B79}"/>
              </a:ext>
            </a:extLst>
          </p:cNvPr>
          <p:cNvSpPr/>
          <p:nvPr/>
        </p:nvSpPr>
        <p:spPr bwMode="auto">
          <a:xfrm>
            <a:off x="669916" y="1129413"/>
            <a:ext cx="10850569" cy="786936"/>
          </a:xfrm>
          <a:prstGeom prst="homePlate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ХП нь уян хатан байдлыг бий болгоно.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A0AEAC-AC04-4546-95E5-3AA1559A269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5" y="2154645"/>
            <a:ext cx="10850569" cy="2738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Дэд төрлийн олон хэлбэржилт (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Subtype Polymorphism)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 нь тухайн объект руу хандах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API-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 л тодорхойлоход хэрэглэгдэнэ. 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 нь өөрөө объект БОЛОХГҮЙ.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Интерфэйсээс зэрэгцээ объектуудыг үүсгэх байх боломжтой!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Нэг программд зэрэгцээ объектууд хамт оршин байж болно.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Объект бүр нь өөрийн гэсэн өгөгдөл, үйлдлүүдтэй байна.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Объектуудын дотоод бүтэц нь өөр өөр байж болно.</a:t>
            </a:r>
          </a:p>
        </p:txBody>
      </p:sp>
      <p:pic>
        <p:nvPicPr>
          <p:cNvPr id="1026" name="Picture 2" descr="https://upload.wikimedia.org/wikipedia/en/thumb/d/d1/Inheritance.svg/350px-Inheritance.svg.png">
            <a:extLst>
              <a:ext uri="{FF2B5EF4-FFF2-40B4-BE49-F238E27FC236}">
                <a16:creationId xmlns:a16="http://schemas.microsoft.com/office/drawing/2014/main" id="{8BBCE838-A28D-4A9F-9BE0-49267234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47" y="3259048"/>
            <a:ext cx="4606337" cy="2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7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Классыг объектын загварт хэрэглэх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786F5606-B787-442C-8090-7042D75C63C0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D2FEBDD6-6D36-4750-BF08-E02E1F6B0CEC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F40E22-34FF-43E6-A440-73771C42EBA7}"/>
              </a:ext>
            </a:extLst>
          </p:cNvPr>
          <p:cNvGrpSpPr/>
          <p:nvPr/>
        </p:nvGrpSpPr>
        <p:grpSpPr>
          <a:xfrm>
            <a:off x="669916" y="1940714"/>
            <a:ext cx="6762532" cy="3456714"/>
            <a:chOff x="894508" y="1582340"/>
            <a:chExt cx="6762532" cy="3456714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C05D5421-77A6-468B-A7F7-999ADF1415B1}"/>
                </a:ext>
              </a:extLst>
            </p:cNvPr>
            <p:cNvSpPr/>
            <p:nvPr/>
          </p:nvSpPr>
          <p:spPr>
            <a:xfrm>
              <a:off x="894508" y="1582340"/>
              <a:ext cx="6742565" cy="3456714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Rechteck 3">
              <a:extLst>
                <a:ext uri="{FF2B5EF4-FFF2-40B4-BE49-F238E27FC236}">
                  <a16:creationId xmlns:a16="http://schemas.microsoft.com/office/drawing/2014/main" id="{A0719153-D28B-4458-97C1-70D6BB6686FA}"/>
                </a:ext>
              </a:extLst>
            </p:cNvPr>
            <p:cNvSpPr/>
            <p:nvPr/>
          </p:nvSpPr>
          <p:spPr>
            <a:xfrm>
              <a:off x="914475" y="1582340"/>
              <a:ext cx="6742565" cy="34163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interface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getX();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getY();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Counter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CartesianPoint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Point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x, y;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CartesianPoint(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x,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y) {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.x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x;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.y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y;}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getX()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.x; 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getY()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.x;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};</a:t>
              </a:r>
            </a:p>
            <a:p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Point p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CartesianPoint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-10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E110E-3533-41B1-BE08-AA6394EAB326}"/>
              </a:ext>
            </a:extLst>
          </p:cNvPr>
          <p:cNvSpPr/>
          <p:nvPr/>
        </p:nvSpPr>
        <p:spPr>
          <a:xfrm>
            <a:off x="7432448" y="2812105"/>
            <a:ext cx="4088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Point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интерфэйстэй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классыг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объектуудын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загвар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болго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сон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Байгуулагч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 нь объектыг үүсгэдэг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Объект үүсгэхдээ клаассын </a:t>
            </a:r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байгуулагч</a:t>
            </a: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ийг дууддаг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0D85E84C-534C-4FAD-AA97-ABE006E7F77A}"/>
              </a:ext>
            </a:extLst>
          </p:cNvPr>
          <p:cNvSpPr txBox="1"/>
          <p:nvPr/>
        </p:nvSpPr>
        <p:spPr>
          <a:xfrm>
            <a:off x="934524" y="3648874"/>
            <a:ext cx="6380675" cy="265400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985"/>
              </a:lnSpc>
            </a:pPr>
            <a:endParaRPr sz="1800" dirty="0">
              <a:latin typeface="SimSun"/>
              <a:cs typeface="SimSun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3FF1070-48E4-4DD6-A88C-7B0734F873EC}"/>
              </a:ext>
            </a:extLst>
          </p:cNvPr>
          <p:cNvSpPr txBox="1"/>
          <p:nvPr/>
        </p:nvSpPr>
        <p:spPr>
          <a:xfrm>
            <a:off x="738009" y="5019445"/>
            <a:ext cx="4732349" cy="265400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985"/>
              </a:lnSpc>
            </a:pPr>
            <a:endParaRPr sz="1800" dirty="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90381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7969625" y="444279"/>
            <a:ext cx="355085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</a:t>
            </a:r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код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78EA4-EC93-435B-A45C-012082C035DA}"/>
              </a:ext>
            </a:extLst>
          </p:cNvPr>
          <p:cNvSpPr/>
          <p:nvPr/>
        </p:nvSpPr>
        <p:spPr>
          <a:xfrm>
            <a:off x="6676419" y="5411615"/>
            <a:ext cx="4844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Класс ашигласнаар Жаватай илүү төстэй болохын зэрэгцээ объектын шууд утгыг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JS/TS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дээр ашиглаж байна. Тиймээс энэ код илүү чанартай.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E3821-E1D3-4D82-BE01-79BE0707AA0F}"/>
              </a:ext>
            </a:extLst>
          </p:cNvPr>
          <p:cNvGrpSpPr/>
          <p:nvPr/>
        </p:nvGrpSpPr>
        <p:grpSpPr>
          <a:xfrm>
            <a:off x="669916" y="3363872"/>
            <a:ext cx="5366747" cy="1754326"/>
            <a:chOff x="669912" y="1893358"/>
            <a:chExt cx="5366747" cy="1754326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6EAE183F-7F85-4B36-A4A1-AC6087D7F5D4}"/>
                </a:ext>
              </a:extLst>
            </p:cNvPr>
            <p:cNvSpPr/>
            <p:nvPr/>
          </p:nvSpPr>
          <p:spPr>
            <a:xfrm>
              <a:off x="669916" y="1899641"/>
              <a:ext cx="5366743" cy="1735807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7" name="Rechteck 3">
              <a:extLst>
                <a:ext uri="{FF2B5EF4-FFF2-40B4-BE49-F238E27FC236}">
                  <a16:creationId xmlns:a16="http://schemas.microsoft.com/office/drawing/2014/main" id="{8939D852-8E6E-436B-957A-CB964AFA3685}"/>
                </a:ext>
              </a:extLst>
            </p:cNvPr>
            <p:cNvSpPr/>
            <p:nvPr/>
          </p:nvSpPr>
          <p:spPr>
            <a:xfrm>
              <a:off x="669912" y="1893358"/>
              <a:ext cx="5366747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Counter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1,</a:t>
              </a:r>
            </a:p>
            <a:p>
              <a:r>
                <a:rPr lang="mn-MN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++; 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},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add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+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B6FC8C-E093-4E52-A6BD-29FDC8CBAB3C}"/>
              </a:ext>
            </a:extLst>
          </p:cNvPr>
          <p:cNvGrpSpPr/>
          <p:nvPr/>
        </p:nvGrpSpPr>
        <p:grpSpPr>
          <a:xfrm>
            <a:off x="6189725" y="3363872"/>
            <a:ext cx="5330758" cy="2031325"/>
            <a:chOff x="669912" y="1893358"/>
            <a:chExt cx="5330758" cy="2031325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22628CE4-692D-4528-BF02-CD95268AB429}"/>
                </a:ext>
              </a:extLst>
            </p:cNvPr>
            <p:cNvSpPr/>
            <p:nvPr/>
          </p:nvSpPr>
          <p:spPr>
            <a:xfrm>
              <a:off x="669916" y="1899642"/>
              <a:ext cx="5330754" cy="2025041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9" name="Rechteck 3">
              <a:extLst>
                <a:ext uri="{FF2B5EF4-FFF2-40B4-BE49-F238E27FC236}">
                  <a16:creationId xmlns:a16="http://schemas.microsoft.com/office/drawing/2014/main" id="{6BE6AF51-8A7D-4990-816B-EF67B06F08D6}"/>
                </a:ext>
              </a:extLst>
            </p:cNvPr>
            <p:cNvSpPr/>
            <p:nvPr/>
          </p:nvSpPr>
          <p:spPr>
            <a:xfrm>
              <a:off x="669912" y="1893358"/>
              <a:ext cx="5330758" cy="20313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class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implements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Counter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1,</a:t>
              </a:r>
            </a:p>
            <a:p>
              <a:r>
                <a:rPr lang="mn-MN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++; 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},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add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this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+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obj =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new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</a:t>
              </a:r>
              <a:endParaRPr lang="mn-MN" dirty="0">
                <a:solidFill>
                  <a:srgbClr val="92D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4553A9-C96F-42B4-B93F-2C0753CE9860}"/>
              </a:ext>
            </a:extLst>
          </p:cNvPr>
          <p:cNvGrpSpPr/>
          <p:nvPr/>
        </p:nvGrpSpPr>
        <p:grpSpPr>
          <a:xfrm>
            <a:off x="669916" y="1126085"/>
            <a:ext cx="3321671" cy="1754326"/>
            <a:chOff x="669912" y="1893358"/>
            <a:chExt cx="3321671" cy="1754326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3CD212D1-A7A2-4C39-BFDC-11259FE68E0D}"/>
                </a:ext>
              </a:extLst>
            </p:cNvPr>
            <p:cNvSpPr/>
            <p:nvPr/>
          </p:nvSpPr>
          <p:spPr>
            <a:xfrm>
              <a:off x="669916" y="1899641"/>
              <a:ext cx="3321667" cy="1748043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2" name="Rechteck 3">
              <a:extLst>
                <a:ext uri="{FF2B5EF4-FFF2-40B4-BE49-F238E27FC236}">
                  <a16:creationId xmlns:a16="http://schemas.microsoft.com/office/drawing/2014/main" id="{D6F621A8-2C4F-477A-87FB-FBE601792270}"/>
                </a:ext>
              </a:extLst>
            </p:cNvPr>
            <p:cNvSpPr/>
            <p:nvPr/>
          </p:nvSpPr>
          <p:spPr>
            <a:xfrm>
              <a:off x="669912" y="1893358"/>
              <a:ext cx="332167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interface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Counter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{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v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inc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void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get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add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):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number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92D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A0888C-16EB-4684-9486-088DD07DF793}"/>
              </a:ext>
            </a:extLst>
          </p:cNvPr>
          <p:cNvSpPr/>
          <p:nvPr/>
        </p:nvSpPr>
        <p:spPr>
          <a:xfrm>
            <a:off x="840586" y="5423203"/>
            <a:ext cx="46749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Угалзан хаалт дотор талбарууд болон методуудыг зарлах байдаар шууд утгууд хэрэглэн обектийг үүсгэж байна.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FEA86E-A6A2-4517-AB8D-D0998640B598}"/>
              </a:ext>
            </a:extLst>
          </p:cNvPr>
          <p:cNvSpPr/>
          <p:nvPr/>
        </p:nvSpPr>
        <p:spPr>
          <a:xfrm>
            <a:off x="6189724" y="2997682"/>
            <a:ext cx="5330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Класс хэлбэрээр бичих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0ABA3B-FE08-4AD6-8F01-5649C5518F4A}"/>
              </a:ext>
            </a:extLst>
          </p:cNvPr>
          <p:cNvSpPr/>
          <p:nvPr/>
        </p:nvSpPr>
        <p:spPr>
          <a:xfrm>
            <a:off x="671518" y="2997682"/>
            <a:ext cx="5330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Шууд объектоор бичих</a:t>
            </a: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3" name="ïṩḻïďè">
            <a:extLst>
              <a:ext uri="{FF2B5EF4-FFF2-40B4-BE49-F238E27FC236}">
                <a16:creationId xmlns:a16="http://schemas.microsoft.com/office/drawing/2014/main" id="{2D5930DA-BCBA-4DBF-8AD8-1E7F8A36D00D}"/>
              </a:ext>
            </a:extLst>
          </p:cNvPr>
          <p:cNvSpPr/>
          <p:nvPr/>
        </p:nvSpPr>
        <p:spPr bwMode="auto">
          <a:xfrm>
            <a:off x="3007415" y="443419"/>
            <a:ext cx="4962210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КЛАССЫГ ОБЪЕКТЫН ЗАГВАРТ ХЭРЭГЛЭХ</a:t>
            </a:r>
          </a:p>
        </p:txBody>
      </p:sp>
      <p:sp>
        <p:nvSpPr>
          <p:cNvPr id="27" name="ïṩḻïďè">
            <a:extLst>
              <a:ext uri="{FF2B5EF4-FFF2-40B4-BE49-F238E27FC236}">
                <a16:creationId xmlns:a16="http://schemas.microsoft.com/office/drawing/2014/main" id="{F38023DD-B3A2-420E-9674-A8ED7A68E563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</a:t>
            </a:r>
          </a:p>
        </p:txBody>
      </p:sp>
    </p:spTree>
    <p:extLst>
      <p:ext uri="{BB962C8B-B14F-4D97-AF65-F5344CB8AC3E}">
        <p14:creationId xmlns:p14="http://schemas.microsoft.com/office/powerpoint/2010/main" val="195512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ject 8">
            <a:extLst>
              <a:ext uri="{FF2B5EF4-FFF2-40B4-BE49-F238E27FC236}">
                <a16:creationId xmlns:a16="http://schemas.microsoft.com/office/drawing/2014/main" id="{292851C9-8D32-4EF3-B8FD-1762DC3F08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843" y="2365138"/>
            <a:ext cx="2540501" cy="178494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Интерфэйсийн зэрэгцээ хэрэгжилт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8A6F9D-481A-4C2D-9C06-75A6E52F6BEB}"/>
              </a:ext>
            </a:extLst>
          </p:cNvPr>
          <p:cNvGrpSpPr/>
          <p:nvPr/>
        </p:nvGrpSpPr>
        <p:grpSpPr>
          <a:xfrm>
            <a:off x="4266682" y="1614300"/>
            <a:ext cx="6742566" cy="2636431"/>
            <a:chOff x="894508" y="1582340"/>
            <a:chExt cx="6742565" cy="2334209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2420F1F5-286B-4182-9048-1135F9A26760}"/>
                </a:ext>
              </a:extLst>
            </p:cNvPr>
            <p:cNvSpPr/>
            <p:nvPr/>
          </p:nvSpPr>
          <p:spPr>
            <a:xfrm>
              <a:off x="894508" y="1582340"/>
              <a:ext cx="6742565" cy="2334209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Rechteck 3">
              <a:extLst>
                <a:ext uri="{FF2B5EF4-FFF2-40B4-BE49-F238E27FC236}">
                  <a16:creationId xmlns:a16="http://schemas.microsoft.com/office/drawing/2014/main" id="{4B1AB3D5-636D-4550-9D8C-88CCE8BBB45B}"/>
                </a:ext>
              </a:extLst>
            </p:cNvPr>
            <p:cNvSpPr/>
            <p:nvPr/>
          </p:nvSpPr>
          <p:spPr>
            <a:xfrm>
              <a:off x="914475" y="1582340"/>
              <a:ext cx="6722598" cy="2288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PolarPoint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Point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double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len, angle;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PolarPoint(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len,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angle) 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	{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.len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len;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.angle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angle;}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getX()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.len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*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cos(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.angle); 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getY()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.len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*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sin(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.angle);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getAngle() { ...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Point p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.245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DF5DB9-AE90-4939-AB97-F373AD3D3394}"/>
              </a:ext>
            </a:extLst>
          </p:cNvPr>
          <p:cNvGrpSpPr/>
          <p:nvPr/>
        </p:nvGrpSpPr>
        <p:grpSpPr>
          <a:xfrm>
            <a:off x="1079185" y="4419328"/>
            <a:ext cx="9930063" cy="2170320"/>
            <a:chOff x="894508" y="1582340"/>
            <a:chExt cx="9869747" cy="2107881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81AF8A6A-24A1-40DF-85D1-401DC8EFA331}"/>
                </a:ext>
              </a:extLst>
            </p:cNvPr>
            <p:cNvSpPr/>
            <p:nvPr/>
          </p:nvSpPr>
          <p:spPr>
            <a:xfrm>
              <a:off x="894508" y="1582342"/>
              <a:ext cx="9869747" cy="2107879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Rechteck 3">
              <a:extLst>
                <a:ext uri="{FF2B5EF4-FFF2-40B4-BE49-F238E27FC236}">
                  <a16:creationId xmlns:a16="http://schemas.microsoft.com/office/drawing/2014/main" id="{ADDEF1E0-F5AE-443D-8A4A-1E800EFB1C8E}"/>
                </a:ext>
              </a:extLst>
            </p:cNvPr>
            <p:cNvSpPr/>
            <p:nvPr/>
          </p:nvSpPr>
          <p:spPr>
            <a:xfrm>
              <a:off x="914474" y="1582340"/>
              <a:ext cx="9822743" cy="1972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MiddlePoint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Point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Point a, b;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MiddlePoint(Point a, Point b){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.a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a;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.b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b; 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getX() {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.a.getX()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+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.b.getX())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/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2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getY() {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(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.a.getY()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+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.b.getY())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/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2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};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Point p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MiddlePoint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.245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),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CartesianPoint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));</a:t>
              </a:r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D29800-E35E-4C0B-9202-3BD7D550D66A}"/>
              </a:ext>
            </a:extLst>
          </p:cNvPr>
          <p:cNvGrpSpPr/>
          <p:nvPr/>
        </p:nvGrpSpPr>
        <p:grpSpPr>
          <a:xfrm>
            <a:off x="1182752" y="1591823"/>
            <a:ext cx="2366111" cy="1200329"/>
            <a:chOff x="894508" y="1582340"/>
            <a:chExt cx="6762531" cy="1200329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3A9F3B5E-D56E-44D7-AE1D-D806E881FB6D}"/>
                </a:ext>
              </a:extLst>
            </p:cNvPr>
            <p:cNvSpPr/>
            <p:nvPr/>
          </p:nvSpPr>
          <p:spPr>
            <a:xfrm>
              <a:off x="894508" y="1582340"/>
              <a:ext cx="6742565" cy="1200329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Rechteck 3">
              <a:extLst>
                <a:ext uri="{FF2B5EF4-FFF2-40B4-BE49-F238E27FC236}">
                  <a16:creationId xmlns:a16="http://schemas.microsoft.com/office/drawing/2014/main" id="{10CD281B-D1D8-42BF-A7F4-C030759C9AB9}"/>
                </a:ext>
              </a:extLst>
            </p:cNvPr>
            <p:cNvSpPr/>
            <p:nvPr/>
          </p:nvSpPr>
          <p:spPr>
            <a:xfrm>
              <a:off x="914475" y="1582340"/>
              <a:ext cx="674256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interface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getX();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getY();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object 8">
            <a:extLst>
              <a:ext uri="{FF2B5EF4-FFF2-40B4-BE49-F238E27FC236}">
                <a16:creationId xmlns:a16="http://schemas.microsoft.com/office/drawing/2014/main" id="{0D6C13B2-DF2F-40D3-96A5-20AB5942D9B1}"/>
              </a:ext>
            </a:extLst>
          </p:cNvPr>
          <p:cNvSpPr txBox="1"/>
          <p:nvPr/>
        </p:nvSpPr>
        <p:spPr>
          <a:xfrm>
            <a:off x="4348709" y="3832156"/>
            <a:ext cx="4259899" cy="307940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29"/>
              </a:spcBef>
            </a:pPr>
            <a:endParaRPr sz="1800" dirty="0">
              <a:latin typeface="SimSun"/>
              <a:cs typeface="SimSun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000E62E1-A5F0-405B-B45D-75368DC10693}"/>
              </a:ext>
            </a:extLst>
          </p:cNvPr>
          <p:cNvSpPr txBox="1"/>
          <p:nvPr/>
        </p:nvSpPr>
        <p:spPr>
          <a:xfrm>
            <a:off x="1132825" y="6120932"/>
            <a:ext cx="9680716" cy="307940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29"/>
              </a:spcBef>
            </a:pPr>
            <a:endParaRPr sz="1800" dirty="0">
              <a:latin typeface="SimSun"/>
              <a:cs typeface="SimSun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FF5BFB22-0F6A-45C7-8659-73ED4E30E50E}"/>
              </a:ext>
            </a:extLst>
          </p:cNvPr>
          <p:cNvSpPr txBox="1"/>
          <p:nvPr/>
        </p:nvSpPr>
        <p:spPr>
          <a:xfrm>
            <a:off x="2934764" y="4993661"/>
            <a:ext cx="2033888" cy="307940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29"/>
              </a:spcBef>
            </a:pPr>
            <a:endParaRPr sz="1800" dirty="0">
              <a:latin typeface="SimSun"/>
              <a:cs typeface="SimSu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C49AE-5C5E-4C40-A60E-49E638D1A8BB}"/>
              </a:ext>
            </a:extLst>
          </p:cNvPr>
          <p:cNvSpPr/>
          <p:nvPr/>
        </p:nvSpPr>
        <p:spPr>
          <a:xfrm>
            <a:off x="669916" y="1109172"/>
            <a:ext cx="10850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</a:t>
            </a:r>
            <a:r>
              <a:rPr lang="mn-MN" dirty="0"/>
              <a:t> интерфэйсийн </a:t>
            </a:r>
            <a:r>
              <a:rPr lang="en-US" dirty="0" err="1"/>
              <a:t>бүх</a:t>
            </a:r>
            <a:r>
              <a:rPr lang="en-US" dirty="0"/>
              <a:t> </a:t>
            </a:r>
            <a:r>
              <a:rPr lang="mn-MN" dirty="0"/>
              <a:t>хэрэгжилт дээр дараах байдлаар </a:t>
            </a:r>
            <a:r>
              <a:rPr lang="en-US" dirty="0" err="1"/>
              <a:t>ажил</a:t>
            </a:r>
            <a:r>
              <a:rPr lang="mn-MN" dirty="0"/>
              <a:t>лана.</a:t>
            </a:r>
            <a:endParaRPr lang="en-US" dirty="0"/>
          </a:p>
        </p:txBody>
      </p:sp>
      <p:sp>
        <p:nvSpPr>
          <p:cNvPr id="29" name="ïṩḻïďè">
            <a:extLst>
              <a:ext uri="{FF2B5EF4-FFF2-40B4-BE49-F238E27FC236}">
                <a16:creationId xmlns:a16="http://schemas.microsoft.com/office/drawing/2014/main" id="{72F598B9-0ACE-42FF-9601-0438EB4E1A0F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0" name="ïṩḻïďè">
            <a:extLst>
              <a:ext uri="{FF2B5EF4-FFF2-40B4-BE49-F238E27FC236}">
                <a16:creationId xmlns:a16="http://schemas.microsoft.com/office/drawing/2014/main" id="{D1D18440-EB3C-43CC-807E-667185371010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</a:t>
            </a:r>
          </a:p>
        </p:txBody>
      </p:sp>
    </p:spTree>
    <p:extLst>
      <p:ext uri="{BB962C8B-B14F-4D97-AF65-F5344CB8AC3E}">
        <p14:creationId xmlns:p14="http://schemas.microsoft.com/office/powerpoint/2010/main" val="147867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Класс ба интерфэйс</a:t>
            </a:r>
            <a:endParaRPr lang="en-US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0D699B-C876-4C32-B3DD-65D4B40CDEDE}"/>
              </a:ext>
            </a:extLst>
          </p:cNvPr>
          <p:cNvGrpSpPr/>
          <p:nvPr/>
        </p:nvGrpSpPr>
        <p:grpSpPr>
          <a:xfrm>
            <a:off x="669916" y="1399634"/>
            <a:ext cx="5245109" cy="3139321"/>
            <a:chOff x="894508" y="1582340"/>
            <a:chExt cx="5245109" cy="3139321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EF1A7158-7A39-43A5-835F-374ED683D647}"/>
                </a:ext>
              </a:extLst>
            </p:cNvPr>
            <p:cNvSpPr/>
            <p:nvPr/>
          </p:nvSpPr>
          <p:spPr>
            <a:xfrm>
              <a:off x="894508" y="1582340"/>
              <a:ext cx="5245109" cy="3139321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9" name="Rechteck 3">
              <a:extLst>
                <a:ext uri="{FF2B5EF4-FFF2-40B4-BE49-F238E27FC236}">
                  <a16:creationId xmlns:a16="http://schemas.microsoft.com/office/drawing/2014/main" id="{25E3370C-76EA-4F01-BD44-9CA651972782}"/>
                </a:ext>
              </a:extLst>
            </p:cNvPr>
            <p:cNvSpPr/>
            <p:nvPr/>
          </p:nvSpPr>
          <p:spPr>
            <a:xfrm>
              <a:off x="914475" y="1582340"/>
              <a:ext cx="5225142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PolarPoint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Point {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double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len, angle;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...</a:t>
              </a:r>
            </a:p>
            <a:p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  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getX() { ... 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getY() { ...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getAngle() { ...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pp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.245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Point p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.245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pp.getAngle();	</a:t>
              </a:r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// okey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p.getAngle();	</a:t>
              </a:r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// compilation error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2CB2FDF-3C14-4797-BA55-0CF190E73F02}"/>
              </a:ext>
            </a:extLst>
          </p:cNvPr>
          <p:cNvSpPr/>
          <p:nvPr/>
        </p:nvSpPr>
        <p:spPr>
          <a:xfrm>
            <a:off x="669916" y="4760155"/>
            <a:ext cx="6059915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Классыг интерфэйсээс удамшуулж болдог.</a:t>
            </a:r>
          </a:p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Классыг интерфейс шиг төрлөөр ашиглах боломжтой</a:t>
            </a:r>
          </a:p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public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хандалттай метод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дуудагдах боломжтой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Класс төрлийн хувьд өөр хэрэгжилт байхгүй</a:t>
            </a:r>
          </a:p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Ер нь класст интерфейсийг ашигладаг!</a:t>
            </a:r>
            <a:endParaRPr 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EB18A4-C3BF-4C2D-9D5B-B67228A6B8A0}"/>
              </a:ext>
            </a:extLst>
          </p:cNvPr>
          <p:cNvGrpSpPr/>
          <p:nvPr/>
        </p:nvGrpSpPr>
        <p:grpSpPr>
          <a:xfrm>
            <a:off x="6809638" y="1399634"/>
            <a:ext cx="3876555" cy="3174506"/>
            <a:chOff x="669912" y="1893358"/>
            <a:chExt cx="3852135" cy="3174506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392242D3-33E2-4D19-AA63-F87D84FCE68C}"/>
                </a:ext>
              </a:extLst>
            </p:cNvPr>
            <p:cNvSpPr/>
            <p:nvPr/>
          </p:nvSpPr>
          <p:spPr>
            <a:xfrm>
              <a:off x="669916" y="1899642"/>
              <a:ext cx="3827865" cy="3168222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7" name="Rechteck 3">
              <a:extLst>
                <a:ext uri="{FF2B5EF4-FFF2-40B4-BE49-F238E27FC236}">
                  <a16:creationId xmlns:a16="http://schemas.microsoft.com/office/drawing/2014/main" id="{9FE9E050-7651-4542-B69B-155A070F3A71}"/>
                </a:ext>
              </a:extLst>
            </p:cNvPr>
            <p:cNvSpPr/>
            <p:nvPr/>
          </p:nvSpPr>
          <p:spPr>
            <a:xfrm>
              <a:off x="669912" y="1893358"/>
              <a:ext cx="3852135" cy="3139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{</a:t>
              </a:r>
            </a:p>
            <a:p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1,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angle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0,</a:t>
              </a:r>
            </a:p>
            <a:p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…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getAngle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…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{</a:t>
              </a:r>
            </a:p>
            <a:p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1,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0;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…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pp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okay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getAngle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</a:t>
              </a:r>
              <a:r>
                <a:rPr lang="en-US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runtime error</a:t>
              </a:r>
              <a:endParaRPr lang="mn-MN" dirty="0">
                <a:solidFill>
                  <a:srgbClr val="92D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52159F0-C3A8-4649-8B31-6FEB2D55A97A}"/>
              </a:ext>
            </a:extLst>
          </p:cNvPr>
          <p:cNvSpPr/>
          <p:nvPr/>
        </p:nvSpPr>
        <p:spPr>
          <a:xfrm>
            <a:off x="6789674" y="4760155"/>
            <a:ext cx="4750716" cy="184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Объектын бүх метод дуудагдана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Хөрвүүлэгчийн статик шалгалт байхгүй; Хэрэв ажиллагааны үед дуудагдсан метод байхгүй бол алдаа өгнө.</a:t>
            </a:r>
          </a:p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дээр интерфэйс бүхий төрлийн систем нэмэгдсэн</a:t>
            </a:r>
            <a:endParaRPr 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AF39B9-65D1-4FC9-AF0C-6A4CB5E9E9A6}"/>
              </a:ext>
            </a:extLst>
          </p:cNvPr>
          <p:cNvSpPr/>
          <p:nvPr/>
        </p:nvSpPr>
        <p:spPr>
          <a:xfrm>
            <a:off x="650010" y="1030302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Жава</a:t>
            </a:r>
            <a:endParaRPr lang="en-US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BFDB-969A-4653-A391-718F95885954}"/>
              </a:ext>
            </a:extLst>
          </p:cNvPr>
          <p:cNvSpPr/>
          <p:nvPr/>
        </p:nvSpPr>
        <p:spPr>
          <a:xfrm>
            <a:off x="6769765" y="1030302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Жаваскрипт</a:t>
            </a:r>
            <a:endParaRPr lang="en-US" b="1" i="1" dirty="0"/>
          </a:p>
        </p:txBody>
      </p:sp>
      <p:sp>
        <p:nvSpPr>
          <p:cNvPr id="22" name="ïṩḻïďè">
            <a:extLst>
              <a:ext uri="{FF2B5EF4-FFF2-40B4-BE49-F238E27FC236}">
                <a16:creationId xmlns:a16="http://schemas.microsoft.com/office/drawing/2014/main" id="{90C28B44-1047-4268-92F4-7F4BE9608C5A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3" name="ïṩḻïďè">
            <a:extLst>
              <a:ext uri="{FF2B5EF4-FFF2-40B4-BE49-F238E27FC236}">
                <a16:creationId xmlns:a16="http://schemas.microsoft.com/office/drawing/2014/main" id="{BA920225-1BF5-4AB2-8E0A-3C724E3F204F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</a:t>
            </a:r>
          </a:p>
        </p:txBody>
      </p:sp>
    </p:spTree>
    <p:extLst>
      <p:ext uri="{BB962C8B-B14F-4D97-AF65-F5344CB8AC3E}">
        <p14:creationId xmlns:p14="http://schemas.microsoft.com/office/powerpoint/2010/main" val="53299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1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Метод дуудалт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59DEE72D-ABE0-442D-B7AF-6AC03262E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26110"/>
              </p:ext>
            </p:extLst>
          </p:nvPr>
        </p:nvGraphicFramePr>
        <p:xfrm>
          <a:off x="669916" y="3778435"/>
          <a:ext cx="2568584" cy="1843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64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0" dirty="0">
                          <a:latin typeface="Verdana"/>
                          <a:cs typeface="Verdana"/>
                        </a:rPr>
                        <a:t>l:</a:t>
                      </a:r>
                      <a:r>
                        <a:rPr sz="20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>
                          <a:latin typeface="Verdana"/>
                          <a:cs typeface="Verdana"/>
                        </a:rPr>
                        <a:t>Line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47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723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points:</a:t>
                      </a:r>
                      <a:r>
                        <a:rPr sz="20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Point[]</a:t>
                      </a:r>
                    </a:p>
                  </a:txBody>
                  <a:tcPr marL="0" marR="0" marT="15813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0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latin typeface="Verdana"/>
                          <a:cs typeface="Verdana"/>
                        </a:rPr>
                        <a:t>draw(Canvas)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82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4">
            <a:extLst>
              <a:ext uri="{FF2B5EF4-FFF2-40B4-BE49-F238E27FC236}">
                <a16:creationId xmlns:a16="http://schemas.microsoft.com/office/drawing/2014/main" id="{82EF6E00-9F8E-47EE-A3D5-33AF7D6C0FB4}"/>
              </a:ext>
            </a:extLst>
          </p:cNvPr>
          <p:cNvGrpSpPr/>
          <p:nvPr/>
        </p:nvGrpSpPr>
        <p:grpSpPr>
          <a:xfrm>
            <a:off x="3049982" y="1349752"/>
            <a:ext cx="4360328" cy="4700648"/>
            <a:chOff x="2272283" y="434339"/>
            <a:chExt cx="3274284" cy="3529838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3D0D8C2C-A96B-4E06-B2B3-B6B180AACEA3}"/>
                </a:ext>
              </a:extLst>
            </p:cNvPr>
            <p:cNvSpPr/>
            <p:nvPr/>
          </p:nvSpPr>
          <p:spPr>
            <a:xfrm>
              <a:off x="3049523" y="2250947"/>
              <a:ext cx="609600" cy="1713230"/>
            </a:xfrm>
            <a:custGeom>
              <a:avLst/>
              <a:gdLst/>
              <a:ahLst/>
              <a:cxnLst/>
              <a:rect l="l" t="t" r="r" b="b"/>
              <a:pathLst>
                <a:path w="609600" h="1713229">
                  <a:moveTo>
                    <a:pt x="0" y="0"/>
                  </a:moveTo>
                  <a:lnTo>
                    <a:pt x="609600" y="0"/>
                  </a:lnTo>
                  <a:lnTo>
                    <a:pt x="609600" y="1712976"/>
                  </a:lnTo>
                  <a:lnTo>
                    <a:pt x="0" y="17129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AD6BC6BD-D5F7-4386-A581-9EE9FEB2F842}"/>
                </a:ext>
              </a:extLst>
            </p:cNvPr>
            <p:cNvSpPr/>
            <p:nvPr/>
          </p:nvSpPr>
          <p:spPr>
            <a:xfrm>
              <a:off x="2272283" y="2391755"/>
              <a:ext cx="734695" cy="486409"/>
            </a:xfrm>
            <a:custGeom>
              <a:avLst/>
              <a:gdLst/>
              <a:ahLst/>
              <a:cxnLst/>
              <a:rect l="l" t="t" r="r" b="b"/>
              <a:pathLst>
                <a:path w="734694" h="486410">
                  <a:moveTo>
                    <a:pt x="0" y="486168"/>
                  </a:moveTo>
                  <a:lnTo>
                    <a:pt x="73463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EBBB0DA5-6D7E-4EE7-8F22-6BA79057A4BB}"/>
                </a:ext>
              </a:extLst>
            </p:cNvPr>
            <p:cNvSpPr/>
            <p:nvPr/>
          </p:nvSpPr>
          <p:spPr>
            <a:xfrm>
              <a:off x="2964707" y="2363718"/>
              <a:ext cx="85090" cy="74295"/>
            </a:xfrm>
            <a:custGeom>
              <a:avLst/>
              <a:gdLst/>
              <a:ahLst/>
              <a:cxnLst/>
              <a:rect l="l" t="t" r="r" b="b"/>
              <a:pathLst>
                <a:path w="85089" h="74294">
                  <a:moveTo>
                    <a:pt x="84582" y="0"/>
                  </a:moveTo>
                  <a:lnTo>
                    <a:pt x="0" y="10286"/>
                  </a:lnTo>
                  <a:lnTo>
                    <a:pt x="42214" y="28041"/>
                  </a:lnTo>
                  <a:lnTo>
                    <a:pt x="42062" y="73837"/>
                  </a:lnTo>
                  <a:lnTo>
                    <a:pt x="84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51E41DB9-8BC4-48C6-B7DD-FF65F6A564A1}"/>
                </a:ext>
              </a:extLst>
            </p:cNvPr>
            <p:cNvSpPr/>
            <p:nvPr/>
          </p:nvSpPr>
          <p:spPr>
            <a:xfrm>
              <a:off x="3049523" y="259537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0B6AC792-8209-49C9-A07D-C6475694A00E}"/>
                </a:ext>
              </a:extLst>
            </p:cNvPr>
            <p:cNvSpPr/>
            <p:nvPr/>
          </p:nvSpPr>
          <p:spPr>
            <a:xfrm>
              <a:off x="3049523" y="2936747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A047ABF8-EEF2-4DB5-88D5-E111CD14D97B}"/>
                </a:ext>
              </a:extLst>
            </p:cNvPr>
            <p:cNvSpPr/>
            <p:nvPr/>
          </p:nvSpPr>
          <p:spPr>
            <a:xfrm>
              <a:off x="3049523" y="3278123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C6338E19-8AD4-44CD-A82E-11D927E137F5}"/>
                </a:ext>
              </a:extLst>
            </p:cNvPr>
            <p:cNvSpPr/>
            <p:nvPr/>
          </p:nvSpPr>
          <p:spPr>
            <a:xfrm>
              <a:off x="3049523" y="3622547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A7679CFF-F869-4FB8-94F4-5E3C7B239669}"/>
                </a:ext>
              </a:extLst>
            </p:cNvPr>
            <p:cNvSpPr/>
            <p:nvPr/>
          </p:nvSpPr>
          <p:spPr>
            <a:xfrm>
              <a:off x="3375659" y="468830"/>
              <a:ext cx="2133600" cy="1973580"/>
            </a:xfrm>
            <a:custGeom>
              <a:avLst/>
              <a:gdLst/>
              <a:ahLst/>
              <a:cxnLst/>
              <a:rect l="l" t="t" r="r" b="b"/>
              <a:pathLst>
                <a:path w="2133600" h="1973580">
                  <a:moveTo>
                    <a:pt x="0" y="1973110"/>
                  </a:moveTo>
                  <a:lnTo>
                    <a:pt x="213349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6C081D45-5AB7-4820-A5AD-32D779DF6BA5}"/>
                </a:ext>
              </a:extLst>
            </p:cNvPr>
            <p:cNvSpPr/>
            <p:nvPr/>
          </p:nvSpPr>
          <p:spPr>
            <a:xfrm>
              <a:off x="5464652" y="434339"/>
              <a:ext cx="81915" cy="80010"/>
            </a:xfrm>
            <a:custGeom>
              <a:avLst/>
              <a:gdLst/>
              <a:ahLst/>
              <a:cxnLst/>
              <a:rect l="l" t="t" r="r" b="b"/>
              <a:pathLst>
                <a:path w="81914" h="80009">
                  <a:moveTo>
                    <a:pt x="81813" y="0"/>
                  </a:moveTo>
                  <a:lnTo>
                    <a:pt x="0" y="23774"/>
                  </a:lnTo>
                  <a:lnTo>
                    <a:pt x="44513" y="34493"/>
                  </a:lnTo>
                  <a:lnTo>
                    <a:pt x="51739" y="79705"/>
                  </a:lnTo>
                  <a:lnTo>
                    <a:pt x="81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FD9070EF-311C-474C-9AA9-DE00749D7BBE}"/>
                </a:ext>
              </a:extLst>
            </p:cNvPr>
            <p:cNvSpPr/>
            <p:nvPr/>
          </p:nvSpPr>
          <p:spPr>
            <a:xfrm>
              <a:off x="3387851" y="2733565"/>
              <a:ext cx="2094448" cy="34612"/>
            </a:xfrm>
            <a:custGeom>
              <a:avLst/>
              <a:gdLst/>
              <a:ahLst/>
              <a:cxnLst/>
              <a:rect l="l" t="t" r="r" b="b"/>
              <a:pathLst>
                <a:path w="2107565" h="43180">
                  <a:moveTo>
                    <a:pt x="0" y="43065"/>
                  </a:moveTo>
                  <a:lnTo>
                    <a:pt x="210710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97880E3C-6E2A-4ACF-AE90-7FAC63425659}"/>
                </a:ext>
              </a:extLst>
            </p:cNvPr>
            <p:cNvSpPr/>
            <p:nvPr/>
          </p:nvSpPr>
          <p:spPr>
            <a:xfrm>
              <a:off x="5468787" y="2696005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0" y="0"/>
                  </a:moveTo>
                  <a:lnTo>
                    <a:pt x="26174" y="37566"/>
                  </a:lnTo>
                  <a:lnTo>
                    <a:pt x="1562" y="76174"/>
                  </a:lnTo>
                  <a:lnTo>
                    <a:pt x="76961" y="36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graphicFrame>
        <p:nvGraphicFramePr>
          <p:cNvPr id="26" name="object 16">
            <a:extLst>
              <a:ext uri="{FF2B5EF4-FFF2-40B4-BE49-F238E27FC236}">
                <a16:creationId xmlns:a16="http://schemas.microsoft.com/office/drawing/2014/main" id="{D5E52109-D064-44E4-8CEF-2BC028A4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55523"/>
              </p:ext>
            </p:extLst>
          </p:nvPr>
        </p:nvGraphicFramePr>
        <p:xfrm>
          <a:off x="7410859" y="1173367"/>
          <a:ext cx="3352392" cy="2416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3004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10" dirty="0">
                          <a:latin typeface="Verdana"/>
                          <a:cs typeface="Verdana"/>
                        </a:rPr>
                        <a:t>s0:</a:t>
                      </a:r>
                      <a:r>
                        <a:rPr sz="20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0" dirty="0" err="1">
                          <a:latin typeface="Verdana"/>
                          <a:cs typeface="Verdana"/>
                        </a:rPr>
                        <a:t>PolarPoint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48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065">
                <a:tc>
                  <a:txBody>
                    <a:bodyPr/>
                    <a:lstStyle/>
                    <a:p>
                      <a:pPr marL="89535" marR="2097405">
                        <a:lnSpc>
                          <a:spcPts val="2140"/>
                        </a:lnSpc>
                        <a:spcBef>
                          <a:spcPts val="735"/>
                        </a:spcBef>
                      </a:pPr>
                      <a:r>
                        <a:rPr lang="en-US" sz="20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sz="2000" spc="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</a:t>
                      </a:r>
                      <a:endParaRPr lang="en-US" sz="2000" dirty="0">
                        <a:latin typeface="Verdana"/>
                        <a:cs typeface="Verdana"/>
                      </a:endParaRPr>
                    </a:p>
                    <a:p>
                      <a:pPr marL="89535" marR="2097405">
                        <a:lnSpc>
                          <a:spcPts val="2140"/>
                        </a:lnSpc>
                        <a:spcBef>
                          <a:spcPts val="735"/>
                        </a:spcBef>
                      </a:pPr>
                      <a:r>
                        <a:rPr sz="2000" spc="5" dirty="0" err="1">
                          <a:latin typeface="Verdana"/>
                          <a:cs typeface="Verdana"/>
                        </a:rPr>
                        <a:t>len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2430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80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getX()</a:t>
                      </a: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getY()</a:t>
                      </a:r>
                    </a:p>
                  </a:txBody>
                  <a:tcPr marL="0" marR="0" marT="13360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17">
            <a:extLst>
              <a:ext uri="{FF2B5EF4-FFF2-40B4-BE49-F238E27FC236}">
                <a16:creationId xmlns:a16="http://schemas.microsoft.com/office/drawing/2014/main" id="{91891881-6BD0-4841-95A3-91854FE00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92847"/>
              </p:ext>
            </p:extLst>
          </p:nvPr>
        </p:nvGraphicFramePr>
        <p:xfrm>
          <a:off x="7410859" y="4007413"/>
          <a:ext cx="3352392" cy="2552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09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10" dirty="0">
                          <a:latin typeface="Verdana"/>
                          <a:cs typeface="Verdana"/>
                        </a:rPr>
                        <a:t>s1:CartesianPoint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4904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68">
                <a:tc>
                  <a:txBody>
                    <a:bodyPr/>
                    <a:lstStyle/>
                    <a:p>
                      <a:pPr marL="89535" marR="25863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2000" dirty="0">
                          <a:latin typeface="Verdana"/>
                          <a:cs typeface="Verdana"/>
                        </a:rPr>
                        <a:t>x</a:t>
                      </a:r>
                    </a:p>
                    <a:p>
                      <a:pPr marL="89535" marR="25863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lang="en-US" sz="2000" dirty="0">
                          <a:latin typeface="Verdana"/>
                          <a:cs typeface="Verdana"/>
                        </a:rPr>
                        <a:t>Y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4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270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getX()</a:t>
                      </a: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getY()</a:t>
                      </a:r>
                    </a:p>
                  </a:txBody>
                  <a:tcPr marL="0" marR="0" marT="18688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F4645B1-7E82-47E7-84C3-4FB52FEB184F}"/>
              </a:ext>
            </a:extLst>
          </p:cNvPr>
          <p:cNvSpPr/>
          <p:nvPr/>
        </p:nvSpPr>
        <p:spPr>
          <a:xfrm>
            <a:off x="669916" y="1363602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Объект нь методын өөрийн хэрэгжилттэй буюу санах ой дээрх тогтмол үсрэлтийг хэрэглэдэггүй</a:t>
            </a:r>
            <a:endParaRPr 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ïṩḻïďè">
            <a:extLst>
              <a:ext uri="{FF2B5EF4-FFF2-40B4-BE49-F238E27FC236}">
                <a16:creationId xmlns:a16="http://schemas.microsoft.com/office/drawing/2014/main" id="{2D841D9A-5A16-4465-B674-71E51C23F8DE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3" name="ïṩḻïďè">
            <a:extLst>
              <a:ext uri="{FF2B5EF4-FFF2-40B4-BE49-F238E27FC236}">
                <a16:creationId xmlns:a16="http://schemas.microsoft.com/office/drawing/2014/main" id="{1CE9678E-2B2D-43A4-AE74-6F093F184DC4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</a:t>
            </a:r>
          </a:p>
        </p:txBody>
      </p:sp>
    </p:spTree>
    <p:extLst>
      <p:ext uri="{BB962C8B-B14F-4D97-AF65-F5344CB8AC3E}">
        <p14:creationId xmlns:p14="http://schemas.microsoft.com/office/powerpoint/2010/main" val="356419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0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Объектын метод ба Глобал функц/процедур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0BA8D5-2C8A-41B5-B903-6314B67A65B6}"/>
              </a:ext>
            </a:extLst>
          </p:cNvPr>
          <p:cNvGrpSpPr/>
          <p:nvPr/>
        </p:nvGrpSpPr>
        <p:grpSpPr>
          <a:xfrm>
            <a:off x="669916" y="3252100"/>
            <a:ext cx="6740512" cy="3445679"/>
            <a:chOff x="894508" y="1582340"/>
            <a:chExt cx="5972945" cy="1386974"/>
          </a:xfrm>
        </p:grpSpPr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CAC9D0F1-89EF-4DBE-8FCD-4ECB592EB47E}"/>
                </a:ext>
              </a:extLst>
            </p:cNvPr>
            <p:cNvSpPr/>
            <p:nvPr/>
          </p:nvSpPr>
          <p:spPr>
            <a:xfrm>
              <a:off x="894508" y="1582341"/>
              <a:ext cx="5972945" cy="1386973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28" name="Rechteck 3">
              <a:extLst>
                <a:ext uri="{FF2B5EF4-FFF2-40B4-BE49-F238E27FC236}">
                  <a16:creationId xmlns:a16="http://schemas.microsoft.com/office/drawing/2014/main" id="{F9CE2F17-D79E-419F-BF94-1D291168EECD}"/>
                </a:ext>
              </a:extLst>
            </p:cNvPr>
            <p:cNvSpPr/>
            <p:nvPr/>
          </p:nvSpPr>
          <p:spPr>
            <a:xfrm>
              <a:off x="914475" y="1582340"/>
              <a:ext cx="5952978" cy="1375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interface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move(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x,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y) { ...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Helper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movePoint(Point p,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x,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y) {...}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de-DE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Point p = createPoint(...);</a:t>
              </a:r>
            </a:p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// dynamic dispatch, object’s method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p.move(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4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// single global method, less flexible</a:t>
              </a: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Helper.movePoint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(p,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4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BDE981-C3D4-4287-93EE-1C9EB4D396E9}"/>
              </a:ext>
            </a:extLst>
          </p:cNvPr>
          <p:cNvGrpSpPr/>
          <p:nvPr/>
        </p:nvGrpSpPr>
        <p:grpSpPr>
          <a:xfrm>
            <a:off x="6201072" y="2752347"/>
            <a:ext cx="5315542" cy="3693320"/>
            <a:chOff x="669913" y="1893358"/>
            <a:chExt cx="2718843" cy="1465368"/>
          </a:xfrm>
        </p:grpSpPr>
        <p:sp>
          <p:nvSpPr>
            <p:cNvPr id="24" name="object 3">
              <a:extLst>
                <a:ext uri="{FF2B5EF4-FFF2-40B4-BE49-F238E27FC236}">
                  <a16:creationId xmlns:a16="http://schemas.microsoft.com/office/drawing/2014/main" id="{B92885F7-90FF-4A01-88A1-D2A1B18AEDD3}"/>
                </a:ext>
              </a:extLst>
            </p:cNvPr>
            <p:cNvSpPr/>
            <p:nvPr/>
          </p:nvSpPr>
          <p:spPr>
            <a:xfrm>
              <a:off x="669917" y="1899641"/>
              <a:ext cx="2718839" cy="1459085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5" name="Rechteck 3">
              <a:extLst>
                <a:ext uri="{FF2B5EF4-FFF2-40B4-BE49-F238E27FC236}">
                  <a16:creationId xmlns:a16="http://schemas.microsoft.com/office/drawing/2014/main" id="{E60198C6-9D2F-4E5C-B7D1-E6CAAB5CE5B2}"/>
                </a:ext>
              </a:extLst>
            </p:cNvPr>
            <p:cNvSpPr/>
            <p:nvPr/>
          </p:nvSpPr>
          <p:spPr>
            <a:xfrm>
              <a:off x="669913" y="1893358"/>
              <a:ext cx="2718842" cy="14653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top-level function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movePoint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,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,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 ... }</a:t>
              </a:r>
            </a:p>
            <a:p>
              <a:endParaRPr lang="mn-MN" dirty="0">
                <a:solidFill>
                  <a:srgbClr val="00B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create object, implementation unknown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=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createPoint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(...)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call object’s method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object determines implementation</a:t>
              </a:r>
            </a:p>
            <a:p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p.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move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(3, 5);</a:t>
              </a:r>
            </a:p>
            <a:p>
              <a:endParaRPr lang="mn-MN" dirty="0">
                <a:solidFill>
                  <a:srgbClr val="00B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single global </a:t>
              </a:r>
              <a:r>
                <a:rPr lang="en-US" spc="-5" dirty="0">
                  <a:solidFill>
                    <a:srgbClr val="6A9954"/>
                  </a:solidFill>
                  <a:latin typeface="SimSun"/>
                </a:rPr>
                <a:t>implementation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less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flexibiliy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movePoint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(p, 3, 5);</a:t>
              </a: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AF976CC5-6DD1-41E0-A619-6756A3392DA9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161961"/>
            <a:ext cx="5531160" cy="207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sz="1800" b="1" i="1" dirty="0">
                <a:latin typeface="Segoe UI" panose="020B0502040204020203" pitchFamily="34" charset="0"/>
                <a:cs typeface="Segoe UI" panose="020B0502040204020203" pitchFamily="34" charset="0"/>
              </a:rPr>
              <a:t>Жава</a:t>
            </a:r>
          </a:p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Класс нь клиентээс хамааралгүйгээр хэрэгжилтийг сонгоно, </a:t>
            </a:r>
          </a:p>
          <a:p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Static </a:t>
            </a:r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нь нэг л хувь хэрэгжих глобал функц; Энд класс зөвхөн </a:t>
            </a: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namespace </a:t>
            </a:r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нь болдог.</a:t>
            </a:r>
          </a:p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Глобал функцийг классын гадна зөвшөөрдөггүй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0A03D9C9-8150-41AD-9241-9C6DA835C78C}"/>
              </a:ext>
            </a:extLst>
          </p:cNvPr>
          <p:cNvSpPr txBox="1">
            <a:spLocks noChangeArrowheads="1"/>
          </p:cNvSpPr>
          <p:nvPr/>
        </p:nvSpPr>
        <p:spPr>
          <a:xfrm>
            <a:off x="6201076" y="1121857"/>
            <a:ext cx="5315534" cy="16304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n-MN" altLang="en-US" sz="1800" b="1" i="1" dirty="0">
                <a:latin typeface="Segoe UI" panose="020B0502040204020203" pitchFamily="34" charset="0"/>
                <a:cs typeface="Segoe UI" panose="020B0502040204020203" pitchFamily="34" charset="0"/>
              </a:rPr>
              <a:t>Жаваскрипт</a:t>
            </a:r>
          </a:p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Объект нь клиентээс хамааралгүйгээр хэрэгжилтийг сонгоно, </a:t>
            </a:r>
          </a:p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нь ажиллагааны үед шийдэгддэг</a:t>
            </a:r>
          </a:p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Глобал функц (ба модуль) нэг л хэрэгжилттэй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C132FC7-14DF-42D7-BACD-897F35BC1D65}"/>
              </a:ext>
            </a:extLst>
          </p:cNvPr>
          <p:cNvSpPr/>
          <p:nvPr/>
        </p:nvSpPr>
        <p:spPr>
          <a:xfrm>
            <a:off x="3525411" y="3391111"/>
            <a:ext cx="2570589" cy="689811"/>
          </a:xfrm>
          <a:prstGeom prst="wedgeRectCallout">
            <a:avLst>
              <a:gd name="adj1" fmla="val -126374"/>
              <a:gd name="adj2" fmla="val 104317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“</a:t>
            </a:r>
            <a:r>
              <a:rPr lang="en-US" dirty="0"/>
              <a:t>main</a:t>
            </a:r>
            <a:r>
              <a:rPr lang="mn-MN" dirty="0"/>
              <a:t>" функцийн зарлалт</a:t>
            </a:r>
            <a:endParaRPr lang="en-US" dirty="0"/>
          </a:p>
        </p:txBody>
      </p:sp>
      <p:sp>
        <p:nvSpPr>
          <p:cNvPr id="32" name="ïṩḻïďè">
            <a:extLst>
              <a:ext uri="{FF2B5EF4-FFF2-40B4-BE49-F238E27FC236}">
                <a16:creationId xmlns:a16="http://schemas.microsoft.com/office/drawing/2014/main" id="{FAFA3A32-94A1-4DDD-9D36-152B29CC96A9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33" name="ïṩḻïďè">
            <a:extLst>
              <a:ext uri="{FF2B5EF4-FFF2-40B4-BE49-F238E27FC236}">
                <a16:creationId xmlns:a16="http://schemas.microsoft.com/office/drawing/2014/main" id="{5981ED88-A857-4D3C-8749-546695EB176D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</a:t>
            </a:r>
          </a:p>
        </p:txBody>
      </p:sp>
    </p:spTree>
    <p:extLst>
      <p:ext uri="{BB962C8B-B14F-4D97-AF65-F5344CB8AC3E}">
        <p14:creationId xmlns:p14="http://schemas.microsoft.com/office/powerpoint/2010/main" val="395140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DD9F31-1A06-46A5-ABA4-C236F818EB96}"/>
              </a:ext>
            </a:extLst>
          </p:cNvPr>
          <p:cNvSpPr txBox="1">
            <a:spLocks noChangeArrowheads="1"/>
          </p:cNvSpPr>
          <p:nvPr/>
        </p:nvSpPr>
        <p:spPr>
          <a:xfrm>
            <a:off x="670717" y="1133592"/>
            <a:ext cx="10850565" cy="168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Хэрэглэгч нь тухайн объектын хэрэгжилтийн тухай мэдэх шаардлагагүй, зөвхөн интерфейсийг нь мэдэхэд л хангалттай</a:t>
            </a:r>
          </a:p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Интерфейсийг хэрэгжүүлж буй бүх объектыг сольж ашиглаж болно</a:t>
            </a:r>
          </a:p>
          <a:p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Урьдчилан тооцоолоогүй нөхцөл ч клиент талыг өөрчлөхгүйгээр уян хатан </a:t>
            </a:r>
            <a:r>
              <a:rPr lang="mn-MN" altLang="en-US" sz="1800" b="1" i="1" dirty="0">
                <a:latin typeface="Segoe UI" panose="020B0502040204020203" pitchFamily="34" charset="0"/>
                <a:cs typeface="Segoe UI" panose="020B0502040204020203" pitchFamily="34" charset="0"/>
              </a:rPr>
              <a:t>хувиргалт хийх </a:t>
            </a:r>
            <a:r>
              <a:rPr lang="mn-M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(өөрчлөх, өргөтгөх, дахин ашиглах) боломжийг олгодог.</a:t>
            </a:r>
            <a:endParaRPr lang="mn-MN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4B7A807-F4C9-4DD5-A558-C413841252C9}"/>
              </a:ext>
            </a:extLst>
          </p:cNvPr>
          <p:cNvSpPr txBox="1">
            <a:spLocks/>
          </p:cNvSpPr>
          <p:nvPr/>
        </p:nvSpPr>
        <p:spPr>
          <a:xfrm>
            <a:off x="3402174" y="444279"/>
            <a:ext cx="8118307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Давуу тал</a:t>
            </a:r>
            <a:endParaRPr lang="en-US" altLang="zh-CN" dirty="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0DA92A-C389-470A-BC94-30F0ED085358}"/>
              </a:ext>
            </a:extLst>
          </p:cNvPr>
          <p:cNvGrpSpPr/>
          <p:nvPr/>
        </p:nvGrpSpPr>
        <p:grpSpPr>
          <a:xfrm>
            <a:off x="8431841" y="2458641"/>
            <a:ext cx="3088640" cy="1105535"/>
            <a:chOff x="5792492" y="3775351"/>
            <a:chExt cx="3088640" cy="1105535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EF3BF855-838E-4413-B746-9CD5C5703832}"/>
                </a:ext>
              </a:extLst>
            </p:cNvPr>
            <p:cNvSpPr/>
            <p:nvPr/>
          </p:nvSpPr>
          <p:spPr>
            <a:xfrm>
              <a:off x="5792492" y="3775351"/>
              <a:ext cx="3088640" cy="1105535"/>
            </a:xfrm>
            <a:custGeom>
              <a:avLst/>
              <a:gdLst/>
              <a:ahLst/>
              <a:cxnLst/>
              <a:rect l="l" t="t" r="r" b="b"/>
              <a:pathLst>
                <a:path w="3088640" h="1105535">
                  <a:moveTo>
                    <a:pt x="3005099" y="0"/>
                  </a:moveTo>
                  <a:lnTo>
                    <a:pt x="0" y="317703"/>
                  </a:lnTo>
                  <a:lnTo>
                    <a:pt x="83248" y="1105166"/>
                  </a:lnTo>
                  <a:lnTo>
                    <a:pt x="3088347" y="787463"/>
                  </a:lnTo>
                  <a:lnTo>
                    <a:pt x="3005099" y="0"/>
                  </a:lnTo>
                  <a:close/>
                </a:path>
              </a:pathLst>
            </a:custGeom>
            <a:solidFill>
              <a:srgbClr val="428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2D242855-415A-4242-BAAF-4E0C0224E74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3845" y="3979800"/>
              <a:ext cx="1735072" cy="713087"/>
            </a:xfrm>
            <a:prstGeom prst="rect">
              <a:avLst/>
            </a:prstGeom>
          </p:spPr>
        </p:pic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2610207E-1B6D-41AA-ADCB-D0025639B65C}"/>
              </a:ext>
            </a:extLst>
          </p:cNvPr>
          <p:cNvSpPr txBox="1">
            <a:spLocks noChangeArrowheads="1"/>
          </p:cNvSpPr>
          <p:nvPr/>
        </p:nvSpPr>
        <p:spPr>
          <a:xfrm>
            <a:off x="669116" y="3769347"/>
            <a:ext cx="10851365" cy="2769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Гүйцэтгэлийн үр ашгийн ялгаа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Хэрэглээнд хамгийн сайн тохирох хэрэгжилтийг сонгох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Нөхцөл байдлын ялгаа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Хүссэн нөхцөлд нийцэх хэрэгжилтийг сонгох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Үйлдлүүд нь интерфэйсийн үзүүлэлттэй нийцэх ёстой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Гүйцэтгэл + нөхцөл байдал –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хувилбар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Харилцан хамаарлаас - гүйцэтгэлийн зөрүү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Жишээ нь: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HashSet,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TreeSet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CBB57DC6-BE23-455F-8DA5-4A15C1DB5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116" y="3376177"/>
            <a:ext cx="754868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mn-MN" sz="2000" i="1" spc="15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 хэрэгжилт</a:t>
            </a:r>
            <a:endParaRPr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ïṩḻïďè">
            <a:extLst>
              <a:ext uri="{FF2B5EF4-FFF2-40B4-BE49-F238E27FC236}">
                <a16:creationId xmlns:a16="http://schemas.microsoft.com/office/drawing/2014/main" id="{7419E544-BB49-448D-BEC1-701C56D01F5D}"/>
              </a:ext>
            </a:extLst>
          </p:cNvPr>
          <p:cNvSpPr/>
          <p:nvPr/>
        </p:nvSpPr>
        <p:spPr bwMode="auto">
          <a:xfrm>
            <a:off x="2871941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8" name="ïṩḻïďè">
            <a:extLst>
              <a:ext uri="{FF2B5EF4-FFF2-40B4-BE49-F238E27FC236}">
                <a16:creationId xmlns:a16="http://schemas.microsoft.com/office/drawing/2014/main" id="{EB437A1A-BE24-4EB3-ADC4-4410DD5AD6BD}"/>
              </a:ext>
            </a:extLst>
          </p:cNvPr>
          <p:cNvSpPr/>
          <p:nvPr/>
        </p:nvSpPr>
        <p:spPr bwMode="auto">
          <a:xfrm>
            <a:off x="669916" y="444279"/>
            <a:ext cx="2665582" cy="484864"/>
          </a:xfrm>
          <a:prstGeom prst="homePlate">
            <a:avLst>
              <a:gd name="adj" fmla="val 48572"/>
            </a:avLst>
          </a:prstGeom>
          <a:solidFill>
            <a:srgbClr val="7030A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ДИНАМИК ДИСПЕТЧ</a:t>
            </a:r>
          </a:p>
        </p:txBody>
      </p:sp>
    </p:spTree>
    <p:extLst>
      <p:ext uri="{BB962C8B-B14F-4D97-AF65-F5344CB8AC3E}">
        <p14:creationId xmlns:p14="http://schemas.microsoft.com/office/powerpoint/2010/main" val="234025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E784-F4EC-4C2B-A7C8-489BBC683DCC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02</a:t>
            </a: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22" y="1254178"/>
            <a:ext cx="5923383" cy="4841822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Жава, Тайпскрипт синтаксийн төсөөтэй байдал</a:t>
            </a:r>
            <a:r>
              <a:rPr lang="en-US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Дэд төрлийн олон хэлбэржилт / Динамик диспетч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Мэдээллийн нууцлалын механизмын хэрэглээ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Объектын метод болон глобал процедурын ялгаа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altLang="zh-CN" sz="24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Оролтын кодоор программ эхлүүлэх</a:t>
            </a:r>
            <a:endParaRPr lang="en-US" altLang="zh-CN" sz="24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4B7A807-F4C9-4DD5-A558-C413841252C9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Өмнөх лекц дээрх “ИНЖЕНЕРИЙН ДҮГНЭЛТ” яасан байх нь вэ?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CFFC6-5386-49BD-8617-33284ED8E092}"/>
              </a:ext>
            </a:extLst>
          </p:cNvPr>
          <p:cNvGrpSpPr/>
          <p:nvPr/>
        </p:nvGrpSpPr>
        <p:grpSpPr>
          <a:xfrm>
            <a:off x="2396368" y="1912459"/>
            <a:ext cx="7399263" cy="3970320"/>
            <a:chOff x="894508" y="1582340"/>
            <a:chExt cx="4073096" cy="1163132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C74C6885-E0D4-4A48-A1BD-0E79413E427C}"/>
                </a:ext>
              </a:extLst>
            </p:cNvPr>
            <p:cNvSpPr/>
            <p:nvPr/>
          </p:nvSpPr>
          <p:spPr>
            <a:xfrm>
              <a:off x="894508" y="1582341"/>
              <a:ext cx="4073096" cy="1163131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Rechteck 3">
              <a:extLst>
                <a:ext uri="{FF2B5EF4-FFF2-40B4-BE49-F238E27FC236}">
                  <a16:creationId xmlns:a16="http://schemas.microsoft.com/office/drawing/2014/main" id="{7AE323FE-25F5-463D-A526-636EF42E6A68}"/>
                </a:ext>
              </a:extLst>
            </p:cNvPr>
            <p:cNvSpPr/>
            <p:nvPr/>
          </p:nvSpPr>
          <p:spPr>
            <a:xfrm>
              <a:off x="914475" y="1582340"/>
              <a:ext cx="4053129" cy="1163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interface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Order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6C71C4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lessThan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j);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AscendingOrder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Order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6C71C4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lessThan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j) {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j; 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DescendingOrder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Order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6C71C4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lessThan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j) {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j; 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sort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list, Order order)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 err="1">
                  <a:solidFill>
                    <a:srgbClr val="6C71C4"/>
                  </a:solidFill>
                  <a:latin typeface="Consolas" panose="020B0609020204030204" pitchFamily="49" charset="0"/>
                </a:rPr>
                <a:t>boolean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mustSwap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=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order.lessThan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(list[j], list[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]);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3" name="ïṩḻïďè">
            <a:extLst>
              <a:ext uri="{FF2B5EF4-FFF2-40B4-BE49-F238E27FC236}">
                <a16:creationId xmlns:a16="http://schemas.microsoft.com/office/drawing/2014/main" id="{46F1ADB4-006D-4130-9EA0-061F8D5187AB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132BFA7B-D806-4330-9D31-3A030C1ED201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359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4">
            <a:extLst>
              <a:ext uri="{FF2B5EF4-FFF2-40B4-BE49-F238E27FC236}">
                <a16:creationId xmlns:a16="http://schemas.microsoft.com/office/drawing/2014/main" id="{4A2C2C33-0815-49AD-BAD8-02B96D2F23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8552" y="3168046"/>
            <a:ext cx="5291929" cy="342866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DD9F31-1A06-46A5-ABA4-C236F818EB96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139259"/>
            <a:ext cx="10992695" cy="2760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Simula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67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анхны объект хандалгат хэл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Кристин Нигаард, Оле-Жохан Дал нар Норвегийн тооцооллын төвд боловсруулсан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Дискрет системийн симуляцийг дэмжих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Хэрэглээ: жнь, замын хөдөлгөөний шинжилгээ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Үндсэн давуу тал нь өргөтгөх чадвар 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Кодыг дахин ашиглалт нь өөр байсан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44305C0-3A98-47D8-B43D-E7FFA09C93F9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zh-C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Симуляци ба OO програмчлалын гарал үүсэл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C6FD62E3-6E6C-45D1-865E-415B7108E16A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FDC8C0F6-DD11-4CB0-A8D8-264570EE2656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69737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Мэдээллийн далдлалт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 Encapsulation )</a:t>
            </a: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8897E1-087C-4508-ADA7-FDF8545FCC51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150746"/>
            <a:ext cx="10850566" cy="458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Сайн-зохиогдсон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(Well-designed)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объектын дотоод байдал бусдаасаа тусгаарлагддаг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дотоод байдал, болон хэрэгжилтийн дэлгэрэнгүй мэдээлэл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Сайн-зохиогдсон код нь хэрэгжилтийн бүх дэлгэрэнгүйг нууцалдаг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Интерфэйсийг хэрэгжилтээс цэвэрхэн тусгаарладаг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Модулиуд нь зөвхөн интерфейсээр холбогддог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Бие биенийхээ дотоод үйл ажиллагаанаас бүрэн үл хамаарна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Клиентийг өөрчлөхгүйгээр нууцлагдсан мэдээллийг өөрчлөх боломжтой!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хангамжийн дизайны үндсэн зарчим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8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Кодчилол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6930FA-D665-42E5-AD0A-4677C79B2090}"/>
              </a:ext>
            </a:extLst>
          </p:cNvPr>
          <p:cNvGrpSpPr/>
          <p:nvPr/>
        </p:nvGrpSpPr>
        <p:grpSpPr>
          <a:xfrm>
            <a:off x="6312893" y="2539967"/>
            <a:ext cx="5335928" cy="1778065"/>
            <a:chOff x="6740241" y="1612983"/>
            <a:chExt cx="5453387" cy="1357266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BE9F410-2127-4B15-AC2E-9CCA264EF4B8}"/>
                </a:ext>
              </a:extLst>
            </p:cNvPr>
            <p:cNvSpPr/>
            <p:nvPr/>
          </p:nvSpPr>
          <p:spPr>
            <a:xfrm>
              <a:off x="6740241" y="1612983"/>
              <a:ext cx="5331136" cy="1357266"/>
            </a:xfrm>
            <a:custGeom>
              <a:avLst/>
              <a:gdLst/>
              <a:ahLst/>
              <a:cxnLst/>
              <a:rect l="l" t="t" r="r" b="b"/>
              <a:pathLst>
                <a:path w="3215640" h="3209925">
                  <a:moveTo>
                    <a:pt x="3079076" y="0"/>
                  </a:moveTo>
                  <a:lnTo>
                    <a:pt x="136563" y="0"/>
                  </a:lnTo>
                  <a:lnTo>
                    <a:pt x="93397" y="6961"/>
                  </a:lnTo>
                  <a:lnTo>
                    <a:pt x="55909" y="26347"/>
                  </a:lnTo>
                  <a:lnTo>
                    <a:pt x="26347" y="55909"/>
                  </a:lnTo>
                  <a:lnTo>
                    <a:pt x="6961" y="93397"/>
                  </a:lnTo>
                  <a:lnTo>
                    <a:pt x="0" y="136563"/>
                  </a:lnTo>
                  <a:lnTo>
                    <a:pt x="0" y="3072968"/>
                  </a:lnTo>
                  <a:lnTo>
                    <a:pt x="6961" y="3116135"/>
                  </a:lnTo>
                  <a:lnTo>
                    <a:pt x="26347" y="3153626"/>
                  </a:lnTo>
                  <a:lnTo>
                    <a:pt x="55909" y="3183191"/>
                  </a:lnTo>
                  <a:lnTo>
                    <a:pt x="93397" y="3202580"/>
                  </a:lnTo>
                  <a:lnTo>
                    <a:pt x="136563" y="3209544"/>
                  </a:lnTo>
                  <a:lnTo>
                    <a:pt x="3079076" y="3209544"/>
                  </a:lnTo>
                  <a:lnTo>
                    <a:pt x="3122242" y="3202580"/>
                  </a:lnTo>
                  <a:lnTo>
                    <a:pt x="3159730" y="3183191"/>
                  </a:lnTo>
                  <a:lnTo>
                    <a:pt x="3189292" y="3153626"/>
                  </a:lnTo>
                  <a:lnTo>
                    <a:pt x="3208678" y="3116135"/>
                  </a:lnTo>
                  <a:lnTo>
                    <a:pt x="3215640" y="3072968"/>
                  </a:lnTo>
                  <a:lnTo>
                    <a:pt x="3215640" y="136563"/>
                  </a:lnTo>
                  <a:lnTo>
                    <a:pt x="3208678" y="93397"/>
                  </a:lnTo>
                  <a:lnTo>
                    <a:pt x="3189292" y="55909"/>
                  </a:lnTo>
                  <a:lnTo>
                    <a:pt x="3159730" y="26347"/>
                  </a:lnTo>
                  <a:lnTo>
                    <a:pt x="3122242" y="6961"/>
                  </a:lnTo>
                  <a:lnTo>
                    <a:pt x="307907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endParaRPr>
                <a:latin typeface="Consolas" panose="020B0609020204030204" pitchFamily="49" charset="0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CF151B97-10AC-49D0-8830-271C7D9D790F}"/>
                </a:ext>
              </a:extLst>
            </p:cNvPr>
            <p:cNvSpPr txBox="1"/>
            <p:nvPr/>
          </p:nvSpPr>
          <p:spPr>
            <a:xfrm>
              <a:off x="6856098" y="1729426"/>
              <a:ext cx="5337530" cy="11233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69900" marR="1031875" indent="-4572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solidFill>
                    <a:srgbClr val="C585C0"/>
                  </a:solidFill>
                  <a:latin typeface="Consolas" panose="020B0609020204030204" pitchFamily="49" charset="0"/>
                  <a:cs typeface="SimSun"/>
                </a:rPr>
                <a:t>const</a:t>
              </a:r>
              <a:r>
                <a:rPr sz="1800" spc="-25" dirty="0">
                  <a:solidFill>
                    <a:srgbClr val="C585C0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-5" dirty="0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point</a:t>
              </a:r>
              <a:r>
                <a:rPr sz="1800" spc="-25" dirty="0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=</a:t>
              </a:r>
              <a:r>
                <a:rPr sz="1800" spc="-2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endParaRPr lang="en-US" sz="1800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endParaRPr>
            </a:p>
            <a:p>
              <a:pPr marL="469900" marR="1031875" indent="-4572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800" spc="-10" dirty="0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lang="mn-MN" sz="1800" spc="-10" dirty="0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-10" dirty="0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x</a:t>
              </a:r>
              <a:r>
                <a:rPr sz="1800" spc="-1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:</a:t>
              </a:r>
              <a:r>
                <a:rPr sz="1800" spc="-3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5" dirty="0">
                  <a:solidFill>
                    <a:srgbClr val="B5CEA8"/>
                  </a:solidFill>
                  <a:latin typeface="Consolas" panose="020B0609020204030204" pitchFamily="49" charset="0"/>
                  <a:cs typeface="SimSun"/>
                </a:rPr>
                <a:t>1</a:t>
              </a:r>
              <a:r>
                <a:rPr sz="1800" spc="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,</a:t>
              </a:r>
              <a:r>
                <a:rPr sz="1800" spc="-3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-10" dirty="0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y</a:t>
              </a:r>
              <a:r>
                <a:rPr sz="1800" spc="-1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:</a:t>
              </a:r>
              <a:r>
                <a:rPr sz="1800" spc="-3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5" dirty="0">
                  <a:solidFill>
                    <a:srgbClr val="B5CEA8"/>
                  </a:solidFill>
                  <a:latin typeface="Consolas" panose="020B0609020204030204" pitchFamily="49" charset="0"/>
                  <a:cs typeface="SimSun"/>
                </a:rPr>
                <a:t>0</a:t>
              </a:r>
              <a:r>
                <a:rPr sz="1800" spc="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,</a:t>
              </a:r>
              <a:endParaRPr lang="en-US" dirty="0">
                <a:latin typeface="Consolas" panose="020B0609020204030204" pitchFamily="49" charset="0"/>
                <a:cs typeface="SimSun"/>
              </a:endParaRPr>
            </a:p>
            <a:p>
              <a:pPr marL="469900" marR="1031875" indent="-457200">
                <a:lnSpc>
                  <a:spcPct val="100000"/>
                </a:lnSpc>
                <a:spcBef>
                  <a:spcPts val="100"/>
                </a:spcBef>
              </a:pPr>
              <a:r>
                <a:rPr lang="mn-MN" sz="1800" spc="-5" dirty="0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  </a:t>
              </a:r>
              <a:r>
                <a:rPr sz="1800" spc="-5" dirty="0" err="1">
                  <a:solidFill>
                    <a:srgbClr val="DCDCAA"/>
                  </a:solidFill>
                  <a:latin typeface="Consolas" panose="020B0609020204030204" pitchFamily="49" charset="0"/>
                  <a:cs typeface="SimSun"/>
                </a:rPr>
                <a:t>getX</a:t>
              </a:r>
              <a:r>
                <a:rPr sz="1800" spc="-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:</a:t>
              </a:r>
              <a:r>
                <a:rPr sz="1800" spc="-3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-5" dirty="0">
                  <a:solidFill>
                    <a:srgbClr val="C585C0"/>
                  </a:solidFill>
                  <a:latin typeface="Consolas" panose="020B0609020204030204" pitchFamily="49" charset="0"/>
                  <a:cs typeface="SimSun"/>
                </a:rPr>
                <a:t>function</a:t>
              </a:r>
              <a:r>
                <a:rPr sz="1800" spc="-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()</a:t>
              </a:r>
              <a:r>
                <a:rPr sz="1800" spc="-3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-30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r>
                <a:rPr sz="1800" spc="-305" dirty="0">
                  <a:solidFill>
                    <a:srgbClr val="9CDCFD"/>
                  </a:solidFill>
                  <a:latin typeface="Consolas" panose="020B0609020204030204" pitchFamily="49" charset="0"/>
                  <a:cs typeface="SimSun"/>
                </a:rPr>
                <a:t>…</a:t>
              </a:r>
              <a:r>
                <a:rPr sz="1800" spc="-30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lang="en-US" sz="1800" spc="-305" dirty="0">
                <a:solidFill>
                  <a:srgbClr val="D3D3D3"/>
                </a:solidFill>
                <a:latin typeface="Consolas" panose="020B0609020204030204" pitchFamily="49" charset="0"/>
                <a:cs typeface="SimSun"/>
              </a:endParaRPr>
            </a:p>
            <a:p>
              <a:pPr marL="469900" marR="1031875" indent="-457200">
                <a:lnSpc>
                  <a:spcPct val="100000"/>
                </a:lnSpc>
                <a:spcBef>
                  <a:spcPts val="100"/>
                </a:spcBef>
              </a:pPr>
              <a:r>
                <a:rPr lang="mn-MN" spc="-30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  </a:t>
              </a:r>
              <a:r>
                <a:rPr sz="1800" spc="-5" dirty="0" err="1">
                  <a:solidFill>
                    <a:srgbClr val="9CDCFD"/>
                  </a:solidFill>
                  <a:latin typeface="Consolas" panose="020B0609020204030204" pitchFamily="49" charset="0"/>
                  <a:cs typeface="SimSun"/>
                </a:rPr>
                <a:t>helper_getAngle</a:t>
              </a:r>
              <a:r>
                <a:rPr sz="1800" spc="-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:</a:t>
              </a:r>
              <a:r>
                <a:rPr lang="en-US" dirty="0"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-5" dirty="0">
                  <a:solidFill>
                    <a:srgbClr val="C585C0"/>
                  </a:solidFill>
                  <a:latin typeface="Consolas" panose="020B0609020204030204" pitchFamily="49" charset="0"/>
                  <a:cs typeface="SimSun"/>
                </a:rPr>
                <a:t>function</a:t>
              </a:r>
              <a:r>
                <a:rPr sz="1800" spc="-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()</a:t>
              </a:r>
              <a:r>
                <a:rPr sz="1800" spc="-4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 </a:t>
              </a:r>
              <a:r>
                <a:rPr sz="1800" spc="-30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{</a:t>
              </a:r>
              <a:r>
                <a:rPr sz="1800" spc="-305" dirty="0">
                  <a:solidFill>
                    <a:srgbClr val="9CDCFD"/>
                  </a:solidFill>
                  <a:latin typeface="Consolas" panose="020B0609020204030204" pitchFamily="49" charset="0"/>
                  <a:cs typeface="SimSun"/>
                </a:rPr>
                <a:t>…</a:t>
              </a:r>
              <a:r>
                <a:rPr sz="1800" spc="-305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sz="1800" dirty="0">
                <a:latin typeface="Consolas" panose="020B0609020204030204" pitchFamily="49" charset="0"/>
                <a:cs typeface="SimSun"/>
              </a:endParaRPr>
            </a:p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D3D3D3"/>
                  </a:solidFill>
                  <a:latin typeface="Consolas" panose="020B0609020204030204" pitchFamily="49" charset="0"/>
                  <a:cs typeface="SimSun"/>
                </a:rPr>
                <a:t>}</a:t>
              </a:r>
              <a:endParaRPr sz="1800" dirty="0">
                <a:latin typeface="Consolas" panose="020B0609020204030204" pitchFamily="49" charset="0"/>
                <a:cs typeface="SimSun"/>
              </a:endParaRPr>
            </a:p>
          </p:txBody>
        </p:sp>
      </p:grpSp>
      <p:sp>
        <p:nvSpPr>
          <p:cNvPr id="21" name="object 3">
            <a:extLst>
              <a:ext uri="{FF2B5EF4-FFF2-40B4-BE49-F238E27FC236}">
                <a16:creationId xmlns:a16="http://schemas.microsoft.com/office/drawing/2014/main" id="{8F7F40F4-F2FD-4179-9F23-BE4C79169783}"/>
              </a:ext>
            </a:extLst>
          </p:cNvPr>
          <p:cNvSpPr txBox="1"/>
          <p:nvPr/>
        </p:nvSpPr>
        <p:spPr>
          <a:xfrm>
            <a:off x="669917" y="2344757"/>
            <a:ext cx="5337530" cy="2950808"/>
          </a:xfrm>
          <a:prstGeom prst="rect">
            <a:avLst/>
          </a:prstGeom>
          <a:solidFill>
            <a:srgbClr val="FCF6E2"/>
          </a:solidFill>
        </p:spPr>
        <p:txBody>
          <a:bodyPr vert="horz" wrap="square" lIns="0" tIns="0" rIns="0" bIns="0" rtlCol="0">
            <a:spAutoFit/>
          </a:bodyPr>
          <a:lstStyle/>
          <a:p>
            <a:pPr marL="547370" marR="2103755" indent="-457200">
              <a:lnSpc>
                <a:spcPct val="100000"/>
              </a:lnSpc>
              <a:spcBef>
                <a:spcPts val="710"/>
              </a:spcBef>
            </a:pPr>
            <a:r>
              <a:rPr sz="1800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class </a:t>
            </a:r>
            <a:r>
              <a:rPr sz="1800" spc="-5" dirty="0" err="1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CartesianPoint</a:t>
            </a:r>
            <a:r>
              <a:rPr lang="en-US" sz="1800" spc="-5" dirty="0">
                <a:solidFill>
                  <a:srgbClr val="2AA097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endParaRPr lang="en-US" sz="1800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547370" marR="2103755" indent="-457200">
              <a:lnSpc>
                <a:spcPct val="100000"/>
              </a:lnSpc>
              <a:spcBef>
                <a:spcPts val="710"/>
              </a:spcBef>
            </a:pPr>
            <a:r>
              <a:rPr lang="mn-MN" spc="-89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	</a:t>
            </a:r>
            <a:r>
              <a:rPr sz="1800" spc="-89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z="1800" spc="-1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x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,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y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  <a:endParaRPr sz="1800" dirty="0">
              <a:latin typeface="Consolas" panose="020B0609020204030204" pitchFamily="49" charset="0"/>
              <a:cs typeface="SimSun"/>
            </a:endParaRPr>
          </a:p>
          <a:p>
            <a:pPr marL="1004569" marR="728980" indent="-457200">
              <a:lnSpc>
                <a:spcPct val="100000"/>
              </a:lnSpc>
            </a:pP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CartesionPoint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</a:t>
            </a: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 </a:t>
            </a:r>
            <a:r>
              <a:rPr sz="1800" spc="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x</a:t>
            </a:r>
            <a:r>
              <a:rPr sz="1800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, </a:t>
            </a: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 </a:t>
            </a:r>
            <a:r>
              <a:rPr sz="1800" spc="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y</a:t>
            </a:r>
            <a:r>
              <a:rPr sz="1800" spc="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) </a:t>
            </a: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z="1800" spc="-88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z="1800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this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x</a:t>
            </a: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=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x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  <a:endParaRPr sz="1800" dirty="0">
              <a:latin typeface="Consolas" panose="020B0609020204030204" pitchFamily="49" charset="0"/>
              <a:cs typeface="SimSun"/>
            </a:endParaRPr>
          </a:p>
          <a:p>
            <a:pPr marL="1004569">
              <a:lnSpc>
                <a:spcPct val="100000"/>
              </a:lnSpc>
            </a:pPr>
            <a:r>
              <a:rPr sz="1800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this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y</a:t>
            </a: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=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y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</a:t>
            </a:r>
            <a:endParaRPr sz="1800" dirty="0">
              <a:latin typeface="Consolas" panose="020B0609020204030204" pitchFamily="49" charset="0"/>
              <a:cs typeface="SimSun"/>
            </a:endParaRPr>
          </a:p>
          <a:p>
            <a:pPr marL="547370">
              <a:lnSpc>
                <a:spcPct val="100000"/>
              </a:lnSpc>
            </a:pP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sz="1800" dirty="0">
              <a:latin typeface="Consolas" panose="020B0609020204030204" pitchFamily="49" charset="0"/>
              <a:cs typeface="SimSun"/>
            </a:endParaRPr>
          </a:p>
          <a:p>
            <a:pPr marL="547370" marR="844550">
              <a:lnSpc>
                <a:spcPct val="100000"/>
              </a:lnSpc>
            </a:pP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 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getX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 </a:t>
            </a: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z="180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 </a:t>
            </a:r>
            <a:r>
              <a:rPr sz="1800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this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x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 </a:t>
            </a: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 </a:t>
            </a:r>
            <a:r>
              <a:rPr sz="1800" spc="-89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endParaRPr lang="en-US" sz="1800" spc="-890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547370" marR="844550">
              <a:lnSpc>
                <a:spcPct val="100000"/>
              </a:lnSpc>
            </a:pP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 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getY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 </a:t>
            </a: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{ </a:t>
            </a:r>
            <a:r>
              <a:rPr sz="1800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return </a:t>
            </a:r>
            <a:r>
              <a:rPr sz="1800" spc="-5" dirty="0">
                <a:solidFill>
                  <a:srgbClr val="CA4A15"/>
                </a:solidFill>
                <a:latin typeface="Consolas" panose="020B0609020204030204" pitchFamily="49" charset="0"/>
                <a:cs typeface="SimSun"/>
              </a:rPr>
              <a:t>this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y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; </a:t>
            </a: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 </a:t>
            </a:r>
            <a:r>
              <a:rPr sz="1800" spc="-89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 </a:t>
            </a:r>
            <a:endParaRPr lang="en-US" sz="1800" spc="-890" dirty="0">
              <a:solidFill>
                <a:srgbClr val="647A83"/>
              </a:solidFill>
              <a:latin typeface="Consolas" panose="020B0609020204030204" pitchFamily="49" charset="0"/>
              <a:cs typeface="SimSun"/>
            </a:endParaRPr>
          </a:p>
          <a:p>
            <a:pPr marL="547370" marR="844550">
              <a:lnSpc>
                <a:spcPct val="100000"/>
              </a:lnSpc>
            </a:pPr>
            <a:r>
              <a:rPr sz="1800" spc="-5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int</a:t>
            </a:r>
            <a:r>
              <a:rPr sz="1800" spc="-10" dirty="0">
                <a:solidFill>
                  <a:srgbClr val="6C70C4"/>
                </a:solidFill>
                <a:latin typeface="Consolas" panose="020B0609020204030204" pitchFamily="49" charset="0"/>
                <a:cs typeface="SimSun"/>
              </a:rPr>
              <a:t> </a:t>
            </a:r>
            <a:r>
              <a:rPr sz="1800" spc="-5" dirty="0">
                <a:solidFill>
                  <a:srgbClr val="839395"/>
                </a:solidFill>
                <a:latin typeface="Consolas" panose="020B0609020204030204" pitchFamily="49" charset="0"/>
                <a:cs typeface="SimSun"/>
              </a:rPr>
              <a:t>helper_getAngle</a:t>
            </a:r>
            <a:r>
              <a:rPr sz="1800" spc="-5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();</a:t>
            </a:r>
            <a:endParaRPr sz="1800" dirty="0">
              <a:latin typeface="Consolas" panose="020B0609020204030204" pitchFamily="49" charset="0"/>
              <a:cs typeface="SimSun"/>
            </a:endParaRPr>
          </a:p>
          <a:p>
            <a:pPr marL="90170">
              <a:lnSpc>
                <a:spcPct val="100000"/>
              </a:lnSpc>
            </a:pPr>
            <a:r>
              <a:rPr sz="1800" dirty="0">
                <a:solidFill>
                  <a:srgbClr val="647A83"/>
                </a:solidFill>
                <a:latin typeface="Consolas" panose="020B0609020204030204" pitchFamily="49" charset="0"/>
                <a:cs typeface="SimSun"/>
              </a:rPr>
              <a:t>}</a:t>
            </a:r>
            <a:endParaRPr sz="1800" dirty="0">
              <a:latin typeface="Consolas" panose="020B0609020204030204" pitchFamily="49" charset="0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78225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4B7A807-F4C9-4DD5-A558-C413841252C9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Хувийн мэдээллийг нуух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засварлагчид хандах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CFFC6-5386-49BD-8617-33284ED8E092}"/>
              </a:ext>
            </a:extLst>
          </p:cNvPr>
          <p:cNvGrpSpPr/>
          <p:nvPr/>
        </p:nvGrpSpPr>
        <p:grpSpPr>
          <a:xfrm>
            <a:off x="2173189" y="1683911"/>
            <a:ext cx="7845622" cy="3970320"/>
            <a:chOff x="894508" y="1582340"/>
            <a:chExt cx="2945098" cy="1044452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C74C6885-E0D4-4A48-A1BD-0E79413E427C}"/>
                </a:ext>
              </a:extLst>
            </p:cNvPr>
            <p:cNvSpPr/>
            <p:nvPr/>
          </p:nvSpPr>
          <p:spPr>
            <a:xfrm>
              <a:off x="894508" y="1582341"/>
              <a:ext cx="2945098" cy="1044451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Rechteck 3">
              <a:extLst>
                <a:ext uri="{FF2B5EF4-FFF2-40B4-BE49-F238E27FC236}">
                  <a16:creationId xmlns:a16="http://schemas.microsoft.com/office/drawing/2014/main" id="{7AE323FE-25F5-463D-A526-636EF42E6A68}"/>
                </a:ext>
              </a:extLst>
            </p:cNvPr>
            <p:cNvSpPr/>
            <p:nvPr/>
          </p:nvSpPr>
          <p:spPr>
            <a:xfrm>
              <a:off x="914475" y="1582340"/>
              <a:ext cx="2925131" cy="10444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Point {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len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angle;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xcache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= -1;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len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angle)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{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.len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len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 err="1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.angle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=angle;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computeX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(); }  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getX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 { return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xcache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}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getY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 {...}  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computeX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xcache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= </a:t>
              </a:r>
              <a:r>
                <a:rPr lang="en-US" dirty="0" err="1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.len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cos(</a:t>
              </a:r>
              <a:r>
                <a:rPr lang="en-US" dirty="0" err="1">
                  <a:solidFill>
                    <a:srgbClr val="CB4B1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.angle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 =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.245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p.xcache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// type error, trying to access private member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p.computeX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(); 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	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// type error, private method</a:t>
              </a:r>
            </a:p>
          </p:txBody>
        </p:sp>
      </p:grpSp>
      <p:sp>
        <p:nvSpPr>
          <p:cNvPr id="12" name="ïṩḻïďè">
            <a:extLst>
              <a:ext uri="{FF2B5EF4-FFF2-40B4-BE49-F238E27FC236}">
                <a16:creationId xmlns:a16="http://schemas.microsoft.com/office/drawing/2014/main" id="{5E357103-70D4-499C-BDA1-D04122877836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C854034F-0A0F-4EAC-A3ED-2781D2AB5EEB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1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DD9F31-1A06-46A5-ABA4-C236F818EB96}"/>
              </a:ext>
            </a:extLst>
          </p:cNvPr>
          <p:cNvSpPr txBox="1">
            <a:spLocks noChangeArrowheads="1"/>
          </p:cNvSpPr>
          <p:nvPr/>
        </p:nvSpPr>
        <p:spPr>
          <a:xfrm>
            <a:off x="670717" y="1148831"/>
            <a:ext cx="10850565" cy="343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Системийг байгуулагч объектуудыг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тусгаарлах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Тус тусад нь хөгжүүлэх, турших, оновчлох, ашиглах, ойлгох, өөрчлөх боломжийг олгоно.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Системийн хөгжүүлэлтийг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хурдасгадах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: Объектуудыг зэрэгцүүлэн хөгжүүлэх боломжтой</a:t>
            </a:r>
          </a:p>
          <a:p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Ашиглалтын зардлыг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бууруулах: Объектуудыг илүү хурдан ойлгож, бусад модулийг гэмтээхгүйхээр дибаг хийх боломж.</a:t>
            </a:r>
          </a:p>
          <a:p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Гүйцэтгэлийн тохиргоог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үр дүнтэй тааруулах: “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Hot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" классуудыг тусад нь оновчлох боломжтой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хангамжийн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дахин ашиглалтыг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нэмэгдүүлнэ: Үр нөлөө багатай сул-хамтааралтай классууд ч нь ерөнхийдөө бусад хэсэгт хэрэг болдог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4B7A807-F4C9-4DD5-A558-C413841252C9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Давуу тал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ïṩḻïďè">
            <a:extLst>
              <a:ext uri="{FF2B5EF4-FFF2-40B4-BE49-F238E27FC236}">
                <a16:creationId xmlns:a16="http://schemas.microsoft.com/office/drawing/2014/main" id="{89DD51B7-1DB1-4A8D-AE44-D618D8173E04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0" name="ïṩḻïďè">
            <a:extLst>
              <a:ext uri="{FF2B5EF4-FFF2-40B4-BE49-F238E27FC236}">
                <a16:creationId xmlns:a16="http://schemas.microsoft.com/office/drawing/2014/main" id="{538FA15D-AB73-4F86-812A-8E8F41607127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78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4B7A807-F4C9-4DD5-A558-C413841252C9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Интерфэйс ашиглах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CFFC6-5386-49BD-8617-33284ED8E092}"/>
              </a:ext>
            </a:extLst>
          </p:cNvPr>
          <p:cNvGrpSpPr/>
          <p:nvPr/>
        </p:nvGrpSpPr>
        <p:grpSpPr>
          <a:xfrm>
            <a:off x="2173189" y="1683911"/>
            <a:ext cx="7516242" cy="3693320"/>
            <a:chOff x="894508" y="1582340"/>
            <a:chExt cx="2821455" cy="971583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C74C6885-E0D4-4A48-A1BD-0E79413E427C}"/>
                </a:ext>
              </a:extLst>
            </p:cNvPr>
            <p:cNvSpPr/>
            <p:nvPr/>
          </p:nvSpPr>
          <p:spPr>
            <a:xfrm>
              <a:off x="894508" y="1582341"/>
              <a:ext cx="2821455" cy="971582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Rechteck 3">
              <a:extLst>
                <a:ext uri="{FF2B5EF4-FFF2-40B4-BE49-F238E27FC236}">
                  <a16:creationId xmlns:a16="http://schemas.microsoft.com/office/drawing/2014/main" id="{7AE323FE-25F5-463D-A526-636EF42E6A68}"/>
                </a:ext>
              </a:extLst>
            </p:cNvPr>
            <p:cNvSpPr/>
            <p:nvPr/>
          </p:nvSpPr>
          <p:spPr>
            <a:xfrm>
              <a:off x="914475" y="1582340"/>
              <a:ext cx="2801488" cy="97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interface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 … }</a:t>
              </a:r>
            </a:p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Factory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class </a:t>
              </a:r>
              <a:r>
                <a:rPr lang="en-US" dirty="0" err="1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implements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Point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len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angle;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computeX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 { … }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getX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 {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xcache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Point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createPoint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x,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y)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PolarPoint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(x, y);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Point p =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Factory().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createPoint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((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D04ACA"/>
                  </a:solidFill>
                  <a:latin typeface="Consolas" panose="020B0609020204030204" pitchFamily="49" charset="0"/>
                </a:rPr>
                <a:t>.245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p.computeX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();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// type error, method not in interface Point</a:t>
              </a:r>
              <a:endParaRPr lang="mn-M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" name="ïṩḻïďè">
            <a:extLst>
              <a:ext uri="{FF2B5EF4-FFF2-40B4-BE49-F238E27FC236}">
                <a16:creationId xmlns:a16="http://schemas.microsoft.com/office/drawing/2014/main" id="{6C3D4669-77B8-4189-B1E0-B8F2A12B637B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0561B73-AA93-4443-9990-98452F749A6F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59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DD9F31-1A06-46A5-ABA4-C236F818EB96}"/>
              </a:ext>
            </a:extLst>
          </p:cNvPr>
          <p:cNvSpPr txBox="1">
            <a:spLocks noChangeArrowheads="1"/>
          </p:cNvSpPr>
          <p:nvPr/>
        </p:nvSpPr>
        <p:spPr>
          <a:xfrm>
            <a:off x="669916" y="1373421"/>
            <a:ext cx="10850565" cy="3437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Класс биш интерфэйс төрөл хэрэглэн хувсагч зарлана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Клиент нь зөвхөн интерфэйсийн методуудыг л ашиглах боломжтой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Талбар болон хэрэгжүүлэлтэнд зориулсан методууд нь клиент кодоор хандах боломжгүй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Хандалтыг хязгаарлахын тулд талбар болон дотоод методуудад </a:t>
            </a:r>
            <a:r>
              <a:rPr lang="en-US" altLang="en-US" dirty="0">
                <a:solidFill>
                  <a:srgbClr val="FF0000"/>
                </a:solidFill>
                <a:highlight>
                  <a:srgbClr val="FFFFCC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private</a:t>
            </a:r>
            <a:r>
              <a:rPr lang="en-US" altLang="en-US" dirty="0"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түлхүүр үгийг хэрэглэнэ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зөвхөн тухайн класс дотроо л хандах боломжтой.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Интерфейст хэрэглэх методууд нь </a:t>
            </a:r>
            <a:r>
              <a:rPr lang="en-US" altLang="en-US" dirty="0">
                <a:solidFill>
                  <a:srgbClr val="FF0000"/>
                </a:solidFill>
                <a:highlight>
                  <a:srgbClr val="FFFFCC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public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байх ёстой.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Бусад нь өөрчлөгчүүд нь </a:t>
            </a:r>
            <a:r>
              <a:rPr lang="en-US" altLang="en-US" dirty="0">
                <a:solidFill>
                  <a:srgbClr val="FF0000"/>
                </a:solidFill>
                <a:highlight>
                  <a:srgbClr val="FFFFCC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protected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удамшлын хувьд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буюу цаашдаа) 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Эсвэл багц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(package)</a:t>
            </a:r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4B7A807-F4C9-4DD5-A558-C413841252C9}"/>
              </a:ext>
            </a:extLst>
          </p:cNvPr>
          <p:cNvSpPr txBox="1">
            <a:spLocks/>
          </p:cNvSpPr>
          <p:nvPr/>
        </p:nvSpPr>
        <p:spPr>
          <a:xfrm>
            <a:off x="6887425" y="444279"/>
            <a:ext cx="46330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Зарчмууд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(Java)</a:t>
            </a: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67419F21-2FBA-4C48-A91F-8633F8498FBB}"/>
              </a:ext>
            </a:extLst>
          </p:cNvPr>
          <p:cNvSpPr/>
          <p:nvPr/>
        </p:nvSpPr>
        <p:spPr bwMode="auto">
          <a:xfrm>
            <a:off x="3546892" y="444279"/>
            <a:ext cx="3340532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ИНТЕРФЭЙС АШИГЛАХ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DC095182-910D-4100-A40A-634C56AF05F1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9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18AD6C89-3891-4906-B6BB-26F05EE9398C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JS: </a:t>
            </a:r>
            <a:r>
              <a:rPr lang="mn-MN" altLang="zh-CN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Хүрээ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(Closure) </a:t>
            </a:r>
            <a:r>
              <a:rPr lang="mn-MN" altLang="zh-CN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ашиглах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DD9F31-1A06-46A5-ABA4-C236F818EB96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535113"/>
            <a:ext cx="5765216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Бүх метод, талбарууд нь нээлттэй бөгөөд хандалтыг хянах хэлний бүтэц байхгүй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дээр тэдгээрийг нэмсэн тул Жаватай маш төстэй болсон!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JS-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д: Хүрээ ашигласан нууцлалыг кодчилолдог ("модуль хэлбэр")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59708B-2C15-4A1E-9746-02E460476F0D}"/>
              </a:ext>
            </a:extLst>
          </p:cNvPr>
          <p:cNvGrpSpPr/>
          <p:nvPr/>
        </p:nvGrpSpPr>
        <p:grpSpPr>
          <a:xfrm>
            <a:off x="6435133" y="1406913"/>
            <a:ext cx="5085348" cy="4524316"/>
            <a:chOff x="669913" y="1893358"/>
            <a:chExt cx="1877146" cy="159746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769F1B37-36F6-43B5-BBBA-C706D245A600}"/>
                </a:ext>
              </a:extLst>
            </p:cNvPr>
            <p:cNvSpPr/>
            <p:nvPr/>
          </p:nvSpPr>
          <p:spPr>
            <a:xfrm>
              <a:off x="669917" y="1899641"/>
              <a:ext cx="1877142" cy="1591177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2" name="Rechteck 3">
              <a:extLst>
                <a:ext uri="{FF2B5EF4-FFF2-40B4-BE49-F238E27FC236}">
                  <a16:creationId xmlns:a16="http://schemas.microsoft.com/office/drawing/2014/main" id="{F9994948-9CAB-4912-808C-EC8533B4C248}"/>
                </a:ext>
              </a:extLst>
            </p:cNvPr>
            <p:cNvSpPr/>
            <p:nvPr/>
          </p:nvSpPr>
          <p:spPr>
            <a:xfrm>
              <a:off x="669913" y="1893358"/>
              <a:ext cx="1877146" cy="15974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createPolarPoint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,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angle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xcache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-1;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internalLen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=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computeX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…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 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computeX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xcache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 },  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*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sin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(angle); }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createPolarPoint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(1, 0);  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pp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getX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works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pp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computeX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runtime error  </a:t>
              </a:r>
              <a:endParaRPr lang="mn-MN" dirty="0">
                <a:solidFill>
                  <a:srgbClr val="00B050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pp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xcache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undefined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pp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undefined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7" name="ïṩḻïďè">
            <a:extLst>
              <a:ext uri="{FF2B5EF4-FFF2-40B4-BE49-F238E27FC236}">
                <a16:creationId xmlns:a16="http://schemas.microsoft.com/office/drawing/2014/main" id="{6BB6ABB2-9FAB-4320-896F-F09ECABE374D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0" name="ïṩḻïďè">
            <a:extLst>
              <a:ext uri="{FF2B5EF4-FFF2-40B4-BE49-F238E27FC236}">
                <a16:creationId xmlns:a16="http://schemas.microsoft.com/office/drawing/2014/main" id="{30A78190-2A05-4879-8B4A-2F6680E7AA18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67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Хүрээ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0BBA1-1015-4AC6-B92A-E238FC3C2B4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1915526"/>
            <a:ext cx="6436736" cy="41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Шаталсан функц/классын хувьд, доторх функц/класс нь гаднахынхаа хувьсагч, параметерт хандах боломжтой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Ерөнхийдөө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-д хэрэглэдэг</a:t>
            </a:r>
          </a:p>
          <a:p>
            <a:endParaRPr lang="mn-MN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Жава хэл дээр: Шаталсан класс болон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lambda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функцүүдэд хүрээ байдаг, гэхдээ гадаад хувьсагч нь эцсийн байх хэрэгтэй</a:t>
            </a:r>
            <a:endParaRPr lang="en-US" altLang="en-US" b="1" dirty="0">
              <a:solidFill>
                <a:srgbClr val="0066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28B89-7BB3-4E3C-8858-0D378521C693}"/>
              </a:ext>
            </a:extLst>
          </p:cNvPr>
          <p:cNvGrpSpPr/>
          <p:nvPr/>
        </p:nvGrpSpPr>
        <p:grpSpPr>
          <a:xfrm>
            <a:off x="8376229" y="1706792"/>
            <a:ext cx="3144254" cy="3444416"/>
            <a:chOff x="669913" y="1893358"/>
            <a:chExt cx="797850" cy="770252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D232082A-87CC-4618-BA26-8D91E2F53CB2}"/>
                </a:ext>
              </a:extLst>
            </p:cNvPr>
            <p:cNvSpPr/>
            <p:nvPr/>
          </p:nvSpPr>
          <p:spPr>
            <a:xfrm>
              <a:off x="669917" y="1899641"/>
              <a:ext cx="797846" cy="763969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4" name="Rechteck 3">
              <a:extLst>
                <a:ext uri="{FF2B5EF4-FFF2-40B4-BE49-F238E27FC236}">
                  <a16:creationId xmlns:a16="http://schemas.microsoft.com/office/drawing/2014/main" id="{9E13041F-FED3-4B98-B776-6D0065D5DB5F}"/>
                </a:ext>
              </a:extLst>
            </p:cNvPr>
            <p:cNvSpPr/>
            <p:nvPr/>
          </p:nvSpPr>
          <p:spPr>
            <a:xfrm>
              <a:off x="669913" y="1893358"/>
              <a:ext cx="797850" cy="7639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z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3;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b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x++;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log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x+y+z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);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b(5);</a:t>
              </a:r>
            </a:p>
            <a:p>
              <a:r>
                <a:rPr lang="mn-MN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log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(x);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(3);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12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4</a:t>
              </a:r>
            </a:p>
          </p:txBody>
        </p:sp>
      </p:grpSp>
      <p:sp>
        <p:nvSpPr>
          <p:cNvPr id="15" name="ïṩḻïďè">
            <a:extLst>
              <a:ext uri="{FF2B5EF4-FFF2-40B4-BE49-F238E27FC236}">
                <a16:creationId xmlns:a16="http://schemas.microsoft.com/office/drawing/2014/main" id="{CF5A22D9-1029-4202-8141-C2ECC5393B3F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216ED344-F1BA-4756-A3AD-FE07CE42578D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Өнөөдрийн түлхүүр ойлголт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5769E2F8-DCD5-4885-9DB9-A78F0C8EB2AF}"/>
              </a:ext>
            </a:extLst>
          </p:cNvPr>
          <p:cNvSpPr txBox="1"/>
          <p:nvPr/>
        </p:nvSpPr>
        <p:spPr>
          <a:xfrm>
            <a:off x="670717" y="1176199"/>
            <a:ext cx="10850566" cy="2221020"/>
          </a:xfrm>
          <a:prstGeom prst="rect">
            <a:avLst/>
          </a:prstGeom>
        </p:spPr>
        <p:txBody>
          <a:bodyPr vert="horz" wrap="square" lIns="0" tIns="81180" rIns="0" bIns="0" rtlCol="0">
            <a:spAutoFit/>
          </a:bodyPr>
          <a:lstStyle/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sz="2000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Хувиралд зориулсан дизайн </a:t>
            </a:r>
            <a:r>
              <a:rPr lang="en-US" sz="2000" b="1" dirty="0">
                <a:solidFill>
                  <a:srgbClr val="58585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(Design for Change)</a:t>
            </a:r>
            <a:endParaRPr lang="mn-MN" sz="2000" dirty="0">
              <a:solidFill>
                <a:srgbClr val="58585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30467" lvl="1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уян хатан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байх боломж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(flexibility) </a:t>
            </a:r>
            <a:endParaRPr lang="mn-MN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30467" lvl="1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өргөжүүлэх боломж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(extensibility)</a:t>
            </a:r>
            <a:endParaRPr lang="mn-MN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30467" lvl="1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i="1" dirty="0">
                <a:latin typeface="Segoe UI" panose="020B0502040204020203" pitchFamily="34" charset="0"/>
                <a:cs typeface="Segoe UI" panose="020B0502040204020203" pitchFamily="34" charset="0"/>
              </a:rPr>
              <a:t>өөрчлөгдөх боломж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(modifiability)</a:t>
            </a:r>
            <a:endParaRPr lang="mn-MN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Ажлын хуваарилалтанд зориулсан дизайн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(Design for Division of Labor)</a:t>
            </a:r>
            <a:endParaRPr lang="mn-M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Ойлгомжтой байдалд зориулсан дизайн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(Design for Understandability)</a:t>
            </a:r>
          </a:p>
        </p:txBody>
      </p:sp>
    </p:spTree>
    <p:extLst>
      <p:ext uri="{BB962C8B-B14F-4D97-AF65-F5344CB8AC3E}">
        <p14:creationId xmlns:p14="http://schemas.microsoft.com/office/powerpoint/2010/main" val="329911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TS/JS: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Модулиуд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0BBA1-1015-4AC6-B92A-E238FC3C2B4D}"/>
              </a:ext>
            </a:extLst>
          </p:cNvPr>
          <p:cNvSpPr txBox="1">
            <a:spLocks noChangeArrowheads="1"/>
          </p:cNvSpPr>
          <p:nvPr/>
        </p:nvSpPr>
        <p:spPr>
          <a:xfrm>
            <a:off x="669917" y="2279439"/>
            <a:ext cx="6436736" cy="310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Файлын түвшинд мэдээлэл нууцлагдана!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Файлд ямар функц, хувьсагч, классуудыг нууцлахаа шийднэ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Түүхийн хувьд, эхэндээ бүх код нэг файлд байсан; дараа нь модулийн системүүд маш олон болсон,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ECMAScript 2015 (ES6)-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аас хойш стандарт болсон</a:t>
            </a:r>
          </a:p>
          <a:p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Ерөнхийдөө, файл/модуль ашиглан кодоо цэгцлэх, мэдээлэл нууцлалтын ийм хандлага нь сайн туршлага болсон.</a:t>
            </a:r>
            <a:endParaRPr lang="en-US" altLang="en-US" b="1" i="1" dirty="0">
              <a:solidFill>
                <a:srgbClr val="0066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28B89-7BB3-4E3C-8858-0D378521C693}"/>
              </a:ext>
            </a:extLst>
          </p:cNvPr>
          <p:cNvGrpSpPr/>
          <p:nvPr/>
        </p:nvGrpSpPr>
        <p:grpSpPr>
          <a:xfrm>
            <a:off x="7397664" y="2075761"/>
            <a:ext cx="4122819" cy="1802169"/>
            <a:chOff x="669913" y="1893358"/>
            <a:chExt cx="332254" cy="236676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D232082A-87CC-4618-BA26-8D91E2F53CB2}"/>
                </a:ext>
              </a:extLst>
            </p:cNvPr>
            <p:cNvSpPr/>
            <p:nvPr/>
          </p:nvSpPr>
          <p:spPr>
            <a:xfrm>
              <a:off x="669917" y="1899641"/>
              <a:ext cx="332250" cy="230393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4" name="Rechteck 3">
              <a:extLst>
                <a:ext uri="{FF2B5EF4-FFF2-40B4-BE49-F238E27FC236}">
                  <a16:creationId xmlns:a16="http://schemas.microsoft.com/office/drawing/2014/main" id="{9E13041F-FED3-4B98-B776-6D0065D5DB5F}"/>
                </a:ext>
              </a:extLst>
            </p:cNvPr>
            <p:cNvSpPr/>
            <p:nvPr/>
          </p:nvSpPr>
          <p:spPr>
            <a:xfrm>
              <a:off x="669913" y="1893358"/>
              <a:ext cx="332254" cy="2303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import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{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,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b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}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from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'</a:t>
              </a:r>
              <a:r>
                <a:rPr lang="en-US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dir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/file'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import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from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'fs'</a:t>
              </a:r>
            </a:p>
            <a:p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interface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{ ... }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 err="1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createP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a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,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b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 {...}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helper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... }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export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{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, 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createP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}</a:t>
              </a:r>
              <a:endParaRPr lang="mn-MN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15" name="ïṩḻïďè">
            <a:extLst>
              <a:ext uri="{FF2B5EF4-FFF2-40B4-BE49-F238E27FC236}">
                <a16:creationId xmlns:a16="http://schemas.microsoft.com/office/drawing/2014/main" id="{6459F154-F9C6-4713-8192-A5AB3DB08423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9C7C7B2F-3FA0-447C-8EF5-2B3B89C21A87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FA628DF-ADD9-4295-B023-DEF9593680FC}"/>
              </a:ext>
            </a:extLst>
          </p:cNvPr>
          <p:cNvSpPr/>
          <p:nvPr/>
        </p:nvSpPr>
        <p:spPr>
          <a:xfrm>
            <a:off x="4351034" y="5358063"/>
            <a:ext cx="4552336" cy="1179533"/>
          </a:xfrm>
          <a:prstGeom prst="wedgeRectCallout">
            <a:avLst>
              <a:gd name="adj1" fmla="val 26909"/>
              <a:gd name="adj2" fmla="val -191920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Бусад модулиас хандаж болох интерфэйсийг зарлах</a:t>
            </a:r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63C77B-8EAF-422D-9B4F-4C5AE5C73854}"/>
              </a:ext>
            </a:extLst>
          </p:cNvPr>
          <p:cNvSpPr/>
          <p:nvPr/>
        </p:nvSpPr>
        <p:spPr>
          <a:xfrm>
            <a:off x="4010450" y="1151366"/>
            <a:ext cx="5390224" cy="689811"/>
          </a:xfrm>
          <a:prstGeom prst="wedgeRectCallout">
            <a:avLst>
              <a:gd name="adj1" fmla="val 22052"/>
              <a:gd name="adj2" fmla="val 92352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Бусад модулиас интерфэйс/функыг холбох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9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Java: </a:t>
            </a:r>
            <a:r>
              <a:rPr lang="mn-M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Багц, класс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AB5513-86D7-4841-A15A-AE354CD79681}"/>
              </a:ext>
            </a:extLst>
          </p:cNvPr>
          <p:cNvSpPr txBox="1"/>
          <p:nvPr/>
        </p:nvSpPr>
        <p:spPr>
          <a:xfrm>
            <a:off x="669917" y="1240344"/>
            <a:ext cx="8227059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589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Класс бүр ижил нэртэй файлд байна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классууд багцад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хавтас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 бүлэглэгдэнэ.</a:t>
            </a:r>
          </a:p>
          <a:p>
            <a:pPr marL="228589" marR="1083310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Бүтэн нэр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Багц + Класс нэр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Жнь,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java.lang.String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marL="228589" marR="1083310" indent="-228589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Бүх багцын бүх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public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классуудыг ашиглах боломжтой 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AF3F61E-8B25-447A-9D39-A786D081A76F}"/>
              </a:ext>
            </a:extLst>
          </p:cNvPr>
          <p:cNvSpPr txBox="1"/>
          <p:nvPr/>
        </p:nvSpPr>
        <p:spPr>
          <a:xfrm>
            <a:off x="1139816" y="3148901"/>
            <a:ext cx="2969260" cy="256540"/>
          </a:xfrm>
          <a:prstGeom prst="rect">
            <a:avLst/>
          </a:prstGeom>
          <a:solidFill>
            <a:srgbClr val="FCF6E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spc="-15" dirty="0">
                <a:solidFill>
                  <a:srgbClr val="CA4A15"/>
                </a:solidFill>
                <a:latin typeface="SimSun"/>
                <a:cs typeface="SimSun"/>
              </a:rPr>
              <a:t>import</a:t>
            </a:r>
            <a:r>
              <a:rPr sz="1800" spc="20" dirty="0">
                <a:solidFill>
                  <a:srgbClr val="CA4A15"/>
                </a:solidFill>
                <a:latin typeface="SimSun"/>
                <a:cs typeface="SimSun"/>
              </a:rPr>
              <a:t> </a:t>
            </a:r>
            <a:r>
              <a:rPr sz="1800" spc="-10" dirty="0">
                <a:solidFill>
                  <a:srgbClr val="839395"/>
                </a:solidFill>
                <a:latin typeface="SimSun"/>
                <a:cs typeface="SimSun"/>
              </a:rPr>
              <a:t>me</a:t>
            </a:r>
            <a:r>
              <a:rPr sz="1800" spc="-10" dirty="0">
                <a:solidFill>
                  <a:srgbClr val="647A83"/>
                </a:solidFill>
                <a:latin typeface="SimSun"/>
                <a:cs typeface="SimSun"/>
              </a:rPr>
              <a:t>.</a:t>
            </a:r>
            <a:r>
              <a:rPr sz="1800" spc="-10" dirty="0">
                <a:solidFill>
                  <a:srgbClr val="839395"/>
                </a:solidFill>
                <a:latin typeface="SimSun"/>
                <a:cs typeface="SimSun"/>
              </a:rPr>
              <a:t>util</a:t>
            </a:r>
            <a:r>
              <a:rPr sz="1800" spc="-10" dirty="0">
                <a:solidFill>
                  <a:srgbClr val="647A83"/>
                </a:solidFill>
                <a:latin typeface="SimSun"/>
                <a:cs typeface="SimSun"/>
              </a:rPr>
              <a:t>.</a:t>
            </a:r>
            <a:r>
              <a:rPr sz="1800" spc="-10" dirty="0">
                <a:solidFill>
                  <a:srgbClr val="839395"/>
                </a:solidFill>
                <a:latin typeface="SimSun"/>
                <a:cs typeface="SimSun"/>
              </a:rPr>
              <a:t>PolarPoint</a:t>
            </a:r>
            <a:r>
              <a:rPr sz="1800" spc="-10" dirty="0">
                <a:solidFill>
                  <a:srgbClr val="647A83"/>
                </a:solidFill>
                <a:latin typeface="SimSun"/>
                <a:cs typeface="SimSun"/>
              </a:rPr>
              <a:t>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46FD240-7ED3-4F7F-BDFA-530A58349CA9}"/>
              </a:ext>
            </a:extLst>
          </p:cNvPr>
          <p:cNvSpPr txBox="1"/>
          <p:nvPr/>
        </p:nvSpPr>
        <p:spPr>
          <a:xfrm>
            <a:off x="1139816" y="3462845"/>
            <a:ext cx="4002404" cy="256540"/>
          </a:xfrm>
          <a:prstGeom prst="rect">
            <a:avLst/>
          </a:prstGeom>
          <a:solidFill>
            <a:srgbClr val="FCF6E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PolarPoint</a:t>
            </a:r>
            <a:r>
              <a:rPr sz="1800" spc="-10" dirty="0">
                <a:solidFill>
                  <a:srgbClr val="83939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839395"/>
                </a:solidFill>
                <a:latin typeface="SimSun"/>
                <a:cs typeface="SimSun"/>
              </a:rPr>
              <a:t>p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6C70C4"/>
                </a:solidFill>
                <a:latin typeface="SimSun"/>
                <a:cs typeface="SimSun"/>
              </a:rPr>
              <a:t>=</a:t>
            </a:r>
            <a:r>
              <a:rPr sz="1800" spc="-10" dirty="0">
                <a:solidFill>
                  <a:srgbClr val="6C70C4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CA4A15"/>
                </a:solidFill>
                <a:latin typeface="SimSun"/>
                <a:cs typeface="SimSun"/>
              </a:rPr>
              <a:t>new 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PolarPoint</a:t>
            </a:r>
            <a:r>
              <a:rPr sz="1800" spc="-5" dirty="0">
                <a:solidFill>
                  <a:srgbClr val="647A83"/>
                </a:solidFill>
                <a:latin typeface="SimSun"/>
                <a:cs typeface="SimSun"/>
              </a:rPr>
              <a:t>(...);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CC54DCC5-5EC7-4805-B57E-ECF75FCC78ED}"/>
              </a:ext>
            </a:extLst>
          </p:cNvPr>
          <p:cNvSpPr txBox="1"/>
          <p:nvPr/>
        </p:nvSpPr>
        <p:spPr>
          <a:xfrm>
            <a:off x="1127346" y="3894847"/>
            <a:ext cx="101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instead</a:t>
            </a:r>
            <a:r>
              <a:rPr sz="1800" spc="-1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EEF50F31-2445-452C-BCAF-AB40DDFC3A01}"/>
              </a:ext>
            </a:extLst>
          </p:cNvPr>
          <p:cNvSpPr txBox="1"/>
          <p:nvPr/>
        </p:nvSpPr>
        <p:spPr>
          <a:xfrm>
            <a:off x="1139816" y="4419917"/>
            <a:ext cx="5831205" cy="231775"/>
          </a:xfrm>
          <a:prstGeom prst="rect">
            <a:avLst/>
          </a:prstGeom>
          <a:solidFill>
            <a:srgbClr val="FCF6E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me</a:t>
            </a:r>
            <a:r>
              <a:rPr sz="1800" spc="-5" dirty="0">
                <a:solidFill>
                  <a:srgbClr val="647A83"/>
                </a:solidFill>
                <a:latin typeface="SimSun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util</a:t>
            </a:r>
            <a:r>
              <a:rPr sz="1800" spc="-5" dirty="0">
                <a:solidFill>
                  <a:srgbClr val="647A83"/>
                </a:solidFill>
                <a:latin typeface="SimSun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PolarPoint </a:t>
            </a:r>
            <a:r>
              <a:rPr sz="1800" dirty="0">
                <a:solidFill>
                  <a:srgbClr val="839395"/>
                </a:solidFill>
                <a:latin typeface="SimSun"/>
                <a:cs typeface="SimSun"/>
              </a:rPr>
              <a:t>p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 </a:t>
            </a:r>
            <a:r>
              <a:rPr sz="1800" dirty="0">
                <a:solidFill>
                  <a:srgbClr val="6C70C4"/>
                </a:solidFill>
                <a:latin typeface="SimSun"/>
                <a:cs typeface="SimSun"/>
              </a:rPr>
              <a:t>=</a:t>
            </a:r>
            <a:r>
              <a:rPr sz="1800" spc="-5" dirty="0">
                <a:solidFill>
                  <a:srgbClr val="6C70C4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CA4A15"/>
                </a:solidFill>
                <a:latin typeface="SimSun"/>
                <a:cs typeface="SimSun"/>
              </a:rPr>
              <a:t>new</a:t>
            </a:r>
            <a:r>
              <a:rPr sz="1800" spc="15" dirty="0">
                <a:solidFill>
                  <a:srgbClr val="CA4A15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me</a:t>
            </a:r>
            <a:r>
              <a:rPr sz="1800" spc="-5" dirty="0">
                <a:solidFill>
                  <a:srgbClr val="647A83"/>
                </a:solidFill>
                <a:latin typeface="SimSun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util</a:t>
            </a:r>
            <a:r>
              <a:rPr sz="1800" spc="-5" dirty="0">
                <a:solidFill>
                  <a:srgbClr val="647A83"/>
                </a:solidFill>
                <a:latin typeface="SimSun"/>
                <a:cs typeface="SimSun"/>
              </a:rPr>
              <a:t>.</a:t>
            </a:r>
            <a:r>
              <a:rPr sz="1800" spc="-5" dirty="0">
                <a:solidFill>
                  <a:srgbClr val="839395"/>
                </a:solidFill>
                <a:latin typeface="SimSun"/>
                <a:cs typeface="SimSun"/>
              </a:rPr>
              <a:t>PolarPoint</a:t>
            </a:r>
            <a:r>
              <a:rPr sz="1800" spc="-5" dirty="0">
                <a:solidFill>
                  <a:srgbClr val="647A83"/>
                </a:solidFill>
                <a:latin typeface="SimSun"/>
                <a:cs typeface="SimSun"/>
              </a:rPr>
              <a:t>(...);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8" name="ïṩḻïďè">
            <a:extLst>
              <a:ext uri="{FF2B5EF4-FFF2-40B4-BE49-F238E27FC236}">
                <a16:creationId xmlns:a16="http://schemas.microsoft.com/office/drawing/2014/main" id="{F4CEC566-CD3B-4460-9AC2-9D5F3B9C1B02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9" name="ïṩḻïďè">
            <a:extLst>
              <a:ext uri="{FF2B5EF4-FFF2-40B4-BE49-F238E27FC236}">
                <a16:creationId xmlns:a16="http://schemas.microsoft.com/office/drawing/2014/main" id="{607C79B6-F599-4BE4-8D3B-522A5D6B232F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077125" y="444279"/>
            <a:ext cx="7443358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Тэргүүн туршлага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6DC73DA-4A28-4D5E-A649-F0F8F431E56E}"/>
              </a:ext>
            </a:extLst>
          </p:cNvPr>
          <p:cNvSpPr txBox="1"/>
          <p:nvPr/>
        </p:nvSpPr>
        <p:spPr>
          <a:xfrm>
            <a:off x="651747" y="1291061"/>
            <a:ext cx="10868735" cy="2187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589" marR="5080" indent="-228589" defTabSz="91435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API-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аа болгоомжтой зохиох хэрэгэтй</a:t>
            </a:r>
          </a:p>
          <a:p>
            <a:pPr marL="228589" marR="5080" indent="-228589" defTabSz="91435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Зөвхөн клиент талд шаардлагатай функцээр л хангана</a:t>
            </a:r>
          </a:p>
          <a:p>
            <a:pPr marL="685789" marR="5080" lvl="1" indent="-228589" defTabSz="91435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Бусад бүх гишүүд интерфэйс эсвэл хүрээгээр дамжуулан хувийн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/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нууцлагдмал байх</a:t>
            </a:r>
          </a:p>
          <a:p>
            <a:pPr marL="228589" marR="5080" indent="-228589" defTabSz="91435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endParaRPr lang="mn-MN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589" marR="5080" indent="-228589" defTabSz="914354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3695" algn="l"/>
                <a:tab pos="354330" algn="l"/>
              </a:tabLst>
            </a:pPr>
            <a:r>
              <a:rPr lang="mn-M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Клиентыг өөрлчлөхгүйээр дараа нь хувийн гишүүнээ 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public</a:t>
            </a:r>
            <a:r>
              <a:rPr lang="mn-M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болгох боломжтой (эсвэл нэмэлт тетодыг экспортлох)!</a:t>
            </a:r>
            <a:endParaRPr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EDAEB678-2EBF-4A06-B749-F7C4F8A0B955}"/>
              </a:ext>
            </a:extLst>
          </p:cNvPr>
          <p:cNvSpPr/>
          <p:nvPr/>
        </p:nvSpPr>
        <p:spPr bwMode="auto">
          <a:xfrm>
            <a:off x="3546892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6" name="ïṩḻïďè">
            <a:extLst>
              <a:ext uri="{FF2B5EF4-FFF2-40B4-BE49-F238E27FC236}">
                <a16:creationId xmlns:a16="http://schemas.microsoft.com/office/drawing/2014/main" id="{65C0B92C-FF7D-46C6-B042-2C9BE64EA85C}"/>
              </a:ext>
            </a:extLst>
          </p:cNvPr>
          <p:cNvSpPr/>
          <p:nvPr/>
        </p:nvSpPr>
        <p:spPr bwMode="auto">
          <a:xfrm>
            <a:off x="669917" y="444279"/>
            <a:ext cx="3340533" cy="484864"/>
          </a:xfrm>
          <a:prstGeom prst="homePlate">
            <a:avLst>
              <a:gd name="adj" fmla="val 48572"/>
            </a:avLst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МЭДЭЭЛЛИЙН НУУЦЛАЛТ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27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Прогамм эхлүүлэх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97493D-0C99-4368-B5BC-E1283A555424}"/>
              </a:ext>
            </a:extLst>
          </p:cNvPr>
          <p:cNvGrpSpPr/>
          <p:nvPr/>
        </p:nvGrpSpPr>
        <p:grpSpPr>
          <a:xfrm>
            <a:off x="669916" y="3097439"/>
            <a:ext cx="5758275" cy="2585323"/>
            <a:chOff x="3216862" y="2712429"/>
            <a:chExt cx="5758275" cy="2585323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4B13B1DD-3963-4F1D-A6E3-A09214CB4A03}"/>
                </a:ext>
              </a:extLst>
            </p:cNvPr>
            <p:cNvSpPr/>
            <p:nvPr/>
          </p:nvSpPr>
          <p:spPr>
            <a:xfrm>
              <a:off x="3216871" y="2712429"/>
              <a:ext cx="5758266" cy="2585323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3" name="Rechteck 3">
              <a:extLst>
                <a:ext uri="{FF2B5EF4-FFF2-40B4-BE49-F238E27FC236}">
                  <a16:creationId xmlns:a16="http://schemas.microsoft.com/office/drawing/2014/main" id="{66369C77-5190-4B18-9B2C-CB69EA3061F4}"/>
                </a:ext>
              </a:extLst>
            </p:cNvPr>
            <p:cNvSpPr/>
            <p:nvPr/>
          </p:nvSpPr>
          <p:spPr>
            <a:xfrm>
              <a:off x="3216862" y="2712429"/>
              <a:ext cx="5758273" cy="2585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start with: node file.js  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spc="-5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createPrinter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return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{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  </a:t>
              </a:r>
              <a:r>
                <a:rPr lang="en-US" spc="-5" dirty="0">
                  <a:solidFill>
                    <a:srgbClr val="DCDCAA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en-US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spc="-5" dirty="0">
                  <a:solidFill>
                    <a:srgbClr val="DCDCAA"/>
                  </a:solidFill>
                  <a:latin typeface="Consolas" panose="020B0609020204030204" pitchFamily="49" charset="0"/>
                </a:rPr>
                <a:t>log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"hi"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); 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}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en-US" spc="-5" dirty="0">
                  <a:solidFill>
                    <a:srgbClr val="DCDCAA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</a:t>
              </a:r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createPrinter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();  </a:t>
              </a:r>
            </a:p>
            <a:p>
              <a:r>
                <a:rPr lang="en-US" dirty="0" err="1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printer</a:t>
              </a:r>
              <a:r>
                <a:rPr lang="en-US" dirty="0" err="1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en-US" spc="-5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hi</a:t>
              </a:r>
            </a:p>
          </p:txBody>
        </p:sp>
      </p:grpSp>
      <p:grpSp>
        <p:nvGrpSpPr>
          <p:cNvPr id="18" name="object 8">
            <a:extLst>
              <a:ext uri="{FF2B5EF4-FFF2-40B4-BE49-F238E27FC236}">
                <a16:creationId xmlns:a16="http://schemas.microsoft.com/office/drawing/2014/main" id="{917EE22C-78EC-47EB-8DFC-97F611133C40}"/>
              </a:ext>
            </a:extLst>
          </p:cNvPr>
          <p:cNvGrpSpPr/>
          <p:nvPr/>
        </p:nvGrpSpPr>
        <p:grpSpPr>
          <a:xfrm>
            <a:off x="6615742" y="3362924"/>
            <a:ext cx="329565" cy="2054351"/>
            <a:chOff x="6259067" y="2510027"/>
            <a:chExt cx="329565" cy="2054351"/>
          </a:xfrm>
        </p:grpSpPr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D932C3BC-6C8A-4DE9-9B3E-6B973B936032}"/>
                </a:ext>
              </a:extLst>
            </p:cNvPr>
            <p:cNvSpPr/>
            <p:nvPr/>
          </p:nvSpPr>
          <p:spPr>
            <a:xfrm>
              <a:off x="6259067" y="2510027"/>
              <a:ext cx="329565" cy="1316990"/>
            </a:xfrm>
            <a:custGeom>
              <a:avLst/>
              <a:gdLst/>
              <a:ahLst/>
              <a:cxnLst/>
              <a:rect l="l" t="t" r="r" b="b"/>
              <a:pathLst>
                <a:path w="329565" h="1316989">
                  <a:moveTo>
                    <a:pt x="0" y="0"/>
                  </a:moveTo>
                  <a:lnTo>
                    <a:pt x="43756" y="5879"/>
                  </a:lnTo>
                  <a:lnTo>
                    <a:pt x="83074" y="22470"/>
                  </a:lnTo>
                  <a:lnTo>
                    <a:pt x="116385" y="48206"/>
                  </a:lnTo>
                  <a:lnTo>
                    <a:pt x="142121" y="81517"/>
                  </a:lnTo>
                  <a:lnTo>
                    <a:pt x="158712" y="120835"/>
                  </a:lnTo>
                  <a:lnTo>
                    <a:pt x="164592" y="164592"/>
                  </a:lnTo>
                  <a:lnTo>
                    <a:pt x="164592" y="493776"/>
                  </a:lnTo>
                  <a:lnTo>
                    <a:pt x="170471" y="537532"/>
                  </a:lnTo>
                  <a:lnTo>
                    <a:pt x="187062" y="576850"/>
                  </a:lnTo>
                  <a:lnTo>
                    <a:pt x="212798" y="610161"/>
                  </a:lnTo>
                  <a:lnTo>
                    <a:pt x="246109" y="635897"/>
                  </a:lnTo>
                  <a:lnTo>
                    <a:pt x="285427" y="652488"/>
                  </a:lnTo>
                  <a:lnTo>
                    <a:pt x="329184" y="658368"/>
                  </a:lnTo>
                  <a:lnTo>
                    <a:pt x="285427" y="664247"/>
                  </a:lnTo>
                  <a:lnTo>
                    <a:pt x="246109" y="680838"/>
                  </a:lnTo>
                  <a:lnTo>
                    <a:pt x="212798" y="706574"/>
                  </a:lnTo>
                  <a:lnTo>
                    <a:pt x="187062" y="739885"/>
                  </a:lnTo>
                  <a:lnTo>
                    <a:pt x="170471" y="779203"/>
                  </a:lnTo>
                  <a:lnTo>
                    <a:pt x="164592" y="822960"/>
                  </a:lnTo>
                  <a:lnTo>
                    <a:pt x="164592" y="1152144"/>
                  </a:lnTo>
                  <a:lnTo>
                    <a:pt x="158712" y="1195900"/>
                  </a:lnTo>
                  <a:lnTo>
                    <a:pt x="142121" y="1235218"/>
                  </a:lnTo>
                  <a:lnTo>
                    <a:pt x="116385" y="1268529"/>
                  </a:lnTo>
                  <a:lnTo>
                    <a:pt x="83074" y="1294265"/>
                  </a:lnTo>
                  <a:lnTo>
                    <a:pt x="43756" y="1310856"/>
                  </a:lnTo>
                  <a:lnTo>
                    <a:pt x="0" y="1316736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9355EEA8-29D3-47FA-AB73-6CD7AE6B9E0A}"/>
                </a:ext>
              </a:extLst>
            </p:cNvPr>
            <p:cNvSpPr/>
            <p:nvPr/>
          </p:nvSpPr>
          <p:spPr>
            <a:xfrm>
              <a:off x="6259067" y="4046219"/>
              <a:ext cx="329565" cy="518159"/>
            </a:xfrm>
            <a:custGeom>
              <a:avLst/>
              <a:gdLst/>
              <a:ahLst/>
              <a:cxnLst/>
              <a:rect l="l" t="t" r="r" b="b"/>
              <a:pathLst>
                <a:path w="329565" h="518160">
                  <a:moveTo>
                    <a:pt x="0" y="0"/>
                  </a:moveTo>
                  <a:lnTo>
                    <a:pt x="52025" y="6604"/>
                  </a:lnTo>
                  <a:lnTo>
                    <a:pt x="97208" y="24994"/>
                  </a:lnTo>
                  <a:lnTo>
                    <a:pt x="132836" y="53037"/>
                  </a:lnTo>
                  <a:lnTo>
                    <a:pt x="156201" y="88596"/>
                  </a:lnTo>
                  <a:lnTo>
                    <a:pt x="164592" y="129539"/>
                  </a:lnTo>
                  <a:lnTo>
                    <a:pt x="172982" y="170483"/>
                  </a:lnTo>
                  <a:lnTo>
                    <a:pt x="196347" y="206042"/>
                  </a:lnTo>
                  <a:lnTo>
                    <a:pt x="231975" y="234085"/>
                  </a:lnTo>
                  <a:lnTo>
                    <a:pt x="277158" y="252475"/>
                  </a:lnTo>
                  <a:lnTo>
                    <a:pt x="329184" y="259079"/>
                  </a:lnTo>
                  <a:lnTo>
                    <a:pt x="277158" y="265684"/>
                  </a:lnTo>
                  <a:lnTo>
                    <a:pt x="231975" y="284074"/>
                  </a:lnTo>
                  <a:lnTo>
                    <a:pt x="196347" y="312117"/>
                  </a:lnTo>
                  <a:lnTo>
                    <a:pt x="172982" y="347676"/>
                  </a:lnTo>
                  <a:lnTo>
                    <a:pt x="164592" y="388619"/>
                  </a:lnTo>
                  <a:lnTo>
                    <a:pt x="156201" y="429563"/>
                  </a:lnTo>
                  <a:lnTo>
                    <a:pt x="132836" y="465122"/>
                  </a:lnTo>
                  <a:lnTo>
                    <a:pt x="97208" y="493165"/>
                  </a:lnTo>
                  <a:lnTo>
                    <a:pt x="52025" y="511555"/>
                  </a:lnTo>
                  <a:lnTo>
                    <a:pt x="0" y="51815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184791C-4DBE-41A9-90D3-EE379CBFB2C5}"/>
              </a:ext>
            </a:extLst>
          </p:cNvPr>
          <p:cNvSpPr/>
          <p:nvPr/>
        </p:nvSpPr>
        <p:spPr>
          <a:xfrm>
            <a:off x="7132858" y="3786059"/>
            <a:ext cx="43876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Интерфейс, функц, ангиудыг тодорхойлох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Эхлэх: Объект үүсгэх, дуудах аргууд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8B7D2-6E51-40B4-B2A4-6AA3E3D84551}"/>
              </a:ext>
            </a:extLst>
          </p:cNvPr>
          <p:cNvSpPr/>
          <p:nvPr/>
        </p:nvSpPr>
        <p:spPr>
          <a:xfrm>
            <a:off x="669914" y="1249550"/>
            <a:ext cx="10850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Объектууд бие даан юу ч хийдэггүй, тэд аргын дуудлагыг хүлээж байдаг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Хөтөлбөр болгонд эхлэх цэг хэрэгтэй, эсвэл үйл явдлыг хүлээж байдаг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ïṩḻïďè">
            <a:extLst>
              <a:ext uri="{FF2B5EF4-FFF2-40B4-BE49-F238E27FC236}">
                <a16:creationId xmlns:a16="http://schemas.microsoft.com/office/drawing/2014/main" id="{4A6EF909-9DBC-4137-81CB-CD9176052B94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4" name="ïṩḻïďè">
            <a:extLst>
              <a:ext uri="{FF2B5EF4-FFF2-40B4-BE49-F238E27FC236}">
                <a16:creationId xmlns:a16="http://schemas.microsoft.com/office/drawing/2014/main" id="{07AE2BEC-D3BE-4069-8F68-F12E0680E126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7915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4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>
                <a:solidFill>
                  <a:srgbClr val="E6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Программ эхлүүлэх</a:t>
            </a:r>
            <a:endParaRPr lang="en-US" dirty="0">
              <a:solidFill>
                <a:srgbClr val="E6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8A6F9D-481A-4C2D-9C06-75A6E52F6BEB}"/>
              </a:ext>
            </a:extLst>
          </p:cNvPr>
          <p:cNvGrpSpPr/>
          <p:nvPr/>
        </p:nvGrpSpPr>
        <p:grpSpPr>
          <a:xfrm>
            <a:off x="669916" y="3283804"/>
            <a:ext cx="5554422" cy="2862322"/>
            <a:chOff x="894508" y="1582340"/>
            <a:chExt cx="2271107" cy="1513386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2420F1F5-286B-4182-9048-1135F9A26760}"/>
                </a:ext>
              </a:extLst>
            </p:cNvPr>
            <p:cNvSpPr/>
            <p:nvPr/>
          </p:nvSpPr>
          <p:spPr>
            <a:xfrm>
              <a:off x="894508" y="1582340"/>
              <a:ext cx="2271107" cy="1513386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Rechteck 3">
              <a:extLst>
                <a:ext uri="{FF2B5EF4-FFF2-40B4-BE49-F238E27FC236}">
                  <a16:creationId xmlns:a16="http://schemas.microsoft.com/office/drawing/2014/main" id="{4B1AB3D5-636D-4550-9D8C-88CCE8BBB45B}"/>
                </a:ext>
              </a:extLst>
            </p:cNvPr>
            <p:cNvSpPr/>
            <p:nvPr/>
          </p:nvSpPr>
          <p:spPr>
            <a:xfrm>
              <a:off x="914475" y="1582340"/>
              <a:ext cx="2251140" cy="15133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// start with: java Printer</a:t>
              </a:r>
            </a:p>
            <a:p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Printer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print()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System.out.println(</a:t>
              </a:r>
              <a:r>
                <a:rPr lang="de-DE" dirty="0">
                  <a:solidFill>
                    <a:srgbClr val="EBAA4E"/>
                  </a:solidFill>
                  <a:latin typeface="Consolas" panose="020B0609020204030204" pitchFamily="49" charset="0"/>
                </a:rPr>
                <a:t>"hi"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 static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main(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String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args)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Printer obj =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new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Printer();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obj.print();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29A962A0-A900-4DB6-9DF7-2330737C3D98}"/>
              </a:ext>
            </a:extLst>
          </p:cNvPr>
          <p:cNvSpPr/>
          <p:nvPr/>
        </p:nvSpPr>
        <p:spPr>
          <a:xfrm>
            <a:off x="6626648" y="4598166"/>
            <a:ext cx="329565" cy="1316990"/>
          </a:xfrm>
          <a:custGeom>
            <a:avLst/>
            <a:gdLst/>
            <a:ahLst/>
            <a:cxnLst/>
            <a:rect l="l" t="t" r="r" b="b"/>
            <a:pathLst>
              <a:path w="329565" h="1316989">
                <a:moveTo>
                  <a:pt x="0" y="0"/>
                </a:moveTo>
                <a:lnTo>
                  <a:pt x="43756" y="5879"/>
                </a:lnTo>
                <a:lnTo>
                  <a:pt x="83074" y="22470"/>
                </a:lnTo>
                <a:lnTo>
                  <a:pt x="116385" y="48206"/>
                </a:lnTo>
                <a:lnTo>
                  <a:pt x="142121" y="81517"/>
                </a:lnTo>
                <a:lnTo>
                  <a:pt x="158712" y="120835"/>
                </a:lnTo>
                <a:lnTo>
                  <a:pt x="164592" y="164592"/>
                </a:lnTo>
                <a:lnTo>
                  <a:pt x="164592" y="493776"/>
                </a:lnTo>
                <a:lnTo>
                  <a:pt x="170471" y="537532"/>
                </a:lnTo>
                <a:lnTo>
                  <a:pt x="187062" y="576850"/>
                </a:lnTo>
                <a:lnTo>
                  <a:pt x="212798" y="610161"/>
                </a:lnTo>
                <a:lnTo>
                  <a:pt x="246109" y="635897"/>
                </a:lnTo>
                <a:lnTo>
                  <a:pt x="285427" y="652488"/>
                </a:lnTo>
                <a:lnTo>
                  <a:pt x="329184" y="658368"/>
                </a:lnTo>
                <a:lnTo>
                  <a:pt x="285427" y="664247"/>
                </a:lnTo>
                <a:lnTo>
                  <a:pt x="246109" y="680838"/>
                </a:lnTo>
                <a:lnTo>
                  <a:pt x="212798" y="706574"/>
                </a:lnTo>
                <a:lnTo>
                  <a:pt x="187062" y="739885"/>
                </a:lnTo>
                <a:lnTo>
                  <a:pt x="170471" y="779203"/>
                </a:lnTo>
                <a:lnTo>
                  <a:pt x="164592" y="822960"/>
                </a:lnTo>
                <a:lnTo>
                  <a:pt x="164592" y="1152144"/>
                </a:lnTo>
                <a:lnTo>
                  <a:pt x="158712" y="1195900"/>
                </a:lnTo>
                <a:lnTo>
                  <a:pt x="142121" y="1235218"/>
                </a:lnTo>
                <a:lnTo>
                  <a:pt x="116385" y="1268529"/>
                </a:lnTo>
                <a:lnTo>
                  <a:pt x="83074" y="1294265"/>
                </a:lnTo>
                <a:lnTo>
                  <a:pt x="43756" y="1310856"/>
                </a:lnTo>
                <a:lnTo>
                  <a:pt x="0" y="1316736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C908AA-D41C-4AEC-A4E3-BA1C6361E23C}"/>
              </a:ext>
            </a:extLst>
          </p:cNvPr>
          <p:cNvSpPr/>
          <p:nvPr/>
        </p:nvSpPr>
        <p:spPr>
          <a:xfrm>
            <a:off x="7113698" y="4133276"/>
            <a:ext cx="43876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Гүйцэтгэх үндсэн аргыг энд объект үүсгэх, дуудах аргыг ашиглана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Статик аргууд нь объект биш ангид хамаарах бөгөөд ерөнхийдөө тэдгээрээс зайлсхий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17C3-2B8A-4325-8CFD-83B6085D6AA9}"/>
              </a:ext>
            </a:extLst>
          </p:cNvPr>
          <p:cNvSpPr/>
          <p:nvPr/>
        </p:nvSpPr>
        <p:spPr>
          <a:xfrm>
            <a:off x="669914" y="1249550"/>
            <a:ext cx="10850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Бүх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кодууд ангиудад байгаа тул объектыг хэрхэн үүсгэж, аргыг дуудах вэ?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Анги дахь үндсэн аргын тусгай синтакс (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java X </a:t>
            </a:r>
            <a:r>
              <a:rPr lang="en-US" alt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дээр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main </a:t>
            </a:r>
            <a:r>
              <a:rPr lang="mn-MN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гэж дууддаг)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ïṩḻïďè">
            <a:extLst>
              <a:ext uri="{FF2B5EF4-FFF2-40B4-BE49-F238E27FC236}">
                <a16:creationId xmlns:a16="http://schemas.microsoft.com/office/drawing/2014/main" id="{3F8F03D1-F5CE-4C0B-9E1A-70199FF55DC1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1" name="ïṩḻïďè">
            <a:extLst>
              <a:ext uri="{FF2B5EF4-FFF2-40B4-BE49-F238E27FC236}">
                <a16:creationId xmlns:a16="http://schemas.microsoft.com/office/drawing/2014/main" id="{0C62AF47-72EF-44DD-8679-B268783749F7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E24E0C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97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Дүгнэлт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5769E2F8-DCD5-4885-9DB9-A78F0C8EB2AF}"/>
              </a:ext>
            </a:extLst>
          </p:cNvPr>
          <p:cNvSpPr txBox="1"/>
          <p:nvPr/>
        </p:nvSpPr>
        <p:spPr>
          <a:xfrm>
            <a:off x="670717" y="1176199"/>
            <a:ext cx="10850566" cy="3005850"/>
          </a:xfrm>
          <a:prstGeom prst="rect">
            <a:avLst/>
          </a:prstGeom>
        </p:spPr>
        <p:txBody>
          <a:bodyPr vert="horz" wrap="square" lIns="0" tIns="81180" rIns="0" bIns="0" rtlCol="0">
            <a:spAutoFit/>
          </a:bodyPr>
          <a:lstStyle/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Ажлыг хуваах, хуваах, ялах хэрэгтэй Объектууд нь төлөв байдал, зан үйлийг багтаадаг</a:t>
            </a: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Статик/глобал функцууд: Зөвхөн ганц функцээр хангагдсан, уян хатан чанар багатай</a:t>
            </a: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Динамик диспетчер: Объект бүрийн өөрийн гэсэн аргыг хэрэгжүүлдэг бөгөөд олон удаа хэрэгжүүлэх боломжтой</a:t>
            </a: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Encapsulation: 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Интерфейсийн ард объектын дотоод хэсгийг нуух</a:t>
            </a: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endParaRPr lang="mn-M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endParaRPr lang="mn-M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73267" indent="-457200">
              <a:spcBef>
                <a:spcPts val="639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507378" algn="l"/>
                <a:tab pos="508223" algn="l"/>
              </a:tabLst>
            </a:pP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Мягмар: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IDE-</a:t>
            </a:r>
            <a:r>
              <a:rPr lang="mn-MN" sz="2000" dirty="0">
                <a:latin typeface="Segoe UI" panose="020B0502040204020203" pitchFamily="34" charset="0"/>
                <a:cs typeface="Segoe UI" panose="020B0502040204020203" pitchFamily="34" charset="0"/>
              </a:rPr>
              <a:t>д кодыг хэрхэн ажиллуулах вэ.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79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27F85-C9C7-4BB0-A6D4-1FEE92A1ABFD}"/>
              </a:ext>
            </a:extLst>
          </p:cNvPr>
          <p:cNvGrpSpPr/>
          <p:nvPr/>
        </p:nvGrpSpPr>
        <p:grpSpPr>
          <a:xfrm>
            <a:off x="2334638" y="2182723"/>
            <a:ext cx="5497419" cy="1477329"/>
            <a:chOff x="669917" y="3128211"/>
            <a:chExt cx="5497419" cy="1477329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EAD13B21-50EF-4B64-A3A5-D08298973E2E}"/>
                </a:ext>
              </a:extLst>
            </p:cNvPr>
            <p:cNvSpPr/>
            <p:nvPr/>
          </p:nvSpPr>
          <p:spPr>
            <a:xfrm>
              <a:off x="669917" y="3128212"/>
              <a:ext cx="5426083" cy="1477328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18" name="Rechteck 3">
              <a:extLst>
                <a:ext uri="{FF2B5EF4-FFF2-40B4-BE49-F238E27FC236}">
                  <a16:creationId xmlns:a16="http://schemas.microsoft.com/office/drawing/2014/main" id="{44257ABE-3EB4-4DB0-AFD6-05C556CE81AA}"/>
                </a:ext>
              </a:extLst>
            </p:cNvPr>
            <p:cNvSpPr/>
            <p:nvPr/>
          </p:nvSpPr>
          <p:spPr>
            <a:xfrm>
              <a:off x="669917" y="3128211"/>
              <a:ext cx="549741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HelloWorld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 static 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dirty="0">
                  <a:solidFill>
                    <a:srgbClr val="6C71C4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args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</a:t>
              </a:r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{</a:t>
              </a:r>
              <a:endParaRPr lang="mn-MN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"Hello world!"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mn-MN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8435F-C397-4CC6-992B-37EF69290839}"/>
              </a:ext>
            </a:extLst>
          </p:cNvPr>
          <p:cNvGrpSpPr/>
          <p:nvPr/>
        </p:nvGrpSpPr>
        <p:grpSpPr>
          <a:xfrm>
            <a:off x="5353551" y="3336886"/>
            <a:ext cx="4957011" cy="646331"/>
            <a:chOff x="2390273" y="4245287"/>
            <a:chExt cx="4957011" cy="646331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F5B011BF-D4F4-4B6B-8BF0-AF3A496B073B}"/>
                </a:ext>
              </a:extLst>
            </p:cNvPr>
            <p:cNvSpPr/>
            <p:nvPr/>
          </p:nvSpPr>
          <p:spPr>
            <a:xfrm>
              <a:off x="2390274" y="4245287"/>
              <a:ext cx="4957010" cy="646331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21" name="Rechteck 3">
              <a:extLst>
                <a:ext uri="{FF2B5EF4-FFF2-40B4-BE49-F238E27FC236}">
                  <a16:creationId xmlns:a16="http://schemas.microsoft.com/office/drawing/2014/main" id="{66DF43CB-EF79-4908-BF9D-0B8484116FA1}"/>
                </a:ext>
              </a:extLst>
            </p:cNvPr>
            <p:cNvSpPr/>
            <p:nvPr/>
          </p:nvSpPr>
          <p:spPr>
            <a:xfrm>
              <a:off x="2390273" y="4245287"/>
              <a:ext cx="495701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let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message: string 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= </a:t>
              </a:r>
              <a:r>
                <a:rPr lang="de-DE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"Hello, World!"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;</a:t>
              </a:r>
            </a:p>
            <a:p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log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de-DE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message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);</a:t>
              </a:r>
            </a:p>
          </p:txBody>
        </p:sp>
      </p:grpSp>
      <p:sp>
        <p:nvSpPr>
          <p:cNvPr id="14" name="object 2">
            <a:extLst>
              <a:ext uri="{FF2B5EF4-FFF2-40B4-BE49-F238E27FC236}">
                <a16:creationId xmlns:a16="http://schemas.microsoft.com/office/drawing/2014/main" id="{62995EE1-9DA1-482D-9C1A-BFE0868EC55F}"/>
              </a:ext>
            </a:extLst>
          </p:cNvPr>
          <p:cNvSpPr txBox="1"/>
          <p:nvPr/>
        </p:nvSpPr>
        <p:spPr>
          <a:xfrm>
            <a:off x="669918" y="5233360"/>
            <a:ext cx="10850566" cy="94833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Segoe UI" panose="020B0502040204020203" pitchFamily="34" charset="0"/>
                <a:cs typeface="Segoe UI" panose="020B0502040204020203" pitchFamily="34" charset="0"/>
              </a:rPr>
              <a:t>Hello,</a:t>
            </a:r>
            <a:r>
              <a:rPr sz="3200" b="1" spc="-9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3200" b="1" spc="10" dirty="0">
                <a:latin typeface="Segoe UI" panose="020B0502040204020203" pitchFamily="34" charset="0"/>
                <a:cs typeface="Segoe UI" panose="020B0502040204020203" pitchFamily="34" charset="0"/>
              </a:rPr>
              <a:t>world!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mn-MN" b="1" dirty="0">
                <a:latin typeface="Segoe UI" panose="020B0502040204020203" pitchFamily="34" charset="0"/>
                <a:cs typeface="Segoe UI" panose="020B0502040204020203" pitchFamily="34" charset="0"/>
              </a:rPr>
              <a:t>Үдийн будаа</a:t>
            </a:r>
            <a:r>
              <a:rPr b="1" spc="-5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C8359C2D-BDDC-4452-ABA2-EFC35A46E033}"/>
              </a:ext>
            </a:extLst>
          </p:cNvPr>
          <p:cNvSpPr txBox="1"/>
          <p:nvPr/>
        </p:nvSpPr>
        <p:spPr>
          <a:xfrm>
            <a:off x="6982720" y="2844328"/>
            <a:ext cx="3327842" cy="47384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CB5D1625-DA45-4E54-9E65-E7EA3518DCC2}"/>
              </a:ext>
            </a:extLst>
          </p:cNvPr>
          <p:cNvSpPr txBox="1"/>
          <p:nvPr/>
        </p:nvSpPr>
        <p:spPr>
          <a:xfrm>
            <a:off x="2334638" y="1660885"/>
            <a:ext cx="1311945" cy="47384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Тайпскрипт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(Typescript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8897E1-087C-4508-ADA7-FDF8545FCC51}"/>
              </a:ext>
            </a:extLst>
          </p:cNvPr>
          <p:cNvSpPr txBox="1">
            <a:spLocks noChangeArrowheads="1"/>
          </p:cNvSpPr>
          <p:nvPr/>
        </p:nvSpPr>
        <p:spPr>
          <a:xfrm>
            <a:off x="670716" y="2085910"/>
            <a:ext cx="10850566" cy="268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нь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дээрх хатуу дүрэмтэй давхарга.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Жаваскрипт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нь анх веб хөтөч дээр суурилсан скрипт хэл байсан бол одоо клиент болон сервер талын программууд дээр өргөжин тэлсэн бөгөөд бие даасан програм бичих боломжтой болсон. Шалтгаан нь ерөний зориулалт.</a:t>
            </a:r>
          </a:p>
          <a:p>
            <a:pPr lvl="1"/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Динамик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чанартай. Тайпскрипт нь нэг судлагдахуун болсон.</a:t>
            </a:r>
          </a:p>
          <a:p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нь жаваскриптэд статик төрөлжүүлэлтийг нэмэх боломжтой.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програмыг ажиллуулахдаа эхлээд жаваскрип рүү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хөрвүүлнэ.</a:t>
            </a:r>
          </a:p>
          <a:p>
            <a:pPr lvl="1"/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программууд нь зөв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TS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байна.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184124D7-574D-4886-82CD-DBB966745E6E}"/>
              </a:ext>
            </a:extLst>
          </p:cNvPr>
          <p:cNvSpPr/>
          <p:nvPr/>
        </p:nvSpPr>
        <p:spPr bwMode="auto">
          <a:xfrm>
            <a:off x="670715" y="1144800"/>
            <a:ext cx="10850569" cy="786936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Тайпскрипт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бол төрөлтэй Жаваскрипт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/JS)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Жава: Илүү дэлгэрэнгүй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ïṩḻïďè">
            <a:extLst>
              <a:ext uri="{FF2B5EF4-FFF2-40B4-BE49-F238E27FC236}">
                <a16:creationId xmlns:a16="http://schemas.microsoft.com/office/drawing/2014/main" id="{2E2B290B-0907-455B-9738-B2B942A02973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48AA1D92-0577-43EB-B027-7F8D745698EC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D8CEF8-0362-410A-BC2B-DD8FB026B43C}"/>
              </a:ext>
            </a:extLst>
          </p:cNvPr>
          <p:cNvGrpSpPr/>
          <p:nvPr/>
        </p:nvGrpSpPr>
        <p:grpSpPr>
          <a:xfrm>
            <a:off x="869781" y="3117428"/>
            <a:ext cx="9597031" cy="2554545"/>
            <a:chOff x="669916" y="2674998"/>
            <a:chExt cx="9597031" cy="2554545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84DDD4B6-8AB1-42CE-A318-727D8089AD2C}"/>
                </a:ext>
              </a:extLst>
            </p:cNvPr>
            <p:cNvSpPr/>
            <p:nvPr/>
          </p:nvSpPr>
          <p:spPr>
            <a:xfrm>
              <a:off x="669916" y="2674999"/>
              <a:ext cx="9597031" cy="2554544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4000" dirty="0"/>
            </a:p>
          </p:txBody>
        </p:sp>
        <p:sp>
          <p:nvSpPr>
            <p:cNvPr id="14" name="Rechteck 3">
              <a:extLst>
                <a:ext uri="{FF2B5EF4-FFF2-40B4-BE49-F238E27FC236}">
                  <a16:creationId xmlns:a16="http://schemas.microsoft.com/office/drawing/2014/main" id="{C0922357-28A3-47F6-82F0-7CDCD392B17F}"/>
                </a:ext>
              </a:extLst>
            </p:cNvPr>
            <p:cNvSpPr/>
            <p:nvPr/>
          </p:nvSpPr>
          <p:spPr>
            <a:xfrm>
              <a:off x="669916" y="2674998"/>
              <a:ext cx="9597031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CB4B1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HelloWorld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 static </a:t>
              </a:r>
              <a:r>
                <a:rPr lang="en-US" sz="3200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sz="3200" dirty="0">
                  <a:solidFill>
                    <a:srgbClr val="6C71C4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</a:t>
              </a:r>
              <a:r>
                <a:rPr lang="en-US" sz="3200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)</a:t>
              </a:r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{</a:t>
              </a:r>
              <a:endParaRPr lang="mn-MN" sz="3200" dirty="0">
                <a:solidFill>
                  <a:srgbClr val="839496"/>
                </a:solidFill>
                <a:latin typeface="Consolas" panose="020B0609020204030204" pitchFamily="49" charset="0"/>
              </a:endParaRPr>
            </a:p>
            <a:p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dirty="0" err="1">
                  <a:solidFill>
                    <a:srgbClr val="839496"/>
                  </a:solidFill>
                  <a:latin typeface="Consolas" panose="020B0609020204030204" pitchFamily="49" charset="0"/>
                </a:rPr>
                <a:t>System.out.println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"Hello world!"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mn-MN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3200" dirty="0">
                  <a:solidFill>
                    <a:srgbClr val="839496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C96C0F0-EE62-4B7E-A699-C67303826473}"/>
              </a:ext>
            </a:extLst>
          </p:cNvPr>
          <p:cNvSpPr/>
          <p:nvPr/>
        </p:nvSpPr>
        <p:spPr>
          <a:xfrm>
            <a:off x="669916" y="1122947"/>
            <a:ext cx="2570589" cy="689811"/>
          </a:xfrm>
          <a:prstGeom prst="wedgeRectCallout">
            <a:avLst>
              <a:gd name="adj1" fmla="val -19226"/>
              <a:gd name="adj2" fmla="val 252845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mn-MN" dirty="0"/>
              <a:t>ХП хийхгүй байсан ч класс ашиглах ёстой.</a:t>
            </a:r>
            <a:endParaRPr lang="en-US" dirty="0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42E17B53-2318-4407-BDCD-97A0324E2F30}"/>
              </a:ext>
            </a:extLst>
          </p:cNvPr>
          <p:cNvSpPr/>
          <p:nvPr/>
        </p:nvSpPr>
        <p:spPr>
          <a:xfrm>
            <a:off x="3525410" y="1130968"/>
            <a:ext cx="2570589" cy="689811"/>
          </a:xfrm>
          <a:prstGeom prst="wedgeRectCallout">
            <a:avLst>
              <a:gd name="adj1" fmla="val -59205"/>
              <a:gd name="adj2" fmla="val 246944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Файлын нэртэй ижил байх ёстой</a:t>
            </a:r>
            <a:endParaRPr lang="en-US" dirty="0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4AEF75F2-C6DB-4525-AD37-ACFE9A2B8E97}"/>
              </a:ext>
            </a:extLst>
          </p:cNvPr>
          <p:cNvSpPr/>
          <p:nvPr/>
        </p:nvSpPr>
        <p:spPr>
          <a:xfrm>
            <a:off x="6332781" y="1111678"/>
            <a:ext cx="2570589" cy="689811"/>
          </a:xfrm>
          <a:prstGeom prst="wedgeRectCallout">
            <a:avLst>
              <a:gd name="adj1" fmla="val -95060"/>
              <a:gd name="adj2" fmla="val 317183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Үндсэн функц заавал буцаах утгатай байна</a:t>
            </a:r>
            <a:endParaRPr lang="en-US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54E50C1B-402D-4F5A-845E-04CBEF38B8EB}"/>
              </a:ext>
            </a:extLst>
          </p:cNvPr>
          <p:cNvSpPr/>
          <p:nvPr/>
        </p:nvSpPr>
        <p:spPr>
          <a:xfrm>
            <a:off x="5598696" y="2034413"/>
            <a:ext cx="5921788" cy="907204"/>
          </a:xfrm>
          <a:prstGeom prst="wedgeRectCallout">
            <a:avLst>
              <a:gd name="adj1" fmla="val 13027"/>
              <a:gd name="adj2" fmla="val 135241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Үндсэн функц нь командын мөрөөс утга авдаг эдгээр аргументыг хэрэглэхгүй байсан ч зарлах ёстой</a:t>
            </a:r>
            <a:endParaRPr lang="en-US" dirty="0"/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149852A4-CBF6-470B-B761-1467174BCADD}"/>
              </a:ext>
            </a:extLst>
          </p:cNvPr>
          <p:cNvSpPr/>
          <p:nvPr/>
        </p:nvSpPr>
        <p:spPr>
          <a:xfrm>
            <a:off x="4351034" y="5847784"/>
            <a:ext cx="4552336" cy="689811"/>
          </a:xfrm>
          <a:prstGeom prst="wedgeRectCallout">
            <a:avLst>
              <a:gd name="adj1" fmla="val -44627"/>
              <a:gd name="adj2" fmla="val -221601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println</a:t>
            </a:r>
            <a:r>
              <a:rPr lang="en-US" dirty="0"/>
              <a:t> </a:t>
            </a:r>
            <a:r>
              <a:rPr lang="mn-MN" dirty="0"/>
              <a:t>нь </a:t>
            </a:r>
            <a:r>
              <a:rPr lang="en-US" dirty="0" err="1"/>
              <a:t>System.out</a:t>
            </a:r>
            <a:r>
              <a:rPr lang="en-US" dirty="0"/>
              <a:t> </a:t>
            </a:r>
            <a:r>
              <a:rPr lang="mn-MN" dirty="0"/>
              <a:t>гэсэн статик талбарыг хэрглэдэг.</a:t>
            </a:r>
            <a:endParaRPr lang="en-US" dirty="0"/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418D8C63-488C-493F-A8C3-2989A2A48295}"/>
              </a:ext>
            </a:extLst>
          </p:cNvPr>
          <p:cNvSpPr txBox="1"/>
          <p:nvPr/>
        </p:nvSpPr>
        <p:spPr>
          <a:xfrm>
            <a:off x="933450" y="3219451"/>
            <a:ext cx="1166814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55BE139D-E9CC-4ED5-94E1-659C3F97DBFE}"/>
              </a:ext>
            </a:extLst>
          </p:cNvPr>
          <p:cNvSpPr txBox="1"/>
          <p:nvPr/>
        </p:nvSpPr>
        <p:spPr>
          <a:xfrm>
            <a:off x="2262187" y="3219451"/>
            <a:ext cx="2281238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810CDFE2-9F34-4DFE-9C2B-8881DEF3B410}"/>
              </a:ext>
            </a:extLst>
          </p:cNvPr>
          <p:cNvSpPr txBox="1"/>
          <p:nvPr/>
        </p:nvSpPr>
        <p:spPr>
          <a:xfrm>
            <a:off x="1390648" y="3697735"/>
            <a:ext cx="2960385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9CB17461-1FDE-411A-82B3-9478F4CFD94F}"/>
              </a:ext>
            </a:extLst>
          </p:cNvPr>
          <p:cNvSpPr txBox="1"/>
          <p:nvPr/>
        </p:nvSpPr>
        <p:spPr>
          <a:xfrm>
            <a:off x="4486275" y="3692972"/>
            <a:ext cx="988704" cy="376262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7BFC7582-CB0E-4C4E-ADAF-737A45FAF1B5}"/>
              </a:ext>
            </a:extLst>
          </p:cNvPr>
          <p:cNvSpPr txBox="1"/>
          <p:nvPr/>
        </p:nvSpPr>
        <p:spPr>
          <a:xfrm>
            <a:off x="6740828" y="3702497"/>
            <a:ext cx="2960385" cy="455165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ED4654DB-5E57-4BF7-B5E7-D9C42F5E5923}"/>
              </a:ext>
            </a:extLst>
          </p:cNvPr>
          <p:cNvSpPr txBox="1"/>
          <p:nvPr/>
        </p:nvSpPr>
        <p:spPr>
          <a:xfrm>
            <a:off x="1833564" y="4194375"/>
            <a:ext cx="4052886" cy="455165"/>
          </a:xfrm>
          <a:prstGeom prst="rect">
            <a:avLst/>
          </a:prstGeom>
          <a:ln w="28575">
            <a:solidFill>
              <a:srgbClr val="CA4A15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62230">
              <a:lnSpc>
                <a:spcPts val="2635"/>
              </a:lnSpc>
            </a:pPr>
            <a:endParaRPr sz="2300" dirty="0">
              <a:latin typeface="SimSun"/>
              <a:cs typeface="SimSun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2CFBA3E9-28B4-4F8F-96A6-71EE36E6B733}"/>
              </a:ext>
            </a:extLst>
          </p:cNvPr>
          <p:cNvSpPr/>
          <p:nvPr/>
        </p:nvSpPr>
        <p:spPr>
          <a:xfrm>
            <a:off x="511965" y="5863826"/>
            <a:ext cx="2570589" cy="689811"/>
          </a:xfrm>
          <a:prstGeom prst="wedgeRectCallout">
            <a:avLst>
              <a:gd name="adj1" fmla="val 312"/>
              <a:gd name="adj2" fmla="val -304984"/>
            </a:avLst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Үндсэн функц заавал “</a:t>
            </a:r>
            <a:r>
              <a:rPr lang="en-US" dirty="0"/>
              <a:t>public static</a:t>
            </a:r>
            <a:r>
              <a:rPr lang="mn-MN" dirty="0"/>
              <a:t>” байна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0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8897E1-087C-4508-ADA7-FDF8545FCC51}"/>
              </a:ext>
            </a:extLst>
          </p:cNvPr>
          <p:cNvSpPr txBox="1">
            <a:spLocks noChangeArrowheads="1"/>
          </p:cNvSpPr>
          <p:nvPr/>
        </p:nvSpPr>
        <p:spPr>
          <a:xfrm>
            <a:off x="669908" y="3616767"/>
            <a:ext cx="10850569" cy="156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Анхдагч төрөл нь өөрчлөлт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зөвшөөрдөггүй бөгөөд утганд тохирсон байдаг.</a:t>
            </a:r>
          </a:p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Хоёулаа анхдагч бус объект төрөлтэй.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Объектын </a:t>
            </a:r>
            <a:r>
              <a:rPr lang="mn-MN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заагч</a:t>
            </a:r>
            <a:r>
              <a:rPr lang="en-US" alt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 (reference)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нь мөн метод дамжуулах утганд тохирсон байдаг. 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Жава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болон </a:t>
            </a: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төрлүүд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F8C21C9A-61ED-40C8-AE3E-B78374CB0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37443"/>
              </p:ext>
            </p:extLst>
          </p:nvPr>
        </p:nvGraphicFramePr>
        <p:xfrm>
          <a:off x="669908" y="2104116"/>
          <a:ext cx="10850569" cy="1324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mn-MN" sz="2800" b="1" spc="-25" dirty="0">
                          <a:latin typeface="Calibri"/>
                          <a:cs typeface="Calibri"/>
                        </a:rPr>
                        <a:t>Жава</a:t>
                      </a:r>
                      <a:r>
                        <a:rPr sz="2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mn-MN" sz="2800" b="1" spc="-25" dirty="0">
                          <a:latin typeface="Calibri"/>
                          <a:cs typeface="Calibri"/>
                        </a:rPr>
                        <a:t>анхдагч</a:t>
                      </a:r>
                      <a:r>
                        <a:rPr lang="mn-MN" sz="2800" b="1" dirty="0">
                          <a:latin typeface="Calibri"/>
                          <a:cs typeface="Calibri"/>
                        </a:rPr>
                        <a:t> төрөл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en-US" sz="2800" b="1" spc="5" dirty="0">
                          <a:latin typeface="Calibri"/>
                          <a:cs typeface="Calibri"/>
                        </a:rPr>
                        <a:t>JS</a:t>
                      </a:r>
                      <a:r>
                        <a:rPr sz="28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mn-MN" sz="2800" b="1" dirty="0">
                          <a:latin typeface="Calibri"/>
                          <a:cs typeface="Calibri"/>
                        </a:rPr>
                        <a:t>анхдагч төрөл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535">
                <a:tc>
                  <a:txBody>
                    <a:bodyPr/>
                    <a:lstStyle/>
                    <a:p>
                      <a:pPr marL="91440" marR="398780">
                        <a:lnSpc>
                          <a:spcPct val="114999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int, long,byte, short,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char, </a:t>
                      </a:r>
                      <a:r>
                        <a:rPr sz="2000" spc="-10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float,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double,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boolean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77495">
                        <a:lnSpc>
                          <a:spcPct val="114999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null,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undefined,</a:t>
                      </a:r>
                      <a:r>
                        <a:rPr sz="20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boolean,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 number, string,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symbol,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bigint</a:t>
                      </a: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ïṩḻïďè">
            <a:extLst>
              <a:ext uri="{FF2B5EF4-FFF2-40B4-BE49-F238E27FC236}">
                <a16:creationId xmlns:a16="http://schemas.microsoft.com/office/drawing/2014/main" id="{135C0D84-1F5A-4E01-BA14-895E2F70C653}"/>
              </a:ext>
            </a:extLst>
          </p:cNvPr>
          <p:cNvSpPr/>
          <p:nvPr/>
        </p:nvSpPr>
        <p:spPr bwMode="auto">
          <a:xfrm>
            <a:off x="669916" y="1129413"/>
            <a:ext cx="10850569" cy="786936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Жава болон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JS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нь 2 хэсэг бүхий төрлийн системтэй.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9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2062378" y="444279"/>
            <a:ext cx="94581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Объектгүй програмчлал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4" y="447716"/>
            <a:ext cx="530233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901703ED-C873-4C63-9938-91DB812BD62A}"/>
              </a:ext>
            </a:extLst>
          </p:cNvPr>
          <p:cNvSpPr/>
          <p:nvPr/>
        </p:nvSpPr>
        <p:spPr bwMode="auto">
          <a:xfrm>
            <a:off x="669917" y="5488903"/>
            <a:ext cx="10850568" cy="786936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Java хэл дээр</a:t>
            </a:r>
            <a:r>
              <a:rPr lang="en-US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анхдагч төрлөөр программчлах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C6ADE3-F072-484D-88C0-DDD2A176EBD0}"/>
              </a:ext>
            </a:extLst>
          </p:cNvPr>
          <p:cNvGrpSpPr/>
          <p:nvPr/>
        </p:nvGrpSpPr>
        <p:grpSpPr>
          <a:xfrm>
            <a:off x="1995702" y="1225582"/>
            <a:ext cx="8265536" cy="3970318"/>
            <a:chOff x="894508" y="1582340"/>
            <a:chExt cx="8265536" cy="3970318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203E8CB4-0E19-470B-846F-6DCF7C35F169}"/>
                </a:ext>
              </a:extLst>
            </p:cNvPr>
            <p:cNvSpPr/>
            <p:nvPr/>
          </p:nvSpPr>
          <p:spPr>
            <a:xfrm>
              <a:off x="894508" y="1582340"/>
              <a:ext cx="8265536" cy="3970318"/>
            </a:xfrm>
            <a:custGeom>
              <a:avLst/>
              <a:gdLst/>
              <a:ahLst/>
              <a:cxnLst/>
              <a:rect l="l" t="t" r="r" b="b"/>
              <a:pathLst>
                <a:path w="7412355" h="3340100">
                  <a:moveTo>
                    <a:pt x="7269687" y="3339899"/>
                  </a:moveTo>
                  <a:lnTo>
                    <a:pt x="142112" y="3339899"/>
                  </a:lnTo>
                  <a:lnTo>
                    <a:pt x="97194" y="3332654"/>
                  </a:lnTo>
                  <a:lnTo>
                    <a:pt x="58182" y="3312480"/>
                  </a:lnTo>
                  <a:lnTo>
                    <a:pt x="27419" y="3281717"/>
                  </a:lnTo>
                  <a:lnTo>
                    <a:pt x="7245" y="3242705"/>
                  </a:lnTo>
                  <a:lnTo>
                    <a:pt x="0" y="3197786"/>
                  </a:lnTo>
                  <a:lnTo>
                    <a:pt x="0" y="142112"/>
                  </a:lnTo>
                  <a:lnTo>
                    <a:pt x="7245" y="97194"/>
                  </a:lnTo>
                  <a:lnTo>
                    <a:pt x="27419" y="58182"/>
                  </a:lnTo>
                  <a:lnTo>
                    <a:pt x="58182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7269687" y="0"/>
                  </a:lnTo>
                  <a:lnTo>
                    <a:pt x="7324071" y="10817"/>
                  </a:lnTo>
                  <a:lnTo>
                    <a:pt x="7370175" y="41623"/>
                  </a:lnTo>
                  <a:lnTo>
                    <a:pt x="7400982" y="87728"/>
                  </a:lnTo>
                  <a:lnTo>
                    <a:pt x="7411799" y="142112"/>
                  </a:lnTo>
                  <a:lnTo>
                    <a:pt x="7411799" y="3197786"/>
                  </a:lnTo>
                  <a:lnTo>
                    <a:pt x="7404554" y="3242705"/>
                  </a:lnTo>
                  <a:lnTo>
                    <a:pt x="7384380" y="3281717"/>
                  </a:lnTo>
                  <a:lnTo>
                    <a:pt x="7353617" y="3312480"/>
                  </a:lnTo>
                  <a:lnTo>
                    <a:pt x="7314606" y="3332654"/>
                  </a:lnTo>
                  <a:lnTo>
                    <a:pt x="7269687" y="3339899"/>
                  </a:lnTo>
                  <a:close/>
                </a:path>
              </a:pathLst>
            </a:custGeom>
            <a:solidFill>
              <a:srgbClr val="FCF6E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Rechteck 3">
              <a:extLst>
                <a:ext uri="{FF2B5EF4-FFF2-40B4-BE49-F238E27FC236}">
                  <a16:creationId xmlns:a16="http://schemas.microsoft.com/office/drawing/2014/main" id="{A2C1D4FE-2842-4F9C-8D23-821DA128FF3F}"/>
                </a:ext>
              </a:extLst>
            </p:cNvPr>
            <p:cNvSpPr/>
            <p:nvPr/>
          </p:nvSpPr>
          <p:spPr>
            <a:xfrm>
              <a:off x="914475" y="1582340"/>
              <a:ext cx="8245568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 class </a:t>
              </a:r>
              <a:r>
                <a:rPr lang="de-DE" dirty="0">
                  <a:solidFill>
                    <a:schemeClr val="accent3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TrailingZeros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2  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public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void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main(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String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[] args)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3    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i =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Integer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.parseInt(args[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0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]);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4      System.out.println(trailingZerosInFactorial(i));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5  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6  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static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trailingZerosInFactorial(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i)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7     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int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result =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0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</a:t>
              </a:r>
              <a:r>
                <a:rPr lang="de-DE" dirty="0">
                  <a:latin typeface="Consolas" panose="020B0609020204030204" pitchFamily="49" charset="0"/>
                </a:rPr>
                <a:t>// </a:t>
              </a:r>
              <a:r>
                <a:rPr lang="mn-MN" dirty="0">
                  <a:latin typeface="Consolas" panose="020B0609020204030204" pitchFamily="49" charset="0"/>
                </a:rPr>
                <a:t>Буцах утгын уламжлалт нэршил</a:t>
              </a:r>
              <a:endParaRPr lang="de-DE" dirty="0"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8      while (i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&gt;=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9        i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/=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D04ACA"/>
                  </a:solidFill>
                  <a:latin typeface="Consolas" panose="020B0609020204030204" pitchFamily="49" charset="0"/>
                </a:rPr>
                <a:t>5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; 	 </a:t>
              </a:r>
              <a:r>
                <a:rPr lang="de-DE" dirty="0">
                  <a:latin typeface="Consolas" panose="020B0609020204030204" pitchFamily="49" charset="0"/>
                </a:rPr>
                <a:t>// i = i / 5-</a:t>
              </a:r>
              <a:r>
                <a:rPr lang="mn-MN" dirty="0">
                  <a:latin typeface="Consolas" panose="020B0609020204030204" pitchFamily="49" charset="0"/>
                </a:rPr>
                <a:t>тай адил; Үлдэгдлийг орхино</a:t>
              </a:r>
              <a:endParaRPr lang="de-DE" dirty="0"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10       result </a:t>
              </a:r>
              <a:r>
                <a:rPr lang="de-DE" dirty="0">
                  <a:solidFill>
                    <a:srgbClr val="6C71C4"/>
                  </a:solidFill>
                  <a:latin typeface="Consolas" panose="020B0609020204030204" pitchFamily="49" charset="0"/>
                </a:rPr>
                <a:t>+= 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i;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11   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12     </a:t>
              </a:r>
              <a:r>
                <a:rPr lang="de-DE" dirty="0">
                  <a:solidFill>
                    <a:srgbClr val="CB4B16"/>
                  </a:solidFill>
                  <a:latin typeface="Consolas" panose="020B0609020204030204" pitchFamily="49" charset="0"/>
                </a:rPr>
                <a:t>return</a:t>
              </a:r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13   }</a:t>
              </a:r>
            </a:p>
            <a:p>
              <a:r>
                <a:rPr lang="de-DE" dirty="0">
                  <a:solidFill>
                    <a:srgbClr val="839496"/>
                  </a:solidFill>
                  <a:latin typeface="Consolas" panose="020B0609020204030204" pitchFamily="49" charset="0"/>
                </a:rPr>
                <a:t>14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87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C517C2B-BFD1-45EA-9DE6-D3A88EA05EB5}"/>
              </a:ext>
            </a:extLst>
          </p:cNvPr>
          <p:cNvSpPr txBox="1">
            <a:spLocks/>
          </p:cNvSpPr>
          <p:nvPr/>
        </p:nvSpPr>
        <p:spPr>
          <a:xfrm>
            <a:off x="5325978" y="444279"/>
            <a:ext cx="619450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JS </a:t>
            </a:r>
            <a:r>
              <a:rPr lang="mn-MN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объект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8D73A990-F59F-4013-8CA2-33530575E58B}"/>
              </a:ext>
            </a:extLst>
          </p:cNvPr>
          <p:cNvSpPr/>
          <p:nvPr/>
        </p:nvSpPr>
        <p:spPr bwMode="auto">
          <a:xfrm>
            <a:off x="1532143" y="447716"/>
            <a:ext cx="3793835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ОБЪЕКТГҮЙ ПРОГРАМЧЛАЛ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35643098-AF45-4465-991F-836E6E3EF602}"/>
              </a:ext>
            </a:extLst>
          </p:cNvPr>
          <p:cNvSpPr/>
          <p:nvPr/>
        </p:nvSpPr>
        <p:spPr bwMode="auto">
          <a:xfrm>
            <a:off x="669916" y="447716"/>
            <a:ext cx="1325786" cy="484864"/>
          </a:xfrm>
          <a:prstGeom prst="homePlate">
            <a:avLst>
              <a:gd name="adj" fmla="val 48572"/>
            </a:avLst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ОРШИЛ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98E56E-7F6A-4305-B4D9-BE26D0EC9A6E}"/>
              </a:ext>
            </a:extLst>
          </p:cNvPr>
          <p:cNvSpPr txBox="1">
            <a:spLocks noChangeArrowheads="1"/>
          </p:cNvSpPr>
          <p:nvPr/>
        </p:nvSpPr>
        <p:spPr>
          <a:xfrm>
            <a:off x="669915" y="2434571"/>
            <a:ext cx="10850569" cy="118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Мессеж дамжуулан хамтран ажилладаг ( </a:t>
            </a:r>
            <a:r>
              <a:rPr lang="mn-MN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методуудыг нь идэвхжүүлнэ 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үйлдэл гүйцэтгүүлэх, төлөв өөрчлөх (жнь,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mn-M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мэдээлэл хүсэх (жишээ нь,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getSize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A6A532-20F8-4070-B31F-A43916270ED1}"/>
              </a:ext>
            </a:extLst>
          </p:cNvPr>
          <p:cNvGrpSpPr/>
          <p:nvPr/>
        </p:nvGrpSpPr>
        <p:grpSpPr>
          <a:xfrm>
            <a:off x="669915" y="3823915"/>
            <a:ext cx="6885920" cy="1754326"/>
            <a:chOff x="669912" y="2903622"/>
            <a:chExt cx="6885920" cy="1754326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E9797A1-6998-40D6-B3EE-95CED83A4958}"/>
                </a:ext>
              </a:extLst>
            </p:cNvPr>
            <p:cNvSpPr/>
            <p:nvPr/>
          </p:nvSpPr>
          <p:spPr>
            <a:xfrm>
              <a:off x="669915" y="2903622"/>
              <a:ext cx="6885917" cy="1754325"/>
            </a:xfrm>
            <a:custGeom>
              <a:avLst/>
              <a:gdLst/>
              <a:ahLst/>
              <a:cxnLst/>
              <a:rect l="l" t="t" r="r" b="b"/>
              <a:pathLst>
                <a:path w="5613400" h="3168015">
                  <a:moveTo>
                    <a:pt x="5582880" y="3167499"/>
                  </a:moveTo>
                  <a:lnTo>
                    <a:pt x="30419" y="3167499"/>
                  </a:lnTo>
                  <a:lnTo>
                    <a:pt x="26431" y="3163512"/>
                  </a:lnTo>
                  <a:lnTo>
                    <a:pt x="6984" y="3125906"/>
                  </a:lnTo>
                  <a:lnTo>
                    <a:pt x="0" y="3082605"/>
                  </a:lnTo>
                  <a:lnTo>
                    <a:pt x="0" y="136993"/>
                  </a:lnTo>
                  <a:lnTo>
                    <a:pt x="6984" y="93693"/>
                  </a:lnTo>
                  <a:lnTo>
                    <a:pt x="26431" y="56087"/>
                  </a:lnTo>
                  <a:lnTo>
                    <a:pt x="56087" y="26431"/>
                  </a:lnTo>
                  <a:lnTo>
                    <a:pt x="93693" y="6984"/>
                  </a:lnTo>
                  <a:lnTo>
                    <a:pt x="136993" y="0"/>
                  </a:lnTo>
                  <a:lnTo>
                    <a:pt x="5476305" y="0"/>
                  </a:lnTo>
                  <a:lnTo>
                    <a:pt x="5528731" y="10428"/>
                  </a:lnTo>
                  <a:lnTo>
                    <a:pt x="5573175" y="40124"/>
                  </a:lnTo>
                  <a:lnTo>
                    <a:pt x="5602871" y="84568"/>
                  </a:lnTo>
                  <a:lnTo>
                    <a:pt x="5613299" y="136993"/>
                  </a:lnTo>
                  <a:lnTo>
                    <a:pt x="5613299" y="3082605"/>
                  </a:lnTo>
                  <a:lnTo>
                    <a:pt x="5606315" y="3125906"/>
                  </a:lnTo>
                  <a:lnTo>
                    <a:pt x="5586867" y="3163512"/>
                  </a:lnTo>
                  <a:lnTo>
                    <a:pt x="5582880" y="3167499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none" lIns="182880" tIns="182880" rIns="182880" bIns="457200" rtlCol="0"/>
            <a:lstStyle/>
            <a:p>
              <a:pPr marL="292093" marR="4089298" indent="-253994">
                <a:spcBef>
                  <a:spcPts val="2047"/>
                </a:spcBef>
              </a:pPr>
              <a:endParaRPr lang="en-US" dirty="0"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1" name="Rechteck 3">
              <a:extLst>
                <a:ext uri="{FF2B5EF4-FFF2-40B4-BE49-F238E27FC236}">
                  <a16:creationId xmlns:a16="http://schemas.microsoft.com/office/drawing/2014/main" id="{5ABA0F9E-4DD5-43B0-80E4-1C0D74F84439}"/>
                </a:ext>
              </a:extLst>
            </p:cNvPr>
            <p:cNvSpPr/>
            <p:nvPr/>
          </p:nvSpPr>
          <p:spPr>
            <a:xfrm>
              <a:off x="669912" y="2903622"/>
              <a:ext cx="6885920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= {</a:t>
              </a:r>
            </a:p>
            <a:p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  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print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: </a:t>
              </a:r>
              <a:r>
                <a:rPr lang="de-DE" dirty="0">
                  <a:solidFill>
                    <a:srgbClr val="C586C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function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 { </a:t>
              </a:r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console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log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</a:t>
              </a:r>
              <a:r>
                <a:rPr lang="de-DE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"Hello, world!"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); }</a:t>
              </a:r>
            </a:p>
            <a:p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}</a:t>
              </a:r>
            </a:p>
            <a:p>
              <a:endParaRPr lang="de-DE" dirty="0">
                <a:solidFill>
                  <a:srgbClr val="D4D4D4"/>
                </a:solidFill>
                <a:latin typeface="Consolas" panose="020B0609020204030204" pitchFamily="49" charset="0"/>
                <a:cs typeface="Microsoft Sans Serif" panose="020B0604020202020204" pitchFamily="34" charset="0"/>
              </a:endParaRPr>
            </a:p>
            <a:p>
              <a:r>
                <a:rPr lang="de-DE" dirty="0">
                  <a:solidFill>
                    <a:srgbClr val="9BDCFD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obj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.</a:t>
              </a:r>
              <a:r>
                <a:rPr lang="de-DE" dirty="0">
                  <a:solidFill>
                    <a:srgbClr val="DCDCAA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print</a:t>
              </a:r>
              <a:r>
                <a:rPr lang="de-DE" dirty="0">
                  <a:solidFill>
                    <a:srgbClr val="D4D4D4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()</a:t>
              </a:r>
            </a:p>
            <a:p>
              <a:r>
                <a:rPr lang="de-DE" dirty="0">
                  <a:solidFill>
                    <a:srgbClr val="92D050"/>
                  </a:solidFill>
                  <a:latin typeface="Consolas" panose="020B0609020204030204" pitchFamily="49" charset="0"/>
                  <a:cs typeface="Microsoft Sans Serif" panose="020B0604020202020204" pitchFamily="34" charset="0"/>
                </a:rPr>
                <a:t>// Hello, world!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AF48F-52C2-45FE-B9F4-325A97A1AA9C}"/>
              </a:ext>
            </a:extLst>
          </p:cNvPr>
          <p:cNvSpPr/>
          <p:nvPr/>
        </p:nvSpPr>
        <p:spPr>
          <a:xfrm>
            <a:off x="7694581" y="4148585"/>
            <a:ext cx="3825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 доторх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функц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b="1" i="1" dirty="0"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1DB5B-55DA-4CD5-A2B0-9BE3ABAF332D}"/>
              </a:ext>
            </a:extLst>
          </p:cNvPr>
          <p:cNvSpPr/>
          <p:nvPr/>
        </p:nvSpPr>
        <p:spPr>
          <a:xfrm>
            <a:off x="7694581" y="4949116"/>
            <a:ext cx="3825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дуудалт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онолын хувьд объект руу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мессеж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илгээ</a:t>
            </a:r>
            <a:r>
              <a:rPr lang="mn-MN" dirty="0">
                <a:latin typeface="Segoe UI" panose="020B0502040204020203" pitchFamily="34" charset="0"/>
                <a:cs typeface="Segoe UI" panose="020B0502040204020203" pitchFamily="34" charset="0"/>
              </a:rPr>
              <a:t>ж байна гэж үзнэ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5" name="ïṩḻïďè">
            <a:extLst>
              <a:ext uri="{FF2B5EF4-FFF2-40B4-BE49-F238E27FC236}">
                <a16:creationId xmlns:a16="http://schemas.microsoft.com/office/drawing/2014/main" id="{5C39A331-C3D0-4B2A-91D6-E3A11F68F69B}"/>
              </a:ext>
            </a:extLst>
          </p:cNvPr>
          <p:cNvSpPr/>
          <p:nvPr/>
        </p:nvSpPr>
        <p:spPr bwMode="auto">
          <a:xfrm>
            <a:off x="669916" y="1129413"/>
            <a:ext cx="10850569" cy="923330"/>
          </a:xfrm>
          <a:prstGeom prst="homePlate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Т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өлөв (өгөгдөл) болон үйлдэл (</a:t>
            </a:r>
            <a:r>
              <a:rPr lang="en-US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actions, methods) 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дотроо агуулсан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mn-MN" sz="2000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 </a:t>
            </a:r>
            <a:r>
              <a:rPr lang="ru-RU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хийсвэрлэл</a:t>
            </a:r>
            <a:r>
              <a:rPr lang="mn-MN" sz="2000" spc="-7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000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33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7100</TotalTime>
  <Words>3520</Words>
  <Application>Microsoft Office PowerPoint</Application>
  <PresentationFormat>Widescreen</PresentationFormat>
  <Paragraphs>684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微软雅黑</vt:lpstr>
      <vt:lpstr>宋体</vt:lpstr>
      <vt:lpstr>宋体</vt:lpstr>
      <vt:lpstr>Arial</vt:lpstr>
      <vt:lpstr>Arial MT</vt:lpstr>
      <vt:lpstr>Bahnschrift SemiLight Condensed</vt:lpstr>
      <vt:lpstr>Calibri</vt:lpstr>
      <vt:lpstr>Consolas</vt:lpstr>
      <vt:lpstr>Microsoft Sans Serif</vt:lpstr>
      <vt:lpstr>Segoe UI</vt:lpstr>
      <vt:lpstr>Segoe UI Light</vt:lpstr>
      <vt:lpstr>Verdana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Зэрэгцээ хэрэгжилт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5347</cp:revision>
  <cp:lastPrinted>2020-09-29T13:04:51Z</cp:lastPrinted>
  <dcterms:created xsi:type="dcterms:W3CDTF">2018-02-05T16:00:00Z</dcterms:created>
  <dcterms:modified xsi:type="dcterms:W3CDTF">2023-02-08T08:59:25Z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