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8" r:id="rId2"/>
    <p:sldId id="259" r:id="rId3"/>
    <p:sldId id="260" r:id="rId4"/>
    <p:sldId id="262" r:id="rId5"/>
    <p:sldId id="261" r:id="rId6"/>
    <p:sldId id="264" r:id="rId7"/>
    <p:sldId id="265" r:id="rId8"/>
    <p:sldId id="263" r:id="rId9"/>
    <p:sldId id="268" r:id="rId10"/>
    <p:sldId id="269" r:id="rId11"/>
    <p:sldId id="267" r:id="rId12"/>
    <p:sldId id="270" r:id="rId13"/>
    <p:sldId id="266" r:id="rId14"/>
  </p:sldIdLst>
  <p:sldSz cx="9144000" cy="5143500" type="screen16x9"/>
  <p:notesSz cx="13004800" cy="9753600"/>
  <p:defaultTextStyle>
    <a:defPPr>
      <a:defRPr lang="de-DE"/>
    </a:defPPr>
    <a:lvl1pPr marL="0" algn="l" defTabSz="28696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6962" algn="l" defTabSz="28696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3925" algn="l" defTabSz="28696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60887" algn="l" defTabSz="28696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47851" algn="l" defTabSz="28696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34813" algn="l" defTabSz="28696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21776" algn="l" defTabSz="28696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08738" algn="l" defTabSz="28696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95702" algn="l" defTabSz="28696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-1164" userDrawn="1">
          <p15:clr>
            <a:srgbClr val="A4A3A4"/>
          </p15:clr>
        </p15:guide>
        <p15:guide id="2" pos="-4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96D4"/>
    <a:srgbClr val="D0D8E8"/>
    <a:srgbClr val="F5F4F0"/>
    <a:srgbClr val="F4F2EA"/>
    <a:srgbClr val="4F334E"/>
    <a:srgbClr val="8390FF"/>
    <a:srgbClr val="948B6C"/>
    <a:srgbClr val="FBC1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02" autoAdjust="0"/>
    <p:restoredTop sz="94576" autoAdjust="0"/>
  </p:normalViewPr>
  <p:slideViewPr>
    <p:cSldViewPr>
      <p:cViewPr varScale="1">
        <p:scale>
          <a:sx n="139" d="100"/>
          <a:sy n="139" d="100"/>
        </p:scale>
        <p:origin x="672" y="114"/>
      </p:cViewPr>
      <p:guideLst>
        <p:guide orient="horz" pos="-1164"/>
        <p:guide pos="-4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DDC49-609A-3B44-A1C6-133788245302}" type="datetime1">
              <a:rPr lang="de-DE" smtClean="0"/>
              <a:pPr/>
              <a:t>23.06.2025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525CF-7212-804E-9855-29706471529B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645022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661A5-9AB9-1949-9B9A-C46C190AE8BF}" type="datetime1">
              <a:rPr lang="de-DE" smtClean="0"/>
              <a:pPr/>
              <a:t>23.06.2025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251200" y="731838"/>
            <a:ext cx="6502400" cy="3657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300163" y="4632325"/>
            <a:ext cx="10404475" cy="4389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7366000" y="9264650"/>
            <a:ext cx="5635625" cy="4873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A433B-D369-FE47-BCB2-D5C24AAD91F8}" type="slidenum">
              <a:rPr lang="de-DE" smtClean="0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87222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28696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286962" algn="l" defTabSz="28696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573925" algn="l" defTabSz="28696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860887" algn="l" defTabSz="28696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147851" algn="l" defTabSz="28696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434813" algn="l" defTabSz="28696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721776" algn="l" defTabSz="28696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008738" algn="l" defTabSz="28696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295702" algn="l" defTabSz="286962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60" y="4877217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dirty="0"/>
              <a:t>Georg-August-Universität Göttingen</a:t>
            </a:r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10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FC1A0-EAC7-FF46-B484-6832FF4081D7}" type="datetime1">
              <a:rPr lang="de-DE" smtClean="0"/>
              <a:pPr/>
              <a:t>23.06.2025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10"/>
          </p:nvPr>
        </p:nvSpPr>
        <p:spPr>
          <a:xfrm>
            <a:off x="8322472" y="4894526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5" name="Titel 14"/>
          <p:cNvSpPr>
            <a:spLocks noGrp="1"/>
          </p:cNvSpPr>
          <p:nvPr>
            <p:ph type="title"/>
          </p:nvPr>
        </p:nvSpPr>
        <p:spPr>
          <a:xfrm>
            <a:off x="549124" y="2451200"/>
            <a:ext cx="7623279" cy="584775"/>
          </a:xfrm>
          <a:prstGeom prst="rect">
            <a:avLst/>
          </a:prstGeom>
        </p:spPr>
        <p:txBody>
          <a:bodyPr vert="horz"/>
          <a:lstStyle>
            <a:lvl1pPr>
              <a:defRPr sz="4000">
                <a:solidFill>
                  <a:schemeClr val="tx2"/>
                </a:solidFill>
                <a:latin typeface="+mj-lt"/>
              </a:defRPr>
            </a:lvl1pPr>
          </a:lstStyle>
          <a:p>
            <a:endParaRPr lang="de-DE" dirty="0"/>
          </a:p>
        </p:txBody>
      </p:sp>
      <p:sp>
        <p:nvSpPr>
          <p:cNvPr id="74" name="Holder 3"/>
          <p:cNvSpPr>
            <a:spLocks noGrp="1"/>
          </p:cNvSpPr>
          <p:nvPr>
            <p:ph type="body" idx="1"/>
          </p:nvPr>
        </p:nvSpPr>
        <p:spPr>
          <a:xfrm>
            <a:off x="660797" y="2198515"/>
            <a:ext cx="5786438" cy="301228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 i="0" cap="small">
                <a:solidFill>
                  <a:schemeClr val="accent6"/>
                </a:solidFill>
                <a:latin typeface="+mj-lt"/>
                <a:cs typeface="DINPro"/>
              </a:defRPr>
            </a:lvl1pPr>
          </a:lstStyle>
          <a:p>
            <a:endParaRPr dirty="0"/>
          </a:p>
        </p:txBody>
      </p:sp>
      <p:sp>
        <p:nvSpPr>
          <p:cNvPr id="13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4" y="277939"/>
            <a:ext cx="2839641" cy="184666"/>
          </a:xfrm>
          <a:prstGeom prst="rect">
            <a:avLst/>
          </a:prstGeo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  <p:sp>
        <p:nvSpPr>
          <p:cNvPr id="11" name="Untertitel 1"/>
          <p:cNvSpPr>
            <a:spLocks noGrp="1"/>
          </p:cNvSpPr>
          <p:nvPr>
            <p:ph type="subTitle" idx="4"/>
          </p:nvPr>
        </p:nvSpPr>
        <p:spPr>
          <a:xfrm>
            <a:off x="611560" y="3129628"/>
            <a:ext cx="6400800" cy="27699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0800" y="988761"/>
            <a:ext cx="7623279" cy="430887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>
                <a:solidFill>
                  <a:schemeClr val="tx2"/>
                </a:solidFill>
                <a:latin typeface="+mj-lt"/>
                <a:cs typeface="DINPro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7624" y="1635646"/>
            <a:ext cx="5786438" cy="230832"/>
          </a:xfrm>
          <a:prstGeom prst="rect">
            <a:avLst/>
          </a:prstGeom>
        </p:spPr>
        <p:txBody>
          <a:bodyPr lIns="0" tIns="0" rIns="0" bIns="0"/>
          <a:lstStyle>
            <a:lvl1pPr>
              <a:defRPr sz="2000" b="0" i="0">
                <a:solidFill>
                  <a:schemeClr val="accent6"/>
                </a:solidFill>
                <a:latin typeface="+mj-lt"/>
                <a:cs typeface=""/>
              </a:defRPr>
            </a:lvl1pPr>
          </a:lstStyle>
          <a:p>
            <a:endParaRPr dirty="0"/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60" y="4877217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dirty="0"/>
              <a:t>Georg-August-Universität Göttingen</a:t>
            </a:r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10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5EF15-2C16-6A49-87B6-C5AFB945A04B}" type="datetime1">
              <a:rPr lang="de-DE" smtClean="0"/>
              <a:pPr/>
              <a:t>23.06.2025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4"/>
          </p:nvPr>
        </p:nvSpPr>
        <p:spPr>
          <a:xfrm>
            <a:off x="8322472" y="4894526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3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4" y="277939"/>
            <a:ext cx="2839641" cy="184666"/>
          </a:xfrm>
          <a:prstGeom prst="rect">
            <a:avLst/>
          </a:prstGeo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object 2"/>
          <p:cNvSpPr/>
          <p:nvPr userDrawn="1"/>
        </p:nvSpPr>
        <p:spPr>
          <a:xfrm>
            <a:off x="0" y="4781848"/>
            <a:ext cx="9144000" cy="361652"/>
          </a:xfrm>
          <a:custGeom>
            <a:avLst/>
            <a:gdLst/>
            <a:ahLst/>
            <a:cxnLst/>
            <a:rect l="l" t="t" r="r" b="b"/>
            <a:pathLst>
              <a:path w="13004800" h="6896100">
                <a:moveTo>
                  <a:pt x="0" y="6896100"/>
                </a:moveTo>
                <a:lnTo>
                  <a:pt x="13004800" y="6896100"/>
                </a:lnTo>
                <a:lnTo>
                  <a:pt x="13004800" y="0"/>
                </a:lnTo>
                <a:lnTo>
                  <a:pt x="0" y="0"/>
                </a:lnTo>
                <a:lnTo>
                  <a:pt x="0" y="68961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sz="11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60800" y="988761"/>
            <a:ext cx="7623279" cy="430887"/>
          </a:xfrm>
          <a:prstGeom prst="rect">
            <a:avLst/>
          </a:prstGeom>
        </p:spPr>
        <p:txBody>
          <a:bodyPr lIns="0" tIns="0" rIns="0" bIns="0"/>
          <a:lstStyle>
            <a:lvl1pPr>
              <a:defRPr sz="3200" b="0" i="0">
                <a:solidFill>
                  <a:schemeClr val="tx2"/>
                </a:solidFill>
                <a:latin typeface="+mj-lt"/>
                <a:cs typeface="DINPro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99595" y="1635646"/>
            <a:ext cx="5811749" cy="230832"/>
          </a:xfrm>
          <a:prstGeom prst="rect">
            <a:avLst/>
          </a:prstGeom>
        </p:spPr>
        <p:txBody>
          <a:bodyPr lIns="0" tIns="0" rIns="0" bIns="0"/>
          <a:lstStyle>
            <a:lvl1pPr marL="285750" indent="-285750">
              <a:spcAft>
                <a:spcPts val="377"/>
              </a:spcAft>
              <a:buClr>
                <a:schemeClr val="tx2"/>
              </a:buClr>
              <a:buSzPct val="104000"/>
              <a:buFont typeface="Calibri" panose="020F0502020204030204" pitchFamily="34" charset="0"/>
              <a:buChar char="•"/>
              <a:defRPr sz="2000" b="0" i="0" baseline="0">
                <a:solidFill>
                  <a:schemeClr val="accent6"/>
                </a:solidFill>
                <a:latin typeface="+mj-lt"/>
                <a:cs typeface=""/>
              </a:defRPr>
            </a:lvl1pPr>
          </a:lstStyle>
          <a:p>
            <a:endParaRPr lang="de-DE" dirty="0"/>
          </a:p>
        </p:txBody>
      </p:sp>
      <p:sp>
        <p:nvSpPr>
          <p:cNvPr id="11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4" y="277939"/>
            <a:ext cx="2839641" cy="184666"/>
          </a:xfrm>
          <a:prstGeom prst="rect">
            <a:avLst/>
          </a:prstGeo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  <p:sp>
        <p:nvSpPr>
          <p:cNvPr id="8" name="Holder 4"/>
          <p:cNvSpPr>
            <a:spLocks noGrp="1"/>
          </p:cNvSpPr>
          <p:nvPr>
            <p:ph type="ftr" sz="quarter" idx="3"/>
          </p:nvPr>
        </p:nvSpPr>
        <p:spPr>
          <a:xfrm>
            <a:off x="1732360" y="4877217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dirty="0"/>
              <a:t>Georg-August-Universität Göttingen</a:t>
            </a:r>
          </a:p>
        </p:txBody>
      </p:sp>
      <p:sp>
        <p:nvSpPr>
          <p:cNvPr id="9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10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5EF15-2C16-6A49-87B6-C5AFB945A04B}" type="datetime1">
              <a:rPr lang="de-DE" smtClean="0"/>
              <a:pPr/>
              <a:t>23.06.2025</a:t>
            </a:fld>
            <a:endParaRPr lang="en-US" dirty="0"/>
          </a:p>
        </p:txBody>
      </p:sp>
      <p:sp>
        <p:nvSpPr>
          <p:cNvPr id="10" name="Holder 6"/>
          <p:cNvSpPr>
            <a:spLocks noGrp="1"/>
          </p:cNvSpPr>
          <p:nvPr>
            <p:ph type="sldNum" sz="quarter" idx="4"/>
          </p:nvPr>
        </p:nvSpPr>
        <p:spPr>
          <a:xfrm>
            <a:off x="8322472" y="4894526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Groß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30"/>
          <p:cNvSpPr>
            <a:spLocks noGrp="1"/>
          </p:cNvSpPr>
          <p:nvPr>
            <p:ph type="body" sz="quarter" idx="12" hasCustomPrompt="1"/>
          </p:nvPr>
        </p:nvSpPr>
        <p:spPr>
          <a:xfrm>
            <a:off x="5965034" y="277939"/>
            <a:ext cx="2839641" cy="184666"/>
          </a:xfrm>
          <a:prstGeom prst="rect">
            <a:avLst/>
          </a:prstGeom>
        </p:spPr>
        <p:txBody>
          <a:bodyPr vert="horz"/>
          <a:lstStyle>
            <a:lvl1pPr algn="r">
              <a:defRPr sz="1200" baseline="0">
                <a:solidFill>
                  <a:srgbClr val="7F7F7F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de-DE" dirty="0"/>
              <a:t>Institut/Zentrum für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>
          <a:xfrm>
            <a:off x="0" y="700088"/>
            <a:ext cx="9144000" cy="410391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1732360" y="4877217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de-DE" dirty="0"/>
              <a:t>Georg-August-Universität Göttingen</a:t>
            </a:r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10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F5EF15-2C16-6A49-87B6-C5AFB945A04B}" type="datetime1">
              <a:rPr lang="de-DE" smtClean="0"/>
              <a:pPr/>
              <a:t>23.06.2025</a:t>
            </a:fld>
            <a:endParaRPr lang="en-US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72" y="4894526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ild 1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2708" y="1525"/>
            <a:ext cx="9130468" cy="5140454"/>
          </a:xfrm>
          <a:prstGeom prst="rect">
            <a:avLst/>
          </a:prstGeom>
        </p:spPr>
      </p:pic>
      <p:sp>
        <p:nvSpPr>
          <p:cNvPr id="7" name="Holder 4"/>
          <p:cNvSpPr>
            <a:spLocks noGrp="1"/>
          </p:cNvSpPr>
          <p:nvPr>
            <p:ph type="ftr" sz="quarter" idx="3"/>
          </p:nvPr>
        </p:nvSpPr>
        <p:spPr>
          <a:xfrm>
            <a:off x="1732360" y="4877217"/>
            <a:ext cx="6054328" cy="145733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 sz="900">
                <a:solidFill>
                  <a:srgbClr val="17375E"/>
                </a:solidFill>
              </a:defRPr>
            </a:lvl1pPr>
          </a:lstStyle>
          <a:p>
            <a:r>
              <a:rPr lang="de-DE" dirty="0"/>
              <a:t>Georg-August-Universität Göttingen</a:t>
            </a:r>
          </a:p>
        </p:txBody>
      </p:sp>
      <p:sp>
        <p:nvSpPr>
          <p:cNvPr id="8" name="Holder 5"/>
          <p:cNvSpPr>
            <a:spLocks noGrp="1"/>
          </p:cNvSpPr>
          <p:nvPr>
            <p:ph type="dt" sz="half" idx="2"/>
          </p:nvPr>
        </p:nvSpPr>
        <p:spPr>
          <a:xfrm>
            <a:off x="218599" y="4875610"/>
            <a:ext cx="1031558" cy="14734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51442-76F6-0047-9EC6-9C35C6FEA6B1}" type="datetime1">
              <a:rPr lang="de-DE" smtClean="0"/>
              <a:pPr/>
              <a:t>23.06.2025</a:t>
            </a:fld>
            <a:endParaRPr lang="en-US" dirty="0"/>
          </a:p>
        </p:txBody>
      </p:sp>
      <p:sp>
        <p:nvSpPr>
          <p:cNvPr id="9" name="Holder 6"/>
          <p:cNvSpPr>
            <a:spLocks noGrp="1"/>
          </p:cNvSpPr>
          <p:nvPr>
            <p:ph type="sldNum" sz="quarter" idx="4"/>
          </p:nvPr>
        </p:nvSpPr>
        <p:spPr>
          <a:xfrm>
            <a:off x="8322472" y="4894526"/>
            <a:ext cx="602933" cy="1284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D787AB-1B6E-8B56-CFB5-1BA8C0FC9EB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4111625" y="4897120"/>
            <a:ext cx="9556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200">
                <a:solidFill>
                  <a:srgbClr val="C00000">
                    <a:alpha val="50000"/>
                  </a:srgbClr>
                </a:solidFill>
                <a:latin typeface="BMW Group Condensed"/>
              </a:rPr>
              <a:t>CONFIDENTIAL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6" r:id="rId3"/>
    <p:sldLayoutId id="2147483668" r:id="rId4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86984">
        <a:defRPr>
          <a:latin typeface="+mn-lt"/>
          <a:ea typeface="+mn-ea"/>
          <a:cs typeface="+mn-cs"/>
        </a:defRPr>
      </a:lvl2pPr>
      <a:lvl3pPr marL="573969">
        <a:defRPr>
          <a:latin typeface="+mn-lt"/>
          <a:ea typeface="+mn-ea"/>
          <a:cs typeface="+mn-cs"/>
        </a:defRPr>
      </a:lvl3pPr>
      <a:lvl4pPr marL="860953">
        <a:defRPr>
          <a:latin typeface="+mn-lt"/>
          <a:ea typeface="+mn-ea"/>
          <a:cs typeface="+mn-cs"/>
        </a:defRPr>
      </a:lvl4pPr>
      <a:lvl5pPr marL="1147938">
        <a:defRPr>
          <a:latin typeface="+mn-lt"/>
          <a:ea typeface="+mn-ea"/>
          <a:cs typeface="+mn-cs"/>
        </a:defRPr>
      </a:lvl5pPr>
      <a:lvl6pPr marL="1434921">
        <a:defRPr>
          <a:latin typeface="+mn-lt"/>
          <a:ea typeface="+mn-ea"/>
          <a:cs typeface="+mn-cs"/>
        </a:defRPr>
      </a:lvl6pPr>
      <a:lvl7pPr marL="1721907">
        <a:defRPr>
          <a:latin typeface="+mn-lt"/>
          <a:ea typeface="+mn-ea"/>
          <a:cs typeface="+mn-cs"/>
        </a:defRPr>
      </a:lvl7pPr>
      <a:lvl8pPr marL="2008891">
        <a:defRPr>
          <a:latin typeface="+mn-lt"/>
          <a:ea typeface="+mn-ea"/>
          <a:cs typeface="+mn-cs"/>
        </a:defRPr>
      </a:lvl8pPr>
      <a:lvl9pPr marL="2295876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86984">
        <a:defRPr>
          <a:latin typeface="+mn-lt"/>
          <a:ea typeface="+mn-ea"/>
          <a:cs typeface="+mn-cs"/>
        </a:defRPr>
      </a:lvl2pPr>
      <a:lvl3pPr marL="573969">
        <a:defRPr>
          <a:latin typeface="+mn-lt"/>
          <a:ea typeface="+mn-ea"/>
          <a:cs typeface="+mn-cs"/>
        </a:defRPr>
      </a:lvl3pPr>
      <a:lvl4pPr marL="860953">
        <a:defRPr>
          <a:latin typeface="+mn-lt"/>
          <a:ea typeface="+mn-ea"/>
          <a:cs typeface="+mn-cs"/>
        </a:defRPr>
      </a:lvl4pPr>
      <a:lvl5pPr marL="1147938">
        <a:defRPr>
          <a:latin typeface="+mn-lt"/>
          <a:ea typeface="+mn-ea"/>
          <a:cs typeface="+mn-cs"/>
        </a:defRPr>
      </a:lvl5pPr>
      <a:lvl6pPr marL="1434921">
        <a:defRPr>
          <a:latin typeface="+mn-lt"/>
          <a:ea typeface="+mn-ea"/>
          <a:cs typeface="+mn-cs"/>
        </a:defRPr>
      </a:lvl6pPr>
      <a:lvl7pPr marL="1721907">
        <a:defRPr>
          <a:latin typeface="+mn-lt"/>
          <a:ea typeface="+mn-ea"/>
          <a:cs typeface="+mn-cs"/>
        </a:defRPr>
      </a:lvl7pPr>
      <a:lvl8pPr marL="2008891">
        <a:defRPr>
          <a:latin typeface="+mn-lt"/>
          <a:ea typeface="+mn-ea"/>
          <a:cs typeface="+mn-cs"/>
        </a:defRPr>
      </a:lvl8pPr>
      <a:lvl9pPr marL="2295876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mepago/saint" TargetMode="External"/><Relationship Id="rId2" Type="http://schemas.openxmlformats.org/officeDocument/2006/relationships/hyperlink" Target="https://huggingface.co/docs/transformers/main/model_doc/table-transformer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hyperlink" Target="https://scikit-learn.org/stable/modules/generated/sklearn.linear_model.LinearRegression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(PPP)	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Untertitel 4"/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</a:t>
            </a:r>
            <a:r>
              <a:rPr lang="de-DE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endParaRPr lang="de-DE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380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B74DD-4E15-D82F-3A86-2887C760C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B7B6C-042C-9E0A-263D-F5E991B7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Models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Random forest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478BB-2A49-EC70-1B5F-C5828BA6F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800" y="1563638"/>
            <a:ext cx="3335137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EF1DBF-491F-2A39-EB29-2C8C2DB47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41BF1F-E3F5-5351-E682-8724B9F3FB2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23.06.2025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B3883-41D5-4F41-51F8-CE8DC40CB0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C0438B-465C-6444-D958-B81ECC9EEC7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62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09AC1-0C75-DB21-9E54-947CB2D39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57BA8-2D4E-1F76-E1D3-BEA0777D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Models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Transformers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14FEE-FD96-3315-93F0-50F8B906C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799" y="1635646"/>
            <a:ext cx="3335137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HuggingFace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Table Transformer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https://huggingface.co/docs/transformers/main/model_doc/table-transformer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SAINT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https://github.com/somepago/saint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03DE8-122F-779D-486E-ED3DA208B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4B352-0188-9546-152E-B2F4FE60105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23.06.2025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6337B-F845-B65C-80D6-61DDD2EA0A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E9C97D-C338-81EE-0734-8AA5048BB36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D2DC5B-0938-9020-C7EF-8B8043526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568026"/>
            <a:ext cx="3059832" cy="22210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D83F4E-7DD7-1F68-1B0A-BA73239CCC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2832" y="3294692"/>
            <a:ext cx="3598168" cy="125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4785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D0B76-2370-447B-BB4D-A99486289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ED01C-0BF6-738D-FCC8-705427351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Models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CNN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25B4D-4C24-323C-E102-AF587B10F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800" y="1563638"/>
            <a:ext cx="3335137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3089A4-4650-AD99-27E2-D872066BA7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51CC2-21D6-0281-178B-DBC1CF1372F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23.06.2025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D0713-4B85-EC7D-8879-606E9D6D4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12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532FE84-82BF-8A1E-4663-6F315E91C4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30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CF843-F494-AC26-D1F0-534F17001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9F9D-60EB-664A-4691-63ECBD995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Burn-down Chart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78A4B8-DBE0-EDB0-9C4E-2C3F1B714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>
                <a:latin typeface="Times New Roman" panose="02020603050405020304" pitchFamily="18" charset="0"/>
                <a:cs typeface="Times New Roman" panose="02020603050405020304" pitchFamily="18" charset="0"/>
              </a:rPr>
              <a:t>Georg-August-Universität Göttingen</a:t>
            </a:r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463E01-5CB2-4D93-E814-300A5461A4A4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23.06.2025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E21CB-8264-57DC-7BB8-EE1EF926E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de-D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B6C85B-BECF-44C3-8915-A60DE234D5B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2C8D55-162B-F03C-B02C-947669DAC20C}"/>
              </a:ext>
            </a:extLst>
          </p:cNvPr>
          <p:cNvCxnSpPr/>
          <p:nvPr/>
        </p:nvCxnSpPr>
        <p:spPr>
          <a:xfrm flipV="1">
            <a:off x="827584" y="1635646"/>
            <a:ext cx="0" cy="2808312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08F803C-3D8A-77F5-C075-6C4BD96FF797}"/>
              </a:ext>
            </a:extLst>
          </p:cNvPr>
          <p:cNvCxnSpPr>
            <a:cxnSpLocks/>
          </p:cNvCxnSpPr>
          <p:nvPr/>
        </p:nvCxnSpPr>
        <p:spPr>
          <a:xfrm>
            <a:off x="827584" y="4443958"/>
            <a:ext cx="7488832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AED38B-BDC2-806F-11A8-BE5CA08C5134}"/>
              </a:ext>
            </a:extLst>
          </p:cNvPr>
          <p:cNvCxnSpPr>
            <a:cxnSpLocks/>
          </p:cNvCxnSpPr>
          <p:nvPr/>
        </p:nvCxnSpPr>
        <p:spPr>
          <a:xfrm>
            <a:off x="827584" y="1995686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AA44A1-42D8-98BE-60CF-984C69423D74}"/>
              </a:ext>
            </a:extLst>
          </p:cNvPr>
          <p:cNvCxnSpPr>
            <a:cxnSpLocks/>
          </p:cNvCxnSpPr>
          <p:nvPr/>
        </p:nvCxnSpPr>
        <p:spPr>
          <a:xfrm>
            <a:off x="2699792" y="2571750"/>
            <a:ext cx="18722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9745C7-CE3D-0A92-66ED-878EC65C2C84}"/>
              </a:ext>
            </a:extLst>
          </p:cNvPr>
          <p:cNvCxnSpPr>
            <a:cxnSpLocks/>
          </p:cNvCxnSpPr>
          <p:nvPr/>
        </p:nvCxnSpPr>
        <p:spPr>
          <a:xfrm>
            <a:off x="4572000" y="3507854"/>
            <a:ext cx="93610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DDB148-1BB9-0778-C0DF-E977CC0CD057}"/>
              </a:ext>
            </a:extLst>
          </p:cNvPr>
          <p:cNvCxnSpPr>
            <a:cxnSpLocks/>
          </p:cNvCxnSpPr>
          <p:nvPr/>
        </p:nvCxnSpPr>
        <p:spPr>
          <a:xfrm>
            <a:off x="4572000" y="2571750"/>
            <a:ext cx="0" cy="936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0C4167B-8F80-E229-926F-D2B341232898}"/>
              </a:ext>
            </a:extLst>
          </p:cNvPr>
          <p:cNvCxnSpPr>
            <a:cxnSpLocks/>
          </p:cNvCxnSpPr>
          <p:nvPr/>
        </p:nvCxnSpPr>
        <p:spPr>
          <a:xfrm>
            <a:off x="2699792" y="1995686"/>
            <a:ext cx="0" cy="576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855FE67-BA57-2501-E3E5-C3E83B2F9C1D}"/>
              </a:ext>
            </a:extLst>
          </p:cNvPr>
          <p:cNvCxnSpPr>
            <a:cxnSpLocks/>
          </p:cNvCxnSpPr>
          <p:nvPr/>
        </p:nvCxnSpPr>
        <p:spPr>
          <a:xfrm>
            <a:off x="5519151" y="3507854"/>
            <a:ext cx="1" cy="5040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3BBBABA-CE81-0117-3F34-A79AAB1A3FFE}"/>
              </a:ext>
            </a:extLst>
          </p:cNvPr>
          <p:cNvSpPr txBox="1"/>
          <p:nvPr/>
        </p:nvSpPr>
        <p:spPr>
          <a:xfrm>
            <a:off x="1250157" y="1720494"/>
            <a:ext cx="113845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Preprocessing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B56E3F-1A10-A0CD-0725-2B35474C015B}"/>
              </a:ext>
            </a:extLst>
          </p:cNvPr>
          <p:cNvSpPr txBox="1"/>
          <p:nvPr/>
        </p:nvSpPr>
        <p:spPr>
          <a:xfrm>
            <a:off x="2900759" y="2271811"/>
            <a:ext cx="15023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Feature Engineering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A2BC45-2093-623A-F83F-387D9A7E9451}"/>
              </a:ext>
            </a:extLst>
          </p:cNvPr>
          <p:cNvSpPr txBox="1"/>
          <p:nvPr/>
        </p:nvSpPr>
        <p:spPr>
          <a:xfrm>
            <a:off x="4572001" y="3063188"/>
            <a:ext cx="115212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Build a Predictive Model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1DD031-E601-39E8-18F6-A585E927A67C}"/>
              </a:ext>
            </a:extLst>
          </p:cNvPr>
          <p:cNvSpPr txBox="1"/>
          <p:nvPr/>
        </p:nvSpPr>
        <p:spPr>
          <a:xfrm>
            <a:off x="5550415" y="3750302"/>
            <a:ext cx="18149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Evaluation &amp; Fine Tuning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781309F-DA60-95F4-1CC8-5F9C7B799BA6}"/>
              </a:ext>
            </a:extLst>
          </p:cNvPr>
          <p:cNvCxnSpPr>
            <a:cxnSpLocks/>
          </p:cNvCxnSpPr>
          <p:nvPr/>
        </p:nvCxnSpPr>
        <p:spPr>
          <a:xfrm>
            <a:off x="5508104" y="4011910"/>
            <a:ext cx="18767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EFEFF73-9A91-D024-37E1-1BF47437883E}"/>
              </a:ext>
            </a:extLst>
          </p:cNvPr>
          <p:cNvCxnSpPr>
            <a:cxnSpLocks/>
          </p:cNvCxnSpPr>
          <p:nvPr/>
        </p:nvCxnSpPr>
        <p:spPr>
          <a:xfrm>
            <a:off x="7384854" y="4011910"/>
            <a:ext cx="0" cy="4320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79D3916-789C-E855-F38C-3E005AB90CA6}"/>
              </a:ext>
            </a:extLst>
          </p:cNvPr>
          <p:cNvSpPr txBox="1"/>
          <p:nvPr/>
        </p:nvSpPr>
        <p:spPr>
          <a:xfrm>
            <a:off x="7005300" y="4443957"/>
            <a:ext cx="7200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 16-18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64DE94FD-F0E6-81E2-BDA2-9871C0AF9281}"/>
              </a:ext>
            </a:extLst>
          </p:cNvPr>
          <p:cNvCxnSpPr>
            <a:cxnSpLocks/>
          </p:cNvCxnSpPr>
          <p:nvPr/>
        </p:nvCxnSpPr>
        <p:spPr>
          <a:xfrm>
            <a:off x="4572000" y="3507854"/>
            <a:ext cx="947152" cy="2424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6E1A0AA-E1C6-5557-DD5C-84805F1926DB}"/>
              </a:ext>
            </a:extLst>
          </p:cNvPr>
          <p:cNvCxnSpPr>
            <a:cxnSpLocks/>
          </p:cNvCxnSpPr>
          <p:nvPr/>
        </p:nvCxnSpPr>
        <p:spPr>
          <a:xfrm>
            <a:off x="4571999" y="3507854"/>
            <a:ext cx="947151" cy="1332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6719AD-4851-3B84-07B6-950A1BF2E18C}"/>
              </a:ext>
            </a:extLst>
          </p:cNvPr>
          <p:cNvCxnSpPr>
            <a:cxnSpLocks/>
          </p:cNvCxnSpPr>
          <p:nvPr/>
        </p:nvCxnSpPr>
        <p:spPr>
          <a:xfrm>
            <a:off x="4571999" y="3507854"/>
            <a:ext cx="958198" cy="431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6B3FA4C1-05EB-A8A8-D586-91CD7F51E752}"/>
              </a:ext>
            </a:extLst>
          </p:cNvPr>
          <p:cNvSpPr/>
          <p:nvPr/>
        </p:nvSpPr>
        <p:spPr>
          <a:xfrm>
            <a:off x="2634575" y="2206594"/>
            <a:ext cx="130434" cy="130434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64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863ED-97C2-119B-3B2E-EEBCE74D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4FECB-E287-58A8-D1C9-B8BF3D894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800" y="1635646"/>
            <a:ext cx="5786438" cy="230832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Plan</a:t>
            </a:r>
          </a:p>
          <a:p>
            <a:pPr marL="744184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  <a:p>
            <a:pPr marL="744184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models to train</a:t>
            </a:r>
          </a:p>
          <a:p>
            <a:pPr marL="744184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or Polynomial Regression</a:t>
            </a:r>
          </a:p>
          <a:p>
            <a:pPr marL="744184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744184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Transformers</a:t>
            </a:r>
          </a:p>
          <a:p>
            <a:pPr marL="744184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</a:t>
            </a:r>
          </a:p>
          <a:p>
            <a:pPr marL="744184" lvl="1" indent="-457200">
              <a:buFont typeface="+mj-lt"/>
              <a:buAutoNum type="arabicPeriod"/>
            </a:pPr>
            <a:r>
              <a:rPr lang="en-US" sz="20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Burn-down chart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74700-A528-4034-13EF-0B85CC6147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C04C8-E7DF-A8EA-4D84-E180253DAC1A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23.06.2025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A2E75-ABB5-220D-1765-6ED709001C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F5B5C4-1AC9-3B58-C21E-D47AC6C704F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2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33409-F5D7-645C-214D-8FE025D9C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71AFA-285F-FC67-1AD1-09B5BF6CB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818A41-E400-6FAD-76CB-6AD4A172C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799" y="1635646"/>
            <a:ext cx="8143875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the different </a:t>
            </a:r>
            <a:r>
              <a:rPr lang="en-US" sz="1800" dirty="0">
                <a:latin typeface="Lucida Console" panose="020B0609040504020204" pitchFamily="49" charset="0"/>
                <a:cs typeface="Times New Roman" panose="02020603050405020304" pitchFamily="18" charset="0"/>
              </a:rPr>
              <a:t>.csv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dirty="0">
                <a:latin typeface="Lucida Console" panose="020B0609040504020204" pitchFamily="49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Lucida Console" panose="020B0609040504020204" pitchFamily="49" charset="0"/>
                <a:cs typeface="Times New Roman" panose="02020603050405020304" pitchFamily="18" charset="0"/>
              </a:rPr>
              <a:t>DataFrames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Replacing and erasing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empty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 or fields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end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cleaned data.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E05590-414B-EA9E-42C3-BD10030AC6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2974C-654E-B285-E7D6-E23B06E6542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23.06.2025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70C7B-D387-8B94-2E12-DE7240EA4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8F5AC69-BAF6-06D1-3AC8-8CC8E9B937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BC593CB-3DA0-EB00-9503-9C585F1F4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070418"/>
            <a:ext cx="3598168" cy="21877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ACE8BE-E6CB-8974-9A37-384EF9E9F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181" y="2750802"/>
            <a:ext cx="4102224" cy="153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086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41FD5-78F0-78A2-037D-96294B7C8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7D42-918A-E09C-C46D-7FFCFA44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Current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FB93AF-B364-6EE1-E91D-A4E6FB896E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800" y="1851670"/>
            <a:ext cx="8143875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data after running our data cleaning on it.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A1C9E9-BD87-3E42-1723-E07F91F7D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183AD-D758-4AD7-ADAA-A9160F28ECE7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23.06.2025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8C549-35E1-AE0F-42CF-89A40DF6C1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C506552-9932-01C6-EDC1-C4F26854365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A91A2BC-CF2D-9894-2D9F-43930F694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84" y="2295658"/>
            <a:ext cx="7983431" cy="66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565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E4920-01F5-45C1-437D-32954B90B1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C7D64-F33B-4064-C4A5-DABAD7EEC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Normalization strategy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7C6BE-5293-7003-8B58-825432FFD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E8B59-2CC2-0849-169D-845498D2D9F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23.06.2025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08343-2411-A147-3086-2F6A9C6AA4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6C56980-BEDF-0806-0983-494ADADFC6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88C109-B2CD-9E2B-AAA3-EF9C81E94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800" y="1635646"/>
            <a:ext cx="8143875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Z-Score Standardization</a:t>
            </a:r>
          </a:p>
          <a:p>
            <a:pPr marL="629884" lvl="1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Our features vary in Scale</a:t>
            </a:r>
          </a:p>
          <a:p>
            <a:pPr marL="629884" lvl="1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not necessarily bounded within a fixed range.</a:t>
            </a:r>
          </a:p>
          <a:p>
            <a:pPr marL="629884" lvl="1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May include outliers,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e.g.: a listing with a </a:t>
            </a:r>
            <a:r>
              <a:rPr lang="en-US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maximum_nights_y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1125</a:t>
            </a:r>
            <a:b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Z-score standardization might be well-suited here because it centers data around 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mean = 0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standard </a:t>
            </a: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deviation = 1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which helps models treat all features equally, even if they come from different scales.</a:t>
            </a:r>
          </a:p>
        </p:txBody>
      </p:sp>
    </p:spTree>
    <p:extLst>
      <p:ext uri="{BB962C8B-B14F-4D97-AF65-F5344CB8AC3E}">
        <p14:creationId xmlns:p14="http://schemas.microsoft.com/office/powerpoint/2010/main" val="1146424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E4A6F-2785-677A-CE2C-4C35B7809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AFE68-D29D-A17B-43D6-B33EE300D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Normalization strategy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4B60C5-0F98-93DC-F1D8-B701C8C70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CE085-3FF9-82F2-504B-7E5A958503F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23.06.2025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8BB51-329B-8C20-6EA2-615E599BD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DAB3C5-1B33-4279-99A3-8C71EEB0407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9FE5A6D-A1AC-5D83-C35E-9E9A52CC2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800" y="1635646"/>
            <a:ext cx="8143875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example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Z-Score Standardization</a:t>
            </a:r>
          </a:p>
          <a:p>
            <a:pPr marL="629884" lvl="1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scikit-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learn’s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StandardScaler</a:t>
            </a:r>
            <a:endParaRPr lang="en-US" dirty="0">
              <a:solidFill>
                <a:schemeClr val="tx1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solidFill>
                <a:schemeClr val="tx1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scaled_data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scaler.fit_transform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df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[['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minimum_nights_y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', '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maximum_nights_y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’]])</a:t>
            </a:r>
          </a:p>
          <a:p>
            <a:pPr lvl="1"/>
            <a:endParaRPr lang="en-US" sz="1600" dirty="0">
              <a:solidFill>
                <a:schemeClr val="tx1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pPr marL="572734" lvl="1" indent="-285750">
              <a:buFont typeface="Wingdings" pitchFamily="2" charset="2"/>
              <a:buChar char="Ø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with pandas:</a:t>
            </a:r>
          </a:p>
          <a:p>
            <a:pPr marL="572734" lvl="1" indent="-285750">
              <a:buFont typeface="Wingdings" pitchFamily="2" charset="2"/>
              <a:buChar char="Ø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df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['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min_nights_z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'] = (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df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['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minimum_nights_y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'] - 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df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['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minimum_nights_y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'].mean()) / 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df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['</a:t>
            </a:r>
            <a:r>
              <a:rPr lang="en-US" sz="1600" dirty="0" err="1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minimum_nights_y</a:t>
            </a:r>
            <a:r>
              <a:rPr lang="en-US" sz="1600" dirty="0">
                <a:solidFill>
                  <a:schemeClr val="tx1"/>
                </a:solidFill>
                <a:latin typeface="Lucida Console" panose="020B0609040504020204" pitchFamily="49" charset="0"/>
                <a:cs typeface="Times New Roman" panose="02020603050405020304" pitchFamily="18" charset="0"/>
              </a:rPr>
              <a:t>'].std()</a:t>
            </a:r>
          </a:p>
        </p:txBody>
      </p:sp>
    </p:spTree>
    <p:extLst>
      <p:ext uri="{BB962C8B-B14F-4D97-AF65-F5344CB8AC3E}">
        <p14:creationId xmlns:p14="http://schemas.microsoft.com/office/powerpoint/2010/main" val="23521180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5997B-5E76-C7BA-BF49-9B4D79E95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BF1AA-375C-949D-B0E5-A43B8183E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Normalization strategy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43B177-D1D4-17EB-3C26-AAF7182FF3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CC2329-2EEC-1785-AE1B-A31B01ED97F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23.06.2025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82F27C-209E-C487-D32F-9078149E2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48326F7-63B5-99B6-C3C8-72E7125C8AA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0D6F2CF-0307-FE78-84F7-7AB47C47B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800" y="1635646"/>
            <a:ext cx="8143875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other Normalization strategies:</a:t>
            </a:r>
            <a:endParaRPr lang="en-US" sz="1400" b="1" i="1" dirty="0">
              <a:solidFill>
                <a:schemeClr val="tx1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  <a:p>
            <a:endParaRPr lang="en-US" sz="1400" b="1" i="1" dirty="0">
              <a:solidFill>
                <a:schemeClr val="tx1"/>
              </a:solidFill>
              <a:latin typeface="Lucida Console" panose="020B0609040504020204" pitchFamily="49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F0C4AA7-48FF-01D3-AB4B-6758CB15DA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028763"/>
              </p:ext>
            </p:extLst>
          </p:nvPr>
        </p:nvGraphicFramePr>
        <p:xfrm>
          <a:off x="641603" y="2065171"/>
          <a:ext cx="7661672" cy="2468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30836">
                  <a:extLst>
                    <a:ext uri="{9D8B030D-6E8A-4147-A177-3AD203B41FA5}">
                      <a16:colId xmlns:a16="http://schemas.microsoft.com/office/drawing/2014/main" val="2861888562"/>
                    </a:ext>
                  </a:extLst>
                </a:gridCol>
                <a:gridCol w="3830836">
                  <a:extLst>
                    <a:ext uri="{9D8B030D-6E8A-4147-A177-3AD203B41FA5}">
                      <a16:colId xmlns:a16="http://schemas.microsoft.com/office/drawing/2014/main" val="25933933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Reason Not Chosen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072806"/>
                  </a:ext>
                </a:extLst>
              </a:tr>
              <a:tr h="4134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Min-Max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Sensitive to outliers, distorts distribution; not ideal if ranges are wide like </a:t>
                      </a:r>
                      <a:r>
                        <a:rPr lang="en-US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max_nights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1125.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070271"/>
                  </a:ext>
                </a:extLst>
              </a:tr>
              <a:tr h="4134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 Transform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appropriate for 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skewed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distributions. We applied it to the 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 (</a:t>
                      </a:r>
                      <a:r>
                        <a:rPr lang="en-US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price_y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but not to features unless we see strong skew.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50389"/>
                  </a:ext>
                </a:extLst>
              </a:tr>
              <a:tr h="4134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Robust 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Could be useful with extreme outliers, but Z-score is more common and effective here unless extreme anomalies dominate.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1560756"/>
                  </a:ext>
                </a:extLst>
              </a:tr>
              <a:tr h="413476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Normalization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Models like linear regression, KNN, or neural networks would perform poorly due to unscaled inputs.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100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653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C824F-7E36-7362-143F-9ADB46BF1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D6C56-4CEA-01D9-3AD8-C7DF16B1C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Models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Team split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0DFC6-E0DB-705C-978F-4A042B8DE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799" y="1635646"/>
            <a:ext cx="8143875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 or Polynomial Regression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(Thies)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or gradient-boosted trees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(Fabian)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(Lennart)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(Defne)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1E09F-2345-341E-0E0E-D8D4510431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8FE6A-8F4D-D434-515B-D264B54B132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23.06.2025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DBDB4-F8FC-39A8-A156-A15C1B79C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4427F3E-7D6A-2E12-E5A2-F2EA77DFD9C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78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49870-27B0-7685-862B-3AEB56953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9D65-759A-962E-F4F3-DDF87E12A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Models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Linear or Polynomial Regression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36AFA-D0E4-5A70-1353-C70E56DFD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0800" y="1563638"/>
            <a:ext cx="3335137" cy="2808312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scikit-learn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https://scikit-learn.org/stable/modules/generated/sklearn.linear_model.LinearRegression.html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1B04E-B54D-CA82-FA87-EF5BC37F6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/>
              <a:t>Georg-August-Universität Göttingen</a:t>
            </a:r>
            <a:endParaRPr lang="de-DE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15A5CF-9BD7-1252-BB15-AEEFA910073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F5EF15-2C16-6A49-87B6-C5AFB945A04B}" type="datetime1">
              <a:rPr lang="de-DE" smtClean="0"/>
              <a:pPr/>
              <a:t>23.06.2025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3A427-7A1A-6DC6-5F8B-989045EA00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6F15528-21DE-4FAA-801E-634DDDAF4B2B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2581F9D-4FEA-92EB-40CF-9EDB007EF7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5B5544-B289-DAEC-091E-C44BD4D543F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84" t="29027" r="22376" b="31736"/>
          <a:stretch>
            <a:fillRect/>
          </a:stretch>
        </p:blipFill>
        <p:spPr bwMode="auto">
          <a:xfrm>
            <a:off x="4700156" y="1491630"/>
            <a:ext cx="2529755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0914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Farben Uni Göttingen">
      <a:dk1>
        <a:sysClr val="windowText" lastClr="000000"/>
      </a:dk1>
      <a:lt1>
        <a:sysClr val="window" lastClr="FFFFFF"/>
      </a:lt1>
      <a:dk2>
        <a:srgbClr val="005F9B"/>
      </a:dk2>
      <a:lt2>
        <a:srgbClr val="50A5D2"/>
      </a:lt2>
      <a:accent1>
        <a:srgbClr val="153268"/>
      </a:accent1>
      <a:accent2>
        <a:srgbClr val="3B3B3A"/>
      </a:accent2>
      <a:accent3>
        <a:srgbClr val="84BFEA"/>
      </a:accent3>
      <a:accent4>
        <a:srgbClr val="EAE2D8"/>
      </a:accent4>
      <a:accent5>
        <a:srgbClr val="F6F4F0"/>
      </a:accent5>
      <a:accent6>
        <a:srgbClr val="575756"/>
      </a:accent6>
      <a:hlink>
        <a:srgbClr val="0033CC"/>
      </a:hlink>
      <a:folHlink>
        <a:srgbClr val="6600CC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527</Words>
  <Application>Microsoft Office PowerPoint</Application>
  <PresentationFormat>On-screen Show (16:9)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BMW Group Condensed</vt:lpstr>
      <vt:lpstr>Calibri</vt:lpstr>
      <vt:lpstr>Lucida Console</vt:lpstr>
      <vt:lpstr>Times New Roman</vt:lpstr>
      <vt:lpstr>Wingdings</vt:lpstr>
      <vt:lpstr>Office Theme</vt:lpstr>
      <vt:lpstr>Price Prediction Project (PPP) </vt:lpstr>
      <vt:lpstr>Agenda</vt:lpstr>
      <vt:lpstr>Data Cleaning</vt:lpstr>
      <vt:lpstr>Data Cleaning – Current View</vt:lpstr>
      <vt:lpstr>Normalization – Normalization strategy</vt:lpstr>
      <vt:lpstr>Normalization – Normalization strategy</vt:lpstr>
      <vt:lpstr>Normalization – Normalization strategy</vt:lpstr>
      <vt:lpstr>Different Models – Team split</vt:lpstr>
      <vt:lpstr>Different Models – Linear or Polynomial Regression</vt:lpstr>
      <vt:lpstr>Different Models – Random forest</vt:lpstr>
      <vt:lpstr>Different Models – Transformers</vt:lpstr>
      <vt:lpstr>Different Models – CNN</vt:lpstr>
      <vt:lpstr>Current Status – Burn-down Chart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Lange, Regina (ZVW);Voss, Christine</dc:creator>
  <cp:lastModifiedBy>Thies Jensen</cp:lastModifiedBy>
  <cp:revision>207</cp:revision>
  <dcterms:created xsi:type="dcterms:W3CDTF">2017-08-09T09:33:14Z</dcterms:created>
  <dcterms:modified xsi:type="dcterms:W3CDTF">2025-06-23T14:05:01Z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2016-08-08T00:00:00Z</vt:filetime>
  </property>
  <property fmtid="{D5CDD505-2E9C-101B-9397-08002B2CF9AE}" pid="3" name="Creator">
    <vt:lpwstr>Adobe InDesign CC 2015 (Macintosh)</vt:lpwstr>
  </property>
  <property fmtid="{D5CDD505-2E9C-101B-9397-08002B2CF9AE}" pid="4" name="LastSaved">
    <vt:filetime>2016-08-08T00:00:00Z</vt:filetime>
  </property>
  <property fmtid="{D5CDD505-2E9C-101B-9397-08002B2CF9AE}" pid="5" name="MSIP_Label_e6935750-240b-48e4-a615-66942a738439_Enabled">
    <vt:lpwstr>true</vt:lpwstr>
  </property>
  <property fmtid="{D5CDD505-2E9C-101B-9397-08002B2CF9AE}" pid="6" name="MSIP_Label_e6935750-240b-48e4-a615-66942a738439_SetDate">
    <vt:lpwstr>2025-06-20T21:05:58Z</vt:lpwstr>
  </property>
  <property fmtid="{D5CDD505-2E9C-101B-9397-08002B2CF9AE}" pid="7" name="MSIP_Label_e6935750-240b-48e4-a615-66942a738439_Method">
    <vt:lpwstr>Standard</vt:lpwstr>
  </property>
  <property fmtid="{D5CDD505-2E9C-101B-9397-08002B2CF9AE}" pid="8" name="MSIP_Label_e6935750-240b-48e4-a615-66942a738439_Name">
    <vt:lpwstr>e6935750-240b-48e4-a615-66942a738439</vt:lpwstr>
  </property>
  <property fmtid="{D5CDD505-2E9C-101B-9397-08002B2CF9AE}" pid="9" name="MSIP_Label_e6935750-240b-48e4-a615-66942a738439_SiteId">
    <vt:lpwstr>ce849bab-cc1c-465b-b62e-18f07c9ac198</vt:lpwstr>
  </property>
  <property fmtid="{D5CDD505-2E9C-101B-9397-08002B2CF9AE}" pid="10" name="MSIP_Label_e6935750-240b-48e4-a615-66942a738439_ActionId">
    <vt:lpwstr>3666613c-5e5f-4367-a1b0-0ec20d72066e</vt:lpwstr>
  </property>
  <property fmtid="{D5CDD505-2E9C-101B-9397-08002B2CF9AE}" pid="11" name="MSIP_Label_e6935750-240b-48e4-a615-66942a738439_ContentBits">
    <vt:lpwstr>2</vt:lpwstr>
  </property>
  <property fmtid="{D5CDD505-2E9C-101B-9397-08002B2CF9AE}" pid="12" name="MSIP_Label_e6935750-240b-48e4-a615-66942a738439_Tag">
    <vt:lpwstr>50, 3, 0, 1</vt:lpwstr>
  </property>
  <property fmtid="{D5CDD505-2E9C-101B-9397-08002B2CF9AE}" pid="13" name="ClassificationContentMarkingFooterLocations">
    <vt:lpwstr>Office Theme:3</vt:lpwstr>
  </property>
  <property fmtid="{D5CDD505-2E9C-101B-9397-08002B2CF9AE}" pid="14" name="ClassificationContentMarkingFooterText">
    <vt:lpwstr>CONFIDENTIAL</vt:lpwstr>
  </property>
</Properties>
</file>