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59" r:id="rId3"/>
    <p:sldId id="260" r:id="rId4"/>
    <p:sldId id="262" r:id="rId5"/>
    <p:sldId id="271" r:id="rId6"/>
    <p:sldId id="261" r:id="rId7"/>
    <p:sldId id="264" r:id="rId8"/>
    <p:sldId id="265" r:id="rId9"/>
    <p:sldId id="263" r:id="rId10"/>
    <p:sldId id="268" r:id="rId11"/>
    <p:sldId id="269" r:id="rId12"/>
    <p:sldId id="267" r:id="rId13"/>
    <p:sldId id="270" r:id="rId14"/>
    <p:sldId id="272" r:id="rId15"/>
    <p:sldId id="276" r:id="rId16"/>
    <p:sldId id="277" r:id="rId17"/>
    <p:sldId id="274" r:id="rId18"/>
    <p:sldId id="278" r:id="rId19"/>
    <p:sldId id="266" r:id="rId20"/>
    <p:sldId id="256" r:id="rId21"/>
  </p:sldIdLst>
  <p:sldSz cx="9144000" cy="5143500" type="screen16x9"/>
  <p:notesSz cx="13004800" cy="9753600"/>
  <p:defaultTextStyle>
    <a:defPPr>
      <a:defRPr lang="de-DE"/>
    </a:defPPr>
    <a:lvl1pPr marL="0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6962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3925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0887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7851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4813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1776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8738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95702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-1164" userDrawn="1">
          <p15:clr>
            <a:srgbClr val="A4A3A4"/>
          </p15:clr>
        </p15:guide>
        <p15:guide id="2" pos="-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6D4"/>
    <a:srgbClr val="D0D8E8"/>
    <a:srgbClr val="F5F4F0"/>
    <a:srgbClr val="F4F2EA"/>
    <a:srgbClr val="4F334E"/>
    <a:srgbClr val="8390FF"/>
    <a:srgbClr val="948B6C"/>
    <a:srgbClr val="FBC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6" autoAdjust="0"/>
    <p:restoredTop sz="94576" autoAdjust="0"/>
  </p:normalViewPr>
  <p:slideViewPr>
    <p:cSldViewPr>
      <p:cViewPr varScale="1">
        <p:scale>
          <a:sx n="190" d="100"/>
          <a:sy n="190" d="100"/>
        </p:scale>
        <p:origin x="744" y="192"/>
      </p:cViewPr>
      <p:guideLst>
        <p:guide orient="horz" pos="-1164"/>
        <p:guide pos="-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DDC49-609A-3B44-A1C6-133788245302}" type="datetime1">
              <a:rPr lang="de-DE" smtClean="0"/>
              <a:pPr/>
              <a:t>24.06.25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525CF-7212-804E-9855-29706471529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4502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61A5-9AB9-1949-9B9A-C46C190AE8BF}" type="datetime1">
              <a:rPr lang="de-DE" smtClean="0"/>
              <a:pPr/>
              <a:t>24.06.25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731838"/>
            <a:ext cx="65024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A433B-D369-FE47-BCB2-D5C24AAD91F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8722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86962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73925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60887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47851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34813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1776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08738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295702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3d3e6bd3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731838"/>
            <a:ext cx="6502400" cy="3657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3d3e6bd331_0_0:notes"/>
          <p:cNvSpPr txBox="1">
            <a:spLocks noGrp="1"/>
          </p:cNvSpPr>
          <p:nvPr>
            <p:ph type="body" idx="1"/>
          </p:nvPr>
        </p:nvSpPr>
        <p:spPr>
          <a:xfrm>
            <a:off x="1300163" y="4632325"/>
            <a:ext cx="10404600" cy="438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33d3e6bd331_0_0:notes"/>
          <p:cNvSpPr txBox="1">
            <a:spLocks noGrp="1"/>
          </p:cNvSpPr>
          <p:nvPr>
            <p:ph type="sldNum" idx="12"/>
          </p:nvPr>
        </p:nvSpPr>
        <p:spPr>
          <a:xfrm>
            <a:off x="7366000" y="9264650"/>
            <a:ext cx="5635500" cy="487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60" y="4877217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Georg-August-Universität Göttingen</a:t>
            </a:r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10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FC1A0-EAC7-FF46-B484-6832FF4081D7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10"/>
          </p:nvPr>
        </p:nvSpPr>
        <p:spPr>
          <a:xfrm>
            <a:off x="8322472" y="4894526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549124" y="2451200"/>
            <a:ext cx="7623279" cy="584775"/>
          </a:xfrm>
          <a:prstGeom prst="rect">
            <a:avLst/>
          </a:prstGeom>
        </p:spPr>
        <p:txBody>
          <a:bodyPr vert="horz"/>
          <a:lstStyle>
            <a:lvl1pPr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endParaRPr lang="de-DE" dirty="0"/>
          </a:p>
        </p:txBody>
      </p:sp>
      <p:sp>
        <p:nvSpPr>
          <p:cNvPr id="74" name="Holder 3"/>
          <p:cNvSpPr>
            <a:spLocks noGrp="1"/>
          </p:cNvSpPr>
          <p:nvPr>
            <p:ph type="body" idx="1"/>
          </p:nvPr>
        </p:nvSpPr>
        <p:spPr>
          <a:xfrm>
            <a:off x="660797" y="2198515"/>
            <a:ext cx="5786438" cy="30122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 cap="small">
                <a:solidFill>
                  <a:schemeClr val="accent6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13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4" y="277939"/>
            <a:ext cx="2839641" cy="184666"/>
          </a:xfrm>
          <a:prstGeom prst="rect">
            <a:avLst/>
          </a:prstGeo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  <p:sp>
        <p:nvSpPr>
          <p:cNvPr id="11" name="Untertitel 1"/>
          <p:cNvSpPr>
            <a:spLocks noGrp="1"/>
          </p:cNvSpPr>
          <p:nvPr>
            <p:ph type="subTitle" idx="4"/>
          </p:nvPr>
        </p:nvSpPr>
        <p:spPr>
          <a:xfrm>
            <a:off x="611560" y="3129628"/>
            <a:ext cx="6400800" cy="276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800" y="988761"/>
            <a:ext cx="7623279" cy="430887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>
                <a:solidFill>
                  <a:schemeClr val="tx2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7624" y="1635646"/>
            <a:ext cx="5786438" cy="230832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accent6"/>
                </a:solidFill>
                <a:latin typeface="+mj-lt"/>
                <a:cs typeface=""/>
              </a:defRPr>
            </a:lvl1pPr>
          </a:lstStyle>
          <a:p>
            <a:endParaRPr dirty="0"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60" y="4877217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Georg-August-Universität Göttingen</a:t>
            </a:r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10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72" y="4894526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4" y="277939"/>
            <a:ext cx="2839641" cy="184666"/>
          </a:xfrm>
          <a:prstGeom prst="rect">
            <a:avLst/>
          </a:prstGeo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800" y="988761"/>
            <a:ext cx="7623279" cy="430887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>
                <a:solidFill>
                  <a:schemeClr val="tx2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9595" y="1635646"/>
            <a:ext cx="5811749" cy="230832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spcAft>
                <a:spcPts val="377"/>
              </a:spcAft>
              <a:buClr>
                <a:schemeClr val="tx2"/>
              </a:buClr>
              <a:buSzPct val="104000"/>
              <a:buFont typeface="Calibri" panose="020F0502020204030204" pitchFamily="34" charset="0"/>
              <a:buChar char="•"/>
              <a:defRPr sz="2000" b="0" i="0" baseline="0">
                <a:solidFill>
                  <a:schemeClr val="accent6"/>
                </a:solidFill>
                <a:latin typeface="+mj-lt"/>
                <a:cs typeface=""/>
              </a:defRPr>
            </a:lvl1pPr>
          </a:lstStyle>
          <a:p>
            <a:endParaRPr lang="de-DE" dirty="0"/>
          </a:p>
        </p:txBody>
      </p:sp>
      <p:sp>
        <p:nvSpPr>
          <p:cNvPr id="11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4" y="277939"/>
            <a:ext cx="2839641" cy="184666"/>
          </a:xfrm>
          <a:prstGeom prst="rect">
            <a:avLst/>
          </a:prstGeo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60" y="4877217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Georg-August-Universität Göttingen</a:t>
            </a:r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10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72" y="4894526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4" y="277939"/>
            <a:ext cx="2839641" cy="184666"/>
          </a:xfrm>
          <a:prstGeom prst="rect">
            <a:avLst/>
          </a:prstGeo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0" y="700088"/>
            <a:ext cx="9144000" cy="410391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60" y="4877217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Georg-August-Universität Göttingen</a:t>
            </a:r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10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72" y="4894526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folie">
  <p:cSld name="1_Textfoli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 extrusionOk="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660800" y="988761"/>
            <a:ext cx="76232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187624" y="1635646"/>
            <a:ext cx="578643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1732360" y="4877217"/>
            <a:ext cx="6054328" cy="145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00477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218599" y="4875610"/>
            <a:ext cx="1031558" cy="14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8322472" y="4894526"/>
            <a:ext cx="602933" cy="12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2"/>
          </p:nvPr>
        </p:nvSpPr>
        <p:spPr>
          <a:xfrm>
            <a:off x="5965034" y="277939"/>
            <a:ext cx="283964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56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708" y="1525"/>
            <a:ext cx="9130468" cy="5140454"/>
          </a:xfrm>
          <a:prstGeom prst="rect">
            <a:avLst/>
          </a:prstGeom>
        </p:spPr>
      </p:pic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60" y="4877217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 dirty="0"/>
              <a:t>Georg-August-Universität Göttingen</a:t>
            </a:r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10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51442-76F6-0047-9EC6-9C35C6FEA6B1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72" y="4894526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787AB-1B6E-8B56-CFB5-1BA8C0FC9EB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111625" y="4897120"/>
            <a:ext cx="9556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C00000">
                    <a:alpha val="50000"/>
                  </a:srgbClr>
                </a:solidFill>
                <a:latin typeface="BMW Group Condensed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8" r:id="rId4"/>
    <p:sldLayoutId id="2147483669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1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1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scikit-learn.org/stable/modules/generated/sklearn.linear_model.LinearRegressio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mepago/saint" TargetMode="External"/><Relationship Id="rId2" Type="http://schemas.openxmlformats.org/officeDocument/2006/relationships/hyperlink" Target="https://huggingface.co/docs/transformers/main/model_doc/table-transform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6/image-processing-using-cnn-a-beginners-guide/" TargetMode="External"/><Relationship Id="rId2" Type="http://schemas.openxmlformats.org/officeDocument/2006/relationships/hyperlink" Target="https://stackoverflow.com/questions/66245366/how-to-feed-images-into-a-cn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(PPP)	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Untertitel 4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80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49870-27B0-7685-862B-3AEB56953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9D65-759A-962E-F4F3-DDF87E12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or Polynomial Regression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36AFA-D0E4-5A70-1353-C70E56DFD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563638"/>
            <a:ext cx="3335137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scikit-learn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https://scikit-learn.org/stable/modules/generated/sklearn.linear_model.LinearRegression.html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1B04E-B54D-CA82-FA87-EF5BC37F6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5A5CF-9BD7-1252-BB15-AEEFA91007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3A427-7A1A-6DC6-5F8B-989045EA0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581F9D-4FEA-92EB-40CF-9EDB007EF7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5B5544-B289-DAEC-091E-C44BD4D54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4" t="29027" r="22376" b="31736"/>
          <a:stretch>
            <a:fillRect/>
          </a:stretch>
        </p:blipFill>
        <p:spPr bwMode="auto">
          <a:xfrm>
            <a:off x="4700156" y="1491630"/>
            <a:ext cx="2529755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91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B74DD-4E15-D82F-3A86-2887C760C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CA95A0A-51E2-E8D8-4E82-18CF709AE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837" y="1669946"/>
            <a:ext cx="4614568" cy="259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B7B6C-042C-9E0A-263D-F5E991B7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478BB-2A49-EC70-1B5F-C5828BA6F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563638"/>
            <a:ext cx="3335136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&amp; Gradient Boosting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https://scikit-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learn.org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/stable/modules/generated/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sklearn.ensemble.RandomForestClassifier.html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F1DBF-491F-2A39-EB29-2C8C2DB47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1BF1F-E3F5-5351-E682-8724B9F3FB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B3883-41D5-4F41-51F8-CE8DC40CB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C0438B-465C-6444-D958-B81ECC9EEC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62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09AC1-0C75-DB21-9E54-947CB2D39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7BA8-2D4E-1F76-E1D3-BEA0777D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Transformers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14FEE-FD96-3315-93F0-50F8B906C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99" y="1635646"/>
            <a:ext cx="3335137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HuggingFace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Transformer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https://huggingface.co/docs/transformers/main/model_doc/table-transformer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SAINT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https://github.com/somepago/saint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03DE8-122F-779D-486E-ED3DA208B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B352-0188-9546-152E-B2F4FE6010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6337B-F845-B65C-80D6-61DDD2EA0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E9C97D-C338-81EE-0734-8AA5048BB3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D2DC5B-0938-9020-C7EF-8B8043526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68026"/>
            <a:ext cx="3059832" cy="2221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D83F4E-7DD7-1F68-1B0A-BA73239CC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2832" y="3294692"/>
            <a:ext cx="3598168" cy="12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78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D0B76-2370-447B-BB4D-A99486289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D01C-0BF6-738D-FCC8-70542735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300" y="970601"/>
            <a:ext cx="7623279" cy="43088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25B4D-4C24-323C-E102-AF587B10F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10800000" flipV="1">
            <a:off x="690235" y="1419622"/>
            <a:ext cx="7470344" cy="3233505"/>
          </a:xfrm>
        </p:spPr>
        <p:txBody>
          <a:bodyPr/>
          <a:lstStyle/>
          <a:p>
            <a:pPr rtl="0"/>
            <a:r>
              <a:rPr lang="tr-TR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tr-TR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has been </a:t>
            </a:r>
            <a:r>
              <a:rPr lang="tr-TR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acquisitied</a:t>
            </a:r>
            <a:r>
              <a:rPr lang="tr-TR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tr-TR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preprocessed</a:t>
            </a:r>
            <a:r>
              <a:rPr lang="tr-TR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tr-TR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tr-TR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tr-TR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tr-TR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tr-TR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r>
              <a:rPr lang="tr-TR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data:</a:t>
            </a:r>
            <a:endParaRPr lang="tr-TR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tr-TR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tr-TR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tr-TR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tr-TR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tr-TR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preprocessed</a:t>
            </a:r>
            <a:r>
              <a:rPr lang="tr-TR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tr-TR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tr-TR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tr-TR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to be fed into the CNN, using Keras or PyTorch tools.- </a:t>
            </a:r>
            <a:r>
              <a:rPr lang="tr-TR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possibly</a:t>
            </a:r>
            <a:r>
              <a:rPr lang="tr-TR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PyTorch </a:t>
            </a:r>
            <a:r>
              <a:rPr lang="tr-TR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tr-TR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since we </a:t>
            </a:r>
            <a:r>
              <a:rPr lang="tr-TR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learned</a:t>
            </a:r>
            <a:r>
              <a:rPr lang="tr-TR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tr-TR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tr-TR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tr-TR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tr-TR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tr-TR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tr-TR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tr-TR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 to feed </a:t>
            </a:r>
            <a:r>
              <a:rPr lang="tr-TR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tr-TR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tr-TR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r>
              <a:rPr lang="tr-TR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tr-TR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tr-TR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tf.data.Dataset</a:t>
            </a:r>
            <a:r>
              <a:rPr lang="tr-TR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tr-TR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batching</a:t>
            </a:r>
            <a:r>
              <a:rPr lang="tr-TR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18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prefetching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rtl="0" fontAlgn="base">
              <a:buFont typeface="Arial" panose="020B0604020202020204" pitchFamily="34" charset="0"/>
              <a:buChar char="•"/>
            </a:pPr>
            <a:r>
              <a:rPr lang="tr-TR" sz="1800" b="0" i="0" u="none" strike="noStrike" dirty="0" err="1">
                <a:solidFill>
                  <a:srgbClr val="595959"/>
                </a:solidFill>
                <a:effectLst/>
                <a:latin typeface="Lucida Console" panose="020B0609040504020204" pitchFamily="49" charset="0"/>
                <a:cs typeface="Times New Roman" panose="02020603050405020304" pitchFamily="18" charset="0"/>
              </a:rPr>
              <a:t>train_ds</a:t>
            </a:r>
            <a:r>
              <a:rPr lang="tr-TR" sz="1800" b="0" i="0" u="none" strike="noStrike" dirty="0">
                <a:solidFill>
                  <a:srgbClr val="595959"/>
                </a:solidFill>
                <a:effectLst/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lang="tr-TR" sz="1800" b="0" i="0" u="none" strike="noStrike" dirty="0" err="1">
                <a:solidFill>
                  <a:srgbClr val="595959"/>
                </a:solidFill>
                <a:effectLst/>
                <a:latin typeface="Lucida Console" panose="020B0609040504020204" pitchFamily="49" charset="0"/>
                <a:cs typeface="Times New Roman" panose="02020603050405020304" pitchFamily="18" charset="0"/>
              </a:rPr>
              <a:t>torchvision.datasets.ImageFolder</a:t>
            </a:r>
            <a:r>
              <a:rPr lang="tr-TR" sz="1800" b="0" i="0" u="none" strike="noStrike" dirty="0">
                <a:solidFill>
                  <a:srgbClr val="595959"/>
                </a:solidFill>
                <a:effectLst/>
                <a:latin typeface="Lucida Console" panose="020B0609040504020204" pitchFamily="49" charset="0"/>
                <a:cs typeface="Times New Roman" panose="02020603050405020304" pitchFamily="18" charset="0"/>
              </a:rPr>
              <a:t>("path_to_data", </a:t>
            </a:r>
            <a:r>
              <a:rPr lang="tr-TR" sz="1800" b="0" i="0" u="none" strike="noStrike" dirty="0" err="1">
                <a:solidFill>
                  <a:srgbClr val="595959"/>
                </a:solidFill>
                <a:effectLst/>
                <a:latin typeface="Lucida Console" panose="020B0609040504020204" pitchFamily="49" charset="0"/>
                <a:cs typeface="Times New Roman" panose="02020603050405020304" pitchFamily="18" charset="0"/>
              </a:rPr>
              <a:t>transform</a:t>
            </a:r>
            <a:r>
              <a:rPr lang="tr-TR" sz="1800" b="0" i="0" u="none" strike="noStrike" dirty="0">
                <a:solidFill>
                  <a:srgbClr val="595959"/>
                </a:solidFill>
                <a:effectLst/>
                <a:latin typeface="Lucida Console" panose="020B0609040504020204" pitchFamily="49" charset="0"/>
                <a:cs typeface="Times New Roman" panose="02020603050405020304" pitchFamily="18" charset="0"/>
              </a:rPr>
              <a:t>=...)</a:t>
            </a:r>
            <a:r>
              <a:rPr lang="tr-TR" sz="1800" b="0" i="0" u="none" strike="noStrike" dirty="0" err="1">
                <a:solidFill>
                  <a:srgbClr val="595959"/>
                </a:solidFill>
                <a:effectLst/>
                <a:latin typeface="Lucida Console" panose="020B0609040504020204" pitchFamily="49" charset="0"/>
                <a:cs typeface="Times New Roman" panose="02020603050405020304" pitchFamily="18" charset="0"/>
              </a:rPr>
              <a:t>train_loader</a:t>
            </a:r>
            <a:r>
              <a:rPr lang="tr-TR" sz="1800" b="0" i="0" u="none" strike="noStrike" dirty="0">
                <a:solidFill>
                  <a:srgbClr val="595959"/>
                </a:solidFill>
                <a:effectLst/>
                <a:latin typeface="Lucida Console" panose="020B0609040504020204" pitchFamily="49" charset="0"/>
                <a:cs typeface="Times New Roman" panose="02020603050405020304" pitchFamily="18" charset="0"/>
              </a:rPr>
              <a:t> = torch.utils.data.DataLoader(</a:t>
            </a:r>
            <a:r>
              <a:rPr lang="tr-TR" sz="1800" b="0" i="0" u="none" strike="noStrike" dirty="0" err="1">
                <a:solidFill>
                  <a:srgbClr val="595959"/>
                </a:solidFill>
                <a:effectLst/>
                <a:latin typeface="Lucida Console" panose="020B0609040504020204" pitchFamily="49" charset="0"/>
                <a:cs typeface="Times New Roman" panose="02020603050405020304" pitchFamily="18" charset="0"/>
              </a:rPr>
              <a:t>train_ds</a:t>
            </a:r>
            <a:r>
              <a:rPr lang="tr-TR" sz="1800" b="0" i="0" u="none" strike="noStrike" dirty="0">
                <a:solidFill>
                  <a:srgbClr val="595959"/>
                </a:solidFill>
                <a:effectLst/>
                <a:latin typeface="Lucida Console" panose="020B0609040504020204" pitchFamily="49" charset="0"/>
                <a:cs typeface="Times New Roman" panose="02020603050405020304" pitchFamily="18" charset="0"/>
              </a:rPr>
              <a:t>, </a:t>
            </a:r>
            <a:r>
              <a:rPr lang="tr-TR" sz="1800" b="0" i="0" u="none" strike="noStrike" dirty="0" err="1">
                <a:solidFill>
                  <a:srgbClr val="595959"/>
                </a:solidFill>
                <a:effectLst/>
                <a:latin typeface="Lucida Console" panose="020B0609040504020204" pitchFamily="49" charset="0"/>
                <a:cs typeface="Times New Roman" panose="02020603050405020304" pitchFamily="18" charset="0"/>
              </a:rPr>
              <a:t>batch_size</a:t>
            </a:r>
            <a:r>
              <a:rPr lang="tr-TR" sz="1800" b="0" i="0" u="none" strike="noStrike" dirty="0">
                <a:solidFill>
                  <a:srgbClr val="595959"/>
                </a:solidFill>
                <a:effectLst/>
                <a:latin typeface="Lucida Console" panose="020B0609040504020204" pitchFamily="49" charset="0"/>
                <a:cs typeface="Times New Roman" panose="02020603050405020304" pitchFamily="18" charset="0"/>
              </a:rPr>
              <a:t>=32, shuffle=True)</a:t>
            </a:r>
            <a:endParaRPr lang="en-US" sz="1800" b="0" i="0" u="none" strike="noStrike" dirty="0">
              <a:solidFill>
                <a:srgbClr val="595959"/>
              </a:solidFill>
              <a:effectLst/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rtl="0"/>
            <a:r>
              <a:rPr lang="tr-TR" sz="18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089A4-4650-AD99-27E2-D872066BA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Georg-August-Universität Göttingen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51CC2-21D6-0281-178B-DBC1CF1372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D0713-4B85-EC7D-8879-606E9D6D4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2FE84-82BF-8A1E-4663-6F315E91C4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3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Resim 11">
            <a:extLst>
              <a:ext uri="{FF2B5EF4-FFF2-40B4-BE49-F238E27FC236}">
                <a16:creationId xmlns:a16="http://schemas.microsoft.com/office/drawing/2014/main" id="{5944661C-DC8C-0768-72A2-8527BB9F0B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6"/>
          <a:stretch/>
        </p:blipFill>
        <p:spPr>
          <a:xfrm>
            <a:off x="5566915" y="735778"/>
            <a:ext cx="3237760" cy="3896769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46DE654A-E3FA-E784-FB25-2428ED64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840214"/>
            <a:ext cx="7623279" cy="43088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tr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FBD22B8-DF2E-00F4-16F1-4E0345611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10800000" flipV="1">
            <a:off x="395536" y="1300328"/>
            <a:ext cx="7015635" cy="3238435"/>
          </a:xfrm>
        </p:spPr>
        <p:txBody>
          <a:bodyPr/>
          <a:lstStyle/>
          <a:p>
            <a:pPr rtl="0"/>
            <a:r>
              <a:rPr lang="tr-TR" sz="15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tr-TR" sz="15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Metadata (</a:t>
            </a:r>
            <a:r>
              <a:rPr lang="tr-TR" sz="15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lang="tr-TR" sz="15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Feature Enhancement)</a:t>
            </a:r>
            <a:endParaRPr lang="tr-TR" sz="15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br>
              <a:rPr lang="tr-TR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15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Neighbourhood</a:t>
            </a:r>
            <a:r>
              <a:rPr lang="tr-TR" sz="15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5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r>
              <a:rPr lang="tr-TR" sz="15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5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longitude</a:t>
            </a:r>
            <a:r>
              <a:rPr lang="tr-TR" sz="15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5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tr-TR" sz="15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5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tr-TR" sz="15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tr-TR" sz="15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Concatenate</a:t>
            </a:r>
            <a:r>
              <a:rPr lang="tr-TR" sz="15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metadata features with CNN features </a:t>
            </a:r>
            <a:r>
              <a:rPr lang="tr-TR" sz="15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tr-TR" sz="15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final </a:t>
            </a:r>
            <a:r>
              <a:rPr lang="tr-TR" sz="15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tr-TR" sz="15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5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tr-TR" sz="15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tr-TR" sz="15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tr-TR" sz="15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  model: CNN part + metadata MLP.</a:t>
            </a:r>
            <a:endParaRPr lang="de-DE" sz="15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anose="020B0609040504020204" pitchFamily="49" charset="0"/>
                <a:cs typeface="Times New Roman" panose="02020603050405020304" pitchFamily="18" charset="0"/>
              </a:rPr>
              <a:t>class CNN(nn.Module):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5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kumimoji="0" lang="tr-TR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creates a custom neural network class called CNN, which inherits from torch.nn.Module.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2. Inside the Constructor __init__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Layers Defined: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• self.conv1 = nn.Conv2d(...) → First convolutional layer. Etc…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3. The forward() Method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tr-TR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tr-TR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This defines how data flows through the network during training or prediction.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def forward(self, x):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tr-TR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D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39E7257-5225-D93D-8017-94AB2B781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BB6A016-08C7-4FCE-E04A-25D1985CD93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3F2548D-91E1-528D-5385-ACEA313AF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7A0F574D-0AC3-4E55-E883-0C4A80F742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tr-DE"/>
          </a:p>
        </p:txBody>
      </p:sp>
    </p:spTree>
    <p:extLst>
      <p:ext uri="{BB962C8B-B14F-4D97-AF65-F5344CB8AC3E}">
        <p14:creationId xmlns:p14="http://schemas.microsoft.com/office/powerpoint/2010/main" val="340122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B72E5E-FCD4-C1BF-508D-BAB7510D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</a:t>
            </a:r>
            <a:endParaRPr lang="tr-DE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0D65385-7D28-9C65-DA50-77019ACA7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err="1"/>
              <a:t>Training</a:t>
            </a:r>
            <a:r>
              <a:rPr lang="tr-TR" b="1" dirty="0"/>
              <a:t> the CNN – </a:t>
            </a:r>
            <a:r>
              <a:rPr lang="tr-TR" b="1" dirty="0" err="1"/>
              <a:t>Epoch</a:t>
            </a:r>
            <a:r>
              <a:rPr lang="tr-TR" b="1" dirty="0"/>
              <a:t> Loop</a:t>
            </a:r>
          </a:p>
          <a:p>
            <a:r>
              <a:rPr lang="tr-TR" dirty="0"/>
              <a:t>num_epochs = 10for epoch in range(num_epochs):    print(f"Epoch [{epoch + 1}/{num_epochs}]")</a:t>
            </a:r>
            <a:endParaRPr lang="en-US" dirty="0"/>
          </a:p>
          <a:p>
            <a:r>
              <a:rPr lang="tr-TR" dirty="0"/>
              <a:t>for </a:t>
            </a:r>
            <a:r>
              <a:rPr lang="tr-TR" dirty="0" err="1"/>
              <a:t>batch_index</a:t>
            </a:r>
            <a:r>
              <a:rPr lang="tr-TR" dirty="0"/>
              <a:t>, (data, </a:t>
            </a:r>
            <a:r>
              <a:rPr lang="tr-TR" dirty="0" err="1"/>
              <a:t>targets</a:t>
            </a:r>
            <a:r>
              <a:rPr lang="tr-TR" dirty="0"/>
              <a:t>) in </a:t>
            </a:r>
            <a:r>
              <a:rPr lang="tr-TR" dirty="0" err="1"/>
              <a:t>enumerate</a:t>
            </a:r>
            <a:r>
              <a:rPr lang="tr-TR" dirty="0"/>
              <a:t>(</a:t>
            </a:r>
            <a:r>
              <a:rPr lang="tr-TR" dirty="0" err="1"/>
              <a:t>train_loader</a:t>
            </a:r>
            <a:r>
              <a:rPr lang="tr-TR" dirty="0"/>
              <a:t>):    data = data.to(device)    </a:t>
            </a:r>
            <a:r>
              <a:rPr lang="tr-TR" dirty="0" err="1"/>
              <a:t>targets</a:t>
            </a:r>
            <a:r>
              <a:rPr lang="tr-TR" dirty="0"/>
              <a:t> = </a:t>
            </a:r>
            <a:r>
              <a:rPr lang="tr-TR" dirty="0" err="1"/>
              <a:t>targets.to</a:t>
            </a:r>
            <a:r>
              <a:rPr lang="tr-TR" dirty="0"/>
              <a:t>(device)</a:t>
            </a:r>
            <a:endParaRPr lang="en-US" dirty="0"/>
          </a:p>
          <a:p>
            <a:r>
              <a:rPr lang="tr-TR" dirty="0" err="1"/>
              <a:t>Load</a:t>
            </a:r>
            <a:r>
              <a:rPr lang="tr-TR" dirty="0"/>
              <a:t> a </a:t>
            </a:r>
            <a:r>
              <a:rPr lang="tr-TR" dirty="0" err="1"/>
              <a:t>batch</a:t>
            </a:r>
            <a:r>
              <a:rPr lang="tr-TR" dirty="0"/>
              <a:t> of </a:t>
            </a:r>
            <a:r>
              <a:rPr lang="tr-TR" dirty="0" err="1"/>
              <a:t>images</a:t>
            </a:r>
            <a:r>
              <a:rPr lang="tr-TR" dirty="0"/>
              <a:t> and </a:t>
            </a:r>
            <a:r>
              <a:rPr lang="tr-TR" dirty="0" err="1"/>
              <a:t>labels</a:t>
            </a:r>
            <a:endParaRPr lang="tr-TR" dirty="0"/>
          </a:p>
          <a:p>
            <a:r>
              <a:rPr lang="tr-DE" dirty="0"/>
              <a:t>🔹 </a:t>
            </a:r>
            <a:r>
              <a:rPr lang="tr-TR" dirty="0"/>
              <a:t>Send them to the device (GPU/CPU) for </a:t>
            </a:r>
            <a:r>
              <a:rPr lang="tr-TR" dirty="0" err="1"/>
              <a:t>training</a:t>
            </a:r>
            <a:endParaRPr lang="tr-TR" dirty="0"/>
          </a:p>
          <a:p>
            <a:endParaRPr lang="tr-DE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24FB5D6-E5C8-E0F8-B00C-F35370BD6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6C287C9-F552-BB25-5C10-02046ECA678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397D7E9-92B3-8700-AD23-E1C3CF8BA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A20B7993-958F-5281-E4A9-72381BB6CF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tr-DE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F707711C-FF90-BCF7-62A2-8039FCB895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86" y="1348193"/>
            <a:ext cx="2052789" cy="308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60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5BE432-21CC-0E2A-9546-4238E41F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Cnn</a:t>
            </a:r>
            <a:r>
              <a:rPr lang="en-US" dirty="0"/>
              <a:t>- continue</a:t>
            </a:r>
            <a:endParaRPr lang="tr-DE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99516E0-C8DB-DCA8-BD2F-8DB1DAA28E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scores</a:t>
            </a:r>
            <a:r>
              <a:rPr lang="tr-TR" dirty="0"/>
              <a:t> = model(data)</a:t>
            </a:r>
            <a:r>
              <a:rPr lang="tr-TR" dirty="0" err="1"/>
              <a:t>loss</a:t>
            </a:r>
            <a:r>
              <a:rPr lang="tr-TR" dirty="0"/>
              <a:t> = </a:t>
            </a:r>
            <a:r>
              <a:rPr lang="tr-TR" dirty="0" err="1"/>
              <a:t>criterion</a:t>
            </a:r>
            <a:r>
              <a:rPr lang="tr-TR" dirty="0"/>
              <a:t>(</a:t>
            </a:r>
            <a:r>
              <a:rPr lang="tr-TR" dirty="0" err="1"/>
              <a:t>scores</a:t>
            </a:r>
            <a:r>
              <a:rPr lang="tr-TR" dirty="0"/>
              <a:t>, </a:t>
            </a:r>
            <a:r>
              <a:rPr lang="tr-TR" dirty="0" err="1"/>
              <a:t>targets</a:t>
            </a:r>
            <a:r>
              <a:rPr lang="tr-TR" dirty="0"/>
              <a:t>)</a:t>
            </a:r>
            <a:r>
              <a:rPr lang="tr-TR" dirty="0" err="1"/>
              <a:t>optimizer.zero_grad</a:t>
            </a:r>
            <a:r>
              <a:rPr lang="tr-TR" dirty="0"/>
              <a:t>()</a:t>
            </a:r>
            <a:r>
              <a:rPr lang="tr-TR" dirty="0" err="1"/>
              <a:t>loss.backward</a:t>
            </a:r>
            <a:r>
              <a:rPr lang="tr-TR" dirty="0"/>
              <a:t>()</a:t>
            </a:r>
            <a:r>
              <a:rPr lang="tr-TR" dirty="0" err="1"/>
              <a:t>optimizer.step</a:t>
            </a:r>
            <a:r>
              <a:rPr lang="tr-TR" dirty="0"/>
              <a:t>()</a:t>
            </a:r>
            <a:endParaRPr lang="en-US" dirty="0"/>
          </a:p>
          <a:p>
            <a:endParaRPr lang="en-US" dirty="0"/>
          </a:p>
          <a:p>
            <a:r>
              <a:rPr lang="tr-TR" dirty="0"/>
              <a:t>Model </a:t>
            </a:r>
            <a:r>
              <a:rPr lang="tr-TR" dirty="0" err="1"/>
              <a:t>makes</a:t>
            </a:r>
            <a:r>
              <a:rPr lang="tr-TR" dirty="0"/>
              <a:t> </a:t>
            </a:r>
            <a:r>
              <a:rPr lang="tr-TR" dirty="0" err="1"/>
              <a:t>predictions</a:t>
            </a:r>
            <a:r>
              <a:rPr lang="tr-TR" dirty="0"/>
              <a:t> (</a:t>
            </a:r>
            <a:r>
              <a:rPr lang="tr-TR" dirty="0" err="1"/>
              <a:t>scores</a:t>
            </a:r>
            <a:r>
              <a:rPr lang="tr-TR" dirty="0"/>
              <a:t>)</a:t>
            </a:r>
          </a:p>
          <a:p>
            <a:r>
              <a:rPr lang="en-US" dirty="0"/>
              <a:t>Loss </a:t>
            </a:r>
            <a:r>
              <a:rPr lang="tr-TR" dirty="0"/>
              <a:t>is </a:t>
            </a:r>
            <a:r>
              <a:rPr lang="tr-TR" dirty="0" err="1"/>
              <a:t>calculated</a:t>
            </a:r>
            <a:r>
              <a:rPr lang="tr-TR" dirty="0"/>
              <a:t> (how </a:t>
            </a:r>
            <a:r>
              <a:rPr lang="tr-TR" dirty="0" err="1"/>
              <a:t>wrong</a:t>
            </a:r>
            <a:r>
              <a:rPr lang="tr-TR" dirty="0"/>
              <a:t> the prediction is)</a:t>
            </a:r>
          </a:p>
          <a:p>
            <a:r>
              <a:rPr lang="tr-DE" dirty="0"/>
              <a:t> </a:t>
            </a:r>
            <a:r>
              <a:rPr lang="tr-TR" dirty="0" err="1"/>
              <a:t>Gradients</a:t>
            </a:r>
            <a:r>
              <a:rPr lang="tr-TR" dirty="0"/>
              <a:t> are </a:t>
            </a:r>
            <a:r>
              <a:rPr lang="tr-TR" dirty="0" err="1"/>
              <a:t>computed</a:t>
            </a:r>
            <a:r>
              <a:rPr lang="tr-TR" dirty="0"/>
              <a:t> and </a:t>
            </a:r>
            <a:r>
              <a:rPr lang="tr-TR" dirty="0" err="1"/>
              <a:t>applied</a:t>
            </a:r>
            <a:endParaRPr lang="tr-TR" dirty="0"/>
          </a:p>
          <a:p>
            <a:endParaRPr lang="tr-DE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636DB8A-2B29-0B12-691B-424D1454F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04879FB-7724-DAE8-BBD0-D25F1D1825B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1175B32-CDF9-6609-2E9A-7B5948208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C803526A-59A9-A979-446A-68F5898B97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tr-DE"/>
          </a:p>
        </p:txBody>
      </p:sp>
    </p:spTree>
    <p:extLst>
      <p:ext uri="{BB962C8B-B14F-4D97-AF65-F5344CB8AC3E}">
        <p14:creationId xmlns:p14="http://schemas.microsoft.com/office/powerpoint/2010/main" val="2061585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EB6346-ABA1-DD96-9B97-02BE2BA4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Cnn</a:t>
            </a:r>
            <a:r>
              <a:rPr lang="en-US" dirty="0"/>
              <a:t>-Continue</a:t>
            </a:r>
            <a:endParaRPr lang="tr-DE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45272EF-3A8F-1D07-E964-C0AA18121A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tr-TR" dirty="0"/>
            </a:br>
            <a:endParaRPr lang="tr-DE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DFCB94A-C890-9729-8360-F00136553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8F1887-2BEF-69D7-01FE-EAED08E995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AC20968-1940-418C-88E1-2566F1E6C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AD54102A-B7CF-F999-3EBA-DB099F4624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tr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EE632FF-4402-4318-B626-5ED8D8B8D120}"/>
              </a:ext>
            </a:extLst>
          </p:cNvPr>
          <p:cNvSpPr txBox="1"/>
          <p:nvPr/>
        </p:nvSpPr>
        <p:spPr>
          <a:xfrm>
            <a:off x="735296" y="1751062"/>
            <a:ext cx="457200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4. Add Attention Layers or Other Architecture Components</a:t>
            </a:r>
            <a:endParaRPr kumimoji="0" lang="tr-TR" sz="2000" b="0" i="0" u="none" strike="noStrike" kern="0" cap="none" spc="0" normalizeH="0" baseline="0" noProof="0" dirty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tr-TR" sz="2000" b="0" i="0" u="none" strike="noStrike" kern="0" cap="none" spc="0" normalizeH="0" baseline="0" noProof="0" dirty="0">
                <a:ln>
                  <a:noFill/>
                </a:ln>
                <a:solidFill>
                  <a:srgbClr val="575756"/>
                </a:solidFill>
                <a:effectLst/>
                <a:uLnTx/>
                <a:uFillTx/>
                <a:latin typeface="Calibri"/>
                <a:ea typeface="+mn-ea"/>
              </a:rPr>
            </a:br>
            <a:r>
              <a:rPr kumimoji="0" lang="tr-TR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If enhancing model capacity:</a:t>
            </a:r>
            <a:endParaRPr kumimoji="0" lang="tr-TR" sz="2000" b="0" i="0" u="none" strike="noStrike" kern="0" cap="none" spc="0" normalizeH="0" baseline="0" noProof="0" dirty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• Use Dropout, BatchNorm, Residual Blocks, or Attention modules.</a:t>
            </a:r>
            <a:endParaRPr kumimoji="0" lang="tr-TR" sz="2000" b="0" i="0" u="none" strike="noStrike" kern="0" cap="none" spc="0" normalizeH="0" baseline="0" noProof="0" dirty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Calibri"/>
              <a:ea typeface="+mn-e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• the preprocessed images could be turned into more complex CNN architectures.</a:t>
            </a:r>
            <a:endParaRPr kumimoji="0" lang="tr-TR" sz="2000" b="0" i="0" u="none" strike="noStrike" kern="0" cap="none" spc="0" normalizeH="0" baseline="0" noProof="0" dirty="0">
              <a:ln>
                <a:noFill/>
              </a:ln>
              <a:solidFill>
                <a:srgbClr val="575756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874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CA4E1C-E83F-4CD7-99D7-D6CE0C4D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Sources </a:t>
            </a:r>
            <a:r>
              <a:rPr lang="de-DE" dirty="0" err="1"/>
              <a:t>for</a:t>
            </a:r>
            <a:r>
              <a:rPr lang="de-DE" dirty="0"/>
              <a:t> Image Processing </a:t>
            </a:r>
            <a:r>
              <a:rPr lang="de-DE" dirty="0" err="1"/>
              <a:t>with</a:t>
            </a:r>
            <a:r>
              <a:rPr lang="de-DE" dirty="0"/>
              <a:t> CNN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D4C2B8-A64F-46A9-A7B1-CC30A62E3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600" y="2211710"/>
            <a:ext cx="5786438" cy="230832"/>
          </a:xfrm>
        </p:spPr>
        <p:txBody>
          <a:bodyPr/>
          <a:lstStyle/>
          <a:p>
            <a:r>
              <a:rPr lang="en-US" dirty="0">
                <a:hlinkClick r:id="rId2"/>
              </a:rPr>
              <a:t>python - How to feed images into a CNN - Stack Overflow</a:t>
            </a:r>
            <a:endParaRPr lang="en-US" dirty="0"/>
          </a:p>
          <a:p>
            <a:r>
              <a:rPr lang="en-US" dirty="0">
                <a:hlinkClick r:id="rId3"/>
              </a:rPr>
              <a:t>Image Processing Using CNN: A Beginners Guide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6AD7EB-16EE-46A2-B0EF-8E36F0FB8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6EFC4D-D781-4C9E-A83D-2C56E98B78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8A168A-537E-405A-81A2-10C6D30E4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D200EB0-04F5-4F7B-A96A-E87218A26A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68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CF843-F494-AC26-D1F0-534F17001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9F9D-60EB-664A-4691-63ECBD99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Burn-down Chart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8A4B8-DBE0-EDB0-9C4E-2C3F1B714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>
                <a:latin typeface="Times New Roman" panose="02020603050405020304" pitchFamily="18" charset="0"/>
                <a:cs typeface="Times New Roman" panose="02020603050405020304" pitchFamily="18" charset="0"/>
              </a:rPr>
              <a:t>Georg-August-Universität Göttingen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63E01-5CB2-4D93-E814-300A5461A4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24.06.25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E21CB-8264-57DC-7BB8-EE1EF926E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B6C85B-BECF-44C3-8915-A60DE234D5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2C8D55-162B-F03C-B02C-947669DAC20C}"/>
              </a:ext>
            </a:extLst>
          </p:cNvPr>
          <p:cNvCxnSpPr/>
          <p:nvPr/>
        </p:nvCxnSpPr>
        <p:spPr>
          <a:xfrm flipV="1">
            <a:off x="827584" y="1635646"/>
            <a:ext cx="0" cy="28083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8F803C-3D8A-77F5-C075-6C4BD96FF797}"/>
              </a:ext>
            </a:extLst>
          </p:cNvPr>
          <p:cNvCxnSpPr>
            <a:cxnSpLocks/>
          </p:cNvCxnSpPr>
          <p:nvPr/>
        </p:nvCxnSpPr>
        <p:spPr>
          <a:xfrm>
            <a:off x="827584" y="4443958"/>
            <a:ext cx="748883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AED38B-BDC2-806F-11A8-BE5CA08C5134}"/>
              </a:ext>
            </a:extLst>
          </p:cNvPr>
          <p:cNvCxnSpPr>
            <a:cxnSpLocks/>
          </p:cNvCxnSpPr>
          <p:nvPr/>
        </p:nvCxnSpPr>
        <p:spPr>
          <a:xfrm>
            <a:off x="827584" y="1995686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AA44A1-42D8-98BE-60CF-984C69423D74}"/>
              </a:ext>
            </a:extLst>
          </p:cNvPr>
          <p:cNvCxnSpPr>
            <a:cxnSpLocks/>
          </p:cNvCxnSpPr>
          <p:nvPr/>
        </p:nvCxnSpPr>
        <p:spPr>
          <a:xfrm>
            <a:off x="2699792" y="2571750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9745C7-CE3D-0A92-66ED-878EC65C2C84}"/>
              </a:ext>
            </a:extLst>
          </p:cNvPr>
          <p:cNvCxnSpPr>
            <a:cxnSpLocks/>
          </p:cNvCxnSpPr>
          <p:nvPr/>
        </p:nvCxnSpPr>
        <p:spPr>
          <a:xfrm>
            <a:off x="4572000" y="3507854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DDB148-1BB9-0778-C0DF-E977CC0CD057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C4167B-8F80-E229-926F-D2B341232898}"/>
              </a:ext>
            </a:extLst>
          </p:cNvPr>
          <p:cNvCxnSpPr>
            <a:cxnSpLocks/>
          </p:cNvCxnSpPr>
          <p:nvPr/>
        </p:nvCxnSpPr>
        <p:spPr>
          <a:xfrm>
            <a:off x="2699792" y="199568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55FE67-BA57-2501-E3E5-C3E83B2F9C1D}"/>
              </a:ext>
            </a:extLst>
          </p:cNvPr>
          <p:cNvCxnSpPr>
            <a:cxnSpLocks/>
          </p:cNvCxnSpPr>
          <p:nvPr/>
        </p:nvCxnSpPr>
        <p:spPr>
          <a:xfrm>
            <a:off x="5519151" y="3507854"/>
            <a:ext cx="1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3BBBABA-CE81-0117-3F34-A79AAB1A3FFE}"/>
              </a:ext>
            </a:extLst>
          </p:cNvPr>
          <p:cNvSpPr txBox="1"/>
          <p:nvPr/>
        </p:nvSpPr>
        <p:spPr>
          <a:xfrm>
            <a:off x="1250157" y="1720494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Preprocessing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B56E3F-1A10-A0CD-0725-2B35474C015B}"/>
              </a:ext>
            </a:extLst>
          </p:cNvPr>
          <p:cNvSpPr txBox="1"/>
          <p:nvPr/>
        </p:nvSpPr>
        <p:spPr>
          <a:xfrm>
            <a:off x="2900759" y="2271811"/>
            <a:ext cx="1502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Feature Engineering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A2BC45-2093-623A-F83F-387D9A7E9451}"/>
              </a:ext>
            </a:extLst>
          </p:cNvPr>
          <p:cNvSpPr txBox="1"/>
          <p:nvPr/>
        </p:nvSpPr>
        <p:spPr>
          <a:xfrm>
            <a:off x="4572001" y="3063188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Build a Predictive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1DD031-E601-39E8-18F6-A585E927A67C}"/>
              </a:ext>
            </a:extLst>
          </p:cNvPr>
          <p:cNvSpPr txBox="1"/>
          <p:nvPr/>
        </p:nvSpPr>
        <p:spPr>
          <a:xfrm>
            <a:off x="5550415" y="3750302"/>
            <a:ext cx="1814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Evaluation &amp; Fine Tuning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781309F-DA60-95F4-1CC8-5F9C7B799BA6}"/>
              </a:ext>
            </a:extLst>
          </p:cNvPr>
          <p:cNvCxnSpPr>
            <a:cxnSpLocks/>
          </p:cNvCxnSpPr>
          <p:nvPr/>
        </p:nvCxnSpPr>
        <p:spPr>
          <a:xfrm>
            <a:off x="5508104" y="4011910"/>
            <a:ext cx="187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FEFF73-9A91-D024-37E1-1BF47437883E}"/>
              </a:ext>
            </a:extLst>
          </p:cNvPr>
          <p:cNvCxnSpPr>
            <a:cxnSpLocks/>
          </p:cNvCxnSpPr>
          <p:nvPr/>
        </p:nvCxnSpPr>
        <p:spPr>
          <a:xfrm>
            <a:off x="7384854" y="401191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79D3916-789C-E855-F38C-3E005AB90CA6}"/>
              </a:ext>
            </a:extLst>
          </p:cNvPr>
          <p:cNvSpPr txBox="1"/>
          <p:nvPr/>
        </p:nvSpPr>
        <p:spPr>
          <a:xfrm>
            <a:off x="7005300" y="4443957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 16-18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4DE94FD-F0E6-81E2-BDA2-9871C0AF9281}"/>
              </a:ext>
            </a:extLst>
          </p:cNvPr>
          <p:cNvCxnSpPr>
            <a:cxnSpLocks/>
          </p:cNvCxnSpPr>
          <p:nvPr/>
        </p:nvCxnSpPr>
        <p:spPr>
          <a:xfrm>
            <a:off x="4572000" y="3507854"/>
            <a:ext cx="947152" cy="242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E1A0AA-E1C6-5557-DD5C-84805F1926DB}"/>
              </a:ext>
            </a:extLst>
          </p:cNvPr>
          <p:cNvCxnSpPr>
            <a:cxnSpLocks/>
          </p:cNvCxnSpPr>
          <p:nvPr/>
        </p:nvCxnSpPr>
        <p:spPr>
          <a:xfrm>
            <a:off x="4571999" y="3507854"/>
            <a:ext cx="947151" cy="13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6719AD-4851-3B84-07B6-950A1BF2E18C}"/>
              </a:ext>
            </a:extLst>
          </p:cNvPr>
          <p:cNvCxnSpPr>
            <a:cxnSpLocks/>
          </p:cNvCxnSpPr>
          <p:nvPr/>
        </p:nvCxnSpPr>
        <p:spPr>
          <a:xfrm>
            <a:off x="4571999" y="3507854"/>
            <a:ext cx="958198" cy="43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6B3FA4C1-05EB-A8A8-D586-91CD7F51E752}"/>
              </a:ext>
            </a:extLst>
          </p:cNvPr>
          <p:cNvSpPr/>
          <p:nvPr/>
        </p:nvSpPr>
        <p:spPr>
          <a:xfrm>
            <a:off x="2634575" y="2206594"/>
            <a:ext cx="130434" cy="1304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6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63ED-97C2-119B-3B2E-EEBCE74D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800" y="856522"/>
            <a:ext cx="7623279" cy="43088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4FECB-E287-58A8-D1C9-B8BF3D894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419622"/>
            <a:ext cx="5786438" cy="23083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Plan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to train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or Polynomial Regression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Transformers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Burn-down chart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74700-A528-4034-13EF-0B85CC614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C04C8-E7DF-A8EA-4D84-E180253DAC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A2E75-ABB5-220D-1765-6ED709001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F5B5C4-1AC9-3B58-C21E-D47AC6C704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24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660800" y="988761"/>
            <a:ext cx="7623300" cy="43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660800" y="1635646"/>
            <a:ext cx="5786400" cy="174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we allowed to use LLMs for text to numerical values ? 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would be a good feature count ?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Join, save - takes long time any suggestions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ts val="1400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 of pricing ? 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8322472" y="4894526"/>
            <a:ext cx="603000" cy="1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5965034" y="277939"/>
            <a:ext cx="2839500" cy="18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33409-F5D7-645C-214D-8FE025D9C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1AFA-285F-FC67-1AD1-09B5BF6C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18A41-E400-6FAD-76CB-6AD4A172C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99" y="1635646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the different </a:t>
            </a:r>
            <a:r>
              <a:rPr lang="en-US" sz="1800" dirty="0">
                <a:latin typeface="Lucida Console" panose="020B0609040504020204" pitchFamily="49" charset="0"/>
                <a:cs typeface="Times New Roman" panose="02020603050405020304" pitchFamily="18" charset="0"/>
              </a:rPr>
              <a:t>.csv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DataFrames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Replacing and erasing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or fields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cleaned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05590-414B-EA9E-42C3-BD10030AC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2974C-654E-B285-E7D6-E23B06E654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0C7B-D387-8B94-2E12-DE7240EA4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F5AC69-BAF6-06D1-3AC8-8CC8E9B937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C593CB-3DA0-EB00-9503-9C585F1F4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070418"/>
            <a:ext cx="3598168" cy="2187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ACE8BE-E6CB-8974-9A37-384EF9E9F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181" y="2750802"/>
            <a:ext cx="4102224" cy="15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8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41FD5-78F0-78A2-037D-96294B7C8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7D42-918A-E09C-C46D-7FFCFA44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Current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B93AF-B364-6EE1-E91D-A4E6FB896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851670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data after running our data cleaning on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1C9E9-BD87-3E42-1723-E07F91F7D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183AD-D758-4AD7-ADAA-A9160F28ECE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C549-35E1-AE0F-42CF-89A40DF6C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06552-9932-01C6-EDC1-C4F2685436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91A2BC-CF2D-9894-2D9F-43930F694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84" y="2295658"/>
            <a:ext cx="7983431" cy="66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6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EE811-FA88-EDAD-E282-B09C3F35F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2735-48A6-DDBA-88F0-39570377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Enhanced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31BCC-AA2D-B553-6325-B03E095C2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851670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data after running our data cleaning on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1E0BE-55D3-3C87-796F-3A6BCC678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033BA-4219-2623-41D0-149AF96A0F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2554D-62F0-F185-B5DC-7D15F9856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B7B68E-66B8-F900-89A8-6FB28F905F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DEBF0F-CFB1-E49D-CFE8-03212BE92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84" y="2295658"/>
            <a:ext cx="7983431" cy="6635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1DC571-F526-8A7A-0378-1241ADC0DD3D}"/>
              </a:ext>
            </a:extLst>
          </p:cNvPr>
          <p:cNvCxnSpPr/>
          <p:nvPr/>
        </p:nvCxnSpPr>
        <p:spPr>
          <a:xfrm flipH="1">
            <a:off x="4572000" y="2959227"/>
            <a:ext cx="1080120" cy="548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8063EA-E898-1A8E-89BF-AF74B54BDB8F}"/>
              </a:ext>
            </a:extLst>
          </p:cNvPr>
          <p:cNvSpPr txBox="1"/>
          <p:nvPr/>
        </p:nvSpPr>
        <p:spPr>
          <a:xfrm>
            <a:off x="3184771" y="3515780"/>
            <a:ext cx="45865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number information like “rooms”, “bathrooms” etc. from this column</a:t>
            </a:r>
          </a:p>
        </p:txBody>
      </p:sp>
    </p:spTree>
    <p:extLst>
      <p:ext uri="{BB962C8B-B14F-4D97-AF65-F5344CB8AC3E}">
        <p14:creationId xmlns:p14="http://schemas.microsoft.com/office/powerpoint/2010/main" val="266503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E4920-01F5-45C1-437D-32954B90B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7D64-F33B-4064-C4A5-DABAD7EE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Normalization strategy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7C6BE-5293-7003-8B58-825432FFD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E8B59-2CC2-0849-169D-845498D2D9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08343-2411-A147-3086-2F6A9C6AA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C56980-BEDF-0806-0983-494ADADFC6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88C109-B2CD-9E2B-AAA3-EF9C81E94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635646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Z-Score Standardization</a:t>
            </a:r>
          </a:p>
          <a:p>
            <a:pPr marL="629884" lvl="1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features vary in Scale</a:t>
            </a:r>
          </a:p>
          <a:p>
            <a:pPr marL="629884" lvl="1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not necessarily bounded within a fixed range.</a:t>
            </a:r>
          </a:p>
          <a:p>
            <a:pPr marL="629884" lvl="1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include outliers,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e.g.: a listing with a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maximum_nights_y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1125</a:t>
            </a:r>
            <a:b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Z-score standardization might be well-suited here because it centers data around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= 0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standard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deviation = 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helps models treat all features equally, even if they come from different scales.</a:t>
            </a:r>
          </a:p>
        </p:txBody>
      </p:sp>
    </p:spTree>
    <p:extLst>
      <p:ext uri="{BB962C8B-B14F-4D97-AF65-F5344CB8AC3E}">
        <p14:creationId xmlns:p14="http://schemas.microsoft.com/office/powerpoint/2010/main" val="114642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E4A6F-2785-677A-CE2C-4C35B7809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FE68-D29D-A17B-43D6-B33EE300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Normalization strategy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60C5-0F98-93DC-F1D8-B701C8C70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CE085-3FF9-82F2-504B-7E5A958503F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BB51-329B-8C20-6EA2-615E599BD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DAB3C5-1B33-4279-99A3-8C71EEB040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9FE5A6D-A1AC-5D83-C35E-9E9A52CC2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635646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Z-Score Standardization</a:t>
            </a:r>
          </a:p>
          <a:p>
            <a:pPr marL="629884" lvl="1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scikit-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learn’s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StandardScaler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scaled_data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scaler.fit_transform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[['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minimum_nights_y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', '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maximum_nights_y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’]])</a:t>
            </a:r>
          </a:p>
          <a:p>
            <a:pPr lvl="1"/>
            <a:endParaRPr lang="en-US" sz="1600" dirty="0">
              <a:solidFill>
                <a:schemeClr val="tx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572734" lvl="1" indent="-285750"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with pandas:</a:t>
            </a:r>
          </a:p>
          <a:p>
            <a:pPr marL="572734" lvl="1" indent="-285750">
              <a:buFont typeface="Wingdings" pitchFamily="2" charset="2"/>
              <a:buChar char="Ø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['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min_nights_z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'] = (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['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minimum_nights_y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'] - 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['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minimum_nights_y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'].mean()) / 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['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minimum_nights_y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'].std()</a:t>
            </a:r>
          </a:p>
        </p:txBody>
      </p:sp>
    </p:spTree>
    <p:extLst>
      <p:ext uri="{BB962C8B-B14F-4D97-AF65-F5344CB8AC3E}">
        <p14:creationId xmlns:p14="http://schemas.microsoft.com/office/powerpoint/2010/main" val="235211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5997B-5E76-C7BA-BF49-9B4D79E95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F1AA-375C-949D-B0E5-A43B8183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Normalization strategy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3B177-D1D4-17EB-3C26-AAF7182FF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C2329-2EEC-1785-AE1B-A31B01ED97F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2F27C-209E-C487-D32F-9078149E2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8326F7-63B5-99B6-C3C8-72E7125C8A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0D6F2CF-0307-FE78-84F7-7AB47C47B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635646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other Normalization strategies:</a:t>
            </a:r>
            <a:endParaRPr lang="en-US" sz="1400" b="1" i="1" dirty="0">
              <a:solidFill>
                <a:schemeClr val="tx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endParaRPr lang="en-US" sz="1400" b="1" i="1" dirty="0">
              <a:solidFill>
                <a:schemeClr val="tx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0C4AA7-48FF-01D3-AB4B-6758CB15D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028763"/>
              </p:ext>
            </p:extLst>
          </p:nvPr>
        </p:nvGraphicFramePr>
        <p:xfrm>
          <a:off x="641603" y="2065171"/>
          <a:ext cx="7661672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0836">
                  <a:extLst>
                    <a:ext uri="{9D8B030D-6E8A-4147-A177-3AD203B41FA5}">
                      <a16:colId xmlns:a16="http://schemas.microsoft.com/office/drawing/2014/main" val="2861888562"/>
                    </a:ext>
                  </a:extLst>
                </a:gridCol>
                <a:gridCol w="3830836">
                  <a:extLst>
                    <a:ext uri="{9D8B030D-6E8A-4147-A177-3AD203B41FA5}">
                      <a16:colId xmlns:a16="http://schemas.microsoft.com/office/drawing/2014/main" val="2593393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Reason Not Chosen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72806"/>
                  </a:ext>
                </a:extLst>
              </a:tr>
              <a:tr h="4134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Min-Max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Sensitive to outliers, distorts distribution; not ideal if ranges are wide like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max_nights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1125.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070271"/>
                  </a:ext>
                </a:extLst>
              </a:tr>
              <a:tr h="4134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appropriate for 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skewed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distributions. We applied it to the 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 (</a:t>
                      </a:r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price_y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but not to features unless we see strong skew.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50389"/>
                  </a:ext>
                </a:extLst>
              </a:tr>
              <a:tr h="4134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Could be useful with extreme outliers, but Z-score is more common and effective here unless extreme anomalies dominate.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60756"/>
                  </a:ext>
                </a:extLst>
              </a:tr>
              <a:tr h="4134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Normalization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 like linear regression, KNN, or neural networks would perform poorly due to unscaled inputs.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100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53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C824F-7E36-7362-143F-9ADB46BF1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6C56-4CEA-01D9-3AD8-C7DF16B1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Team split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0DFC6-E0DB-705C-978F-4A042B8DE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99" y="1635646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or Polynomial Regression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(Thies)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or gradient-boosted trees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(Fabian)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(Lennart)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(Defne)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1E09F-2345-341E-0E0E-D8D451043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8FE6A-8F4D-D434-515B-D264B54B13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BDB4-F8FC-39A8-A156-A15C1B79C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427F3E-7D6A-2E12-E5A2-F2EA77DFD9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7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rben Uni Göttingen">
      <a:dk1>
        <a:sysClr val="windowText" lastClr="000000"/>
      </a:dk1>
      <a:lt1>
        <a:sysClr val="window" lastClr="FFFFFF"/>
      </a:lt1>
      <a:dk2>
        <a:srgbClr val="005F9B"/>
      </a:dk2>
      <a:lt2>
        <a:srgbClr val="50A5D2"/>
      </a:lt2>
      <a:accent1>
        <a:srgbClr val="153268"/>
      </a:accent1>
      <a:accent2>
        <a:srgbClr val="3B3B3A"/>
      </a:accent2>
      <a:accent3>
        <a:srgbClr val="84BFEA"/>
      </a:accent3>
      <a:accent4>
        <a:srgbClr val="EAE2D8"/>
      </a:accent4>
      <a:accent5>
        <a:srgbClr val="F6F4F0"/>
      </a:accent5>
      <a:accent6>
        <a:srgbClr val="575756"/>
      </a:accent6>
      <a:hlink>
        <a:srgbClr val="0033CC"/>
      </a:hlink>
      <a:folHlink>
        <a:srgbClr val="6600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1089</Words>
  <Application>Microsoft Macintosh PowerPoint</Application>
  <PresentationFormat>On-screen Show (16:9)</PresentationFormat>
  <Paragraphs>173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BMW Group Condensed</vt:lpstr>
      <vt:lpstr>Calibri</vt:lpstr>
      <vt:lpstr>Lucida Console</vt:lpstr>
      <vt:lpstr>Times New Roman</vt:lpstr>
      <vt:lpstr>Wingdings</vt:lpstr>
      <vt:lpstr>Office Theme</vt:lpstr>
      <vt:lpstr>Price Prediction Project (PPP) </vt:lpstr>
      <vt:lpstr>Agenda</vt:lpstr>
      <vt:lpstr>Data Cleaning</vt:lpstr>
      <vt:lpstr>Data Cleaning – Current View</vt:lpstr>
      <vt:lpstr>Data Cleaning – Enhanced Dataset</vt:lpstr>
      <vt:lpstr>Normalization – Normalization strategy</vt:lpstr>
      <vt:lpstr>Normalization – Normalization strategy</vt:lpstr>
      <vt:lpstr>Normalization – Normalization strategy</vt:lpstr>
      <vt:lpstr>Different Models – Team split</vt:lpstr>
      <vt:lpstr>Different Models – Linear or Polynomial Regression</vt:lpstr>
      <vt:lpstr>Different Models – Random forest</vt:lpstr>
      <vt:lpstr>Different Models – Transformers</vt:lpstr>
      <vt:lpstr>Different Models – CNN</vt:lpstr>
      <vt:lpstr>Different Models – CNN</vt:lpstr>
      <vt:lpstr>CNN</vt:lpstr>
      <vt:lpstr>Cnn- continue</vt:lpstr>
      <vt:lpstr>Cnn-Continue</vt:lpstr>
      <vt:lpstr>Example Sources for Image Processing with CNN</vt:lpstr>
      <vt:lpstr>Current Status – Burn-down Chart</vt:lpstr>
      <vt:lpstr>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Lange, Regina (ZVW);Voss, Christine</dc:creator>
  <cp:lastModifiedBy>Hahner Lennart, (Lennart.Hahner@partner.bmwgroup.com)</cp:lastModifiedBy>
  <cp:revision>216</cp:revision>
  <dcterms:created xsi:type="dcterms:W3CDTF">2017-08-09T09:33:14Z</dcterms:created>
  <dcterms:modified xsi:type="dcterms:W3CDTF">2025-06-24T18:10:26Z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2016-08-08T00:00:00Z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2016-08-08T00:00:00Z</vt:filetime>
  </property>
  <property fmtid="{D5CDD505-2E9C-101B-9397-08002B2CF9AE}" pid="5" name="MSIP_Label_e6935750-240b-48e4-a615-66942a738439_Enabled">
    <vt:lpwstr>true</vt:lpwstr>
  </property>
  <property fmtid="{D5CDD505-2E9C-101B-9397-08002B2CF9AE}" pid="6" name="MSIP_Label_e6935750-240b-48e4-a615-66942a738439_SetDate">
    <vt:lpwstr>2025-06-20T21:05:58Z</vt:lpwstr>
  </property>
  <property fmtid="{D5CDD505-2E9C-101B-9397-08002B2CF9AE}" pid="7" name="MSIP_Label_e6935750-240b-48e4-a615-66942a738439_Method">
    <vt:lpwstr>Standard</vt:lpwstr>
  </property>
  <property fmtid="{D5CDD505-2E9C-101B-9397-08002B2CF9AE}" pid="8" name="MSIP_Label_e6935750-240b-48e4-a615-66942a738439_Name">
    <vt:lpwstr>e6935750-240b-48e4-a615-66942a738439</vt:lpwstr>
  </property>
  <property fmtid="{D5CDD505-2E9C-101B-9397-08002B2CF9AE}" pid="9" name="MSIP_Label_e6935750-240b-48e4-a615-66942a738439_SiteId">
    <vt:lpwstr>ce849bab-cc1c-465b-b62e-18f07c9ac198</vt:lpwstr>
  </property>
  <property fmtid="{D5CDD505-2E9C-101B-9397-08002B2CF9AE}" pid="10" name="MSIP_Label_e6935750-240b-48e4-a615-66942a738439_ActionId">
    <vt:lpwstr>3666613c-5e5f-4367-a1b0-0ec20d72066e</vt:lpwstr>
  </property>
  <property fmtid="{D5CDD505-2E9C-101B-9397-08002B2CF9AE}" pid="11" name="MSIP_Label_e6935750-240b-48e4-a615-66942a738439_ContentBits">
    <vt:lpwstr>2</vt:lpwstr>
  </property>
  <property fmtid="{D5CDD505-2E9C-101B-9397-08002B2CF9AE}" pid="12" name="MSIP_Label_e6935750-240b-48e4-a615-66942a738439_Tag">
    <vt:lpwstr>50, 3, 0, 1</vt:lpwstr>
  </property>
  <property fmtid="{D5CDD505-2E9C-101B-9397-08002B2CF9AE}" pid="13" name="ClassificationContentMarkingFooterLocations">
    <vt:lpwstr>Office Theme:3</vt:lpwstr>
  </property>
  <property fmtid="{D5CDD505-2E9C-101B-9397-08002B2CF9AE}" pid="14" name="ClassificationContentMarkingFooterText">
    <vt:lpwstr>CONFIDENTIAL</vt:lpwstr>
  </property>
</Properties>
</file>