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3" r:id="rId9"/>
    <p:sldId id="268" r:id="rId10"/>
    <p:sldId id="269" r:id="rId11"/>
    <p:sldId id="267" r:id="rId12"/>
    <p:sldId id="270" r:id="rId13"/>
    <p:sldId id="266" r:id="rId14"/>
  </p:sldIdLst>
  <p:sldSz cx="9144000" cy="5143500" type="screen16x9"/>
  <p:notesSz cx="13004800" cy="9753600"/>
  <p:defaultTextStyle>
    <a:defPPr>
      <a:defRPr lang="de-DE"/>
    </a:defPPr>
    <a:lvl1pPr marL="0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 userDrawn="1">
          <p15:clr>
            <a:srgbClr val="A4A3A4"/>
          </p15:clr>
        </p15:guide>
        <p15:guide id="2" pos="-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  <a:srgbClr val="D0D8E8"/>
    <a:srgbClr val="F5F4F0"/>
    <a:srgbClr val="F4F2EA"/>
    <a:srgbClr val="4F334E"/>
    <a:srgbClr val="8390FF"/>
    <a:srgbClr val="948B6C"/>
    <a:srgbClr val="FB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2" autoAdjust="0"/>
    <p:restoredTop sz="94576" autoAdjust="0"/>
  </p:normalViewPr>
  <p:slideViewPr>
    <p:cSldViewPr>
      <p:cViewPr>
        <p:scale>
          <a:sx n="170" d="100"/>
          <a:sy n="170" d="100"/>
        </p:scale>
        <p:origin x="1096" y="504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22.06.25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22.06.25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4" y="2451200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198515"/>
            <a:ext cx="5786438" cy="30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611560" y="3129628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595" y="1635646"/>
            <a:ext cx="5811749" cy="23083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Aft>
                <a:spcPts val="377"/>
              </a:spcAft>
              <a:buClr>
                <a:schemeClr val="tx2"/>
              </a:buClr>
              <a:buSzPct val="104000"/>
              <a:buFont typeface="Calibri" panose="020F0502020204030204" pitchFamily="34" charset="0"/>
              <a:buChar char="•"/>
              <a:defRPr sz="2000" b="0" i="0" baseline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08" y="1525"/>
            <a:ext cx="9130468" cy="5140454"/>
          </a:xfrm>
          <a:prstGeom prst="rect">
            <a:avLst/>
          </a:prstGeom>
        </p:spPr>
      </p:pic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787AB-1B6E-8B56-CFB5-1BA8C0FC9E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48971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pago/saint" TargetMode="External"/><Relationship Id="rId2" Type="http://schemas.openxmlformats.org/officeDocument/2006/relationships/hyperlink" Target="https://huggingface.co/docs/transformers/main/model_doc/table-transfor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(PPP)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4DD-4E15-D82F-3A86-2887C760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7B6C-042C-9E0A-263D-F5E991B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78BB-2A49-EC70-1B5F-C5828BA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1DBF-491F-2A39-EB29-2C8C2DB4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BF1F-E3F5-5351-E682-8724B9F3F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3883-41D5-4F41-51F8-CE8DC40C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0438B-465C-6444-D958-B81ECC9E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AC1-0C75-DB21-9E54-947CB2D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BA8-2D4E-1F76-E1D3-BEA077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4FEE-FD96-3315-93F0-50F8B906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Transformer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https://huggingface.co/docs/transformers/main/model_doc/table-transformer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SAINT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https://github.com/somepago/saint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3DE8-122F-779D-486E-ED3DA208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B352-0188-9546-152E-B2F4FE6010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37B-F845-B65C-80D6-61DDD2E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E9C97D-C338-81EE-0734-8AA5048BB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DC5B-0938-9020-C7EF-8B804352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026"/>
            <a:ext cx="3059832" cy="22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83F4E-7DD7-1F68-1B0A-BA73239C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32" y="3294692"/>
            <a:ext cx="3598168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0B76-2370-447B-BB4D-A9948628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D01C-0BF6-738D-FCC8-70542735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B4D-4C24-323C-E102-AF587B10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89A4-4650-AD99-27E2-D872066B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1CC2-21D6-0281-178B-DBC1CF1372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713-4B85-EC7D-8879-606E9D6D4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2FE84-82BF-8A1E-4663-6F315E9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43-F494-AC26-D1F0-534F170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F9D-60EB-664A-4691-63ECBD9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A4B8-DBE0-EDB0-9C4E-2C3F1B71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Georg-August-Universität Göttingen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3E01-5CB2-4D93-E814-300A5461A4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22.06.25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1CB-8264-57DC-7BB8-EE1EF92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B6C85B-BECF-44C3-8915-A60DE23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C8D55-162B-F03C-B02C-947669DAC20C}"/>
              </a:ext>
            </a:extLst>
          </p:cNvPr>
          <p:cNvCxnSpPr/>
          <p:nvPr/>
        </p:nvCxnSpPr>
        <p:spPr>
          <a:xfrm flipV="1">
            <a:off x="827584" y="1635646"/>
            <a:ext cx="0" cy="28083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F803C-3D8A-77F5-C075-6C4BD96FF797}"/>
              </a:ext>
            </a:extLst>
          </p:cNvPr>
          <p:cNvCxnSpPr>
            <a:cxnSpLocks/>
          </p:cNvCxnSpPr>
          <p:nvPr/>
        </p:nvCxnSpPr>
        <p:spPr>
          <a:xfrm>
            <a:off x="827584" y="4443958"/>
            <a:ext cx="74888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ED38B-BDC2-806F-11A8-BE5CA08C5134}"/>
              </a:ext>
            </a:extLst>
          </p:cNvPr>
          <p:cNvCxnSpPr>
            <a:cxnSpLocks/>
          </p:cNvCxnSpPr>
          <p:nvPr/>
        </p:nvCxnSpPr>
        <p:spPr>
          <a:xfrm>
            <a:off x="827584" y="19956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A44A1-42D8-98BE-60CF-984C69423D74}"/>
              </a:ext>
            </a:extLst>
          </p:cNvPr>
          <p:cNvCxnSpPr>
            <a:cxnSpLocks/>
          </p:cNvCxnSpPr>
          <p:nvPr/>
        </p:nvCxnSpPr>
        <p:spPr>
          <a:xfrm>
            <a:off x="2699792" y="257175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45C7-CE3D-0A92-66ED-878EC65C2C84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DB148-1BB9-0778-C0DF-E977CC0CD057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4167B-8F80-E229-926F-D2B341232898}"/>
              </a:ext>
            </a:extLst>
          </p:cNvPr>
          <p:cNvCxnSpPr>
            <a:cxnSpLocks/>
          </p:cNvCxnSpPr>
          <p:nvPr/>
        </p:nvCxnSpPr>
        <p:spPr>
          <a:xfrm>
            <a:off x="2699792" y="199568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5FE67-BA57-2501-E3E5-C3E83B2F9C1D}"/>
              </a:ext>
            </a:extLst>
          </p:cNvPr>
          <p:cNvCxnSpPr>
            <a:cxnSpLocks/>
          </p:cNvCxnSpPr>
          <p:nvPr/>
        </p:nvCxnSpPr>
        <p:spPr>
          <a:xfrm>
            <a:off x="5519151" y="3507854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BBBABA-CE81-0117-3F34-A79AAB1A3FFE}"/>
              </a:ext>
            </a:extLst>
          </p:cNvPr>
          <p:cNvSpPr txBox="1"/>
          <p:nvPr/>
        </p:nvSpPr>
        <p:spPr>
          <a:xfrm>
            <a:off x="1250157" y="17204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56E3F-1A10-A0CD-0725-2B35474C015B}"/>
              </a:ext>
            </a:extLst>
          </p:cNvPr>
          <p:cNvSpPr txBox="1"/>
          <p:nvPr/>
        </p:nvSpPr>
        <p:spPr>
          <a:xfrm>
            <a:off x="2900759" y="2271811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A2BC45-2093-623A-F83F-387D9A7E9451}"/>
              </a:ext>
            </a:extLst>
          </p:cNvPr>
          <p:cNvSpPr txBox="1"/>
          <p:nvPr/>
        </p:nvSpPr>
        <p:spPr>
          <a:xfrm>
            <a:off x="4572001" y="306318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 Predictive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DD031-E601-39E8-18F6-A585E927A67C}"/>
              </a:ext>
            </a:extLst>
          </p:cNvPr>
          <p:cNvSpPr txBox="1"/>
          <p:nvPr/>
        </p:nvSpPr>
        <p:spPr>
          <a:xfrm>
            <a:off x="5550415" y="3750302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&amp;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81309F-DA60-95F4-1CC8-5F9C7B799BA6}"/>
              </a:ext>
            </a:extLst>
          </p:cNvPr>
          <p:cNvCxnSpPr>
            <a:cxnSpLocks/>
          </p:cNvCxnSpPr>
          <p:nvPr/>
        </p:nvCxnSpPr>
        <p:spPr>
          <a:xfrm>
            <a:off x="5508104" y="4011910"/>
            <a:ext cx="18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EFF73-9A91-D024-37E1-1BF47437883E}"/>
              </a:ext>
            </a:extLst>
          </p:cNvPr>
          <p:cNvCxnSpPr>
            <a:cxnSpLocks/>
          </p:cNvCxnSpPr>
          <p:nvPr/>
        </p:nvCxnSpPr>
        <p:spPr>
          <a:xfrm>
            <a:off x="7384854" y="401191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9D3916-789C-E855-F38C-3E005AB90CA6}"/>
              </a:ext>
            </a:extLst>
          </p:cNvPr>
          <p:cNvSpPr txBox="1"/>
          <p:nvPr/>
        </p:nvSpPr>
        <p:spPr>
          <a:xfrm>
            <a:off x="7005300" y="444395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 16-18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E94FD-F0E6-81E2-BDA2-9871C0AF9281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47152" cy="24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1A0AA-E1C6-5557-DD5C-84805F1926DB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47151" cy="13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719AD-4851-3B84-07B6-950A1BF2E18C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58198" cy="4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3FA4C1-05EB-A8A8-D586-91CD7F51E752}"/>
              </a:ext>
            </a:extLst>
          </p:cNvPr>
          <p:cNvSpPr/>
          <p:nvPr/>
        </p:nvSpPr>
        <p:spPr>
          <a:xfrm>
            <a:off x="2634575" y="2206594"/>
            <a:ext cx="130434" cy="130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3ED-97C2-119B-3B2E-EEBCE74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ECB-E287-58A8-D1C9-B8BF3D89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5786438" cy="230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Plan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to train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4700-A528-4034-13EF-0B85CC61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04C8-E7DF-A8EA-4D84-E180253DA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E75-ABB5-220D-1765-6ED70900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5B5C4-1AC9-3B58-C21E-D47AC6C70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409-F5D7-645C-214D-8FE025D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AFA-285F-FC67-1AD1-09B5BF6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8A41-E400-6FAD-76CB-6AD4A172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different </a:t>
            </a:r>
            <a:r>
              <a:rPr lang="en-US" sz="1800" dirty="0">
                <a:latin typeface="Lucida Console" panose="020B0609040504020204" pitchFamily="49" charset="0"/>
                <a:cs typeface="Times New Roman" panose="02020603050405020304" pitchFamily="18" charset="0"/>
              </a:rPr>
              <a:t>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and erasing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or fields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5590-414B-EA9E-42C3-BD10030AC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74C-654E-B285-E7D6-E23B06E65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0C7B-D387-8B94-2E12-DE7240EA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F5AC69-BAF6-06D1-3AC8-8CC8E9B93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93CB-3DA0-EB00-9503-9C585F1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70418"/>
            <a:ext cx="3598168" cy="21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CE8BE-E6CB-8974-9A37-384EF9E9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1" y="2750802"/>
            <a:ext cx="4102224" cy="1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1FD5-78F0-78A2-037D-96294B7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D42-918A-E09C-C46D-7FFCFA4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3AF-B364-6EE1-E91D-A4E6FB89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C9E9-BD87-3E42-1723-E07F91F7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3AD-D758-4AD7-ADAA-A9160F28E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C549-35E1-AE0F-42CF-89A40DF6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06552-9932-01C6-EDC1-C4F268543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A2BC-CF2D-9894-2D9F-43930F6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4920-01F5-45C1-437D-32954B9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64-F33B-4064-C4A5-DABAD7EE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C6BE-5293-7003-8B58-825432FF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B59-2CC2-0849-169D-845498D2D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343-2411-A147-3086-2F6A9C6A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56980-BEDF-0806-0983-494ADADFC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88C109-B2CD-9E2B-AAA3-EF9C81E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features vary in Scale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necessarily bounded within a fixed range.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outliers,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a listing with a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maximum_nights_y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1125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standardization might be well-suited here because it centers data around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 = 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models treat all features equally, even if they come from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11464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4A6F-2785-677A-CE2C-4C35B780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E68-D29D-A17B-43D6-B33EE3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60C5-0F98-93DC-F1D8-B701C8C7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E085-3FF9-82F2-504B-7E5A958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BB51-329B-8C20-6EA2-615E599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AB3C5-1B33-4279-99A3-8C71EEB04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FE5A6D-A1AC-5D83-C35E-9E9A52CC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StandardScaler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scaled_data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scaler.fit_transform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maximum_nights_y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’]])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with pandas:</a:t>
            </a:r>
          </a:p>
          <a:p>
            <a:pPr marL="572734" lvl="1" indent="-285750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min_nights_z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= 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-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'].mean()) /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'].std()</a:t>
            </a:r>
          </a:p>
        </p:txBody>
      </p:sp>
    </p:spTree>
    <p:extLst>
      <p:ext uri="{BB962C8B-B14F-4D97-AF65-F5344CB8AC3E}">
        <p14:creationId xmlns:p14="http://schemas.microsoft.com/office/powerpoint/2010/main" val="23521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97B-5E76-C7BA-BF49-9B4D79E9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1AA-375C-949D-B0E5-A43B818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B177-D1D4-17EB-3C26-AAF7182F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2329-2EEC-1785-AE1B-A31B01E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F27C-209E-C487-D32F-9078149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8326F7-63B5-99B6-C3C8-72E7125C8A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D6F2CF-0307-FE78-84F7-7AB47C47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Normalization strategies:</a:t>
            </a:r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C4AA7-48FF-01D3-AB4B-6758CB15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763"/>
              </p:ext>
            </p:extLst>
          </p:nvPr>
        </p:nvGraphicFramePr>
        <p:xfrm>
          <a:off x="641603" y="2065171"/>
          <a:ext cx="76616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836">
                  <a:extLst>
                    <a:ext uri="{9D8B030D-6E8A-4147-A177-3AD203B41FA5}">
                      <a16:colId xmlns:a16="http://schemas.microsoft.com/office/drawing/2014/main" val="2861888562"/>
                    </a:ext>
                  </a:extLst>
                </a:gridCol>
                <a:gridCol w="3830836">
                  <a:extLst>
                    <a:ext uri="{9D8B030D-6E8A-4147-A177-3AD203B41FA5}">
                      <a16:colId xmlns:a16="http://schemas.microsoft.com/office/drawing/2014/main" val="2593393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Not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7280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outliers, distorts distribution; not ideal if ranges are wide like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max_nights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70271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appropriate for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distributions. We applied it to the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price_y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not to features unless we see strong skew.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0389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useful with extreme outliers, but Z-score is more common and effective here unless extreme anomalies dominate.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6075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like linear regression, KNN, or neural networks would perform poorly due to unscaled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3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824F-7E36-7362-143F-9ADB46BF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C56-4CEA-01D9-3AD8-C7DF16B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DFC6-E0DB-705C-978F-4A042B8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(Thies)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gradient-boosted 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(Fabian)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(Lennart)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E09F-2345-341E-0E0E-D8D4510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FE6A-8F4D-D434-515B-D264B54B1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DB4-F8FC-39A8-A156-A15C1B79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27F3E-7D6A-2E12-E5A2-F2EA77DFD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9870-27B0-7685-862B-3AEB5695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D65-759A-962E-F4F3-DDF87E1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or 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AFA-D0E4-5A70-1353-C70E56D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B04E-B54D-CA82-FA87-EF5BC37F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A5CF-9BD7-1252-BB15-AEEFA9100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22.06.25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427-7A1A-6DC6-5F8B-989045EA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81F9D-4FEA-92EB-40CF-9EDB007EF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</TotalTime>
  <Words>505</Words>
  <Application>Microsoft Macintosh PowerPoint</Application>
  <PresentationFormat>On-screen Show 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BMW Group Condensed</vt:lpstr>
      <vt:lpstr>Calibri</vt:lpstr>
      <vt:lpstr>Lucida Console</vt:lpstr>
      <vt:lpstr>Times New Roman</vt:lpstr>
      <vt:lpstr>Wingdings</vt:lpstr>
      <vt:lpstr>Office Theme</vt:lpstr>
      <vt:lpstr>Price Prediction Project (PPP) </vt:lpstr>
      <vt:lpstr>Agenda</vt:lpstr>
      <vt:lpstr>Data Cleaning</vt:lpstr>
      <vt:lpstr>Data Cleaning – Current View</vt:lpstr>
      <vt:lpstr>Normalization – Normalization strategy</vt:lpstr>
      <vt:lpstr>Normalization – Normalization strategy</vt:lpstr>
      <vt:lpstr>Normalization – Normalization strategy</vt:lpstr>
      <vt:lpstr>Different Models – Team split</vt:lpstr>
      <vt:lpstr>Different Models – Linear or Polynomial Regression</vt:lpstr>
      <vt:lpstr>Different Models – Random forest</vt:lpstr>
      <vt:lpstr>Different Models – Transformers</vt:lpstr>
      <vt:lpstr>Different Models – CNN</vt:lpstr>
      <vt:lpstr>Current Status – Burn-down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Hahner Lennart, (Lennart.Hahner@partner.bmwgroup.com)</cp:lastModifiedBy>
  <cp:revision>206</cp:revision>
  <dcterms:created xsi:type="dcterms:W3CDTF">2017-08-09T09:33:14Z</dcterms:created>
  <dcterms:modified xsi:type="dcterms:W3CDTF">2025-06-22T16:34:52Z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MSIP_Label_e6935750-240b-48e4-a615-66942a738439_Enabled">
    <vt:lpwstr>true</vt:lpwstr>
  </property>
  <property fmtid="{D5CDD505-2E9C-101B-9397-08002B2CF9AE}" pid="6" name="MSIP_Label_e6935750-240b-48e4-a615-66942a738439_SetDate">
    <vt:lpwstr>2025-06-20T21:05:58Z</vt:lpwstr>
  </property>
  <property fmtid="{D5CDD505-2E9C-101B-9397-08002B2CF9AE}" pid="7" name="MSIP_Label_e6935750-240b-48e4-a615-66942a738439_Method">
    <vt:lpwstr>Standard</vt:lpwstr>
  </property>
  <property fmtid="{D5CDD505-2E9C-101B-9397-08002B2CF9AE}" pid="8" name="MSIP_Label_e6935750-240b-48e4-a615-66942a738439_Name">
    <vt:lpwstr>e6935750-240b-48e4-a615-66942a738439</vt:lpwstr>
  </property>
  <property fmtid="{D5CDD505-2E9C-101B-9397-08002B2CF9AE}" pid="9" name="MSIP_Label_e6935750-240b-48e4-a615-66942a738439_SiteId">
    <vt:lpwstr>ce849bab-cc1c-465b-b62e-18f07c9ac198</vt:lpwstr>
  </property>
  <property fmtid="{D5CDD505-2E9C-101B-9397-08002B2CF9AE}" pid="10" name="MSIP_Label_e6935750-240b-48e4-a615-66942a738439_ActionId">
    <vt:lpwstr>3666613c-5e5f-4367-a1b0-0ec20d72066e</vt:lpwstr>
  </property>
  <property fmtid="{D5CDD505-2E9C-101B-9397-08002B2CF9AE}" pid="11" name="MSIP_Label_e6935750-240b-48e4-a615-66942a738439_ContentBits">
    <vt:lpwstr>2</vt:lpwstr>
  </property>
  <property fmtid="{D5CDD505-2E9C-101B-9397-08002B2CF9AE}" pid="12" name="MSIP_Label_e6935750-240b-48e4-a615-66942a738439_Tag">
    <vt:lpwstr>50, 3, 0, 1</vt:lpwstr>
  </property>
  <property fmtid="{D5CDD505-2E9C-101B-9397-08002B2CF9AE}" pid="13" name="ClassificationContentMarkingFooterLocations">
    <vt:lpwstr>Office Theme:3</vt:lpwstr>
  </property>
  <property fmtid="{D5CDD505-2E9C-101B-9397-08002B2CF9AE}" pid="14" name="ClassificationContentMarkingFooterText">
    <vt:lpwstr>CONFIDENTIAL</vt:lpwstr>
  </property>
</Properties>
</file>