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0" r:id="rId5"/>
    <p:sldId id="268" r:id="rId6"/>
    <p:sldId id="257" r:id="rId7"/>
    <p:sldId id="261" r:id="rId8"/>
    <p:sldId id="262" r:id="rId9"/>
    <p:sldId id="270" r:id="rId10"/>
    <p:sldId id="263" r:id="rId11"/>
    <p:sldId id="264" r:id="rId12"/>
    <p:sldId id="269" r:id="rId13"/>
    <p:sldId id="265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84229" autoAdjust="0"/>
  </p:normalViewPr>
  <p:slideViewPr>
    <p:cSldViewPr snapToGrid="0" showGuides="1">
      <p:cViewPr varScale="1">
        <p:scale>
          <a:sx n="57" d="100"/>
          <a:sy n="57" d="100"/>
        </p:scale>
        <p:origin x="-10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398-B500-491A-B7FA-9AB712834C84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168B-8814-4215-819B-779A8BC66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57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smtClean="0"/>
              <a:t>To the surprise of many, the search box has become the preferred method of information access.</a:t>
            </a:r>
          </a:p>
          <a:p>
            <a:pPr>
              <a:spcBef>
                <a:spcPct val="0"/>
              </a:spcBef>
            </a:pPr>
            <a:r>
              <a:rPr lang="en-US" altLang="en-US" smtClean="0"/>
              <a:t>Customers ask: Why can’t I search my database in the same way?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238F79-13C9-41CB-9B3F-75AC9548405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3317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4574DAD-F2AF-4EC4-9875-55A66930B082}" type="slidenum">
              <a:rPr lang="en-US" altLang="en-US" sz="1100"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pPr/>
              <a:t>11</a:t>
            </a:fld>
            <a:endParaRPr lang="en-US" altLang="en-US" sz="1100">
              <a:latin typeface="Lucida Sans" panose="020B0602040502020204" pitchFamily="34" charset="0"/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57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69AB-AD8B-4F01-AE9D-242157AB3A4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023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993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9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92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26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35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30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34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72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8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80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30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0318-6E31-4BBB-B266-DAA685358A53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E89E-5AEB-4774-998C-C0666AC23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8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ull-text_search" TargetMode="External"/><Relationship Id="rId2" Type="http://schemas.openxmlformats.org/officeDocument/2006/relationships/hyperlink" Target="https://en.wikipedia.org/wiki/Information_syst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a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Char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Chart2.xls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979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Collection</a:t>
            </a:r>
            <a:r>
              <a:rPr lang="en-US" altLang="en-US" smtClean="0">
                <a:ea typeface="ＭＳ Ｐゴシック" panose="020B0600070205080204" pitchFamily="34" charset="-128"/>
              </a:rPr>
              <a:t>: A set of documents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Assume it is a static collection for the moment</a:t>
            </a:r>
          </a:p>
          <a:p>
            <a:pPr lvl="1"/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solidFill>
                  <a:srgbClr val="357E69"/>
                </a:solidFill>
                <a:ea typeface="ＭＳ Ｐゴシック" panose="020B0600070205080204" pitchFamily="34" charset="-128"/>
              </a:rPr>
              <a:t>Goal</a:t>
            </a:r>
            <a:r>
              <a:rPr lang="en-US" altLang="en-US" smtClean="0">
                <a:ea typeface="ＭＳ Ｐゴシック" panose="020B0600070205080204" pitchFamily="34" charset="-128"/>
              </a:rPr>
              <a:t>: Retrieve documents with information that is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relevant</a:t>
            </a:r>
            <a:r>
              <a:rPr lang="en-US" altLang="en-US" smtClean="0">
                <a:ea typeface="ＭＳ Ｐゴシック" panose="020B0600070205080204" pitchFamily="34" charset="-128"/>
              </a:rPr>
              <a:t> to the user’s </a:t>
            </a:r>
            <a:r>
              <a:rPr lang="en-US" altLang="en-US" smtClean="0">
                <a:solidFill>
                  <a:srgbClr val="C0504D"/>
                </a:solidFill>
                <a:ea typeface="ＭＳ Ｐゴシック" panose="020B0600070205080204" pitchFamily="34" charset="-128"/>
              </a:rPr>
              <a:t>information need</a:t>
            </a:r>
            <a:r>
              <a:rPr lang="en-US" altLang="en-US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solidFill>
                  <a:srgbClr val="0D0D0D"/>
                </a:solidFill>
                <a:ea typeface="ＭＳ Ｐゴシック" panose="020B0600070205080204" pitchFamily="34" charset="-128"/>
              </a:rPr>
              <a:t>and helps the user complete a </a:t>
            </a:r>
            <a:r>
              <a:rPr lang="en-US" altLang="en-US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EB57277-9007-411F-B63B-91780ED49CBE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xmlns="" val="160022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34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6832600" y="5761039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7086601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463926" y="1587501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en-US" sz="1400" b="1" dirty="0">
                <a:latin typeface="Arial" charset="0"/>
              </a:rPr>
              <a:t>User task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3463926" y="2867026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 Info need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3463926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4267201" y="2227264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4267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4759326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Results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4759326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engine</a:t>
            </a:r>
            <a:br>
              <a:rPr lang="en-US" altLang="en-US" sz="1400" b="1">
                <a:latin typeface="Arial" panose="020B0604020202020204" pitchFamily="34" charset="0"/>
              </a:rPr>
            </a:br>
            <a:endParaRPr lang="en-US" altLang="en-US" sz="1400" b="1">
              <a:latin typeface="Arial" panose="020B0604020202020204" pitchFamily="34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1782764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panose="020B0604020202020204" pitchFamily="34" charset="0"/>
              </a:rPr>
              <a:t>Query</a:t>
            </a:r>
            <a:br>
              <a:rPr lang="en-US" altLang="en-US" sz="1400" b="1">
                <a:latin typeface="Arial" panose="020B0604020202020204" pitchFamily="34" charset="0"/>
              </a:rPr>
            </a:br>
            <a:r>
              <a:rPr lang="en-US" altLang="en-US" sz="1400" b="1">
                <a:latin typeface="Arial" panose="020B0604020202020204" pitchFamily="34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343401" y="4724401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6365876" y="5535614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3505201" y="6359526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2570164" y="4495801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2590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5562600" y="580231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6931026" y="1557339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defRPr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934201" y="2849564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panose="030F0702030302020204" pitchFamily="66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 Unicode MS" pitchFamily="34" charset="-128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8305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8305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4398964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343400" y="2373314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343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panose="030F0702030302020204" pitchFamily="66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 Unicode MS" pitchFamily="34" charset="-128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 Unicode MS" pitchFamily="34" charset="-128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9525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xmlns="" val="2798839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1918731" cy="66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991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94EC447-74EF-40D7-8254-D01128AC3F14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13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panose="020B0602040502020204" pitchFamily="34" charset="0"/>
                <a:ea typeface="ＭＳ Ｐゴシック" panose="020B0600070205080204" pitchFamily="34" charset="-128"/>
                <a:cs typeface="Arial Unicode MS" pitchFamily="34" charset="-128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xmlns="" val="700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EDUC 478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Davina Pruitt-Mentle</a:t>
            </a:r>
            <a:endParaRPr lang="en-US" alt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0A17-807C-4B69-8755-5D29C0EB7A9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outline before Midterm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92095"/>
            <a:ext cx="7772400" cy="4876800"/>
          </a:xfrm>
        </p:spPr>
        <p:txBody>
          <a:bodyPr/>
          <a:lstStyle/>
          <a:p>
            <a:r>
              <a:rPr lang="en-US" altLang="en-US" dirty="0" smtClean="0"/>
              <a:t>Search </a:t>
            </a:r>
            <a:r>
              <a:rPr lang="en-US" altLang="en-US" dirty="0"/>
              <a:t>tools</a:t>
            </a:r>
          </a:p>
          <a:p>
            <a:r>
              <a:rPr lang="en-US" altLang="en-US" dirty="0"/>
              <a:t>Search Engines vs. Subject </a:t>
            </a:r>
            <a:r>
              <a:rPr lang="en-US" altLang="en-US" dirty="0" smtClean="0"/>
              <a:t>Directory</a:t>
            </a:r>
            <a:r>
              <a:rPr lang="id-ID" altLang="en-US" dirty="0" smtClean="0"/>
              <a:t> </a:t>
            </a:r>
            <a:endParaRPr lang="en-US" altLang="en-US" dirty="0"/>
          </a:p>
          <a:p>
            <a:r>
              <a:rPr lang="en-US" altLang="en-US" dirty="0"/>
              <a:t>Meta search </a:t>
            </a:r>
            <a:r>
              <a:rPr lang="en-US" altLang="en-US" dirty="0" smtClean="0"/>
              <a:t>Engines</a:t>
            </a:r>
            <a:r>
              <a:rPr lang="id-ID" altLang="en-US" dirty="0" smtClean="0"/>
              <a:t> </a:t>
            </a:r>
            <a:endParaRPr lang="en-US" altLang="en-US" dirty="0"/>
          </a:p>
          <a:p>
            <a:r>
              <a:rPr lang="en-US" altLang="en-US" dirty="0"/>
              <a:t>Steps for </a:t>
            </a:r>
            <a:r>
              <a:rPr lang="en-US" altLang="en-US" dirty="0" smtClean="0"/>
              <a:t>Searching</a:t>
            </a:r>
            <a:r>
              <a:rPr lang="id-ID" altLang="en-US" dirty="0" smtClean="0"/>
              <a:t> langkah u melakukan strategi yg efektif</a:t>
            </a:r>
            <a:endParaRPr lang="en-US" altLang="en-US" dirty="0"/>
          </a:p>
          <a:p>
            <a:r>
              <a:rPr lang="en-US" altLang="en-US" dirty="0"/>
              <a:t>Effective </a:t>
            </a:r>
            <a:r>
              <a:rPr lang="en-US" altLang="en-US" dirty="0" smtClean="0"/>
              <a:t>Strategies</a:t>
            </a:r>
          </a:p>
          <a:p>
            <a:r>
              <a:rPr lang="en-US" altLang="en-US" dirty="0" smtClean="0"/>
              <a:t>Boolean </a:t>
            </a:r>
            <a:r>
              <a:rPr lang="en-US" altLang="en-US" dirty="0" smtClean="0"/>
              <a:t>Logic</a:t>
            </a:r>
            <a:endParaRPr lang="en-US" altLang="en-US" dirty="0"/>
          </a:p>
          <a:p>
            <a:r>
              <a:rPr lang="en-US" altLang="en-US" dirty="0"/>
              <a:t>Narrow or broaden a search?</a:t>
            </a:r>
          </a:p>
          <a:p>
            <a:r>
              <a:rPr lang="en-US" altLang="en-US" dirty="0"/>
              <a:t>Wildcards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3550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2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Seeking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Information seeking</a:t>
            </a:r>
            <a:r>
              <a:rPr lang="en-US" dirty="0"/>
              <a:t> is the process or activity of attempting to obtain information in both human and technological contexts. Information seeking is related to, but different from, </a:t>
            </a:r>
            <a:r>
              <a:rPr lang="en-US" dirty="0">
                <a:hlinkClick r:id="rId2" tooltip="Information retrieval"/>
              </a:rPr>
              <a:t>information retrieval</a:t>
            </a:r>
            <a:r>
              <a:rPr lang="en-US" dirty="0"/>
              <a:t> (IR).</a:t>
            </a:r>
          </a:p>
        </p:txBody>
      </p:sp>
    </p:spTree>
    <p:extLst>
      <p:ext uri="{BB962C8B-B14F-4D97-AF65-F5344CB8AC3E}">
        <p14:creationId xmlns:p14="http://schemas.microsoft.com/office/powerpoint/2010/main" xmlns="" val="78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Searching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process, which people undertake to locate or retrieve specific </a:t>
            </a:r>
            <a:r>
              <a:rPr lang="en-US" b="1" dirty="0"/>
              <a:t>information</a:t>
            </a:r>
            <a:r>
              <a:rPr lang="en-US" dirty="0"/>
              <a:t> to meet an </a:t>
            </a:r>
            <a:r>
              <a:rPr lang="en-US" b="1" dirty="0"/>
              <a:t>information</a:t>
            </a:r>
            <a:r>
              <a:rPr lang="en-US" dirty="0"/>
              <a:t> need, typically, but not always with the aid of a search engine or other </a:t>
            </a:r>
            <a:r>
              <a:rPr lang="en-US" b="1" dirty="0"/>
              <a:t>information</a:t>
            </a:r>
            <a:r>
              <a:rPr lang="en-US" dirty="0"/>
              <a:t> retrieval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41743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b="1" dirty="0"/>
              <a:t>Information retrieval</a:t>
            </a:r>
            <a:r>
              <a:rPr lang="en-US" dirty="0"/>
              <a:t> (</a:t>
            </a:r>
            <a:r>
              <a:rPr lang="en-US" b="1" dirty="0"/>
              <a:t>IR</a:t>
            </a:r>
            <a:r>
              <a:rPr lang="en-US" dirty="0"/>
              <a:t>) is the activity of obtaining </a:t>
            </a:r>
            <a:r>
              <a:rPr lang="en-US" dirty="0">
                <a:hlinkClick r:id="rId2" tooltip="Information system"/>
              </a:rPr>
              <a:t>information system</a:t>
            </a:r>
            <a:r>
              <a:rPr lang="en-US" dirty="0"/>
              <a:t> resources that are relevant to an information need from a collection of those resources. Searches can be based on </a:t>
            </a:r>
            <a:r>
              <a:rPr lang="en-US" dirty="0">
                <a:hlinkClick r:id="rId3" tooltip="Full-text search"/>
              </a:rPr>
              <a:t>full-text</a:t>
            </a:r>
            <a:r>
              <a:rPr lang="en-US" dirty="0"/>
              <a:t> or other content-based indexing. Information retrieval is the science of searching for information in a document, searching for documents themselves, and also searching for the </a:t>
            </a:r>
            <a:r>
              <a:rPr lang="en-US" dirty="0">
                <a:hlinkClick r:id="rId4" tooltip="Metadata"/>
              </a:rPr>
              <a:t>metadata</a:t>
            </a:r>
            <a:r>
              <a:rPr lang="en-US" dirty="0"/>
              <a:t> that describes data, and for databases of texts, images or sounds.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Information </a:t>
            </a:r>
            <a:r>
              <a:rPr lang="en-US" dirty="0">
                <a:ea typeface="ＭＳ Ｐゴシック" charset="0"/>
                <a:cs typeface="ＭＳ Ｐゴシック" charset="0"/>
              </a:rPr>
              <a:t>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5A549E-525F-451B-94E5-2E8AF9484AA6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4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9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Wilson's Nested Model of Conceptual Areas</a:t>
            </a:r>
          </a:p>
          <a:p>
            <a:r>
              <a:rPr lang="en-US" dirty="0" smtClean="0"/>
              <a:t>The concepts of information seeking, information retrieval, and information </a:t>
            </a:r>
            <a:r>
              <a:rPr lang="en-US" dirty="0" err="1" smtClean="0"/>
              <a:t>behaviour</a:t>
            </a:r>
            <a:r>
              <a:rPr lang="en-US" dirty="0" smtClean="0"/>
              <a:t> are objects of investigation of information science. Within this scientific discipline a variety of studies has been undertaken analyzing the interaction of an individual with information sources in case of a specific information need, task, and context. The research models developed in these studies vary in their level of scope. Wilson (1999) therefore developed a nested model of conceptual areas, which visualizes the interrelation of the here mentioned central concepts.</a:t>
            </a:r>
          </a:p>
          <a:p>
            <a:endParaRPr lang="en-US" dirty="0" smtClean="0"/>
          </a:p>
          <a:p>
            <a:r>
              <a:rPr lang="en-US" dirty="0" smtClean="0"/>
              <a:t>Wilson defines models of information behavior to be "statements, often in the form of diagrams, that attempt to describe an information-seeking activity, the causes and consequences of that activity, or the relationships among stages in information-seeking </a:t>
            </a:r>
            <a:r>
              <a:rPr lang="en-US" dirty="0" err="1" smtClean="0"/>
              <a:t>behaviour</a:t>
            </a:r>
            <a:r>
              <a:rPr lang="en-US" dirty="0" smtClean="0"/>
              <a:t>" (1999: 250).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67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Information Behavior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732798"/>
            <a:ext cx="9010650" cy="50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47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in the mid-nineties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E99B84-194B-4D47-B285-1C227D7FADE2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2209800" y="1914525"/>
          <a:ext cx="7772400" cy="4552950"/>
        </p:xfrm>
        <a:graphic>
          <a:graphicData uri="http://schemas.openxmlformats.org/presentationml/2006/ole">
            <p:oleObj spid="_x0000_s1035" r:id="rId3" imgW="7773074" imgH="4554107" progId="Excel.Char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31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ＭＳ Ｐゴシック" charset="0"/>
              </a:rPr>
              <a:t>Unstructured (text) vs. structured (database) data today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929D84-E055-4F1D-9570-6898411520CB}" type="slidenum">
              <a:rPr lang="en-US" altLang="en-US">
                <a:solidFill>
                  <a:srgbClr val="898989"/>
                </a:solidFill>
                <a:ea typeface="ＭＳ Ｐゴシック" panose="020B0600070205080204" pitchFamily="34" charset="-128"/>
                <a:cs typeface="Arial Unicode MS" pitchFamily="34" charset="-128"/>
              </a:rPr>
              <a:pPr/>
              <a:t>8</a:t>
            </a:fld>
            <a:endParaRPr lang="en-US" altLang="en-US">
              <a:solidFill>
                <a:srgbClr val="898989"/>
              </a:solidFill>
              <a:ea typeface="ＭＳ Ｐゴシック" panose="020B0600070205080204" pitchFamily="34" charset="-128"/>
              <a:cs typeface="Arial Unicode MS" pitchFamily="34" charset="-128"/>
            </a:endParaRPr>
          </a:p>
        </p:txBody>
      </p:sp>
      <p:graphicFrame>
        <p:nvGraphicFramePr>
          <p:cNvPr id="7172" name="Object 3"/>
          <p:cNvGraphicFramePr>
            <a:graphicFrameLocks noGrp="1" noChangeAspect="1"/>
          </p:cNvGraphicFramePr>
          <p:nvPr>
            <p:ph type="chart" idx="4294967295"/>
          </p:nvPr>
        </p:nvGraphicFramePr>
        <p:xfrm>
          <a:off x="1473200" y="1914525"/>
          <a:ext cx="7772400" cy="4552950"/>
        </p:xfrm>
        <a:graphic>
          <a:graphicData uri="http://schemas.openxmlformats.org/presentationml/2006/ole">
            <p:oleObj spid="_x0000_s2059" r:id="rId4" imgW="7773074" imgH="4554107" progId="Excel.Char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45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's-Hiding-in-Your-Unstructured-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322" y="386366"/>
            <a:ext cx="10307810" cy="61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7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407</Words>
  <Application>Microsoft Office PowerPoint</Application>
  <PresentationFormat>Custom</PresentationFormat>
  <Paragraphs>73</Paragraphs>
  <Slides>15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Office Excel Chart</vt:lpstr>
      <vt:lpstr>Information Retrieval</vt:lpstr>
      <vt:lpstr>Information Seeking</vt:lpstr>
      <vt:lpstr>Information Searching </vt:lpstr>
      <vt:lpstr>Information Retrieval</vt:lpstr>
      <vt:lpstr>Information behavior</vt:lpstr>
      <vt:lpstr>Model of Information Behavior</vt:lpstr>
      <vt:lpstr>Unstructured (text) vs. structured (database) data in the mid-nineties</vt:lpstr>
      <vt:lpstr>Unstructured (text) vs. structured (database) data today</vt:lpstr>
      <vt:lpstr>Slide 9</vt:lpstr>
      <vt:lpstr>Basic assumptions of Information Retrieval</vt:lpstr>
      <vt:lpstr>The classic search model</vt:lpstr>
      <vt:lpstr>Slide 12</vt:lpstr>
      <vt:lpstr>How good are the retrieved docs?</vt:lpstr>
      <vt:lpstr>The outline before Midterm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LQ</dc:creator>
  <cp:lastModifiedBy>Owner</cp:lastModifiedBy>
  <cp:revision>9</cp:revision>
  <dcterms:created xsi:type="dcterms:W3CDTF">2020-09-14T05:28:25Z</dcterms:created>
  <dcterms:modified xsi:type="dcterms:W3CDTF">2020-09-16T10:31:35Z</dcterms:modified>
</cp:coreProperties>
</file>