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sldIdLst>
    <p:sldId id="256" r:id="rId4"/>
    <p:sldId id="261" r:id="rId5"/>
    <p:sldId id="264" r:id="rId6"/>
    <p:sldId id="279" r:id="rId7"/>
    <p:sldId id="272" r:id="rId8"/>
    <p:sldId id="275" r:id="rId9"/>
    <p:sldId id="274" r:id="rId10"/>
    <p:sldId id="276" r:id="rId11"/>
    <p:sldId id="262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7BD"/>
    <a:srgbClr val="69B6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6" autoAdjust="0"/>
    <p:restoredTop sz="96196" autoAdjust="0"/>
  </p:normalViewPr>
  <p:slideViewPr>
    <p:cSldViewPr>
      <p:cViewPr varScale="1">
        <p:scale>
          <a:sx n="92" d="100"/>
          <a:sy n="92" d="100"/>
        </p:scale>
        <p:origin x="-834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428EB-F3A7-4A96-BB1D-43FE156CDB2B}" type="datetimeFigureOut">
              <a:rPr lang="ko-KR" altLang="en-US" smtClean="0"/>
              <a:pPr/>
              <a:t>2020-09-26</a:t>
            </a:fld>
            <a:endParaRPr lang="ko-KR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F3882-DEFD-4E72-8E13-72C60FD89A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256706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F3882-DEFD-4E72-8E13-72C60FD89A1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0680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79812" y="1923678"/>
            <a:ext cx="3384376" cy="104824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79664" y="3003798"/>
            <a:ext cx="3384376" cy="481178"/>
          </a:xfrm>
          <a:prstGeom prst="rect">
            <a:avLst/>
          </a:prstGeom>
        </p:spPr>
        <p:txBody>
          <a:bodyPr anchor="ctr"/>
          <a:lstStyle>
            <a:lvl1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1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sp>
        <p:nvSpPr>
          <p:cNvPr id="3" name="Oval 2"/>
          <p:cNvSpPr/>
          <p:nvPr userDrawn="1"/>
        </p:nvSpPr>
        <p:spPr>
          <a:xfrm>
            <a:off x="2979198" y="996200"/>
            <a:ext cx="3240360" cy="3240360"/>
          </a:xfrm>
          <a:prstGeom prst="ellipse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83768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6775" y="303498"/>
            <a:ext cx="1944216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02038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247964" y="339502"/>
            <a:ext cx="1944216" cy="44644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444448" y="2774906"/>
            <a:ext cx="2304016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5536" y="2774906"/>
            <a:ext cx="3600160" cy="20290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99681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 rot="10800000">
            <a:off x="6804000" y="1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24595" y="286544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260726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424595" y="2662808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588464" y="1476772"/>
            <a:ext cx="2160000" cy="216000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Right Triangle 13"/>
          <p:cNvSpPr/>
          <p:nvPr userDrawn="1"/>
        </p:nvSpPr>
        <p:spPr>
          <a:xfrm>
            <a:off x="0" y="2803500"/>
            <a:ext cx="2340000" cy="23400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821026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59194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75218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912424" y="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259194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9" hasCustomPrompt="1"/>
          </p:nvPr>
        </p:nvSpPr>
        <p:spPr>
          <a:xfrm>
            <a:off x="475218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20" hasCustomPrompt="1"/>
          </p:nvPr>
        </p:nvSpPr>
        <p:spPr>
          <a:xfrm>
            <a:off x="6912424" y="3404720"/>
            <a:ext cx="1980056" cy="17387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956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2787774"/>
            <a:ext cx="9144000" cy="23557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953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916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76493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D:\KBM-정애\014-Fullppt\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86352"/>
            <a:ext cx="3672408" cy="36616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71161" y="1446782"/>
            <a:ext cx="3325137" cy="2323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4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3377124" y="506011"/>
            <a:ext cx="2376264" cy="4104459"/>
            <a:chOff x="2627784" y="1825002"/>
            <a:chExt cx="1198166" cy="2069560"/>
          </a:xfrm>
        </p:grpSpPr>
        <p:sp>
          <p:nvSpPr>
            <p:cNvPr id="7" name="Rounded Rectangle 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2" name="Oval 11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" name="Rounded Rectangle 12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526032" y="843558"/>
            <a:ext cx="2091935" cy="3298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15554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43808" y="0"/>
            <a:ext cx="6300192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2843808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92622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67544" y="0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67544" y="3795886"/>
            <a:ext cx="3312368" cy="13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67544" y="1491630"/>
            <a:ext cx="3312368" cy="2160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472415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7563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35169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G:\002-KIMS BUSINESS\007-02-Googleslidesppt\02-GSppt-Contents-Kim\20170429\02-\item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65" y="357831"/>
            <a:ext cx="3101574" cy="3419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707904" y="2253238"/>
            <a:ext cx="5436096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707904" y="2726814"/>
            <a:ext cx="543609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1359273" y="1356135"/>
            <a:ext cx="2420639" cy="2425386"/>
            <a:chOff x="894913" y="1065128"/>
            <a:chExt cx="2420639" cy="2425386"/>
          </a:xfrm>
        </p:grpSpPr>
        <p:pic>
          <p:nvPicPr>
            <p:cNvPr id="5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004758">
              <a:off x="963129" y="182048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569023">
              <a:off x="1645526" y="1354124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1115616" y="1539635"/>
              <a:ext cx="1616891" cy="161689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4" descr="G:\002-KIMS BUSINESS\007-02-Googleslidesppt\02-GSppt-Contents-Kim\20170429\02-\item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rightnessContrast bright="44000" contrast="40000"/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475233">
              <a:off x="894913" y="1065128"/>
              <a:ext cx="1630218" cy="170983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 Layout"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3"/>
          <p:cNvSpPr/>
          <p:nvPr userDrawn="1"/>
        </p:nvSpPr>
        <p:spPr>
          <a:xfrm rot="2539017">
            <a:off x="-150396" y="312859"/>
            <a:ext cx="1311499" cy="276834"/>
          </a:xfrm>
          <a:custGeom>
            <a:avLst/>
            <a:gdLst/>
            <a:ahLst/>
            <a:cxnLst/>
            <a:rect l="l" t="t" r="r" b="b"/>
            <a:pathLst>
              <a:path w="1311499" h="276834">
                <a:moveTo>
                  <a:pt x="0" y="168822"/>
                </a:moveTo>
                <a:lnTo>
                  <a:pt x="1257493" y="168822"/>
                </a:lnTo>
                <a:cubicBezTo>
                  <a:pt x="1287320" y="168822"/>
                  <a:pt x="1311499" y="193001"/>
                  <a:pt x="1311499" y="222828"/>
                </a:cubicBezTo>
                <a:cubicBezTo>
                  <a:pt x="1311499" y="252655"/>
                  <a:pt x="1287320" y="276834"/>
                  <a:pt x="1257493" y="276834"/>
                </a:cubicBezTo>
                <a:lnTo>
                  <a:pt x="98341" y="276834"/>
                </a:lnTo>
                <a:close/>
                <a:moveTo>
                  <a:pt x="13263" y="108012"/>
                </a:moveTo>
                <a:lnTo>
                  <a:pt x="131896" y="0"/>
                </a:lnTo>
                <a:lnTo>
                  <a:pt x="990679" y="0"/>
                </a:lnTo>
                <a:cubicBezTo>
                  <a:pt x="1020506" y="0"/>
                  <a:pt x="1044685" y="24179"/>
                  <a:pt x="1044685" y="54006"/>
                </a:cubicBezTo>
                <a:cubicBezTo>
                  <a:pt x="1044685" y="83833"/>
                  <a:pt x="1020506" y="108012"/>
                  <a:pt x="990679" y="108012"/>
                </a:cubicBezTo>
                <a:close/>
              </a:path>
            </a:pathLst>
          </a:custGeom>
          <a:solidFill>
            <a:schemeClr val="bg1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7"/>
          <p:cNvSpPr/>
          <p:nvPr userDrawn="1"/>
        </p:nvSpPr>
        <p:spPr>
          <a:xfrm rot="2539017">
            <a:off x="7980742" y="4555158"/>
            <a:ext cx="1313980" cy="276835"/>
          </a:xfrm>
          <a:custGeom>
            <a:avLst/>
            <a:gdLst/>
            <a:ahLst/>
            <a:cxnLst/>
            <a:rect l="l" t="t" r="r" b="b"/>
            <a:pathLst>
              <a:path w="1313980" h="276835">
                <a:moveTo>
                  <a:pt x="282631" y="184641"/>
                </a:moveTo>
                <a:cubicBezTo>
                  <a:pt x="292404" y="174868"/>
                  <a:pt x="305907" y="168823"/>
                  <a:pt x="320820" y="168822"/>
                </a:cubicBezTo>
                <a:lnTo>
                  <a:pt x="1281494" y="168822"/>
                </a:lnTo>
                <a:lnTo>
                  <a:pt x="1162861" y="276834"/>
                </a:lnTo>
                <a:lnTo>
                  <a:pt x="320820" y="276835"/>
                </a:lnTo>
                <a:cubicBezTo>
                  <a:pt x="290992" y="276835"/>
                  <a:pt x="266814" y="252656"/>
                  <a:pt x="266814" y="222829"/>
                </a:cubicBezTo>
                <a:cubicBezTo>
                  <a:pt x="266814" y="207915"/>
                  <a:pt x="272859" y="194413"/>
                  <a:pt x="282631" y="184641"/>
                </a:cubicBezTo>
                <a:close/>
                <a:moveTo>
                  <a:pt x="15817" y="15819"/>
                </a:moveTo>
                <a:cubicBezTo>
                  <a:pt x="25590" y="6046"/>
                  <a:pt x="39091" y="1"/>
                  <a:pt x="54005" y="1"/>
                </a:cubicBezTo>
                <a:lnTo>
                  <a:pt x="1215638" y="0"/>
                </a:lnTo>
                <a:lnTo>
                  <a:pt x="1313980" y="108013"/>
                </a:lnTo>
                <a:lnTo>
                  <a:pt x="54005" y="108013"/>
                </a:lnTo>
                <a:cubicBezTo>
                  <a:pt x="24178" y="108013"/>
                  <a:pt x="0" y="83834"/>
                  <a:pt x="0" y="54007"/>
                </a:cubicBezTo>
                <a:cubicBezTo>
                  <a:pt x="0" y="39093"/>
                  <a:pt x="6044" y="25592"/>
                  <a:pt x="15817" y="15819"/>
                </a:cubicBezTo>
                <a:close/>
              </a:path>
            </a:pathLst>
          </a:custGeom>
          <a:solidFill>
            <a:schemeClr val="bg1"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2691166" y="319499"/>
            <a:ext cx="4378671" cy="4443349"/>
            <a:chOff x="2987824" y="255370"/>
            <a:chExt cx="3658591" cy="3712633"/>
          </a:xfrm>
        </p:grpSpPr>
        <p:sp>
          <p:nvSpPr>
            <p:cNvPr id="16" name="Rounded Rectangle 7"/>
            <p:cNvSpPr/>
            <p:nvPr userDrawn="1"/>
          </p:nvSpPr>
          <p:spPr>
            <a:xfrm rot="2743412">
              <a:off x="2570129" y="839249"/>
              <a:ext cx="1479455" cy="311698"/>
            </a:xfrm>
            <a:custGeom>
              <a:avLst/>
              <a:gdLst/>
              <a:ahLst/>
              <a:cxnLst/>
              <a:rect l="l" t="t" r="r" b="b"/>
              <a:pathLst>
                <a:path w="1313980" h="276835">
                  <a:moveTo>
                    <a:pt x="282631" y="184641"/>
                  </a:moveTo>
                  <a:cubicBezTo>
                    <a:pt x="292404" y="174868"/>
                    <a:pt x="305907" y="168823"/>
                    <a:pt x="320820" y="168822"/>
                  </a:cubicBezTo>
                  <a:lnTo>
                    <a:pt x="1281494" y="168822"/>
                  </a:lnTo>
                  <a:lnTo>
                    <a:pt x="1162861" y="276834"/>
                  </a:lnTo>
                  <a:lnTo>
                    <a:pt x="320820" y="276835"/>
                  </a:lnTo>
                  <a:cubicBezTo>
                    <a:pt x="290992" y="276835"/>
                    <a:pt x="266814" y="252656"/>
                    <a:pt x="266814" y="222829"/>
                  </a:cubicBezTo>
                  <a:cubicBezTo>
                    <a:pt x="266814" y="207915"/>
                    <a:pt x="272859" y="194413"/>
                    <a:pt x="282631" y="184641"/>
                  </a:cubicBezTo>
                  <a:close/>
                  <a:moveTo>
                    <a:pt x="15817" y="15819"/>
                  </a:moveTo>
                  <a:cubicBezTo>
                    <a:pt x="25590" y="6046"/>
                    <a:pt x="39091" y="1"/>
                    <a:pt x="54005" y="1"/>
                  </a:cubicBezTo>
                  <a:lnTo>
                    <a:pt x="1215638" y="0"/>
                  </a:lnTo>
                  <a:lnTo>
                    <a:pt x="1313980" y="108013"/>
                  </a:lnTo>
                  <a:lnTo>
                    <a:pt x="54005" y="108013"/>
                  </a:lnTo>
                  <a:cubicBezTo>
                    <a:pt x="24178" y="108013"/>
                    <a:pt x="0" y="83834"/>
                    <a:pt x="0" y="54007"/>
                  </a:cubicBezTo>
                  <a:cubicBezTo>
                    <a:pt x="0" y="39093"/>
                    <a:pt x="6044" y="25592"/>
                    <a:pt x="15817" y="15819"/>
                  </a:cubicBezTo>
                  <a:close/>
                </a:path>
              </a:pathLst>
            </a:cu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3"/>
            <p:cNvSpPr/>
            <p:nvPr userDrawn="1"/>
          </p:nvSpPr>
          <p:spPr>
            <a:xfrm rot="2588287">
              <a:off x="4911045" y="3207276"/>
              <a:ext cx="1476662" cy="311697"/>
            </a:xfrm>
            <a:custGeom>
              <a:avLst/>
              <a:gdLst/>
              <a:ahLst/>
              <a:cxnLst/>
              <a:rect l="l" t="t" r="r" b="b"/>
              <a:pathLst>
                <a:path w="1311499" h="276834">
                  <a:moveTo>
                    <a:pt x="0" y="168822"/>
                  </a:moveTo>
                  <a:lnTo>
                    <a:pt x="1257493" y="168822"/>
                  </a:lnTo>
                  <a:cubicBezTo>
                    <a:pt x="1287320" y="168822"/>
                    <a:pt x="1311499" y="193001"/>
                    <a:pt x="1311499" y="222828"/>
                  </a:cubicBezTo>
                  <a:cubicBezTo>
                    <a:pt x="1311499" y="252655"/>
                    <a:pt x="1287320" y="276834"/>
                    <a:pt x="1257493" y="276834"/>
                  </a:cubicBezTo>
                  <a:lnTo>
                    <a:pt x="98341" y="276834"/>
                  </a:lnTo>
                  <a:close/>
                  <a:moveTo>
                    <a:pt x="13263" y="108012"/>
                  </a:moveTo>
                  <a:lnTo>
                    <a:pt x="131896" y="0"/>
                  </a:lnTo>
                  <a:lnTo>
                    <a:pt x="990679" y="0"/>
                  </a:lnTo>
                  <a:cubicBezTo>
                    <a:pt x="1020506" y="0"/>
                    <a:pt x="1044685" y="24179"/>
                    <a:pt x="1044685" y="54006"/>
                  </a:cubicBezTo>
                  <a:cubicBezTo>
                    <a:pt x="1044685" y="83833"/>
                    <a:pt x="1020506" y="108012"/>
                    <a:pt x="990679" y="108012"/>
                  </a:cubicBez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2987824" y="302237"/>
              <a:ext cx="3658591" cy="3665766"/>
              <a:chOff x="894913" y="1065128"/>
              <a:chExt cx="2420639" cy="2425386"/>
            </a:xfrm>
          </p:grpSpPr>
          <p:pic>
            <p:nvPicPr>
              <p:cNvPr id="8" name="Picture 7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=""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004758">
                <a:off x="963129" y="182048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8569023">
                <a:off x="1645526" y="1354124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Oval 11"/>
              <p:cNvSpPr/>
              <p:nvPr/>
            </p:nvSpPr>
            <p:spPr>
              <a:xfrm>
                <a:off x="1115616" y="1539635"/>
                <a:ext cx="1616891" cy="161689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Picture 4" descr="G:\002-KIMS BUSINESS\007-02-Googleslidesppt\02-GSppt-Contents-Kim\20170429\02-\item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="" xmlns:a14="http://schemas.microsoft.com/office/drawing/2010/main">
                      <a14:imgLayer r:embed="rId3">
                        <a14:imgEffect>
                          <a14:brightnessContrast bright="44000" contrast="40000"/>
                        </a14:imgEffect>
                      </a14:imgLayer>
                    </a14:imgProps>
                  </a:ext>
                  <a:ext uri="{28A0092B-C50C-407E-A947-70E740481C1C}">
                    <a14:useLocalDpi xmlns=""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3475233">
                <a:off x="894913" y="1065128"/>
                <a:ext cx="1630218" cy="17098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Oval 18"/>
            <p:cNvSpPr/>
            <p:nvPr userDrawn="1"/>
          </p:nvSpPr>
          <p:spPr>
            <a:xfrm>
              <a:off x="3452395" y="1155308"/>
              <a:ext cx="2188355" cy="2188355"/>
            </a:xfrm>
            <a:prstGeom prst="ellipse">
              <a:avLst/>
            </a:prstGeom>
            <a:noFill/>
            <a:ln w="15875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92288" y="2283718"/>
            <a:ext cx="235942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92140" y="2859781"/>
            <a:ext cx="2359424" cy="57606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42166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369462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8"/>
            <a:ext cx="8820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3528" y="699542"/>
            <a:ext cx="8820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97845489-B228-40CA-99BD-CBA41EE6F99E}"/>
              </a:ext>
            </a:extLst>
          </p:cNvPr>
          <p:cNvSpPr/>
          <p:nvPr userDrawn="1"/>
        </p:nvSpPr>
        <p:spPr>
          <a:xfrm>
            <a:off x="0" y="1059582"/>
            <a:ext cx="9144000" cy="40839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672" y="123478"/>
            <a:ext cx="7524328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19672" y="699542"/>
            <a:ext cx="7524328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2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407418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3888" y="627534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563888" y="2031690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563888" y="3435846"/>
            <a:ext cx="1296144" cy="129614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7607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07400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2" r:id="rId3"/>
    <p:sldLayoutId id="2147483660" r:id="rId4"/>
    <p:sldLayoutId id="2147483662" r:id="rId5"/>
    <p:sldLayoutId id="2147483665" r:id="rId6"/>
    <p:sldLayoutId id="2147483666" r:id="rId7"/>
    <p:sldLayoutId id="2147483663" r:id="rId8"/>
    <p:sldLayoutId id="2147483664" r:id="rId9"/>
    <p:sldLayoutId id="2147483667" r:id="rId10"/>
    <p:sldLayoutId id="2147483668" r:id="rId11"/>
    <p:sldLayoutId id="2147483655" r:id="rId12"/>
    <p:sldLayoutId id="2147483669" r:id="rId13"/>
    <p:sldLayoutId id="2147483670" r:id="rId14"/>
    <p:sldLayoutId id="2147483671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59832" y="1995686"/>
            <a:ext cx="3024336" cy="1440160"/>
          </a:xfrm>
        </p:spPr>
        <p:txBody>
          <a:bodyPr/>
          <a:lstStyle/>
          <a:p>
            <a:pPr lvl="0"/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Preservation of Library </a:t>
            </a:r>
          </a:p>
          <a:p>
            <a:pPr lvl="0"/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Materials : Problem and </a:t>
            </a:r>
          </a:p>
          <a:p>
            <a:pPr lvl="0"/>
            <a:r>
              <a:rPr lang="id-ID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Perspective </a:t>
            </a:r>
            <a:endParaRPr lang="en-US" altLang="ko-KR" sz="4000" b="1" dirty="0">
              <a:solidFill>
                <a:srgbClr val="57A7B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264" y="4515966"/>
            <a:ext cx="941472" cy="2328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067944" y="80692"/>
            <a:ext cx="3672408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d-ID" sz="2800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rPr>
              <a:t>Nama Kelompok 17</a:t>
            </a:r>
          </a:p>
        </p:txBody>
      </p:sp>
      <p:sp>
        <p:nvSpPr>
          <p:cNvPr id="5" name="Oval 4"/>
          <p:cNvSpPr/>
          <p:nvPr/>
        </p:nvSpPr>
        <p:spPr>
          <a:xfrm>
            <a:off x="1652077" y="930582"/>
            <a:ext cx="691746" cy="669249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id-ID" sz="1600" dirty="0">
                <a:solidFill>
                  <a:schemeClr val="accent5"/>
                </a:solidFill>
                <a:latin typeface="Comic Sans MS" panose="030F0702030302020204" pitchFamily="66" charset="0"/>
              </a:rPr>
              <a:t>1</a:t>
            </a:r>
            <a:endParaRPr lang="en-US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648831" y="1789444"/>
            <a:ext cx="691746" cy="669250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id-ID" sz="1600" dirty="0">
                <a:solidFill>
                  <a:schemeClr val="accent5"/>
                </a:solidFill>
                <a:latin typeface="Comic Sans MS" panose="030F0702030302020204" pitchFamily="66" charset="0"/>
              </a:rPr>
              <a:t>2</a:t>
            </a:r>
            <a:endParaRPr lang="en-US" sz="16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648831" y="2648307"/>
            <a:ext cx="691746" cy="669249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1600" dirty="0">
                <a:solidFill>
                  <a:schemeClr val="accent5"/>
                </a:solidFill>
                <a:latin typeface="Comic Sans MS" panose="030F0702030302020204" pitchFamily="66" charset="0"/>
              </a:rPr>
              <a:t> 3</a:t>
            </a:r>
            <a:endParaRPr lang="en-US" sz="16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648831" y="3507169"/>
            <a:ext cx="691746" cy="669249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1600" dirty="0">
                <a:solidFill>
                  <a:schemeClr val="accent5"/>
                </a:solidFill>
                <a:latin typeface="Comic Sans MS" panose="030F0702030302020204" pitchFamily="66" charset="0"/>
              </a:rPr>
              <a:t>4</a:t>
            </a:r>
            <a:endParaRPr lang="en-US" sz="1600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85910" y="1037801"/>
            <a:ext cx="5860929" cy="502781"/>
            <a:chOff x="3017859" y="4363106"/>
            <a:chExt cx="1879883" cy="502781"/>
          </a:xfrm>
        </p:grpSpPr>
        <p:sp>
          <p:nvSpPr>
            <p:cNvPr id="10" name="TextBox 9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altLang="ko-KR" sz="12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071911633004</a:t>
              </a:r>
              <a:endParaRPr lang="en-US" altLang="ko-KR" sz="1200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17859" y="4363106"/>
              <a:ext cx="18798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400" b="1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Lailatul Khusniah</a:t>
              </a:r>
              <a:endParaRPr lang="ko-KR" altLang="en-US" sz="1400" b="1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546748" y="1883044"/>
            <a:ext cx="5878983" cy="495902"/>
            <a:chOff x="3017859" y="4369985"/>
            <a:chExt cx="1885674" cy="495902"/>
          </a:xfrm>
        </p:grpSpPr>
        <p:sp>
          <p:nvSpPr>
            <p:cNvPr id="13" name="TextBox 12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altLang="ko-KR" sz="12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071911633025</a:t>
              </a:r>
              <a:endParaRPr lang="en-US" altLang="ko-KR" sz="1200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27646" y="4369985"/>
              <a:ext cx="1875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Kharisma Nur Sa’diah </a:t>
              </a:r>
              <a:endParaRPr lang="ko-KR" altLang="en-US" sz="1200" b="1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2230" y="2669413"/>
            <a:ext cx="5836009" cy="502781"/>
            <a:chOff x="3017859" y="4363106"/>
            <a:chExt cx="1871890" cy="502781"/>
          </a:xfrm>
        </p:grpSpPr>
        <p:sp>
          <p:nvSpPr>
            <p:cNvPr id="16" name="TextBox 15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altLang="ko-KR" sz="12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071911633045</a:t>
              </a:r>
              <a:r>
                <a:rPr lang="en-US" altLang="ko-KR" sz="12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 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17859" y="4363106"/>
              <a:ext cx="18718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Mirza Sinta Abdillah </a:t>
              </a:r>
              <a:endParaRPr lang="ko-KR" altLang="en-US" sz="1200" b="1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590142" y="3602539"/>
            <a:ext cx="5832648" cy="502781"/>
            <a:chOff x="3017859" y="4363106"/>
            <a:chExt cx="1870812" cy="502781"/>
          </a:xfrm>
        </p:grpSpPr>
        <p:sp>
          <p:nvSpPr>
            <p:cNvPr id="19" name="TextBox 18"/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altLang="ko-KR" sz="12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071911633095</a:t>
              </a:r>
              <a:endParaRPr lang="en-US" altLang="ko-KR" sz="1200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Delvia Ferdianti Putri</a:t>
              </a:r>
              <a:endParaRPr lang="ko-KR" altLang="en-US" sz="1200" b="1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="" xmlns:a16="http://schemas.microsoft.com/office/drawing/2014/main" id="{2CC39A6B-F643-4C3D-A3A2-4908F8D3FA1D}"/>
              </a:ext>
            </a:extLst>
          </p:cNvPr>
          <p:cNvSpPr/>
          <p:nvPr/>
        </p:nvSpPr>
        <p:spPr>
          <a:xfrm>
            <a:off x="1648831" y="4366031"/>
            <a:ext cx="691746" cy="669249"/>
          </a:xfrm>
          <a:prstGeom prst="ellipse">
            <a:avLst/>
          </a:prstGeom>
          <a:solidFill>
            <a:schemeClr val="bg1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id-ID" sz="1600" dirty="0">
                <a:solidFill>
                  <a:schemeClr val="accent5"/>
                </a:solidFill>
                <a:latin typeface="Comic Sans MS" panose="030F0702030302020204" pitchFamily="66" charset="0"/>
              </a:rPr>
              <a:t>5</a:t>
            </a:r>
            <a:endParaRPr lang="en-US" dirty="0">
              <a:solidFill>
                <a:schemeClr val="accent5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9799CCBB-D764-45A4-AC32-DA937FFB6D92}"/>
              </a:ext>
            </a:extLst>
          </p:cNvPr>
          <p:cNvGrpSpPr/>
          <p:nvPr/>
        </p:nvGrpSpPr>
        <p:grpSpPr>
          <a:xfrm>
            <a:off x="2590142" y="4417956"/>
            <a:ext cx="5832648" cy="502781"/>
            <a:chOff x="3017859" y="4363106"/>
            <a:chExt cx="1870812" cy="502781"/>
          </a:xfrm>
        </p:grpSpPr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0F5232FF-D7BF-46A3-8F78-D20569585019}"/>
                </a:ext>
              </a:extLst>
            </p:cNvPr>
            <p:cNvSpPr txBox="1"/>
            <p:nvPr/>
          </p:nvSpPr>
          <p:spPr>
            <a:xfrm>
              <a:off x="3017859" y="4588888"/>
              <a:ext cx="186681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d-ID" altLang="ko-KR" sz="1200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071911633099</a:t>
              </a:r>
              <a:endParaRPr lang="en-US" altLang="ko-KR" sz="1200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8B757DE-C6B8-4BCE-8B85-3EA03E8FE039}"/>
                </a:ext>
              </a:extLst>
            </p:cNvPr>
            <p:cNvSpPr txBox="1"/>
            <p:nvPr/>
          </p:nvSpPr>
          <p:spPr>
            <a:xfrm>
              <a:off x="3017859" y="4363106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200" b="1" dirty="0">
                  <a:solidFill>
                    <a:schemeClr val="bg1"/>
                  </a:solidFill>
                  <a:latin typeface="Comic Sans MS" panose="030F0702030302020204" pitchFamily="66" charset="0"/>
                  <a:cs typeface="Arial" pitchFamily="34" charset="0"/>
                </a:rPr>
                <a:t>Khoirul Falah</a:t>
              </a:r>
              <a:endParaRPr lang="ko-KR" altLang="en-US" sz="1200" b="1" dirty="0">
                <a:solidFill>
                  <a:schemeClr val="bg1"/>
                </a:solidFill>
                <a:latin typeface="Comic Sans MS" panose="030F0702030302020204" pitchFamily="66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B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39552" y="123478"/>
            <a:ext cx="5652120" cy="864096"/>
          </a:xfrm>
        </p:spPr>
        <p:txBody>
          <a:bodyPr/>
          <a:lstStyle/>
          <a:p>
            <a:r>
              <a:rPr lang="id-ID" altLang="ko-K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Rockwell" panose="02060603020205020403" pitchFamily="18" charset="0"/>
              </a:rPr>
              <a:t>IDENTITAS JURNAL</a:t>
            </a:r>
            <a:endParaRPr lang="ko-KR" altLang="en-US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275856" y="1203598"/>
            <a:ext cx="5619244" cy="3528392"/>
          </a:xfrm>
        </p:spPr>
        <p:txBody>
          <a:bodyPr/>
          <a:lstStyle/>
          <a:p>
            <a:pPr marL="285750" lvl="0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id-ID" b="1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Judul Jurnal : DESIDOC Library and Information Technology </a:t>
            </a:r>
            <a:endParaRPr lang="id-ID" b="1" dirty="0">
              <a:latin typeface="MV Boli" panose="02000500030200090000" pitchFamily="2" charset="0"/>
              <a:ea typeface="Times New Roman" panose="02020603050405020304" pitchFamily="18" charset="0"/>
              <a:cs typeface="MV Boli" panose="02000500030200090000" pitchFamily="2" charset="0"/>
            </a:endParaRPr>
          </a:p>
          <a:p>
            <a:pPr marL="285750" lvl="0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id-ID" b="1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Judul Artikel : Preservation of Library Materials : </a:t>
            </a:r>
            <a:r>
              <a:rPr lang="id-ID" b="1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Problem</a:t>
            </a:r>
          </a:p>
          <a:p>
            <a:pPr marL="1543050" lvl="0" indent="4763" algn="just" fontAlgn="base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ts val="1200"/>
            </a:pPr>
            <a:r>
              <a:rPr lang="id-ID" b="1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and </a:t>
            </a:r>
            <a:r>
              <a:rPr lang="id-ID" b="1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Perspective </a:t>
            </a:r>
            <a:endParaRPr lang="id-ID" b="1" dirty="0">
              <a:latin typeface="MV Boli" panose="02000500030200090000" pitchFamily="2" charset="0"/>
              <a:ea typeface="Times New Roman" panose="02020603050405020304" pitchFamily="18" charset="0"/>
              <a:cs typeface="MV Boli" panose="02000500030200090000" pitchFamily="2" charset="0"/>
            </a:endParaRPr>
          </a:p>
          <a:p>
            <a:pPr marL="285750" lvl="0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id-ID" b="1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Volume : 29  No : 04  Hal : 37-40</a:t>
            </a:r>
            <a:endParaRPr lang="id-ID" b="1" dirty="0">
              <a:latin typeface="MV Boli" panose="02000500030200090000" pitchFamily="2" charset="0"/>
              <a:ea typeface="Times New Roman" panose="02020603050405020304" pitchFamily="18" charset="0"/>
              <a:cs typeface="MV Boli" panose="02000500030200090000" pitchFamily="2" charset="0"/>
            </a:endParaRPr>
          </a:p>
          <a:p>
            <a:pPr marL="285750" lvl="0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id-ID" b="1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Tanggal : July 2009</a:t>
            </a:r>
            <a:endParaRPr lang="id-ID" b="1" dirty="0">
              <a:latin typeface="MV Boli" panose="02000500030200090000" pitchFamily="2" charset="0"/>
              <a:ea typeface="Times New Roman" panose="02020603050405020304" pitchFamily="18" charset="0"/>
              <a:cs typeface="MV Boli" panose="02000500030200090000" pitchFamily="2" charset="0"/>
            </a:endParaRPr>
          </a:p>
          <a:p>
            <a:pPr marL="285750" lvl="0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id-ID" b="1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ISSN	: -</a:t>
            </a:r>
            <a:endParaRPr lang="id-ID" b="1" dirty="0">
              <a:latin typeface="MV Boli" panose="02000500030200090000" pitchFamily="2" charset="0"/>
              <a:ea typeface="Times New Roman" panose="02020603050405020304" pitchFamily="18" charset="0"/>
              <a:cs typeface="MV Boli" panose="02000500030200090000" pitchFamily="2" charset="0"/>
            </a:endParaRPr>
          </a:p>
          <a:p>
            <a:pPr marL="285750" lvl="0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id-ID" b="1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DOI 	: </a:t>
            </a:r>
            <a:r>
              <a:rPr lang="id-ID" b="1" dirty="0" smtClean="0"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https://doi.org/10.14429/djlit.29.4.260</a:t>
            </a:r>
            <a:endParaRPr lang="id-ID" b="1" dirty="0">
              <a:latin typeface="MV Boli" panose="02000500030200090000" pitchFamily="2" charset="0"/>
              <a:ea typeface="Times New Roman" panose="02020603050405020304" pitchFamily="18" charset="0"/>
              <a:cs typeface="MV Boli" panose="02000500030200090000" pitchFamily="2" charset="0"/>
            </a:endParaRPr>
          </a:p>
          <a:p>
            <a:pPr marL="285750" lvl="0" indent="-285750" algn="just" fontAlgn="base">
              <a:lnSpc>
                <a:spcPct val="150000"/>
              </a:lnSpc>
              <a:spcAft>
                <a:spcPts val="6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id-ID" b="1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Author : Adupa Sunil dan K. Praveen Kumar</a:t>
            </a:r>
            <a:endParaRPr lang="en-ID" b="1" dirty="0">
              <a:effectLst/>
              <a:latin typeface="MV Boli" panose="02000500030200090000" pitchFamily="2" charset="0"/>
              <a:ea typeface="Noto Sans Symbols"/>
              <a:cs typeface="MV Boli" panose="02000500030200090000" pitchFamily="2" charset="0"/>
            </a:endParaRPr>
          </a:p>
          <a:p>
            <a:pPr lvl="0"/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1982046" y="2242753"/>
            <a:ext cx="811140" cy="6546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rgbClr val="57A7BD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123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59B19EC7-5264-4085-8649-56F5C91C9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-8626" y="-17253"/>
            <a:ext cx="9144000" cy="5143500"/>
          </a:xfrm>
        </p:spPr>
      </p:sp>
      <p:sp>
        <p:nvSpPr>
          <p:cNvPr id="19" name="Isosceles Triangle 18"/>
          <p:cNvSpPr/>
          <p:nvPr/>
        </p:nvSpPr>
        <p:spPr>
          <a:xfrm>
            <a:off x="0" y="744233"/>
            <a:ext cx="9144000" cy="4399267"/>
          </a:xfrm>
          <a:prstGeom prst="triangle">
            <a:avLst>
              <a:gd name="adj" fmla="val 12638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39FDDCC-47EC-401C-8301-E976319ACDAA}"/>
              </a:ext>
            </a:extLst>
          </p:cNvPr>
          <p:cNvSpPr/>
          <p:nvPr/>
        </p:nvSpPr>
        <p:spPr>
          <a:xfrm>
            <a:off x="1547664" y="885949"/>
            <a:ext cx="848923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id-ID" altLang="ko-KR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cs typeface="Arial" pitchFamily="34" charset="0"/>
              </a:rPr>
              <a:t>LATAR BELAKANG MASALAH</a:t>
            </a:r>
            <a:endParaRPr lang="en-ID" sz="2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="" xmlns:a16="http://schemas.microsoft.com/office/drawing/2014/main" id="{CF4600B5-33E4-4DC1-9BD3-2F74AB0D45BD}"/>
              </a:ext>
            </a:extLst>
          </p:cNvPr>
          <p:cNvSpPr/>
          <p:nvPr/>
        </p:nvSpPr>
        <p:spPr>
          <a:xfrm rot="9535987">
            <a:off x="191125" y="3174448"/>
            <a:ext cx="9742992" cy="2827052"/>
          </a:xfrm>
          <a:prstGeom prst="triangle">
            <a:avLst>
              <a:gd name="adj" fmla="val 24035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="" xmlns:a16="http://schemas.microsoft.com/office/drawing/2014/main" id="{3F666AF5-1E59-4DAD-B7DA-0F1C18777A7C}"/>
              </a:ext>
            </a:extLst>
          </p:cNvPr>
          <p:cNvSpPr txBox="1">
            <a:spLocks/>
          </p:cNvSpPr>
          <p:nvPr/>
        </p:nvSpPr>
        <p:spPr>
          <a:xfrm>
            <a:off x="1115616" y="1694091"/>
            <a:ext cx="7266526" cy="3109907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16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Perpustakaan merupakan</a:t>
            </a:r>
            <a:r>
              <a:rPr lang="id-ID" sz="1600" b="1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 </a:t>
            </a:r>
            <a:r>
              <a:rPr lang="id-ID" sz="16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suatu lembaga atau tempat yang </a:t>
            </a:r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digunakan</a:t>
            </a:r>
          </a:p>
          <a:p>
            <a:pPr algn="ctr"/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untuk </a:t>
            </a:r>
            <a:r>
              <a:rPr lang="id-ID" sz="16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menyimpan koleksi baik itu yang berbentuk buku atau non </a:t>
            </a:r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buku.</a:t>
            </a:r>
          </a:p>
          <a:p>
            <a:pPr algn="ctr"/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Perpustakaan juga </a:t>
            </a:r>
            <a:r>
              <a:rPr lang="id-ID" sz="16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bertanggung jawab merawat koleksi serta membuatnya dapat diakses untuk memenuhi kebutuhan penggunanya. Dari </a:t>
            </a:r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berbagai</a:t>
            </a:r>
          </a:p>
          <a:p>
            <a:pPr algn="ctr"/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macam </a:t>
            </a:r>
            <a:r>
              <a:rPr lang="id-ID" sz="16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koleksi yang </a:t>
            </a:r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dimiliki, </a:t>
            </a:r>
            <a:r>
              <a:rPr lang="id-ID" sz="16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untuk merawatnya juga memerlukan </a:t>
            </a:r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cara</a:t>
            </a:r>
          </a:p>
          <a:p>
            <a:pPr algn="ctr"/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yang </a:t>
            </a:r>
            <a:r>
              <a:rPr lang="id-ID" sz="16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berbeda-beda agar tidak terjadi kerusakan pada koleksi. Maka </a:t>
            </a:r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dari</a:t>
            </a:r>
          </a:p>
          <a:p>
            <a:pPr algn="ctr"/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itu </a:t>
            </a:r>
            <a:r>
              <a:rPr lang="id-ID" sz="16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perlu diketahui </a:t>
            </a:r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berbagai cara </a:t>
            </a:r>
            <a:r>
              <a:rPr lang="id-ID" sz="16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dalam merawat macam-macam </a:t>
            </a:r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koleksi,</a:t>
            </a:r>
          </a:p>
          <a:p>
            <a:pPr algn="ctr"/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serta </a:t>
            </a:r>
            <a:r>
              <a:rPr lang="id-ID" sz="16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mengetahui berbagai macam perusak yang dapat merusak </a:t>
            </a:r>
            <a:r>
              <a:rPr lang="id-ID" sz="16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koleksi.</a:t>
            </a:r>
          </a:p>
          <a:p>
            <a:pPr algn="ctr"/>
            <a:r>
              <a:rPr lang="id-ID" sz="1600" dirty="0" smtClean="0">
                <a:effectLst/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Selain </a:t>
            </a:r>
            <a:r>
              <a:rPr lang="id-ID" sz="1600" dirty="0">
                <a:effectLst/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itu, merupakan tanggung </a:t>
            </a:r>
            <a:r>
              <a:rPr lang="id-ID" sz="1600" dirty="0" smtClean="0">
                <a:effectLst/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jawab pihak </a:t>
            </a:r>
            <a:r>
              <a:rPr lang="id-ID" sz="1600" dirty="0">
                <a:effectLst/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berwenang untuk melakukan sebuah pelestarian koleksi agar dapat diakses dengan mudah oleh publik</a:t>
            </a:r>
            <a:r>
              <a:rPr lang="id-ID" sz="1600" dirty="0" smtClean="0">
                <a:effectLst/>
                <a:latin typeface="MV Boli" panose="02000500030200090000" pitchFamily="2" charset="0"/>
                <a:ea typeface="Calibri" panose="020F0502020204030204" pitchFamily="34" charset="0"/>
                <a:cs typeface="MV Boli" panose="02000500030200090000" pitchFamily="2" charset="0"/>
              </a:rPr>
              <a:t>.</a:t>
            </a:r>
            <a:endParaRPr lang="en-ID" sz="1600" dirty="0">
              <a:effectLst/>
              <a:latin typeface="MV Boli" panose="02000500030200090000" pitchFamily="2" charset="0"/>
              <a:ea typeface="Arial" panose="020B0604020202020204" pitchFamily="34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172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/>
          <p:cNvSpPr txBox="1">
            <a:spLocks/>
          </p:cNvSpPr>
          <p:nvPr/>
        </p:nvSpPr>
        <p:spPr>
          <a:xfrm>
            <a:off x="1835696" y="83451"/>
            <a:ext cx="3328368" cy="666526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id-ID" altLang="ko-KR" sz="2400" b="1" dirty="0">
                <a:solidFill>
                  <a:schemeClr val="accent1"/>
                </a:solidFill>
                <a:latin typeface="Algerian" panose="04020705040A02060702" pitchFamily="82" charset="0"/>
                <a:cs typeface="Arial" pitchFamily="34" charset="0"/>
              </a:rPr>
              <a:t>FOKUS MASALAH</a:t>
            </a:r>
            <a:endParaRPr lang="en-US" altLang="ko-KR" sz="2400" b="1" dirty="0">
              <a:solidFill>
                <a:schemeClr val="accent1"/>
              </a:solidFill>
              <a:latin typeface="Algerian" panose="04020705040A02060702" pitchFamily="82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1995686"/>
            <a:ext cx="40329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000" dirty="0" smtClean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Dalam </a:t>
            </a:r>
            <a:r>
              <a:rPr lang="id-ID" sz="20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jurnal ini akan dibahas gambaran </a:t>
            </a:r>
            <a:br>
              <a:rPr lang="id-ID" sz="20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</a:br>
            <a:r>
              <a:rPr lang="id-ID" sz="20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mengenai cara melestarikan bahan pustaka baik buku </a:t>
            </a:r>
            <a:r>
              <a:rPr lang="id-ID" sz="2000" dirty="0" smtClean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dan </a:t>
            </a:r>
            <a:r>
              <a:rPr lang="id-ID" sz="20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non-buku dari bahan-bahan </a:t>
            </a:r>
            <a:r>
              <a:rPr lang="id-ID" sz="2000" dirty="0" smtClean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yang</a:t>
            </a:r>
          </a:p>
          <a:p>
            <a:r>
              <a:rPr lang="id-ID" sz="2000" dirty="0" smtClean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berpotensi mencemarinya</a:t>
            </a:r>
            <a:r>
              <a:rPr lang="id-ID" sz="2000" dirty="0">
                <a:effectLst/>
                <a:latin typeface="Bahnschrift Condensed" panose="020B0502040204020203" pitchFamily="34" charset="0"/>
                <a:ea typeface="Times New Roman" panose="02020603050405020304" pitchFamily="18" charset="0"/>
              </a:rPr>
              <a:t>. </a:t>
            </a:r>
            <a:endParaRPr lang="en-ID" sz="2000" dirty="0">
              <a:effectLst/>
              <a:latin typeface="Bahnschrift Condensed" panose="020B0502040204020203" pitchFamily="34" charset="0"/>
              <a:ea typeface="Arial" panose="020B0604020202020204" pitchFamily="34" charset="0"/>
            </a:endParaRPr>
          </a:p>
        </p:txBody>
      </p:sp>
      <p:pic>
        <p:nvPicPr>
          <p:cNvPr id="12" name="Picture Placeholder 11" descr="microfilm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18143" r="18143"/>
          <a:stretch>
            <a:fillRect/>
          </a:stretch>
        </p:blipFill>
        <p:spPr/>
      </p:pic>
      <p:pic>
        <p:nvPicPr>
          <p:cNvPr id="14" name="Picture Placeholder 13" descr="naskah kuno.jpg"/>
          <p:cNvPicPr>
            <a:picLocks noGrp="1" noChangeAspect="1"/>
          </p:cNvPicPr>
          <p:nvPr>
            <p:ph type="pic" idx="12"/>
          </p:nvPr>
        </p:nvPicPr>
        <p:blipFill>
          <a:blip r:embed="rId3" cstate="print"/>
          <a:srcRect l="17949" r="17949"/>
          <a:stretch>
            <a:fillRect/>
          </a:stretch>
        </p:blipFill>
        <p:spPr/>
      </p:pic>
      <p:pic>
        <p:nvPicPr>
          <p:cNvPr id="13" name="Picture Placeholder 12" descr="pita magnetik.jpg"/>
          <p:cNvPicPr>
            <a:picLocks noGrp="1" noChangeAspect="1"/>
          </p:cNvPicPr>
          <p:nvPr>
            <p:ph type="pic" idx="11"/>
          </p:nvPr>
        </p:nvPicPr>
        <p:blipFill>
          <a:blip r:embed="rId4" cstate="print"/>
          <a:srcRect t="9016" b="9016"/>
          <a:stretch>
            <a:fillRect/>
          </a:stretch>
        </p:blipFill>
        <p:spPr>
          <a:xfrm>
            <a:off x="5436096" y="2715766"/>
            <a:ext cx="2160000" cy="2160000"/>
          </a:xfrm>
        </p:spPr>
      </p:pic>
      <p:pic>
        <p:nvPicPr>
          <p:cNvPr id="8" name="Picture Placeholder 7" descr="gambar buku (4).jpg"/>
          <p:cNvPicPr>
            <a:picLocks noGrp="1" noChangeAspect="1"/>
          </p:cNvPicPr>
          <p:nvPr>
            <p:ph type="pic" idx="10"/>
          </p:nvPr>
        </p:nvPicPr>
        <p:blipFill>
          <a:blip r:embed="rId5" cstate="print"/>
          <a:srcRect l="19349" r="19349"/>
          <a:stretch>
            <a:fillRect/>
          </a:stretch>
        </p:blipFill>
        <p:spPr/>
      </p:pic>
    </p:spTree>
    <p:extLst>
      <p:ext uri="{BB962C8B-B14F-4D97-AF65-F5344CB8AC3E}">
        <p14:creationId xmlns="" xmlns:p14="http://schemas.microsoft.com/office/powerpoint/2010/main" val="282202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5101964" y="1766671"/>
            <a:ext cx="3951460" cy="2694416"/>
          </a:xfrm>
          <a:custGeom>
            <a:avLst/>
            <a:gdLst/>
            <a:ahLst/>
            <a:cxnLst/>
            <a:rect l="l" t="t" r="r" b="b"/>
            <a:pathLst>
              <a:path w="3910322" h="1656000">
                <a:moveTo>
                  <a:pt x="184" y="0"/>
                </a:moveTo>
                <a:lnTo>
                  <a:pt x="3082322" y="0"/>
                </a:lnTo>
                <a:lnTo>
                  <a:pt x="3910322" y="828000"/>
                </a:lnTo>
                <a:lnTo>
                  <a:pt x="3082322" y="1656000"/>
                </a:lnTo>
                <a:lnTo>
                  <a:pt x="0" y="1656000"/>
                </a:lnTo>
                <a:lnTo>
                  <a:pt x="828092" y="82790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altLang="ko-KR" dirty="0">
                <a:latin typeface="Bernard MT Condensed" panose="02050806060905020404" pitchFamily="18" charset="0"/>
              </a:rPr>
              <a:t>METODE dan TEORI</a:t>
            </a:r>
            <a:endParaRPr lang="ko-KR" altLang="en-US" dirty="0">
              <a:latin typeface="Bernard MT Condensed" panose="02050806060905020404" pitchFamily="18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09687" y="1300878"/>
            <a:ext cx="5718706" cy="3626002"/>
          </a:xfrm>
          <a:prstGeom prst="homePlate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Rectangle 9"/>
          <p:cNvSpPr/>
          <p:nvPr/>
        </p:nvSpPr>
        <p:spPr>
          <a:xfrm>
            <a:off x="248653" y="1452243"/>
            <a:ext cx="216024" cy="2160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092" y="1452243"/>
            <a:ext cx="154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latin typeface="Kristen ITC" panose="03050502040202030202" pitchFamily="66" charset="0"/>
                <a:cs typeface="Arial" pitchFamily="34" charset="0"/>
              </a:rPr>
              <a:t>TEORI</a:t>
            </a:r>
          </a:p>
          <a:p>
            <a:endParaRPr lang="id-ID" altLang="ko-KR" sz="1400" dirty="0">
              <a:latin typeface="Kristen ITC" panose="03050502040202030202" pitchFamily="66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787" y="3618277"/>
            <a:ext cx="46085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Menurut</a:t>
            </a:r>
            <a:r>
              <a:rPr lang="id-ID" sz="1400" b="1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 Sir Hilary Jenkinson</a:t>
            </a:r>
            <a: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, “merawat koleksi buku berarti melindungi koleksi dari kerusakan empat musuh, yaitu api, air, serangga, dan </a:t>
            </a:r>
            <a:b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</a:br>
            <a: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manusia”. </a:t>
            </a:r>
            <a:endParaRPr lang="en-ID" sz="1400" dirty="0">
              <a:effectLst/>
              <a:latin typeface="Kristen ITC" panose="03050502040202030202" pitchFamily="66" charset="0"/>
              <a:ea typeface="Arial" panose="020B0604020202020204" pitchFamily="34" charset="0"/>
            </a:endParaRPr>
          </a:p>
          <a:p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28393" y="1868862"/>
            <a:ext cx="297596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latin typeface="MV Boli" panose="02000500030200090000" pitchFamily="2" charset="0"/>
                <a:cs typeface="MV Boli" panose="02000500030200090000" pitchFamily="2" charset="0"/>
              </a:rPr>
              <a:t>METODE</a:t>
            </a:r>
          </a:p>
          <a:p>
            <a:endParaRPr lang="id-ID" altLang="ko-KR" sz="1400" b="1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Jurnal ini menggunakan metode</a:t>
            </a:r>
            <a:b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kualitatif deskriptif dimana </a:t>
            </a:r>
            <a:b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pembahasan berpusat pada </a:t>
            </a:r>
            <a:b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bagaimana memberikan gambaran tentang cara menghemat bahan </a:t>
            </a:r>
            <a:b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pustaka karena materi yang ada </a:t>
            </a:r>
            <a:b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pada perpustakaan beraneka </a:t>
            </a:r>
            <a:b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ragam serta membutuhkan </a:t>
            </a:r>
            <a:b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</a:br>
            <a:r>
              <a:rPr lang="id-ID" sz="1400" dirty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bentuk upaya pengawetan</a:t>
            </a:r>
            <a:r>
              <a:rPr lang="id-ID" sz="1400" dirty="0" smtClean="0">
                <a:effectLst/>
                <a:latin typeface="MV Boli" panose="02000500030200090000" pitchFamily="2" charset="0"/>
                <a:ea typeface="Times New Roman" panose="02020603050405020304" pitchFamily="18" charset="0"/>
                <a:cs typeface="MV Boli" panose="02000500030200090000" pitchFamily="2" charset="0"/>
              </a:rPr>
              <a:t>.</a:t>
            </a:r>
            <a:endParaRPr lang="en-ID" sz="1400" dirty="0">
              <a:effectLst/>
              <a:latin typeface="MV Boli" panose="02000500030200090000" pitchFamily="2" charset="0"/>
              <a:ea typeface="Arial" panose="020B0604020202020204" pitchFamily="34" charset="0"/>
              <a:cs typeface="MV Boli" panose="02000500030200090000" pitchFamily="2" charset="0"/>
            </a:endParaRPr>
          </a:p>
        </p:txBody>
      </p:sp>
      <p:sp>
        <p:nvSpPr>
          <p:cNvPr id="20" name="Rectangle 16"/>
          <p:cNvSpPr/>
          <p:nvPr/>
        </p:nvSpPr>
        <p:spPr>
          <a:xfrm rot="2700000">
            <a:off x="5542006" y="1905899"/>
            <a:ext cx="185215" cy="36287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01293C4-8051-44FC-A932-FD6C3D474A21}"/>
              </a:ext>
            </a:extLst>
          </p:cNvPr>
          <p:cNvSpPr txBox="1"/>
          <p:nvPr/>
        </p:nvSpPr>
        <p:spPr>
          <a:xfrm>
            <a:off x="209787" y="1893557"/>
            <a:ext cx="50902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d-ID" sz="1400" dirty="0">
                <a:latin typeface="Kristen ITC" panose="03050502040202030202" pitchFamily="66" charset="0"/>
                <a:ea typeface="Times New Roman" panose="02020603050405020304" pitchFamily="18" charset="0"/>
              </a:rPr>
              <a:t>Menurut </a:t>
            </a:r>
            <a:r>
              <a:rPr lang="id-ID" sz="1400" b="1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SR Ranganathan </a:t>
            </a:r>
            <a: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yang mengemukakan </a:t>
            </a:r>
          </a:p>
          <a:p>
            <a: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bahwa mendefinisikan perpustakaan, “sebagai </a:t>
            </a:r>
            <a:b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</a:br>
            <a: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lembaga/lembaga publik yang bertugas merawat </a:t>
            </a:r>
            <a:b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</a:br>
            <a: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koleksi buku dan tugas membuatnya dapat diakses oleh mereka yang membutuhkan. Merupakan tanggung jawab pihak berwenang untuk melestarikan koleksi dan </a:t>
            </a:r>
            <a:b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</a:br>
            <a:r>
              <a:rPr lang="id-ID" sz="1400" dirty="0"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membuatnya dapat diakses oleh publik ”.</a:t>
            </a:r>
            <a:endParaRPr lang="ko-KR" altLang="en-US" sz="1400" dirty="0">
              <a:latin typeface="Kristen ITC" panose="03050502040202030202" pitchFamily="66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15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94028"/>
            <a:ext cx="6738915" cy="496893"/>
          </a:xfrm>
          <a:solidFill>
            <a:schemeClr val="accent3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id-ID" altLang="ko-KR" sz="2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ANALISIS dan HASIL</a:t>
            </a:r>
            <a:endParaRPr lang="ko-KR" altLang="en-US" sz="2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3568" y="1491630"/>
            <a:ext cx="8136904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14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Selain penyedia layanan informasi, perpustakaan juga bertanggung jawab atas semua koleksi yang ada, </a:t>
            </a:r>
            <a:endParaRPr lang="id-ID" sz="1400" dirty="0" smtClean="0">
              <a:effectLst/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id-ID" sz="1400" dirty="0" smtClean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dengan </a:t>
            </a:r>
            <a:r>
              <a:rPr lang="id-ID" sz="14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cara menjaga, merawat, dan melestarikan, mengapa demikian karena banyak terjadi kerusakan pada </a:t>
            </a:r>
            <a:endParaRPr lang="id-ID" sz="1400" dirty="0" smtClean="0">
              <a:effectLst/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id-ID" sz="1400" dirty="0" smtClean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bahan </a:t>
            </a:r>
            <a:r>
              <a:rPr lang="id-ID" sz="14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koleksi disebabkan oleh beberapa faktor, yaitu alam (suhu udara), serangga, dan manusia. </a:t>
            </a:r>
            <a:endParaRPr lang="id-ID" sz="1400" dirty="0" smtClean="0">
              <a:effectLst/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id-ID" sz="1400" dirty="0" smtClean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Untuk </a:t>
            </a:r>
            <a:r>
              <a:rPr lang="id-ID" sz="14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mengatasi hal tersebut pustakawan dituntut untuk melakukan pelestarian bahan koleksi yang ada </a:t>
            </a:r>
            <a:endParaRPr lang="id-ID" sz="1400" dirty="0" smtClean="0">
              <a:effectLst/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id-ID" sz="1400" dirty="0" smtClean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di </a:t>
            </a:r>
            <a:r>
              <a:rPr lang="id-ID" sz="14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perpustakan dengan cara menjaga suhu udara di dalam perpustakaan, penggunaan bahan kimia untuk </a:t>
            </a:r>
            <a:endParaRPr lang="id-ID" sz="1400" dirty="0" smtClean="0">
              <a:effectLst/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id-ID" sz="1400" dirty="0" smtClean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membasmi </a:t>
            </a:r>
            <a:r>
              <a:rPr lang="id-ID" sz="14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serangga yang merusak bahan koleksi, dan meningkatan keamanan perpustakaan sehingga </a:t>
            </a:r>
            <a:endParaRPr lang="id-ID" sz="1400" dirty="0" smtClean="0">
              <a:effectLst/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id-ID" sz="1400" dirty="0" smtClean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tidak </a:t>
            </a:r>
            <a:r>
              <a:rPr lang="id-ID" sz="14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ada lagi pencurian, perobekan hingga perusakan koleksi perpustakaan. Tujuan dari pelestarian </a:t>
            </a:r>
            <a:endParaRPr lang="id-ID" sz="1400" dirty="0" smtClean="0">
              <a:effectLst/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id-ID" sz="1400" dirty="0" smtClean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bahan </a:t>
            </a:r>
            <a:r>
              <a:rPr lang="id-ID" sz="14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koleksi perpustakaan sendiri agar koleksi yang ada tidak rusak, kandungan informasinya masih </a:t>
            </a:r>
            <a:endParaRPr lang="id-ID" sz="1400" dirty="0" smtClean="0">
              <a:effectLst/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id-ID" sz="1400" dirty="0" smtClean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tetap </a:t>
            </a:r>
            <a:r>
              <a:rPr lang="id-ID" sz="14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utuh sehingga bisa digunakan untuk pengembangan ilmu pengetahuan lebih lanjut, dan dapat </a:t>
            </a:r>
            <a:endParaRPr lang="id-ID" sz="1400" dirty="0" smtClean="0">
              <a:effectLst/>
              <a:latin typeface="Times New Roman" pitchFamily="18" charset="0"/>
              <a:ea typeface="SimSun" panose="02010600030101010101" pitchFamily="2" charset="-122"/>
              <a:cs typeface="Times New Roman" pitchFamily="18" charset="0"/>
            </a:endParaRPr>
          </a:p>
          <a:p>
            <a:pPr algn="ctr"/>
            <a:r>
              <a:rPr lang="id-ID" sz="1400" dirty="0" smtClean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diteruskan </a:t>
            </a:r>
            <a:r>
              <a:rPr lang="id-ID" sz="1400" dirty="0">
                <a:effectLst/>
                <a:latin typeface="Times New Roman" pitchFamily="18" charset="0"/>
                <a:ea typeface="SimSun" panose="02010600030101010101" pitchFamily="2" charset="-122"/>
                <a:cs typeface="Times New Roman" pitchFamily="18" charset="0"/>
              </a:rPr>
              <a:t>ke generasi selanjutnya</a:t>
            </a:r>
            <a:r>
              <a:rPr lang="id-ID" sz="1800" dirty="0" smtClean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  <a:endParaRPr lang="en-ID" sz="1800" dirty="0">
              <a:effectLst/>
              <a:latin typeface="Times New Roman" pitchFamily="18" charset="0"/>
              <a:ea typeface="Arial" panose="020B0604020202020204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100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-545033" y="195486"/>
            <a:ext cx="5616624" cy="576064"/>
          </a:xfrm>
        </p:spPr>
        <p:txBody>
          <a:bodyPr/>
          <a:lstStyle/>
          <a:p>
            <a:r>
              <a:rPr lang="id-ID" altLang="ko-KR" dirty="0">
                <a:latin typeface="MV Boli" panose="02000500030200090000" pitchFamily="2" charset="0"/>
                <a:cs typeface="MV Boli" panose="02000500030200090000" pitchFamily="2" charset="0"/>
              </a:rPr>
              <a:t>KESIMPULAN</a:t>
            </a:r>
            <a:endParaRPr lang="ko-KR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5576" y="1995686"/>
            <a:ext cx="8208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Preservasi adalah tindakan yang sangat penting untuk melindungi koleksi yang ada di </a:t>
            </a:r>
            <a:b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</a:br>
            <a: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perpustakaan. Pustakawan dituntut untuk mengerti dan mampu melakukan tindakan </a:t>
            </a:r>
            <a:b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</a:br>
            <a: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preservasi ini, sehingga kondisi perpustakaan, tata letak koleksi, perlakuan pemustaka </a:t>
            </a:r>
            <a:b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</a:br>
            <a: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terhadap koleksi, serta penanganan koleksi adalah tanggung jawab pustakawan. Selain itu, </a:t>
            </a:r>
            <a:b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</a:br>
            <a: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pustakawan harus mampu untuk menemukan solusi dari permasalahan yang muncul terkait </a:t>
            </a:r>
            <a:b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</a:br>
            <a: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perlindungan koleksi perpustakaan sesuai dengan perkembangan dan perubahan yang terjadi. Upaya ini dilakukan guna menjaga informasi agar tetap dapat diakses oleh pemustaka yang</a:t>
            </a:r>
            <a:b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</a:br>
            <a:r>
              <a:rPr lang="id-ID" sz="1400" dirty="0">
                <a:solidFill>
                  <a:schemeClr val="bg1"/>
                </a:solidFill>
                <a:effectLst/>
                <a:latin typeface="Kristen ITC" panose="03050502040202030202" pitchFamily="66" charset="0"/>
                <a:ea typeface="Times New Roman" panose="02020603050405020304" pitchFamily="18" charset="0"/>
              </a:rPr>
              <a:t> membutuhkan. </a:t>
            </a:r>
            <a:endParaRPr lang="en-ID" sz="1400" dirty="0">
              <a:solidFill>
                <a:schemeClr val="bg1"/>
              </a:solidFill>
              <a:effectLst/>
              <a:latin typeface="Kristen ITC" panose="03050502040202030202" pitchFamily="66" charset="0"/>
              <a:ea typeface="Arial" panose="020B0604020202020204" pitchFamily="34" charset="0"/>
            </a:endParaRPr>
          </a:p>
          <a:p>
            <a:pPr algn="ctr"/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 rot="21364001">
            <a:off x="-76163" y="826541"/>
            <a:ext cx="6965181" cy="1182565"/>
          </a:xfrm>
          <a:custGeom>
            <a:avLst/>
            <a:gdLst>
              <a:gd name="connsiteX0" fmla="*/ 6702732 w 8527613"/>
              <a:gd name="connsiteY0" fmla="*/ 0 h 1932318"/>
              <a:gd name="connsiteX1" fmla="*/ 7289327 w 8527613"/>
              <a:gd name="connsiteY1" fmla="*/ 1190446 h 1932318"/>
              <a:gd name="connsiteX2" fmla="*/ 8199872 w 8527613"/>
              <a:gd name="connsiteY2" fmla="*/ 354402 h 1932318"/>
              <a:gd name="connsiteX3" fmla="*/ 8063738 w 8527613"/>
              <a:gd name="connsiteY3" fmla="*/ 218268 h 1932318"/>
              <a:gd name="connsiteX4" fmla="*/ 8527613 w 8527613"/>
              <a:gd name="connsiteY4" fmla="*/ 35564 h 1932318"/>
              <a:gd name="connsiteX5" fmla="*/ 8438753 w 8527613"/>
              <a:gd name="connsiteY5" fmla="*/ 593283 h 1932318"/>
              <a:gd name="connsiteX6" fmla="*/ 8307071 w 8527613"/>
              <a:gd name="connsiteY6" fmla="*/ 461601 h 1932318"/>
              <a:gd name="connsiteX7" fmla="*/ 7375593 w 8527613"/>
              <a:gd name="connsiteY7" fmla="*/ 1544129 h 1932318"/>
              <a:gd name="connsiteX8" fmla="*/ 6737237 w 8527613"/>
              <a:gd name="connsiteY8" fmla="*/ 129398 h 1932318"/>
              <a:gd name="connsiteX9" fmla="*/ 767759 w 8527613"/>
              <a:gd name="connsiteY9" fmla="*/ 1932318 h 1932318"/>
              <a:gd name="connsiteX10" fmla="*/ 7 w 8527613"/>
              <a:gd name="connsiteY10" fmla="*/ 1104182 h 1932318"/>
              <a:gd name="connsiteX11" fmla="*/ 6702732 w 8527613"/>
              <a:gd name="connsiteY11" fmla="*/ 0 h 1932318"/>
              <a:gd name="connsiteX0" fmla="*/ 6703554 w 8528435"/>
              <a:gd name="connsiteY0" fmla="*/ 0 h 2303254"/>
              <a:gd name="connsiteX1" fmla="*/ 7290149 w 8528435"/>
              <a:gd name="connsiteY1" fmla="*/ 1190446 h 2303254"/>
              <a:gd name="connsiteX2" fmla="*/ 8200694 w 8528435"/>
              <a:gd name="connsiteY2" fmla="*/ 354402 h 2303254"/>
              <a:gd name="connsiteX3" fmla="*/ 8064560 w 8528435"/>
              <a:gd name="connsiteY3" fmla="*/ 218268 h 2303254"/>
              <a:gd name="connsiteX4" fmla="*/ 8528435 w 8528435"/>
              <a:gd name="connsiteY4" fmla="*/ 35564 h 2303254"/>
              <a:gd name="connsiteX5" fmla="*/ 8439575 w 8528435"/>
              <a:gd name="connsiteY5" fmla="*/ 593283 h 2303254"/>
              <a:gd name="connsiteX6" fmla="*/ 8307893 w 8528435"/>
              <a:gd name="connsiteY6" fmla="*/ 461601 h 2303254"/>
              <a:gd name="connsiteX7" fmla="*/ 7376415 w 8528435"/>
              <a:gd name="connsiteY7" fmla="*/ 1544129 h 2303254"/>
              <a:gd name="connsiteX8" fmla="*/ 6738059 w 8528435"/>
              <a:gd name="connsiteY8" fmla="*/ 129398 h 2303254"/>
              <a:gd name="connsiteX9" fmla="*/ 830 w 8528435"/>
              <a:gd name="connsiteY9" fmla="*/ 2303254 h 2303254"/>
              <a:gd name="connsiteX10" fmla="*/ 829 w 8528435"/>
              <a:gd name="connsiteY10" fmla="*/ 1104182 h 2303254"/>
              <a:gd name="connsiteX11" fmla="*/ 6703554 w 8528435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54732 w 8545108"/>
              <a:gd name="connsiteY8" fmla="*/ 12939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20227 w 8545108"/>
              <a:gd name="connsiteY0" fmla="*/ 0 h 2303254"/>
              <a:gd name="connsiteX1" fmla="*/ 7306822 w 8545108"/>
              <a:gd name="connsiteY1" fmla="*/ 1190446 h 2303254"/>
              <a:gd name="connsiteX2" fmla="*/ 8217367 w 8545108"/>
              <a:gd name="connsiteY2" fmla="*/ 354402 h 2303254"/>
              <a:gd name="connsiteX3" fmla="*/ 8081233 w 8545108"/>
              <a:gd name="connsiteY3" fmla="*/ 218268 h 2303254"/>
              <a:gd name="connsiteX4" fmla="*/ 8545108 w 8545108"/>
              <a:gd name="connsiteY4" fmla="*/ 35564 h 2303254"/>
              <a:gd name="connsiteX5" fmla="*/ 8456248 w 8545108"/>
              <a:gd name="connsiteY5" fmla="*/ 593283 h 2303254"/>
              <a:gd name="connsiteX6" fmla="*/ 8324566 w 8545108"/>
              <a:gd name="connsiteY6" fmla="*/ 461601 h 2303254"/>
              <a:gd name="connsiteX7" fmla="*/ 7393088 w 8545108"/>
              <a:gd name="connsiteY7" fmla="*/ 1544129 h 2303254"/>
              <a:gd name="connsiteX8" fmla="*/ 6771985 w 8545108"/>
              <a:gd name="connsiteY8" fmla="*/ 345058 h 2303254"/>
              <a:gd name="connsiteX9" fmla="*/ 17503 w 8545108"/>
              <a:gd name="connsiteY9" fmla="*/ 2303254 h 2303254"/>
              <a:gd name="connsiteX10" fmla="*/ 249 w 8545108"/>
              <a:gd name="connsiteY10" fmla="*/ 897148 h 2303254"/>
              <a:gd name="connsiteX11" fmla="*/ 6720227 w 8545108"/>
              <a:gd name="connsiteY11" fmla="*/ 0 h 2303254"/>
              <a:gd name="connsiteX0" fmla="*/ 6780612 w 8545108"/>
              <a:gd name="connsiteY0" fmla="*/ 197350 h 2267690"/>
              <a:gd name="connsiteX1" fmla="*/ 7306822 w 8545108"/>
              <a:gd name="connsiteY1" fmla="*/ 1154882 h 2267690"/>
              <a:gd name="connsiteX2" fmla="*/ 8217367 w 8545108"/>
              <a:gd name="connsiteY2" fmla="*/ 318838 h 2267690"/>
              <a:gd name="connsiteX3" fmla="*/ 8081233 w 8545108"/>
              <a:gd name="connsiteY3" fmla="*/ 182704 h 2267690"/>
              <a:gd name="connsiteX4" fmla="*/ 8545108 w 8545108"/>
              <a:gd name="connsiteY4" fmla="*/ 0 h 2267690"/>
              <a:gd name="connsiteX5" fmla="*/ 8456248 w 8545108"/>
              <a:gd name="connsiteY5" fmla="*/ 557719 h 2267690"/>
              <a:gd name="connsiteX6" fmla="*/ 8324566 w 8545108"/>
              <a:gd name="connsiteY6" fmla="*/ 426037 h 2267690"/>
              <a:gd name="connsiteX7" fmla="*/ 7393088 w 8545108"/>
              <a:gd name="connsiteY7" fmla="*/ 1508565 h 2267690"/>
              <a:gd name="connsiteX8" fmla="*/ 6771985 w 8545108"/>
              <a:gd name="connsiteY8" fmla="*/ 309494 h 2267690"/>
              <a:gd name="connsiteX9" fmla="*/ 17503 w 8545108"/>
              <a:gd name="connsiteY9" fmla="*/ 2267690 h 2267690"/>
              <a:gd name="connsiteX10" fmla="*/ 249 w 8545108"/>
              <a:gd name="connsiteY10" fmla="*/ 861584 h 2267690"/>
              <a:gd name="connsiteX11" fmla="*/ 6780612 w 8545108"/>
              <a:gd name="connsiteY11" fmla="*/ 197350 h 2267690"/>
              <a:gd name="connsiteX0" fmla="*/ 6780612 w 8545108"/>
              <a:gd name="connsiteY0" fmla="*/ 197350 h 2095162"/>
              <a:gd name="connsiteX1" fmla="*/ 7306822 w 8545108"/>
              <a:gd name="connsiteY1" fmla="*/ 1154882 h 2095162"/>
              <a:gd name="connsiteX2" fmla="*/ 8217367 w 8545108"/>
              <a:gd name="connsiteY2" fmla="*/ 318838 h 2095162"/>
              <a:gd name="connsiteX3" fmla="*/ 8081233 w 8545108"/>
              <a:gd name="connsiteY3" fmla="*/ 182704 h 2095162"/>
              <a:gd name="connsiteX4" fmla="*/ 8545108 w 8545108"/>
              <a:gd name="connsiteY4" fmla="*/ 0 h 2095162"/>
              <a:gd name="connsiteX5" fmla="*/ 8456248 w 8545108"/>
              <a:gd name="connsiteY5" fmla="*/ 557719 h 2095162"/>
              <a:gd name="connsiteX6" fmla="*/ 8324566 w 8545108"/>
              <a:gd name="connsiteY6" fmla="*/ 426037 h 2095162"/>
              <a:gd name="connsiteX7" fmla="*/ 7393088 w 8545108"/>
              <a:gd name="connsiteY7" fmla="*/ 1508565 h 2095162"/>
              <a:gd name="connsiteX8" fmla="*/ 6771985 w 8545108"/>
              <a:gd name="connsiteY8" fmla="*/ 309494 h 2095162"/>
              <a:gd name="connsiteX9" fmla="*/ 17503 w 8545108"/>
              <a:gd name="connsiteY9" fmla="*/ 2095162 h 2095162"/>
              <a:gd name="connsiteX10" fmla="*/ 249 w 8545108"/>
              <a:gd name="connsiteY10" fmla="*/ 861584 h 2095162"/>
              <a:gd name="connsiteX11" fmla="*/ 6780612 w 8545108"/>
              <a:gd name="connsiteY11" fmla="*/ 197350 h 209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545108" h="2095162">
                <a:moveTo>
                  <a:pt x="6780612" y="197350"/>
                </a:moveTo>
                <a:lnTo>
                  <a:pt x="7306822" y="1154882"/>
                </a:lnTo>
                <a:lnTo>
                  <a:pt x="8217367" y="318838"/>
                </a:lnTo>
                <a:lnTo>
                  <a:pt x="8081233" y="182704"/>
                </a:lnTo>
                <a:lnTo>
                  <a:pt x="8545108" y="0"/>
                </a:lnTo>
                <a:lnTo>
                  <a:pt x="8456248" y="557719"/>
                </a:lnTo>
                <a:lnTo>
                  <a:pt x="8324566" y="426037"/>
                </a:lnTo>
                <a:lnTo>
                  <a:pt x="7393088" y="1508565"/>
                </a:lnTo>
                <a:lnTo>
                  <a:pt x="6771985" y="309494"/>
                </a:lnTo>
                <a:lnTo>
                  <a:pt x="17503" y="2095162"/>
                </a:lnTo>
                <a:cubicBezTo>
                  <a:pt x="20378" y="1706973"/>
                  <a:pt x="-2626" y="1249773"/>
                  <a:pt x="249" y="861584"/>
                </a:cubicBezTo>
                <a:lnTo>
                  <a:pt x="6780612" y="19735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54645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A7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Bernard MT Condensed" panose="02050806060905020404" pitchFamily="18" charset="0"/>
              </a:rPr>
              <a:t>Thank you</a:t>
            </a:r>
            <a:endParaRPr lang="ko-KR" altLang="en-US" dirty="0">
              <a:solidFill>
                <a:schemeClr val="bg1"/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5590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7A7BD"/>
      </a:accent1>
      <a:accent2>
        <a:srgbClr val="69B6CC"/>
      </a:accent2>
      <a:accent3>
        <a:srgbClr val="57A7BD"/>
      </a:accent3>
      <a:accent4>
        <a:srgbClr val="69B6CC"/>
      </a:accent4>
      <a:accent5>
        <a:srgbClr val="57A7BD"/>
      </a:accent5>
      <a:accent6>
        <a:srgbClr val="69B6CC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383</Words>
  <Application>Microsoft Office PowerPoint</Application>
  <PresentationFormat>On-screen Show (16:9)</PresentationFormat>
  <Paragraphs>63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Owner</cp:lastModifiedBy>
  <cp:revision>114</cp:revision>
  <dcterms:created xsi:type="dcterms:W3CDTF">2016-12-05T23:26:54Z</dcterms:created>
  <dcterms:modified xsi:type="dcterms:W3CDTF">2020-09-26T08:43:29Z</dcterms:modified>
</cp:coreProperties>
</file>