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59" r:id="rId9"/>
    <p:sldId id="263" r:id="rId10"/>
    <p:sldId id="260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15" autoAdjust="0"/>
  </p:normalViewPr>
  <p:slideViewPr>
    <p:cSldViewPr>
      <p:cViewPr>
        <p:scale>
          <a:sx n="60" d="100"/>
          <a:sy n="60" d="100"/>
        </p:scale>
        <p:origin x="-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24E0-3CE5-4FCE-BBFB-B818FD179C3B}" type="datetimeFigureOut">
              <a:rPr lang="id-ID" smtClean="0"/>
              <a:t>01/10/2020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855D-97CD-46C7-AD18-324EE9DDF4CC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Membuat suatu kegiatan dan</a:t>
            </a:r>
            <a:r>
              <a:rPr lang="id-ID" baseline="0" dirty="0" smtClean="0"/>
              <a:t> membuat proposal pasti ada tujuan dan manfaat kegiatan,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855D-97CD-46C7-AD18-324EE9DDF4CC}" type="slidenum">
              <a:rPr lang="id-ID" smtClean="0"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4267200"/>
          </a:xfrm>
        </p:spPr>
        <p:txBody>
          <a:bodyPr/>
          <a:lstStyle/>
          <a:p>
            <a:r>
              <a:rPr lang="id-ID" sz="6600" dirty="0" smtClean="0"/>
              <a:t>TUJUAN DAN MANFAAT PENELITIAN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(Metode Penelitian Kuantitatif)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20296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Manfaat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Manfaat penelitian menjelaskan kegunaan atau manfaat yang diperoleh setelah penelitian ini dilakukan. Isi dari manfaat penelitian menjelaskan manfaat secara teoritis (dari segi keilmuan) maupun secara praktis (penerapannya di masyarakat</a:t>
            </a:r>
            <a:r>
              <a:rPr lang="id-ID" dirty="0" smtClean="0"/>
              <a:t>).</a:t>
            </a:r>
          </a:p>
          <a:p>
            <a:r>
              <a:rPr lang="id-ID" dirty="0" smtClean="0"/>
              <a:t>Manfaat bagi perkembangan ilmu pengetahuan, obyek yang diteliti maupun bagi peneliti yang bersangkutan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95779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Judul </a:t>
            </a:r>
            <a:r>
              <a:rPr lang="id-ID" dirty="0"/>
              <a:t>: Musik </a:t>
            </a:r>
            <a:r>
              <a:rPr lang="id-ID" dirty="0" smtClean="0"/>
              <a:t>Klasik </a:t>
            </a:r>
            <a:r>
              <a:rPr lang="id-ID" dirty="0"/>
              <a:t>sebagai </a:t>
            </a:r>
            <a:r>
              <a:rPr lang="id-ID" dirty="0" smtClean="0"/>
              <a:t>Sarana Pra Penangkapan Ikan</a:t>
            </a:r>
            <a:endParaRPr lang="id-ID" dirty="0" smtClean="0">
              <a:effectLst/>
            </a:endParaRPr>
          </a:p>
          <a:p>
            <a:r>
              <a:rPr lang="id-ID" b="1" dirty="0" smtClean="0"/>
              <a:t>Manfaat </a:t>
            </a:r>
            <a:r>
              <a:rPr lang="id-ID" b="1" dirty="0"/>
              <a:t>Penelitian :</a:t>
            </a:r>
            <a:endParaRPr lang="id-ID" dirty="0" smtClean="0">
              <a:effectLst/>
            </a:endParaRPr>
          </a:p>
          <a:p>
            <a:pPr marL="411480" lvl="1" indent="0">
              <a:buClrTx/>
              <a:buNone/>
            </a:pPr>
            <a:r>
              <a:rPr lang="id-ID" dirty="0"/>
              <a:t>Manfaat penelitian kami adalah :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Nelayan </a:t>
            </a:r>
            <a:r>
              <a:rPr lang="id-ID" dirty="0"/>
              <a:t>dapat meningkatkan hasil penangkapan ikan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Dapat </a:t>
            </a:r>
            <a:r>
              <a:rPr lang="id-ID" dirty="0"/>
              <a:t>menghilangkan kejenuhan nelayan pada saat menangkap ikan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Memanfaatkan </a:t>
            </a:r>
            <a:r>
              <a:rPr lang="id-ID" dirty="0"/>
              <a:t>musik sebagai multi fungsi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Elektronika </a:t>
            </a:r>
            <a:r>
              <a:rPr lang="id-ID" dirty="0"/>
              <a:t>sebagai media </a:t>
            </a:r>
            <a:r>
              <a:rPr lang="id-ID" dirty="0" smtClean="0"/>
              <a:t>perantara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657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Judul: </a:t>
            </a:r>
            <a:r>
              <a:rPr lang="id-ID" dirty="0"/>
              <a:t>Sistem Bagi Hasil </a:t>
            </a:r>
            <a:r>
              <a:rPr lang="id-ID" dirty="0" smtClean="0"/>
              <a:t>dalam </a:t>
            </a:r>
            <a:r>
              <a:rPr lang="id-ID" dirty="0"/>
              <a:t>Pertanian Dapat Meningkatkan Kesejahteraan Petani</a:t>
            </a:r>
            <a:endParaRPr lang="id-ID" dirty="0" smtClean="0">
              <a:effectLst/>
            </a:endParaRPr>
          </a:p>
          <a:p>
            <a:r>
              <a:rPr lang="id-ID" b="1" dirty="0" smtClean="0"/>
              <a:t>Manfaat </a:t>
            </a:r>
            <a:r>
              <a:rPr lang="id-ID" b="1" dirty="0"/>
              <a:t>Penelitian :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Untuk </a:t>
            </a:r>
            <a:r>
              <a:rPr lang="id-ID" dirty="0"/>
              <a:t>menambah wawasan bagi peneliti tentang pertanian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Memberikan </a:t>
            </a:r>
            <a:r>
              <a:rPr lang="id-ID" dirty="0"/>
              <a:t>informasi kepada petani agar lebih dapat meningkatkan kesejahteraan </a:t>
            </a:r>
            <a:r>
              <a:rPr lang="id-ID" dirty="0" smtClean="0"/>
              <a:t>hidupnya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74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280920" cy="4800600"/>
          </a:xfrm>
        </p:spPr>
        <p:txBody>
          <a:bodyPr>
            <a:noAutofit/>
          </a:bodyPr>
          <a:lstStyle/>
          <a:p>
            <a:r>
              <a:rPr lang="id-ID" sz="1600" dirty="0" smtClean="0"/>
              <a:t>Judul Penelitian </a:t>
            </a:r>
            <a:endParaRPr lang="en-US" sz="1600" dirty="0" smtClean="0"/>
          </a:p>
          <a:p>
            <a:pPr indent="-1588">
              <a:buNone/>
            </a:pPr>
            <a:r>
              <a:rPr lang="id-ID" sz="1600" dirty="0" smtClean="0"/>
              <a:t>“</a:t>
            </a:r>
            <a:r>
              <a:rPr lang="id-ID" sz="1600" b="1" dirty="0" smtClean="0"/>
              <a:t>PENGARUH KUALITAS WEBSITE REMOTEXS TERHADAP KEPUASAN PENGGUNA LAYANAN </a:t>
            </a:r>
            <a:r>
              <a:rPr lang="id-ID" sz="1600" b="1" i="1" dirty="0" smtClean="0"/>
              <a:t>E-RESOURCES  </a:t>
            </a:r>
            <a:r>
              <a:rPr lang="id-ID" sz="1600" b="1" dirty="0" smtClean="0"/>
              <a:t>PERPUSTAKAAN UNIVERSITAS AIRLANGGA</a:t>
            </a:r>
            <a:r>
              <a:rPr lang="id-ID" sz="1600" dirty="0" smtClean="0"/>
              <a:t>”</a:t>
            </a:r>
            <a:endParaRPr lang="en-US" sz="1600" dirty="0" smtClean="0"/>
          </a:p>
          <a:p>
            <a:r>
              <a:rPr lang="id-ID" sz="1600" b="1" dirty="0" smtClean="0"/>
              <a:t>Manfaat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Penelitian ini diharapkan dapat memberikan manfaat secara akademis dan praktis dengan penjabaran sebagai berikut:</a:t>
            </a:r>
            <a:endParaRPr lang="en-US" sz="1600" dirty="0" smtClean="0"/>
          </a:p>
          <a:p>
            <a:r>
              <a:rPr lang="id-ID" sz="1600" b="1" dirty="0" smtClean="0"/>
              <a:t>Manfaat Akademis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Penelitian ini diharapkan dapat menjadi sumbangsih terhadap perkembangan bidang studi ilmu Informasi dan Perpustakaan, khsusnya mengenai kualitas website perpustakaan dan kaitannya dengan kepuasan pengguna.</a:t>
            </a:r>
            <a:endParaRPr lang="en-US" sz="1600" dirty="0" smtClean="0"/>
          </a:p>
          <a:p>
            <a:r>
              <a:rPr lang="id-ID" sz="1600" b="1" dirty="0" smtClean="0"/>
              <a:t>Manfaat Praktis</a:t>
            </a:r>
            <a:endParaRPr lang="en-US" sz="1600" dirty="0" smtClean="0"/>
          </a:p>
          <a:p>
            <a:pPr lvl="1"/>
            <a:r>
              <a:rPr lang="id-ID" sz="1600" dirty="0" smtClean="0"/>
              <a:t>Bagi Mahasiswa</a:t>
            </a:r>
            <a:endParaRPr lang="en-US" sz="1600" dirty="0" smtClean="0"/>
          </a:p>
          <a:p>
            <a:pPr lvl="2"/>
            <a:r>
              <a:rPr lang="id-ID" sz="1400" dirty="0" smtClean="0"/>
              <a:t>Penelitian ini diharapkan dapat memberikan wawasan baru kepada mahasiswa mengenai pengaruh kualitas website terhadap kepuasan pengguna layanan perpustakaan.</a:t>
            </a:r>
            <a:endParaRPr lang="en-US" sz="1400" dirty="0" smtClean="0"/>
          </a:p>
          <a:p>
            <a:pPr lvl="1"/>
            <a:r>
              <a:rPr lang="id-ID" sz="1600" dirty="0" smtClean="0"/>
              <a:t>Bagi Perpustakaan Universitas Airlangga</a:t>
            </a:r>
            <a:endParaRPr lang="en-US" sz="1600" dirty="0" smtClean="0"/>
          </a:p>
          <a:p>
            <a:pPr lvl="2"/>
            <a:r>
              <a:rPr lang="id-ID" sz="1400" dirty="0" smtClean="0"/>
              <a:t>Dengan adanya penelitian ini diharapkan diperoleh informasi yang dapat memberikan masukan kepada Perpustakaan Universitas Airlangga dalam memberikan layanan </a:t>
            </a:r>
            <a:r>
              <a:rPr lang="id-ID" sz="1400" i="1" dirty="0" smtClean="0"/>
              <a:t>e-resources </a:t>
            </a:r>
            <a:r>
              <a:rPr lang="id-ID" sz="1400" dirty="0" smtClean="0"/>
              <a:t>berbasis web dengan kualitas yang optimal serta mampu mengakomodir kebutuhan dan mewujudkan kepuasan pengguna. Sehingga perpustakaan Universitas Airlangga mampu mempertahankan posisi dan perannya dalam persaingan di era digital.</a:t>
            </a:r>
            <a:endParaRPr lang="en-US" sz="1400" dirty="0" smtClean="0"/>
          </a:p>
          <a:p>
            <a:pPr lvl="1"/>
            <a:r>
              <a:rPr lang="id-ID" sz="1600" dirty="0" smtClean="0"/>
              <a:t>Bagi Penelitian Selanjutnya</a:t>
            </a:r>
            <a:endParaRPr lang="en-US" sz="1600" dirty="0" smtClean="0"/>
          </a:p>
          <a:p>
            <a:pPr lvl="2"/>
            <a:r>
              <a:rPr lang="id-ID" sz="1400" dirty="0" smtClean="0"/>
              <a:t>Hasil penelitian ini diharapkan dapat menjadi bahan kajian dan pengembangan Ilmu Informasi dan Perpustakaan mengenai kualitas website dan kepuasan pengguna di lembaga informasi pada penelitian selanjutnya.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Prinsip dasar: tujuan </a:t>
            </a:r>
            <a:r>
              <a:rPr lang="id-ID" dirty="0"/>
              <a:t>penelitian </a:t>
            </a:r>
            <a:r>
              <a:rPr lang="id-ID" b="1" dirty="0"/>
              <a:t>menjelaskan jawaban atas pertanyaan </a:t>
            </a:r>
            <a:r>
              <a:rPr lang="id-ID" dirty="0"/>
              <a:t>atau masalah-masalah pokok yang diajukan </a:t>
            </a:r>
            <a:r>
              <a:rPr lang="id-ID" b="1" dirty="0"/>
              <a:t>dalam rumusan masalah. </a:t>
            </a:r>
            <a:endParaRPr lang="id-ID" b="1" dirty="0" smtClean="0"/>
          </a:p>
          <a:p>
            <a:r>
              <a:rPr lang="id-ID" dirty="0" smtClean="0"/>
              <a:t>Dalam </a:t>
            </a:r>
            <a:r>
              <a:rPr lang="id-ID" dirty="0"/>
              <a:t>tujuan penelitian </a:t>
            </a:r>
            <a:r>
              <a:rPr lang="id-ID" b="1" dirty="0" smtClean="0"/>
              <a:t>peneliti </a:t>
            </a:r>
            <a:r>
              <a:rPr lang="id-ID" b="1" dirty="0"/>
              <a:t>harus mengungkapkan sasaran yang ingin dicapai </a:t>
            </a:r>
            <a:r>
              <a:rPr lang="id-ID" dirty="0"/>
              <a:t>dalam penelitian. </a:t>
            </a:r>
            <a:endParaRPr lang="id-ID" dirty="0" smtClean="0"/>
          </a:p>
          <a:p>
            <a:r>
              <a:rPr lang="id-ID" dirty="0" smtClean="0"/>
              <a:t>Isi </a:t>
            </a:r>
            <a:r>
              <a:rPr lang="id-ID" dirty="0"/>
              <a:t>dan rumusan tujuan penelitian mengacu pada isi dari rumusan masalah. </a:t>
            </a:r>
            <a:endParaRPr lang="id-ID" dirty="0" smtClean="0"/>
          </a:p>
          <a:p>
            <a:pPr lvl="1">
              <a:buFont typeface="Wingdings" pitchFamily="2" charset="2"/>
              <a:buChar char="ü"/>
            </a:pPr>
            <a:r>
              <a:rPr lang="id-ID" dirty="0" smtClean="0"/>
              <a:t>Perbedaan </a:t>
            </a:r>
            <a:r>
              <a:rPr lang="id-ID" dirty="0"/>
              <a:t>antara rumusan masalah dengan tujuan penelitian adalah kalau pada rumusan masalah berbentuk kalimat pertanyaan, sedangkan pada tujuan penelitian berbentuk kalimat pernyataan.</a:t>
            </a:r>
          </a:p>
        </p:txBody>
      </p:sp>
    </p:spTree>
    <p:extLst>
      <p:ext uri="{BB962C8B-B14F-4D97-AF65-F5344CB8AC3E}">
        <p14:creationId xmlns="" xmlns:p14="http://schemas.microsoft.com/office/powerpoint/2010/main" val="2389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Bentuk-Bentuk Rumusan Masalah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id-ID" dirty="0" smtClean="0"/>
              <a:t>Berdasar </a:t>
            </a:r>
            <a:r>
              <a:rPr lang="id-ID" i="1" dirty="0" smtClean="0"/>
              <a:t>level of explanation: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 smtClean="0"/>
              <a:t>Rumusan Masalah Deskriptif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/>
              <a:t>Rumusan </a:t>
            </a:r>
            <a:r>
              <a:rPr lang="id-ID" dirty="0" smtClean="0"/>
              <a:t>Masalah Komparatif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/>
              <a:t>Rumusan </a:t>
            </a:r>
            <a:r>
              <a:rPr lang="id-ID" dirty="0" smtClean="0"/>
              <a:t>Masalah Asosiatif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53133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 Deskriptif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Berdasar pertanyaan terhadap keberadaan variabel mandiri.</a:t>
            </a:r>
          </a:p>
          <a:p>
            <a:r>
              <a:rPr lang="id-ID" b="1" dirty="0" smtClean="0"/>
              <a:t>Tidak membuat perbandingan</a:t>
            </a:r>
            <a:r>
              <a:rPr lang="id-ID" dirty="0" smtClean="0"/>
              <a:t> dengan sampel lain atau mencari hubungan dengan variabel yang lain</a:t>
            </a:r>
          </a:p>
          <a:p>
            <a:r>
              <a:rPr lang="id-ID" dirty="0" smtClean="0"/>
              <a:t>Contoh: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Bagaimana sikap </a:t>
            </a:r>
            <a:r>
              <a:rPr lang="en-US" dirty="0" err="1" smtClean="0"/>
              <a:t>masyarakat</a:t>
            </a:r>
            <a:r>
              <a:rPr lang="id-ID" dirty="0" smtClean="0"/>
              <a:t> terhadap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era </a:t>
            </a:r>
            <a:r>
              <a:rPr lang="en-US" dirty="0" err="1" smtClean="0"/>
              <a:t>pandemi</a:t>
            </a:r>
            <a:r>
              <a:rPr lang="id-ID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Seberapa tinggi efektivitas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id-ID" dirty="0" smtClean="0"/>
              <a:t>kebijakan </a:t>
            </a:r>
            <a:r>
              <a:rPr lang="en-US" dirty="0" smtClean="0"/>
              <a:t>lockdown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 19</a:t>
            </a:r>
            <a:r>
              <a:rPr lang="id-ID" dirty="0" smtClean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Bagaimana persepsi masyarakat terhadap keberadaan program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BLT </a:t>
            </a:r>
            <a:r>
              <a:rPr lang="en-US" dirty="0" err="1" smtClean="0"/>
              <a:t>subsidi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600 </a:t>
            </a:r>
            <a:r>
              <a:rPr lang="en-US" dirty="0" err="1" smtClean="0"/>
              <a:t>ribu</a:t>
            </a:r>
            <a:r>
              <a:rPr lang="id-ID" dirty="0" smtClean="0"/>
              <a:t>?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9752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r>
              <a:rPr lang="id-ID" b="1" dirty="0" smtClean="0"/>
              <a:t>Rumusan Masalah</a:t>
            </a:r>
            <a:endParaRPr lang="id-ID" dirty="0" smtClean="0">
              <a:effectLst/>
            </a:endParaRPr>
          </a:p>
          <a:p>
            <a:pPr marL="411480" lvl="1" indent="0">
              <a:buNone/>
            </a:pPr>
            <a:r>
              <a:rPr lang="id-ID" dirty="0" smtClean="0"/>
              <a:t>Bagaimana sikap </a:t>
            </a:r>
            <a:r>
              <a:rPr lang="en-US" dirty="0" err="1" smtClean="0"/>
              <a:t>masyarakat</a:t>
            </a:r>
            <a:r>
              <a:rPr lang="id-ID" dirty="0" smtClean="0"/>
              <a:t> terhadap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era </a:t>
            </a:r>
            <a:r>
              <a:rPr lang="en-US" dirty="0" err="1" smtClean="0"/>
              <a:t>pandemi</a:t>
            </a:r>
            <a:r>
              <a:rPr lang="id-ID" dirty="0" smtClean="0"/>
              <a:t>?</a:t>
            </a:r>
            <a:endParaRPr lang="id-ID" dirty="0" smtClean="0">
              <a:effectLst/>
            </a:endParaRPr>
          </a:p>
          <a:p>
            <a:r>
              <a:rPr lang="id-ID" b="1" dirty="0" smtClean="0"/>
              <a:t>Tujuan </a:t>
            </a:r>
            <a:r>
              <a:rPr lang="id-ID" b="1" dirty="0"/>
              <a:t>Penelitian</a:t>
            </a:r>
            <a:endParaRPr lang="id-ID" dirty="0" smtClean="0">
              <a:effectLst/>
            </a:endParaRPr>
          </a:p>
          <a:p>
            <a:pPr marL="411480" lvl="1" indent="0">
              <a:buNone/>
            </a:pPr>
            <a:r>
              <a:rPr lang="id-ID" dirty="0" smtClean="0"/>
              <a:t>Untuk mengetahui sikap </a:t>
            </a:r>
            <a:r>
              <a:rPr lang="en-US" dirty="0" err="1" smtClean="0"/>
              <a:t>masyarakat</a:t>
            </a:r>
            <a:r>
              <a:rPr lang="id-ID" dirty="0" smtClean="0"/>
              <a:t> terhadap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era </a:t>
            </a:r>
            <a:r>
              <a:rPr lang="en-US" dirty="0" err="1" smtClean="0"/>
              <a:t>pandemi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15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 Komparatif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Membandingkan keberadaan satu variabel atau lebih pada dua atau lebih sampel yang berbeda, atau pada waktu yang berbeda</a:t>
            </a:r>
          </a:p>
          <a:p>
            <a:r>
              <a:rPr lang="id-ID" dirty="0" smtClean="0"/>
              <a:t>Contoh: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Adakah perbedaan </a:t>
            </a:r>
            <a:r>
              <a:rPr lang="id-ID" b="1" dirty="0" smtClean="0"/>
              <a:t>produktivitas kerja</a:t>
            </a:r>
            <a:r>
              <a:rPr lang="id-ID" dirty="0" smtClean="0"/>
              <a:t> antara Pegawai Negeri, BUMN dan Swasta? (satu variabel pada tiga sampel)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Adakah perbedaan, </a:t>
            </a:r>
            <a:r>
              <a:rPr lang="id-ID" b="1" dirty="0" smtClean="0"/>
              <a:t>kemampuan</a:t>
            </a:r>
            <a:r>
              <a:rPr lang="id-ID" dirty="0" smtClean="0"/>
              <a:t> dan </a:t>
            </a:r>
            <a:r>
              <a:rPr lang="id-ID" b="1" dirty="0" smtClean="0"/>
              <a:t>disiplin kerja</a:t>
            </a:r>
            <a:r>
              <a:rPr lang="id-ID" dirty="0" smtClean="0"/>
              <a:t> antara PNS dan Pegawai Perusahaan Asing? (dua </a:t>
            </a:r>
            <a:r>
              <a:rPr lang="id-ID" dirty="0"/>
              <a:t>variabel pada </a:t>
            </a:r>
            <a:r>
              <a:rPr lang="id-ID" dirty="0" smtClean="0"/>
              <a:t>dua </a:t>
            </a:r>
            <a:r>
              <a:rPr lang="id-ID" dirty="0"/>
              <a:t>sampel</a:t>
            </a:r>
            <a:r>
              <a:rPr lang="id-ID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Apakah terdapat perbedaan </a:t>
            </a:r>
            <a:r>
              <a:rPr lang="id-ID" b="1" dirty="0" smtClean="0"/>
              <a:t>kenyamanan</a:t>
            </a:r>
            <a:r>
              <a:rPr lang="id-ID" dirty="0" smtClean="0"/>
              <a:t> naik kereta api dengan bus menurut berbagai kelompok masyarakat?</a:t>
            </a:r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78903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 Asosiatif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Sifatnya menanyakan hubungan antara dua variabel atau lebih. Terdapat tiga bentuk hubungan: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Hubungan simetris</a:t>
            </a:r>
          </a:p>
          <a:p>
            <a:pPr lvl="2">
              <a:buClrTx/>
            </a:pPr>
            <a:r>
              <a:rPr lang="id-ID" dirty="0" smtClean="0"/>
              <a:t>Hubungan dua variabel yang kebetulan munculnya bersamaan</a:t>
            </a:r>
          </a:p>
          <a:p>
            <a:pPr lvl="2">
              <a:buClrTx/>
            </a:pPr>
            <a:r>
              <a:rPr lang="id-ID" dirty="0" smtClean="0"/>
              <a:t>Contoh: Adakah hubungan antara jumlah payung yang terjual dengan jumlah kejahatan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Hubungan kausal</a:t>
            </a:r>
          </a:p>
          <a:p>
            <a:pPr lvl="2">
              <a:buClrTx/>
            </a:pPr>
            <a:r>
              <a:rPr lang="id-ID" dirty="0" smtClean="0"/>
              <a:t>Hubungan yang bersifat sebab akibat</a:t>
            </a:r>
          </a:p>
          <a:p>
            <a:pPr lvl="2">
              <a:buClrTx/>
            </a:pPr>
            <a:r>
              <a:rPr lang="id-ID" dirty="0" smtClean="0"/>
              <a:t>Contoh: adakah pengaruh sistem penggajian terhadap prestasi kerja?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Hubungan timbal balik</a:t>
            </a:r>
          </a:p>
          <a:p>
            <a:pPr lvl="2">
              <a:buClrTx/>
            </a:pPr>
            <a:r>
              <a:rPr lang="id-ID" dirty="0" smtClean="0"/>
              <a:t>Hubungan yang saling mempengaruhi, tidak diketahui mana variabel independen dan dependennya</a:t>
            </a:r>
          </a:p>
          <a:p>
            <a:pPr lvl="2">
              <a:buClrTx/>
            </a:pPr>
            <a:r>
              <a:rPr lang="id-ID" dirty="0" smtClean="0"/>
              <a:t>Contoh: Hubungan antara motivasi dan prestasi, Hubungan antara kecerdasan dengan kekayaan</a:t>
            </a:r>
          </a:p>
        </p:txBody>
      </p:sp>
    </p:spTree>
    <p:extLst>
      <p:ext uri="{BB962C8B-B14F-4D97-AF65-F5344CB8AC3E}">
        <p14:creationId xmlns="" xmlns:p14="http://schemas.microsoft.com/office/powerpoint/2010/main" val="67980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Judul Penelitian </a:t>
            </a:r>
            <a:endParaRPr lang="en-US" dirty="0" smtClean="0"/>
          </a:p>
          <a:p>
            <a:pPr indent="-1588">
              <a:buNone/>
            </a:pPr>
            <a:r>
              <a:rPr lang="id-ID" dirty="0" smtClean="0"/>
              <a:t>“</a:t>
            </a:r>
            <a:r>
              <a:rPr lang="id-ID" b="1" dirty="0" smtClean="0"/>
              <a:t>PENGARUH KUALITAS WEBSITE REMOTEXS TERHADAP KEPUASAN PENGGUNA LAYANAN </a:t>
            </a:r>
            <a:r>
              <a:rPr lang="id-ID" b="1" i="1" dirty="0" smtClean="0"/>
              <a:t>E-RESOURCES  </a:t>
            </a:r>
            <a:r>
              <a:rPr lang="id-ID" b="1" dirty="0" smtClean="0"/>
              <a:t>PERPUSTAKAAN UNIVERSITAS AIRLANGGA</a:t>
            </a:r>
            <a:r>
              <a:rPr lang="id-ID" dirty="0" smtClean="0"/>
              <a:t>” </a:t>
            </a:r>
            <a:endParaRPr lang="id-ID" dirty="0" smtClean="0">
              <a:effectLst/>
            </a:endParaRPr>
          </a:p>
          <a:p>
            <a:pPr marL="114300" indent="0">
              <a:buNone/>
            </a:pPr>
            <a:endParaRPr lang="id-ID" b="1" dirty="0" smtClean="0"/>
          </a:p>
          <a:p>
            <a:r>
              <a:rPr lang="id-ID" b="1" dirty="0" smtClean="0"/>
              <a:t>Rumusan </a:t>
            </a:r>
            <a:r>
              <a:rPr lang="id-ID" b="1" dirty="0"/>
              <a:t>Masalah </a:t>
            </a:r>
            <a:endParaRPr lang="id-ID" dirty="0" smtClean="0">
              <a:effectLst/>
            </a:endParaRPr>
          </a:p>
          <a:p>
            <a:pPr lvl="1"/>
            <a:r>
              <a:rPr lang="id-ID" dirty="0" smtClean="0"/>
              <a:t>Apakah terdapat pengaruh simultan antara kualitas website yang terdiri dari dimensi kualitas kegunaan, kualitas informasi, dan kualitas interaksi layanan terhadap kepuasan pengguna pada website layanan </a:t>
            </a:r>
            <a:r>
              <a:rPr lang="id-ID" i="1" dirty="0" smtClean="0"/>
              <a:t>e-resources </a:t>
            </a:r>
            <a:r>
              <a:rPr lang="id-ID" dirty="0" smtClean="0"/>
              <a:t>RemoteXs perpustakaan Universitas Airlangga?</a:t>
            </a:r>
            <a:endParaRPr lang="en-US" sz="1800" dirty="0" smtClean="0"/>
          </a:p>
          <a:p>
            <a:pPr marL="114300" indent="0">
              <a:buNone/>
            </a:pPr>
            <a:endParaRPr lang="id-ID" b="1" dirty="0" smtClean="0"/>
          </a:p>
          <a:p>
            <a:r>
              <a:rPr lang="id-ID" b="1" dirty="0" smtClean="0"/>
              <a:t>Tujuan </a:t>
            </a:r>
            <a:r>
              <a:rPr lang="id-ID" b="1" dirty="0"/>
              <a:t>Penelitian</a:t>
            </a:r>
            <a:endParaRPr lang="id-ID" dirty="0" smtClean="0">
              <a:effectLst/>
            </a:endParaRPr>
          </a:p>
          <a:p>
            <a:pPr marL="868680" lvl="1" indent="-457200">
              <a:buClrTx/>
            </a:pPr>
            <a:r>
              <a:rPr lang="id-ID" dirty="0" smtClean="0"/>
              <a:t>Untuk mengetahui pengaruh simultan antara kualitas website yang terdiri dari dimensi kualitas kegunaan, kualitas informasi, dan kualitas interaksi layanan terhadap kepuasan pengguna pada website layanan </a:t>
            </a:r>
            <a:r>
              <a:rPr lang="id-ID" i="1" dirty="0" smtClean="0"/>
              <a:t>e-resources </a:t>
            </a:r>
            <a:r>
              <a:rPr lang="id-ID" dirty="0" smtClean="0"/>
              <a:t>RemoteXs perpustakaan Universitas Airlangga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91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Tujuan penelitian di dalam bab pendahuluan tidak sama dengan tujuan penelitian yang ada pada halaman sampul. </a:t>
            </a:r>
            <a:endParaRPr lang="id-ID" dirty="0" smtClean="0"/>
          </a:p>
          <a:p>
            <a:r>
              <a:rPr lang="id-ID" dirty="0" smtClean="0"/>
              <a:t>Tujuan </a:t>
            </a:r>
            <a:r>
              <a:rPr lang="id-ID" dirty="0"/>
              <a:t>penelitian pada bab pendahuluan merupakan keinginan-keinginan peneliti atas hasil penelitiannya, dengan menyampaikan indikator-indikator apa yang hendak di temukan. </a:t>
            </a:r>
            <a:endParaRPr lang="id-ID" dirty="0" smtClean="0"/>
          </a:p>
          <a:p>
            <a:r>
              <a:rPr lang="id-ID" dirty="0" smtClean="0"/>
              <a:t>Sedangkan </a:t>
            </a:r>
            <a:r>
              <a:rPr lang="id-ID" dirty="0"/>
              <a:t>tujuan penelitian yang ada dalam sampul, merupakan alasan mengapa penelitian ini dilakukan (biasanya berisi tujuan formal), untuk apa karya tulis itu dibuat. </a:t>
            </a:r>
          </a:p>
        </p:txBody>
      </p:sp>
    </p:spTree>
    <p:extLst>
      <p:ext uri="{BB962C8B-B14F-4D97-AF65-F5344CB8AC3E}">
        <p14:creationId xmlns="" xmlns:p14="http://schemas.microsoft.com/office/powerpoint/2010/main" val="16196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406</TotalTime>
  <Words>650</Words>
  <Application>Microsoft Office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TUJUAN DAN MANFAAT PENELITIAN</vt:lpstr>
      <vt:lpstr>Tujuan Penelitian</vt:lpstr>
      <vt:lpstr>Bentuk-Bentuk Rumusan Masalah Penelitian</vt:lpstr>
      <vt:lpstr>Rumusan Masalah Deskriptif</vt:lpstr>
      <vt:lpstr>Contoh</vt:lpstr>
      <vt:lpstr>Rumusan Masalah Komparatif</vt:lpstr>
      <vt:lpstr>Rumusan Masalah Asosiatif</vt:lpstr>
      <vt:lpstr>Slide 8</vt:lpstr>
      <vt:lpstr>Slide 9</vt:lpstr>
      <vt:lpstr>Manfaat Penelitian</vt:lpstr>
      <vt:lpstr>Slide 11</vt:lpstr>
      <vt:lpstr>Slide 12</vt:lpstr>
      <vt:lpstr>Slide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DAN MANFAAT PENELITIAN</dc:title>
  <dc:creator>ismail - [2010]</dc:creator>
  <cp:lastModifiedBy>Owner</cp:lastModifiedBy>
  <cp:revision>23</cp:revision>
  <dcterms:created xsi:type="dcterms:W3CDTF">2012-10-03T01:59:55Z</dcterms:created>
  <dcterms:modified xsi:type="dcterms:W3CDTF">2020-10-01T04:36:22Z</dcterms:modified>
</cp:coreProperties>
</file>