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8" r:id="rId6"/>
    <p:sldId id="267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79928" autoAdjust="0"/>
  </p:normalViewPr>
  <p:slideViewPr>
    <p:cSldViewPr snapToGrid="0" snapToObjects="1">
      <p:cViewPr varScale="1">
        <p:scale>
          <a:sx n="54" d="100"/>
          <a:sy n="54" d="100"/>
        </p:scale>
        <p:origin x="-1224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B6A65-8C17-4C4C-896D-F425A0475E65}" type="datetimeFigureOut">
              <a:rPr lang="id-ID" smtClean="0"/>
              <a:t>18/09/2020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07AC-D694-45DE-A07B-B3C971FCEFE6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Kalo tidak dipelajari,</a:t>
            </a:r>
            <a:r>
              <a:rPr lang="id-ID" baseline="0" dirty="0" smtClean="0"/>
              <a:t> hal” yang berkaitan dg informasi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D07AC-D694-45DE-A07B-B3C971FCEFE6}" type="slidenum">
              <a:rPr lang="id-ID" smtClean="0"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Setipa</a:t>
            </a:r>
            <a:r>
              <a:rPr lang="id-ID" baseline="0" dirty="0" smtClean="0"/>
              <a:t> pekerjaan profesional pasti mempunyai kode etik, pelayan bank/ CS, sebagai landasan moral. Jika tidak punya kode etik maka akan bekerja semaunya awut-awutan, ada lembaga yang mengawasi etik pustakawan dan arsiparis, IPI, maka tingkah laku standart norma untukmelakukan pekerjaan secara profesional.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D07AC-D694-45DE-A07B-B3C971FCEFE6}" type="slidenum">
              <a:rPr lang="id-ID" smtClean="0"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id-ID" dirty="0" smtClean="0"/>
              <a:t>Tidak boleh membuat info yg bias </a:t>
            </a:r>
          </a:p>
          <a:p>
            <a:pPr marL="228600" indent="-228600">
              <a:buAutoNum type="arabicPeriod"/>
            </a:pPr>
            <a:r>
              <a:rPr lang="id-ID" dirty="0" smtClean="0"/>
              <a:t>Misal jawa, suka di sapa,</a:t>
            </a:r>
            <a:r>
              <a:rPr lang="id-ID" baseline="0" dirty="0" smtClean="0"/>
              <a:t> bisa menerapkannya dalam kode etik, 3s senyum, salam, sapa, ada yang membuka pintu, selamat pagi,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N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Ada buku asli dan buku terbitan baru, mencopy dan dijual,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D07AC-D694-45DE-A07B-B3C971FCEFE6}" type="slidenum">
              <a:rPr lang="id-ID" smtClean="0"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Tujuan kode etik</a:t>
            </a:r>
          </a:p>
          <a:p>
            <a:pPr marL="228600" indent="-228600">
              <a:buAutoNum type="arabicPeriod"/>
            </a:pPr>
            <a:r>
              <a:rPr lang="id-ID" dirty="0" smtClean="0"/>
              <a:t>Tidak semua pustakawan melakukannya, tapi ini ada lo, wlw</a:t>
            </a:r>
            <a:r>
              <a:rPr lang="id-ID" baseline="0" dirty="0" smtClean="0"/>
              <a:t> pd akhirnya menguap egitu saja, nanti kkita hrs menegakkannya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Edu. Karena org itu baru org hrs belajar kode etik 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Untuk tips yg baik bagi pustakawan, 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dulu tdk boleh buku gol.kiri,kode etik di perpus tdk boleh ada yg ditutupi, bgmn sikap pustakawan yg mendampingi dan memberikan sk*</a:t>
            </a:r>
          </a:p>
          <a:p>
            <a:pPr marL="228600" indent="-228600">
              <a:buAutoNum type="arabicPeriod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D07AC-D694-45DE-A07B-B3C971FCEFE6}" type="slidenum">
              <a:rPr lang="id-ID" smtClean="0"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D07AC-D694-45DE-A07B-B3C971FCEFE6}" type="slidenum">
              <a:rPr lang="id-ID" smtClean="0"/>
              <a:t>7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D07AC-D694-45DE-A07B-B3C971FCEFE6}" type="slidenum">
              <a:rPr lang="id-ID" smtClean="0"/>
              <a:t>9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147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688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075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984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05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463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804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8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369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039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809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01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riadzany.blogspot.com/2015/01/new-childrens-library-in-fez-hit.html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blogs.getty.edu/iris/archives-help-tell-the-story-of-gettys-life-and-legac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morethancake.org/archives/741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an-ethic-african-people-collage-1595370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picpedia.org/highway-signs/e/ethics-committe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vidshub.net/news/111328/library-offers-story-time-kids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s://sengawhite.nz/2017/06/07/how-to-design-a-library-that-makes-kids-want-to-rea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preservation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8864" b="686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CFF10A9-48A8-49DE-BCC0-36CD4D617C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9E6EC7A-73F0-4AA6-8CCE-7492D8F65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BC9D7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060734-5AE4-2944-A04B-197AA3471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ID" b="1" dirty="0"/>
              <a:t>Etika profesi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Pertemuan</a:t>
            </a:r>
            <a:r>
              <a:rPr lang="en-US" dirty="0">
                <a:solidFill>
                  <a:schemeClr val="tx1"/>
                </a:solidFill>
              </a:rPr>
              <a:t> ke-2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xmlns="" val="3265772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7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0">
            <a:extLst>
              <a:ext uri="{FF2B5EF4-FFF2-40B4-BE49-F238E27FC236}">
                <a16:creationId xmlns:a16="http://schemas.microsoft.com/office/drawing/2014/main" xmlns="" id="{ACC34E14-7009-4770-92C3-8FA9DFFCC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3" name="Rectangle 82">
            <a:extLst>
              <a:ext uri="{FF2B5EF4-FFF2-40B4-BE49-F238E27FC236}">
                <a16:creationId xmlns:a16="http://schemas.microsoft.com/office/drawing/2014/main" xmlns="" id="{B7F09AB8-ED40-4351-A581-146415B87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xmlns="" id="{E9E2B53A-AB7B-7941-B935-95BB615150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642593"/>
            <a:ext cx="6603538" cy="174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74320" marR="0" lvl="0" indent="-274320" fontAlgn="auto"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US" sz="4800" dirty="0" err="1"/>
              <a:t>Profesionalisme</a:t>
            </a:r>
            <a:r>
              <a:rPr lang="en-US" sz="4800" dirty="0"/>
              <a:t> </a:t>
            </a:r>
            <a:r>
              <a:rPr lang="en-US" sz="4800" dirty="0" err="1"/>
              <a:t>dan</a:t>
            </a:r>
            <a:r>
              <a:rPr lang="en-US" sz="4800" dirty="0"/>
              <a:t> </a:t>
            </a:r>
            <a:r>
              <a:rPr lang="en-US" sz="4800" dirty="0" err="1"/>
              <a:t>Tanggung</a:t>
            </a:r>
            <a:r>
              <a:rPr lang="en-US" sz="4800" dirty="0"/>
              <a:t> </a:t>
            </a:r>
            <a:r>
              <a:rPr lang="en-US" sz="4800" dirty="0" err="1"/>
              <a:t>Jawab</a:t>
            </a:r>
            <a:r>
              <a:rPr lang="en-US" sz="4800" dirty="0"/>
              <a:t> </a:t>
            </a:r>
            <a:r>
              <a:rPr lang="en-US" sz="4800" dirty="0" err="1"/>
              <a:t>Etik</a:t>
            </a:r>
            <a:endParaRPr kumimoji="0" lang="en-US" sz="4800" b="0" i="0" u="none" strike="noStrike" normalizeH="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10D07D9-E73A-314B-AB6C-475564770442}"/>
              </a:ext>
            </a:extLst>
          </p:cNvPr>
          <p:cNvSpPr/>
          <p:nvPr/>
        </p:nvSpPr>
        <p:spPr>
          <a:xfrm>
            <a:off x="868680" y="2386584"/>
            <a:ext cx="6603538" cy="3648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 err="1">
                <a:solidFill>
                  <a:schemeClr val="tx1"/>
                </a:solidFill>
              </a:rPr>
              <a:t>Setiap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bekerja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profesional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mutlak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memiliki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kode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landasan</a:t>
            </a:r>
            <a:r>
              <a:rPr lang="en-US" sz="2000" dirty="0">
                <a:solidFill>
                  <a:schemeClr val="tx1"/>
                </a:solidFill>
              </a:rPr>
              <a:t> moral dan </a:t>
            </a:r>
            <a:r>
              <a:rPr lang="en-US" sz="2000" dirty="0" err="1">
                <a:solidFill>
                  <a:schemeClr val="tx1"/>
                </a:solidFill>
              </a:rPr>
              <a:t>pedoman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sikap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serta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tingkah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laku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bagi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anggota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tersebut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termasuk</a:t>
            </a:r>
            <a:r>
              <a:rPr lang="en-US" sz="2000" dirty="0">
                <a:solidFill>
                  <a:schemeClr val="tx1"/>
                </a:solidFill>
              </a:rPr>
              <a:t> PUSTAKAWAN dan ARSIPARIS. </a:t>
            </a:r>
          </a:p>
          <a:p>
            <a:pPr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>
                <a:solidFill>
                  <a:schemeClr val="tx1"/>
                </a:solidFill>
              </a:rPr>
              <a:t>Kode </a:t>
            </a:r>
            <a:r>
              <a:rPr lang="en-US" sz="2000" dirty="0" err="1">
                <a:solidFill>
                  <a:schemeClr val="tx1"/>
                </a:solidFill>
              </a:rPr>
              <a:t>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Pustakawan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maupun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arsiparis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merupakan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standar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tingkah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laku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norma</a:t>
            </a:r>
            <a:r>
              <a:rPr lang="en-US" sz="2000" dirty="0">
                <a:solidFill>
                  <a:schemeClr val="tx1"/>
                </a:solidFill>
              </a:rPr>
              <a:t> ang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menuntun</a:t>
            </a:r>
            <a:r>
              <a:rPr lang="en-US" sz="2000" dirty="0">
                <a:solidFill>
                  <a:schemeClr val="tx1"/>
                </a:solidFill>
              </a:rPr>
              <a:t> para </a:t>
            </a:r>
            <a:r>
              <a:rPr lang="en-US" sz="2000" dirty="0" err="1">
                <a:solidFill>
                  <a:schemeClr val="tx1"/>
                </a:solidFill>
              </a:rPr>
              <a:t>pustakawan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melaksanakan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tugas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profesionalismenya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 descr="A person in a library&#10;&#10;Description automatically generated">
            <a:extLst>
              <a:ext uri="{FF2B5EF4-FFF2-40B4-BE49-F238E27FC236}">
                <a16:creationId xmlns:a16="http://schemas.microsoft.com/office/drawing/2014/main" xmlns="" id="{F3151D3F-71FC-0641-B009-F1D8E5AA4E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l="4107" r="10857"/>
          <a:stretch/>
        </p:blipFill>
        <p:spPr>
          <a:xfrm>
            <a:off x="7903029" y="365759"/>
            <a:ext cx="3917115" cy="3063241"/>
          </a:xfrm>
          <a:prstGeom prst="rect">
            <a:avLst/>
          </a:prstGeom>
        </p:spPr>
      </p:pic>
      <p:pic>
        <p:nvPicPr>
          <p:cNvPr id="5" name="Picture 4" descr="A picture containing person, child, photo, building&#10;&#10;Description automatically generated">
            <a:extLst>
              <a:ext uri="{FF2B5EF4-FFF2-40B4-BE49-F238E27FC236}">
                <a16:creationId xmlns:a16="http://schemas.microsoft.com/office/drawing/2014/main" xmlns="" id="{FA72742F-FED3-144B-88C7-FC8D4D1BCA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rcRect l="14213" r="6506" b="2"/>
          <a:stretch/>
        </p:blipFill>
        <p:spPr>
          <a:xfrm>
            <a:off x="7903028" y="3429002"/>
            <a:ext cx="3917115" cy="3063239"/>
          </a:xfrm>
          <a:prstGeom prst="rect">
            <a:avLst/>
          </a:prstGeom>
        </p:spPr>
      </p:pic>
      <p:sp>
        <p:nvSpPr>
          <p:cNvPr id="94" name="Rectangle 84">
            <a:extLst>
              <a:ext uri="{FF2B5EF4-FFF2-40B4-BE49-F238E27FC236}">
                <a16:creationId xmlns:a16="http://schemas.microsoft.com/office/drawing/2014/main" xmlns="" id="{1EE8F117-D5DC-4AF4-AD72-FB7A93BAA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EE8BEA5-C0BA-5841-9620-51CB4AE85C2A}"/>
              </a:ext>
            </a:extLst>
          </p:cNvPr>
          <p:cNvSpPr txBox="1"/>
          <p:nvPr/>
        </p:nvSpPr>
        <p:spPr>
          <a:xfrm>
            <a:off x="9105938" y="6292186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://riadzany.blogspot.com/2015/01/new-childrens-library-in-fez-hit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4A1081D-F25C-294F-9657-5A8B6BF7B72A}"/>
              </a:ext>
            </a:extLst>
          </p:cNvPr>
          <p:cNvSpPr txBox="1"/>
          <p:nvPr/>
        </p:nvSpPr>
        <p:spPr>
          <a:xfrm>
            <a:off x="9258224" y="3228945"/>
            <a:ext cx="256192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blogs.getty.edu/iris/archives-help-tell-the-story-of-gettys-life-and-legacy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532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FB65ABA3-820C-4D75-9437-9EFA1ADFE1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036BF2FB-90D8-48DB-BD34-D040CDCFF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78632963-757B-40C2-BB84-FC6107A54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092D8A82-3FD1-274E-872B-74FC05E094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t="14386" b="102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2853AE55-7E35-44B0-89F1-3F52B262A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DBC4BE4D-4B50-4F51-9F85-4B5D60B02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xmlns="" id="{CBD04331-33A5-474A-BFD5-7317D03B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 err="1"/>
              <a:t>Manfaat</a:t>
            </a:r>
            <a:r>
              <a:rPr lang="en-US" sz="3700" b="1" dirty="0"/>
              <a:t> </a:t>
            </a:r>
            <a:r>
              <a:rPr lang="en-US" sz="3700" b="1" dirty="0" err="1"/>
              <a:t>menerapkan</a:t>
            </a:r>
            <a:r>
              <a:rPr lang="en-US" sz="3700" b="1" dirty="0"/>
              <a:t> ETIK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B8134B6-779A-AB41-B77F-07D4E77B50AA}"/>
              </a:ext>
            </a:extLst>
          </p:cNvPr>
          <p:cNvSpPr/>
          <p:nvPr/>
        </p:nvSpPr>
        <p:spPr>
          <a:xfrm>
            <a:off x="6846137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. </a:t>
            </a:r>
            <a:r>
              <a:rPr lang="en-US" b="1" dirty="0" err="1">
                <a:solidFill>
                  <a:srgbClr val="C00000"/>
                </a:solidFill>
              </a:rPr>
              <a:t>Prinsip</a:t>
            </a:r>
            <a:r>
              <a:rPr lang="en-US" b="1" dirty="0"/>
              <a:t>,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, </a:t>
            </a:r>
            <a:r>
              <a:rPr lang="en-US" dirty="0" err="1"/>
              <a:t>referensi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>
                <a:solidFill>
                  <a:srgbClr val="C00000"/>
                </a:solidFill>
              </a:rPr>
              <a:t>2. </a:t>
            </a:r>
            <a:r>
              <a:rPr lang="en-US" b="1" dirty="0" err="1">
                <a:solidFill>
                  <a:srgbClr val="C00000"/>
                </a:solidFill>
              </a:rPr>
              <a:t>Kebijakan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publik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, </a:t>
            </a:r>
            <a:r>
              <a:rPr lang="en-US" dirty="0" err="1"/>
              <a:t>norma</a:t>
            </a:r>
            <a:r>
              <a:rPr lang="en-US" dirty="0"/>
              <a:t>, dan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>
                <a:solidFill>
                  <a:srgbClr val="C00000"/>
                </a:solidFill>
              </a:rPr>
              <a:t>3. Kode </a:t>
            </a:r>
            <a:r>
              <a:rPr lang="en-US" b="1" dirty="0" err="1">
                <a:solidFill>
                  <a:srgbClr val="C00000"/>
                </a:solidFill>
              </a:rPr>
              <a:t>etik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</a:t>
            </a:r>
            <a:r>
              <a:rPr lang="en-US" dirty="0" err="1"/>
              <a:t>etika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4.</a:t>
            </a:r>
            <a:r>
              <a:rPr lang="en-US" b="1" dirty="0">
                <a:solidFill>
                  <a:srgbClr val="C00000"/>
                </a:solidFill>
              </a:rPr>
              <a:t>Instrumen </a:t>
            </a:r>
            <a:r>
              <a:rPr lang="en-US" b="1" dirty="0" err="1">
                <a:solidFill>
                  <a:srgbClr val="C00000"/>
                </a:solidFill>
              </a:rPr>
              <a:t>hukum</a:t>
            </a:r>
            <a:r>
              <a:rPr lang="en-US" dirty="0"/>
              <a:t>, yang </a:t>
            </a:r>
            <a:r>
              <a:rPr lang="en-US" dirty="0" err="1"/>
              <a:t>menegakkan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pengadilan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233076-241D-5D4D-851D-D32182FB1521}"/>
              </a:ext>
            </a:extLst>
          </p:cNvPr>
          <p:cNvSpPr txBox="1"/>
          <p:nvPr/>
        </p:nvSpPr>
        <p:spPr>
          <a:xfrm>
            <a:off x="9283832" y="6657945"/>
            <a:ext cx="290816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morethancake.org/archives/74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2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7B2387-9304-7D43-A6B2-49C101CCEE9C}"/>
              </a:ext>
            </a:extLst>
          </p:cNvPr>
          <p:cNvSpPr/>
          <p:nvPr/>
        </p:nvSpPr>
        <p:spPr>
          <a:xfrm>
            <a:off x="471487" y="471487"/>
            <a:ext cx="62579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000" dirty="0"/>
              <a:t>Disciplinary: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menanamkan</a:t>
            </a:r>
            <a:r>
              <a:rPr lang="en-US" sz="2000" dirty="0"/>
              <a:t> </a:t>
            </a:r>
            <a:r>
              <a:rPr lang="en-US" sz="2000" dirty="0" err="1"/>
              <a:t>disiplin</a:t>
            </a:r>
            <a:r>
              <a:rPr lang="en-US" sz="2000" dirty="0"/>
              <a:t>,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profesi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profesionalisme</a:t>
            </a:r>
            <a:r>
              <a:rPr lang="en-US" sz="2000" dirty="0"/>
              <a:t> dan </a:t>
            </a:r>
            <a:r>
              <a:rPr lang="en-US" sz="2000" dirty="0" err="1"/>
              <a:t>integritas</a:t>
            </a:r>
            <a:r>
              <a:rPr lang="en-US" sz="2000" dirty="0"/>
              <a:t> </a:t>
            </a:r>
            <a:r>
              <a:rPr lang="en-US" sz="2000" dirty="0" err="1"/>
              <a:t>anggotanya</a:t>
            </a: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/>
              <a:t>Advisory: </a:t>
            </a:r>
            <a:r>
              <a:rPr lang="en-US" sz="2000" dirty="0" err="1"/>
              <a:t>Penasihat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Kode-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tips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dan </a:t>
            </a:r>
            <a:r>
              <a:rPr lang="en-US" sz="2000" dirty="0" err="1"/>
              <a:t>memberikan</a:t>
            </a:r>
            <a:r>
              <a:rPr lang="en-US" sz="2000" dirty="0"/>
              <a:t> saran dan </a:t>
            </a:r>
            <a:r>
              <a:rPr lang="en-US" sz="2000" dirty="0" err="1"/>
              <a:t>bimbingan</a:t>
            </a:r>
            <a:r>
              <a:rPr lang="en-US" sz="2000" dirty="0"/>
              <a:t> di </a:t>
            </a:r>
            <a:r>
              <a:rPr lang="en-US" sz="2000" dirty="0" err="1"/>
              <a:t>bidang</a:t>
            </a:r>
            <a:r>
              <a:rPr lang="en-US" sz="2000" dirty="0"/>
              <a:t> di mana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moral yang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jelas</a:t>
            </a: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/>
              <a:t>Educational: Kode </a:t>
            </a:r>
            <a:r>
              <a:rPr lang="en-US" sz="2000" dirty="0" err="1"/>
              <a:t>etik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pendidikan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anggotanya</a:t>
            </a:r>
            <a:r>
              <a:rPr lang="en-US" sz="2000" dirty="0"/>
              <a:t>, </a:t>
            </a:r>
            <a:r>
              <a:rPr lang="en-US" sz="2000" dirty="0" err="1"/>
              <a:t>terutama</a:t>
            </a:r>
            <a:r>
              <a:rPr lang="en-US" sz="2000" dirty="0"/>
              <a:t> yang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mempelajari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dan yang </a:t>
            </a:r>
            <a:r>
              <a:rPr lang="en-US" sz="2000" dirty="0" err="1"/>
              <a:t>baru</a:t>
            </a:r>
            <a:r>
              <a:rPr lang="en-US" sz="2000" dirty="0"/>
              <a:t> pada </a:t>
            </a:r>
            <a:r>
              <a:rPr lang="en-US" sz="2000" dirty="0" err="1"/>
              <a:t>profesi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Kode</a:t>
            </a:r>
            <a:r>
              <a:rPr lang="en-US" sz="2000" dirty="0"/>
              <a:t>-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pembaruan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tua</a:t>
            </a:r>
            <a:r>
              <a:rPr lang="en-US" sz="2000" dirty="0"/>
              <a:t> </a:t>
            </a:r>
            <a:r>
              <a:rPr lang="en-US" sz="2000" dirty="0" err="1"/>
              <a:t>merefresh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moral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pudar</a:t>
            </a:r>
            <a:r>
              <a:rPr lang="en-US" sz="2000" dirty="0"/>
              <a:t>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FB5FCB21-3A4C-CB44-922A-42AE19640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143875" y="2828925"/>
            <a:ext cx="3440113" cy="35448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FBAE7B8-CCBE-E94C-B36C-A81CB9E50F4E}"/>
              </a:ext>
            </a:extLst>
          </p:cNvPr>
          <p:cNvSpPr/>
          <p:nvPr/>
        </p:nvSpPr>
        <p:spPr>
          <a:xfrm>
            <a:off x="8143875" y="686931"/>
            <a:ext cx="37147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4. Inspirational: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, </a:t>
            </a:r>
            <a:r>
              <a:rPr lang="en-US" dirty="0" err="1"/>
              <a:t>penasehat</a:t>
            </a:r>
            <a:r>
              <a:rPr lang="en-US" dirty="0"/>
              <a:t>, dan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juga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menginspirasinya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5. Publicity: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dan,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anggotanya</a:t>
            </a:r>
            <a:r>
              <a:rPr lang="en-US" dirty="0"/>
              <a:t> </a:t>
            </a:r>
            <a:r>
              <a:rPr lang="en-US" dirty="0" err="1"/>
              <a:t>berkomitmen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dan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30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B4E5764-618B-45CD-B137-77075E60D7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4C92A03-CEC7-4A69-BAF0-6D91D5DA80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5F125DB-DDC4-4E82-B74F-B392786F5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xmlns="" id="{C85D0D09-0541-8445-9700-FFA7752E3FC9}"/>
              </a:ext>
            </a:extLst>
          </p:cNvPr>
          <p:cNvSpPr txBox="1">
            <a:spLocks/>
          </p:cNvSpPr>
          <p:nvPr/>
        </p:nvSpPr>
        <p:spPr>
          <a:xfrm>
            <a:off x="1078160" y="1348844"/>
            <a:ext cx="5716338" cy="3042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274320" indent="-274320">
              <a:spcAft>
                <a:spcPts val="600"/>
              </a:spcAft>
              <a:buClr>
                <a:schemeClr val="tx2"/>
              </a:buClr>
              <a:buSzPct val="73000"/>
              <a:defRPr/>
            </a:pPr>
            <a:r>
              <a:rPr lang="en-US" sz="6000">
                <a:solidFill>
                  <a:schemeClr val="tx1"/>
                </a:solidFill>
              </a:rPr>
              <a:t>TUJUAN KODE ETIK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697" y="4682061"/>
            <a:ext cx="5355264" cy="95097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Pertemuan</a:t>
            </a:r>
            <a:r>
              <a:rPr lang="en-US" dirty="0">
                <a:solidFill>
                  <a:schemeClr val="tx1"/>
                </a:solidFill>
              </a:rPr>
              <a:t> ke-2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D74684A-298A-4991-8049-932BE04155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A6DE01FA-1462-4638-BA9A-07380B00F4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13736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EEB6783-DFF6-4785-A66F-330EC2E04C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900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EBC54B29-4C88-42A5-940E-9ECB9E0B03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137361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" r="2" b="2"/>
          <a:stretch/>
        </p:blipFill>
        <p:spPr>
          <a:xfrm>
            <a:off x="7449401" y="621794"/>
            <a:ext cx="4110427" cy="2843220"/>
          </a:xfrm>
          <a:prstGeom prst="rect">
            <a:avLst/>
          </a:prstGeom>
        </p:spPr>
      </p:pic>
      <p:pic>
        <p:nvPicPr>
          <p:cNvPr id="6" name="Picture 5" descr="A close up of a street sign on a pole&#10;&#10;Description automatically generated">
            <a:extLst>
              <a:ext uri="{FF2B5EF4-FFF2-40B4-BE49-F238E27FC236}">
                <a16:creationId xmlns:a16="http://schemas.microsoft.com/office/drawing/2014/main" xmlns="" id="{D3FFE1E4-9A76-F040-98AC-D0D017541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t="4997" r="-1" b="-1"/>
          <a:stretch/>
        </p:blipFill>
        <p:spPr>
          <a:xfrm>
            <a:off x="7449402" y="3629608"/>
            <a:ext cx="4110426" cy="260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87EE33-B57D-754D-9805-E2C50DAEDA40}"/>
              </a:ext>
            </a:extLst>
          </p:cNvPr>
          <p:cNvSpPr txBox="1"/>
          <p:nvPr/>
        </p:nvSpPr>
        <p:spPr>
          <a:xfrm>
            <a:off x="8845623" y="6036153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picpedia.org/highway-signs/e/ethics-committee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5976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B65ABA3-820C-4D75-9437-9EFA1ADFE1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036BF2FB-90D8-48DB-BD34-D040CDCFF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78632963-757B-40C2-BB84-FC6107A54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xmlns="" id="{B124139D-D9DA-4A92-9BF0-83E112CC2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9" t="1458" r="1" b="7634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2853AE55-7E35-44B0-89F1-3F52B262A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DBC4BE4D-4B50-4F51-9F85-4B5D60B02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4B6C9E56-316E-0E44-AB7D-2DB17CA1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10D07D9-E73A-314B-AB6C-475564770442}"/>
              </a:ext>
            </a:extLst>
          </p:cNvPr>
          <p:cNvSpPr/>
          <p:nvPr/>
        </p:nvSpPr>
        <p:spPr>
          <a:xfrm>
            <a:off x="6848900" y="2583192"/>
            <a:ext cx="4602152" cy="205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3200" b="1" dirty="0">
                <a:solidFill>
                  <a:schemeClr val="tx1"/>
                </a:solidFill>
              </a:rPr>
              <a:t>Publicity:</a:t>
            </a:r>
            <a:r>
              <a:rPr lang="en-US" dirty="0">
                <a:solidFill>
                  <a:schemeClr val="tx1"/>
                </a:solidFill>
              </a:rPr>
              <a:t> Salah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profesi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menciptakan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klien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menunjukkan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kuat</a:t>
            </a:r>
            <a:r>
              <a:rPr lang="en-US" dirty="0">
                <a:solidFill>
                  <a:schemeClr val="tx1"/>
                </a:solidFill>
              </a:rPr>
              <a:t> dan, oleh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anggotanya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berkomitmen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nilai-nilai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bertanggung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jawa</a:t>
            </a:r>
            <a:endParaRPr lang="en-US" dirty="0">
              <a:solidFill>
                <a:schemeClr val="tx1"/>
              </a:solidFill>
            </a:endParaRPr>
          </a:p>
          <a:p>
            <a:pPr marL="4572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CD8D2CE-273E-E342-89E7-B12269B4DFC5}"/>
              </a:ext>
            </a:extLst>
          </p:cNvPr>
          <p:cNvSpPr/>
          <p:nvPr/>
        </p:nvSpPr>
        <p:spPr>
          <a:xfrm>
            <a:off x="6813303" y="371934"/>
            <a:ext cx="4634986" cy="19697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200" b="1" dirty="0"/>
              <a:t>Advisory:</a:t>
            </a:r>
            <a:r>
              <a:rPr lang="en-US" dirty="0"/>
              <a:t> </a:t>
            </a:r>
            <a:r>
              <a:rPr lang="en-US" dirty="0" err="1"/>
              <a:t>Penasihat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Kode-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tips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dan </a:t>
            </a:r>
            <a:r>
              <a:rPr lang="en-US" dirty="0" err="1"/>
              <a:t>memberikan</a:t>
            </a:r>
            <a:r>
              <a:rPr lang="en-US" dirty="0"/>
              <a:t> saran dan </a:t>
            </a:r>
            <a:r>
              <a:rPr lang="en-US" dirty="0" err="1"/>
              <a:t>bimbingan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di mana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moral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jelas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7545D13-7CED-C34C-A57E-3D2963C99329}"/>
              </a:ext>
            </a:extLst>
          </p:cNvPr>
          <p:cNvSpPr/>
          <p:nvPr/>
        </p:nvSpPr>
        <p:spPr>
          <a:xfrm>
            <a:off x="6846136" y="4744574"/>
            <a:ext cx="4602151" cy="19697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200" b="1" dirty="0"/>
              <a:t>Inspirational: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, </a:t>
            </a:r>
            <a:r>
              <a:rPr lang="en-US" dirty="0" err="1"/>
              <a:t>penasehat</a:t>
            </a:r>
            <a:r>
              <a:rPr lang="en-US" dirty="0"/>
              <a:t>, dan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juga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menginspirasinya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7E4550C-6FF5-7249-930A-3D264DD67E62}"/>
              </a:ext>
            </a:extLst>
          </p:cNvPr>
          <p:cNvSpPr/>
          <p:nvPr/>
        </p:nvSpPr>
        <p:spPr>
          <a:xfrm>
            <a:off x="584486" y="648932"/>
            <a:ext cx="4106825" cy="175432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Disciplinary: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menanamkan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disiplin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kelompok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profesi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memastikan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profesionalisme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integritas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anggotanya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5CB5ACC-28E1-7845-803F-D2386EB4705B}"/>
              </a:ext>
            </a:extLst>
          </p:cNvPr>
          <p:cNvSpPr/>
          <p:nvPr/>
        </p:nvSpPr>
        <p:spPr>
          <a:xfrm>
            <a:off x="634539" y="2572417"/>
            <a:ext cx="4006717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</a:rPr>
              <a:t>Educational:</a:t>
            </a:r>
            <a:r>
              <a:rPr lang="en-US" dirty="0">
                <a:solidFill>
                  <a:schemeClr val="bg1"/>
                </a:solidFill>
              </a:rPr>
              <a:t> Kode </a:t>
            </a:r>
            <a:r>
              <a:rPr lang="en-US" dirty="0" err="1">
                <a:solidFill>
                  <a:schemeClr val="bg1"/>
                </a:solidFill>
              </a:rPr>
              <a:t>etik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pendidikan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anggotanya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terutama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mempelajari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dan yang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profesi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. Kode-</a:t>
            </a:r>
            <a:r>
              <a:rPr lang="en-US" dirty="0" err="1">
                <a:solidFill>
                  <a:schemeClr val="bg1"/>
                </a:solidFill>
              </a:rPr>
              <a:t>kode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juga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pembaruan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merefresh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kembali</a:t>
            </a:r>
            <a:r>
              <a:rPr lang="en-US" dirty="0">
                <a:solidFill>
                  <a:schemeClr val="bg1"/>
                </a:solidFill>
              </a:rPr>
              <a:t> moral yang </a:t>
            </a:r>
            <a:r>
              <a:rPr lang="en-US" dirty="0" err="1">
                <a:solidFill>
                  <a:schemeClr val="bg1"/>
                </a:solidFill>
              </a:rPr>
              <a:t>telah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pudar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2305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B382A844-9990-455C-8897-B136EC32C4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C9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ndoor, person, green, sitting&#10;&#10;Description automatically generated">
            <a:extLst>
              <a:ext uri="{FF2B5EF4-FFF2-40B4-BE49-F238E27FC236}">
                <a16:creationId xmlns:a16="http://schemas.microsoft.com/office/drawing/2014/main" xmlns="" id="{A1364BC0-6D8A-044B-9ABF-EFF76F6A6B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t="15094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pic>
        <p:nvPicPr>
          <p:cNvPr id="6" name="Picture 5" descr="A picture containing book, shelf, person, indoor&#10;&#10;Description automatically generated">
            <a:extLst>
              <a:ext uri="{FF2B5EF4-FFF2-40B4-BE49-F238E27FC236}">
                <a16:creationId xmlns:a16="http://schemas.microsoft.com/office/drawing/2014/main" xmlns="" id="{683249AB-B3BA-0048-9E21-E1DF8E79C2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rcRect r="7889" b="1"/>
          <a:stretch/>
        </p:blipFill>
        <p:spPr>
          <a:xfrm>
            <a:off x="1141411" y="1113712"/>
            <a:ext cx="5542156" cy="3955999"/>
          </a:xfrm>
          <a:prstGeom prst="rect">
            <a:avLst/>
          </a:prstGeom>
          <a:ln w="152400">
            <a:solidFill>
              <a:srgbClr val="FFFFFF"/>
            </a:solidFill>
            <a:miter lim="8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A321CE-ECBD-7545-AEAF-C082447CC573}"/>
              </a:ext>
            </a:extLst>
          </p:cNvPr>
          <p:cNvSpPr txBox="1"/>
          <p:nvPr/>
        </p:nvSpPr>
        <p:spPr>
          <a:xfrm>
            <a:off x="9306275" y="6657943"/>
            <a:ext cx="28857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sengawhite.nz/2017/06/07/how-to-design-a-library-that-makes-kids-want-to-read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E44BB4-8806-074C-9276-91842CB7109E}"/>
              </a:ext>
            </a:extLst>
          </p:cNvPr>
          <p:cNvSpPr/>
          <p:nvPr/>
        </p:nvSpPr>
        <p:spPr>
          <a:xfrm>
            <a:off x="5290971" y="3244334"/>
            <a:ext cx="5067467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4800" dirty="0">
                <a:solidFill>
                  <a:schemeClr val="bg1"/>
                </a:solidFill>
              </a:rPr>
              <a:t>KODE ETIK PUSTAKAWAN?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814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xmlns="" id="{B927E060-B20C-3241-92EC-561BED2E2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6883" b="1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956833-67E6-A849-A04F-8ABD402D1E38}"/>
              </a:ext>
            </a:extLst>
          </p:cNvPr>
          <p:cNvSpPr txBox="1"/>
          <p:nvPr/>
        </p:nvSpPr>
        <p:spPr>
          <a:xfrm>
            <a:off x="9477795" y="6657945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Digital_preserva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DB0CE4-2760-1743-94E6-517F8B6318E2}"/>
              </a:ext>
            </a:extLst>
          </p:cNvPr>
          <p:cNvSpPr/>
          <p:nvPr/>
        </p:nvSpPr>
        <p:spPr>
          <a:xfrm>
            <a:off x="5290972" y="3244334"/>
            <a:ext cx="418682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4800" dirty="0">
                <a:solidFill>
                  <a:schemeClr val="bg1"/>
                </a:solidFill>
              </a:rPr>
              <a:t>KODE ETIK ARSIPARIS?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477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8864" b="686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060734-5AE4-2944-A04B-197AA3471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Cek di aula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xmlns="" val="1125739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2E4E8"/>
      </a:lt2>
      <a:accent1>
        <a:srgbClr val="BC9D70"/>
      </a:accent1>
      <a:accent2>
        <a:srgbClr val="A5A567"/>
      </a:accent2>
      <a:accent3>
        <a:srgbClr val="94A877"/>
      </a:accent3>
      <a:accent4>
        <a:srgbClr val="77AE6D"/>
      </a:accent4>
      <a:accent5>
        <a:srgbClr val="7AAE87"/>
      </a:accent5>
      <a:accent6>
        <a:srgbClr val="6CAD97"/>
      </a:accent6>
      <a:hlink>
        <a:srgbClr val="6582AC"/>
      </a:hlink>
      <a:folHlink>
        <a:srgbClr val="7F7F7F"/>
      </a:folHlink>
    </a:clrScheme>
    <a:fontScheme name="Savon">
      <a:majorFont>
        <a:latin typeface="Sagona Extra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686</Words>
  <Application>Microsoft Office PowerPoint</Application>
  <PresentationFormat>Custom</PresentationFormat>
  <Paragraphs>50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SavonVTI</vt:lpstr>
      <vt:lpstr>Etika profesi</vt:lpstr>
      <vt:lpstr>Profesionalisme dan Tanggung Jawab Etik</vt:lpstr>
      <vt:lpstr>Manfaat menerapkan ETIK</vt:lpstr>
      <vt:lpstr>Slide 4</vt:lpstr>
      <vt:lpstr>Slide 5</vt:lpstr>
      <vt:lpstr>Slide 6</vt:lpstr>
      <vt:lpstr>Slide 7</vt:lpstr>
      <vt:lpstr>Slide 8</vt:lpstr>
      <vt:lpstr>Cek di aula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profesi</dc:title>
  <dc:creator>ragil.tri.atmi@outlook.com</dc:creator>
  <cp:lastModifiedBy>Owner</cp:lastModifiedBy>
  <cp:revision>3</cp:revision>
  <dcterms:created xsi:type="dcterms:W3CDTF">2020-09-17T12:26:53Z</dcterms:created>
  <dcterms:modified xsi:type="dcterms:W3CDTF">2020-09-18T04:47:43Z</dcterms:modified>
</cp:coreProperties>
</file>