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2"/>
  </p:notesMasterIdLst>
  <p:sldIdLst>
    <p:sldId id="256" r:id="rId2"/>
    <p:sldId id="265" r:id="rId3"/>
    <p:sldId id="266" r:id="rId4"/>
    <p:sldId id="257" r:id="rId5"/>
    <p:sldId id="267" r:id="rId6"/>
    <p:sldId id="268" r:id="rId7"/>
    <p:sldId id="258" r:id="rId8"/>
    <p:sldId id="269" r:id="rId9"/>
    <p:sldId id="263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4C0F07-C31A-4063-ABBA-74A069954784}" v="2" dt="2022-07-12T22:29:13.945"/>
    <p1510:client id="{47CC02BD-A3A5-4559-BF8E-2B7A8C201DBA}" v="1173" dt="2022-08-02T13:50:28.071"/>
    <p1510:client id="{81026D43-193C-4075-A7F8-AEA92207DBCC}" v="33" dt="2022-08-02T14:51:55.994"/>
    <p1510:client id="{B6B49B7C-01D9-45F4-99CD-CC0B74F05F81}" v="35" dt="2022-08-02T14:57:57.575"/>
    <p1510:client id="{EFF81567-39A0-4A1C-8CE6-384E9C505BB3}" v="236" dt="2022-07-12T22:25:18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67F14-1C98-4360-81DA-0E5D12662957}" type="datetimeFigureOut">
              <a:t>02/08/2022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C40A6-5471-40EA-89B3-263A6D57864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21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Deixar</a:t>
            </a:r>
            <a:r>
              <a:rPr lang="en-US">
                <a:cs typeface="Calibri"/>
              </a:rPr>
              <a:t> claro que não vou </a:t>
            </a:r>
            <a:r>
              <a:rPr lang="en-US" err="1">
                <a:cs typeface="Calibri"/>
              </a:rPr>
              <a:t>abordar</a:t>
            </a:r>
            <a:r>
              <a:rPr lang="en-US">
                <a:cs typeface="Calibri"/>
              </a:rPr>
              <a:t> a </a:t>
            </a:r>
            <a:r>
              <a:rPr lang="en-US" err="1">
                <a:cs typeface="Calibri"/>
              </a:rPr>
              <a:t>configuração</a:t>
            </a:r>
            <a:r>
              <a:rPr lang="en-US">
                <a:cs typeface="Calibri"/>
              </a:rPr>
              <a:t> do Firebase e </a:t>
            </a:r>
            <a:r>
              <a:rPr lang="en-US" err="1">
                <a:cs typeface="Calibri"/>
              </a:rPr>
              <a:t>UIKit</a:t>
            </a:r>
            <a:r>
              <a:rPr lang="en-US">
                <a:cs typeface="Calibri"/>
              </a:rPr>
              <a:t> e </a:t>
            </a:r>
            <a:r>
              <a:rPr lang="en-US" err="1">
                <a:cs typeface="Calibri"/>
              </a:rPr>
              <a:t>pode</a:t>
            </a:r>
            <a:r>
              <a:rPr lang="en-US">
                <a:cs typeface="Calibri"/>
              </a:rPr>
              <a:t> ser </a:t>
            </a:r>
            <a:r>
              <a:rPr lang="en-US" err="1">
                <a:cs typeface="Calibri"/>
              </a:rPr>
              <a:t>acessado</a:t>
            </a:r>
            <a:r>
              <a:rPr lang="en-US">
                <a:cs typeface="Calibri"/>
              </a:rPr>
              <a:t> no link do </a:t>
            </a:r>
            <a:r>
              <a:rPr lang="en-US" err="1">
                <a:cs typeface="Calibri"/>
              </a:rPr>
              <a:t>Github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C40A6-5471-40EA-89B3-263A6D578641}" type="slidenum"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875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C40A6-5471-40EA-89B3-263A6D578641}" type="slidenum"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252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8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2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4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8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1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4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0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1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8/2/2022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8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8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lhaisrs@gmail.com" TargetMode="External"/><Relationship Id="rId2" Type="http://schemas.openxmlformats.org/officeDocument/2006/relationships/hyperlink" Target="mailto:Lrsilva@aubay.p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grx.io/guide/stor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do-list-a1eec.web.app/home" TargetMode="External"/><Relationship Id="rId4" Type="http://schemas.openxmlformats.org/officeDocument/2006/relationships/hyperlink" Target="https://github.com/lhaisrs/ngrx-example-todolis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 err="1">
                <a:cs typeface="Calibri Light"/>
              </a:rPr>
              <a:t>NgRx</a:t>
            </a:r>
            <a:r>
              <a:rPr lang="de-DE" sz="6000">
                <a:cs typeface="Calibri Light"/>
              </a:rPr>
              <a:t>: State Management </a:t>
            </a:r>
            <a:r>
              <a:rPr lang="de-DE" sz="6000" err="1">
                <a:cs typeface="Calibri Light"/>
              </a:rPr>
              <a:t>with</a:t>
            </a:r>
            <a:r>
              <a:rPr lang="de-DE" sz="6000">
                <a:cs typeface="Calibri Light"/>
              </a:rPr>
              <a:t> Angular</a:t>
            </a:r>
            <a:endParaRPr lang="de-DE" sz="60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err="1">
                <a:solidFill>
                  <a:srgbClr val="3F3F3F"/>
                </a:solidFill>
                <a:cs typeface="Calibri Light"/>
              </a:rPr>
              <a:t>Gerenciamento</a:t>
            </a:r>
            <a:r>
              <a:rPr lang="de-DE">
                <a:solidFill>
                  <a:srgbClr val="3F3F3F"/>
                </a:solidFill>
                <a:cs typeface="Calibri Light"/>
              </a:rPr>
              <a:t> de </a:t>
            </a:r>
            <a:r>
              <a:rPr lang="de-DE" err="1">
                <a:solidFill>
                  <a:srgbClr val="3F3F3F"/>
                </a:solidFill>
                <a:cs typeface="Calibri Light"/>
              </a:rPr>
              <a:t>estados</a:t>
            </a:r>
            <a:r>
              <a:rPr lang="de-DE">
                <a:solidFill>
                  <a:srgbClr val="3F3F3F"/>
                </a:solidFill>
                <a:cs typeface="Calibri Light"/>
              </a:rPr>
              <a:t> </a:t>
            </a:r>
            <a:r>
              <a:rPr lang="de-DE" err="1">
                <a:solidFill>
                  <a:srgbClr val="3F3F3F"/>
                </a:solidFill>
                <a:cs typeface="Calibri Light"/>
              </a:rPr>
              <a:t>com</a:t>
            </a:r>
            <a:r>
              <a:rPr lang="de-DE">
                <a:solidFill>
                  <a:srgbClr val="3F3F3F"/>
                </a:solidFill>
                <a:cs typeface="Calibri Light"/>
              </a:rPr>
              <a:t> Angular</a:t>
            </a:r>
            <a:endParaRPr lang="de-DE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5C7F7-DADF-B453-91ED-494B18820E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Obrigada!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B0C4B5-D9FD-C0F3-56F2-0DCDAF4A85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solidFill>
                  <a:srgbClr val="0070C0"/>
                </a:solidFill>
                <a:cs typeface="Calibri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lrsilva@aubay.pt</a:t>
            </a:r>
            <a:r>
              <a:rPr lang="pt-BR">
                <a:cs typeface="Calibri Light"/>
              </a:rPr>
              <a:t> | </a:t>
            </a:r>
            <a:r>
              <a:rPr lang="pt-BR">
                <a:solidFill>
                  <a:srgbClr val="0070C0"/>
                </a:solidFill>
                <a:cs typeface="Calibri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lhaisrs@gmail.com</a:t>
            </a:r>
            <a:r>
              <a:rPr lang="pt-BR">
                <a:solidFill>
                  <a:srgbClr val="0070C0"/>
                </a:solidFill>
                <a:cs typeface="Calibri Light"/>
              </a:rPr>
              <a:t> </a:t>
            </a:r>
            <a:endParaRPr lang="pt-BR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6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3E80D-EF1B-D07D-CA3C-212049744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Tópicos abordados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D45EF3-4E5F-7E6B-6BC2-CAE92BBB2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 Light"/>
              </a:rPr>
              <a:t>- O que é Gerenciamento de estados (</a:t>
            </a:r>
            <a:r>
              <a:rPr lang="pt-BR" err="1">
                <a:cs typeface="Calibri Light"/>
              </a:rPr>
              <a:t>State</a:t>
            </a:r>
            <a:r>
              <a:rPr lang="pt-BR">
                <a:cs typeface="Calibri Light"/>
              </a:rPr>
              <a:t> Management)?</a:t>
            </a:r>
          </a:p>
          <a:p>
            <a:r>
              <a:rPr lang="pt-BR">
                <a:cs typeface="Calibri Light"/>
              </a:rPr>
              <a:t>- Configuração do </a:t>
            </a:r>
            <a:r>
              <a:rPr lang="pt-BR" err="1">
                <a:cs typeface="Calibri Light"/>
              </a:rPr>
              <a:t>NgRx</a:t>
            </a:r>
            <a:r>
              <a:rPr lang="pt-BR">
                <a:cs typeface="Calibri Light"/>
              </a:rPr>
              <a:t> na aplicação</a:t>
            </a:r>
          </a:p>
          <a:p>
            <a:r>
              <a:rPr lang="pt-BR">
                <a:cs typeface="Calibri Light"/>
              </a:rPr>
              <a:t>- Criação das </a:t>
            </a:r>
            <a:r>
              <a:rPr lang="pt-BR" err="1">
                <a:cs typeface="Calibri Light"/>
              </a:rPr>
              <a:t>Actions</a:t>
            </a:r>
          </a:p>
          <a:p>
            <a:r>
              <a:rPr lang="pt-BR">
                <a:cs typeface="Calibri Light"/>
              </a:rPr>
              <a:t>- Criação dos </a:t>
            </a:r>
            <a:r>
              <a:rPr lang="pt-BR" err="1">
                <a:cs typeface="Calibri Light"/>
              </a:rPr>
              <a:t>Reducers</a:t>
            </a:r>
            <a:r>
              <a:rPr lang="pt-BR">
                <a:cs typeface="Calibri Light"/>
              </a:rPr>
              <a:t> e States</a:t>
            </a:r>
          </a:p>
          <a:p>
            <a:r>
              <a:rPr lang="pt-BR">
                <a:cs typeface="Calibri Light"/>
              </a:rPr>
              <a:t>- Criação dos </a:t>
            </a:r>
            <a:r>
              <a:rPr lang="pt-BR" err="1">
                <a:cs typeface="Calibri Light"/>
              </a:rPr>
              <a:t>Effects</a:t>
            </a:r>
          </a:p>
          <a:p>
            <a:r>
              <a:rPr lang="pt-BR">
                <a:cs typeface="Calibri Light"/>
              </a:rPr>
              <a:t>- Criação dos </a:t>
            </a:r>
            <a:r>
              <a:rPr lang="pt-BR" err="1">
                <a:cs typeface="Calibri Light"/>
              </a:rPr>
              <a:t>Selectors</a:t>
            </a:r>
          </a:p>
          <a:p>
            <a:r>
              <a:rPr lang="pt-BR">
                <a:cs typeface="Calibri Light"/>
              </a:rPr>
              <a:t>- Usando o store: Configurando o store na aplicação</a:t>
            </a:r>
          </a:p>
          <a:p>
            <a:r>
              <a:rPr lang="pt-BR">
                <a:cs typeface="Calibri Light"/>
              </a:rPr>
              <a:t>- Conclusão: Vantagens e Desvantagens do </a:t>
            </a:r>
            <a:r>
              <a:rPr lang="pt-BR" err="1">
                <a:cs typeface="Calibri Light"/>
              </a:rPr>
              <a:t>NgRx</a:t>
            </a:r>
          </a:p>
        </p:txBody>
      </p:sp>
    </p:spTree>
    <p:extLst>
      <p:ext uri="{BB962C8B-B14F-4D97-AF65-F5344CB8AC3E}">
        <p14:creationId xmlns:p14="http://schemas.microsoft.com/office/powerpoint/2010/main" val="309184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92845341-1593-E4B7-4A69-C9976EE3365A}"/>
              </a:ext>
            </a:extLst>
          </p:cNvPr>
          <p:cNvCxnSpPr/>
          <p:nvPr/>
        </p:nvCxnSpPr>
        <p:spPr>
          <a:xfrm>
            <a:off x="10455895" y="4285553"/>
            <a:ext cx="910682" cy="91068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8FB89DE5-0184-26A0-F831-0965271360B1}"/>
              </a:ext>
            </a:extLst>
          </p:cNvPr>
          <p:cNvCxnSpPr/>
          <p:nvPr/>
        </p:nvCxnSpPr>
        <p:spPr>
          <a:xfrm>
            <a:off x="10006361" y="4607313"/>
            <a:ext cx="325243" cy="60402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BB75F239-A17C-D9F0-D51A-24CEC8B927A2}"/>
              </a:ext>
            </a:extLst>
          </p:cNvPr>
          <p:cNvCxnSpPr/>
          <p:nvPr/>
        </p:nvCxnSpPr>
        <p:spPr>
          <a:xfrm flipH="1">
            <a:off x="9287339" y="4613120"/>
            <a:ext cx="408878" cy="45534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BB112934-CB1D-480C-4374-75FD3255CEAD}"/>
              </a:ext>
            </a:extLst>
          </p:cNvPr>
          <p:cNvCxnSpPr/>
          <p:nvPr/>
        </p:nvCxnSpPr>
        <p:spPr>
          <a:xfrm>
            <a:off x="9664855" y="3271489"/>
            <a:ext cx="538975" cy="64119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B5626B56-6CC8-C141-EC37-095DB6273BF2}"/>
              </a:ext>
            </a:extLst>
          </p:cNvPr>
          <p:cNvCxnSpPr/>
          <p:nvPr/>
        </p:nvCxnSpPr>
        <p:spPr>
          <a:xfrm>
            <a:off x="7802834" y="4782711"/>
            <a:ext cx="213731" cy="33453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11070504-917C-16C4-4226-02A31C7F903C}"/>
              </a:ext>
            </a:extLst>
          </p:cNvPr>
          <p:cNvCxnSpPr>
            <a:cxnSpLocks/>
          </p:cNvCxnSpPr>
          <p:nvPr/>
        </p:nvCxnSpPr>
        <p:spPr>
          <a:xfrm flipH="1">
            <a:off x="6981591" y="4797812"/>
            <a:ext cx="334539" cy="30665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455C6E48-557C-AA93-6E81-130A8A42DFDC}"/>
              </a:ext>
            </a:extLst>
          </p:cNvPr>
          <p:cNvCxnSpPr/>
          <p:nvPr/>
        </p:nvCxnSpPr>
        <p:spPr>
          <a:xfrm flipH="1">
            <a:off x="7706421" y="3468958"/>
            <a:ext cx="520391" cy="43675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CE232238-470A-C409-5589-DCF1DD12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Comunicação entre componentes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37D2B2-610A-42DD-B79A-67F088128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 Light"/>
              </a:rPr>
              <a:t>A comunicação entre componentes no Angular funciona através dos </a:t>
            </a:r>
            <a:r>
              <a:rPr lang="pt-BR" err="1">
                <a:cs typeface="Calibri Light"/>
              </a:rPr>
              <a:t>decorators</a:t>
            </a:r>
            <a:r>
              <a:rPr lang="pt-BR">
                <a:cs typeface="Calibri Light"/>
              </a:rPr>
              <a:t> </a:t>
            </a:r>
            <a:r>
              <a:rPr lang="pt-BR" b="1">
                <a:cs typeface="Calibri Light"/>
              </a:rPr>
              <a:t>@Input()</a:t>
            </a:r>
            <a:r>
              <a:rPr lang="pt-BR">
                <a:cs typeface="Calibri Light"/>
              </a:rPr>
              <a:t> e </a:t>
            </a:r>
            <a:r>
              <a:rPr lang="pt-BR" b="1">
                <a:cs typeface="Calibri Light"/>
              </a:rPr>
              <a:t>@Output()</a:t>
            </a:r>
            <a:endParaRPr lang="pt-BR" b="1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EEC121C-6851-2AB5-DDD2-500CEB4000EA}"/>
              </a:ext>
            </a:extLst>
          </p:cNvPr>
          <p:cNvSpPr/>
          <p:nvPr/>
        </p:nvSpPr>
        <p:spPr>
          <a:xfrm>
            <a:off x="801461" y="2779032"/>
            <a:ext cx="1487714" cy="916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err="1">
                <a:cs typeface="Calibri Light"/>
              </a:rPr>
              <a:t>Component</a:t>
            </a:r>
            <a:r>
              <a:rPr lang="pt-BR" sz="1400">
                <a:cs typeface="Calibri Light"/>
              </a:rPr>
              <a:t> 1</a:t>
            </a:r>
          </a:p>
          <a:p>
            <a:pPr algn="ctr"/>
            <a:r>
              <a:rPr lang="pt-BR" sz="1050">
                <a:cs typeface="Calibri Light"/>
              </a:rPr>
              <a:t>(</a:t>
            </a:r>
            <a:r>
              <a:rPr lang="pt-BR" sz="1050" err="1">
                <a:cs typeface="Calibri Light"/>
              </a:rPr>
              <a:t>Parent</a:t>
            </a:r>
            <a:r>
              <a:rPr lang="pt-BR" sz="1050">
                <a:cs typeface="Calibri Light"/>
              </a:rPr>
              <a:t>)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5EF0148-9B06-9263-DCAF-98AF31842B45}"/>
              </a:ext>
            </a:extLst>
          </p:cNvPr>
          <p:cNvSpPr/>
          <p:nvPr/>
        </p:nvSpPr>
        <p:spPr>
          <a:xfrm>
            <a:off x="3483284" y="2769738"/>
            <a:ext cx="1487714" cy="916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err="1">
                <a:cs typeface="Calibri Light"/>
              </a:rPr>
              <a:t>Component</a:t>
            </a:r>
            <a:r>
              <a:rPr lang="pt-BR" sz="1400">
                <a:cs typeface="Calibri Light"/>
              </a:rPr>
              <a:t> 2</a:t>
            </a:r>
          </a:p>
          <a:p>
            <a:pPr algn="ctr"/>
            <a:r>
              <a:rPr lang="pt-BR" sz="1050">
                <a:cs typeface="Calibri Light"/>
              </a:rPr>
              <a:t>(</a:t>
            </a:r>
            <a:r>
              <a:rPr lang="pt-BR" sz="1050" err="1">
                <a:cs typeface="Calibri Light"/>
              </a:rPr>
              <a:t>Children</a:t>
            </a:r>
            <a:r>
              <a:rPr lang="pt-BR" sz="1050">
                <a:cs typeface="Calibri Light"/>
              </a:rPr>
              <a:t>)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8680B12-8BED-FEB3-52BC-C216F7B9B67B}"/>
              </a:ext>
            </a:extLst>
          </p:cNvPr>
          <p:cNvCxnSpPr/>
          <p:nvPr/>
        </p:nvCxnSpPr>
        <p:spPr>
          <a:xfrm>
            <a:off x="2387523" y="3186693"/>
            <a:ext cx="979449" cy="37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2FDAD59-B87E-4455-9CC4-59DFB4702E04}"/>
              </a:ext>
            </a:extLst>
          </p:cNvPr>
          <p:cNvSpPr/>
          <p:nvPr/>
        </p:nvSpPr>
        <p:spPr>
          <a:xfrm>
            <a:off x="8235607" y="2779032"/>
            <a:ext cx="1487714" cy="916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err="1">
                <a:cs typeface="Calibri Light"/>
              </a:rPr>
              <a:t>Component</a:t>
            </a:r>
            <a:r>
              <a:rPr lang="pt-BR" sz="1400">
                <a:cs typeface="Calibri Light"/>
              </a:rPr>
              <a:t> 1</a:t>
            </a:r>
            <a:endParaRPr lang="pt-BR" sz="1050">
              <a:cs typeface="Calibri Light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B64F4EF-F77B-8A8D-6379-7F6C586DE59C}"/>
              </a:ext>
            </a:extLst>
          </p:cNvPr>
          <p:cNvSpPr/>
          <p:nvPr/>
        </p:nvSpPr>
        <p:spPr>
          <a:xfrm>
            <a:off x="6921577" y="3894153"/>
            <a:ext cx="1487714" cy="916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err="1">
                <a:cs typeface="Calibri Light"/>
              </a:rPr>
              <a:t>Component</a:t>
            </a:r>
            <a:r>
              <a:rPr lang="pt-BR" sz="1400">
                <a:cs typeface="Calibri Light"/>
              </a:rPr>
              <a:t> 2</a:t>
            </a:r>
            <a:endParaRPr lang="pt-BR" sz="1050">
              <a:cs typeface="Calibri Light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CFCF1E76-24E7-FE75-B1D5-DA29ABE1C136}"/>
              </a:ext>
            </a:extLst>
          </p:cNvPr>
          <p:cNvSpPr/>
          <p:nvPr/>
        </p:nvSpPr>
        <p:spPr>
          <a:xfrm>
            <a:off x="9374845" y="3894153"/>
            <a:ext cx="1487714" cy="916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 err="1">
                <a:cs typeface="Calibri Light"/>
              </a:rPr>
              <a:t>Component</a:t>
            </a:r>
            <a:r>
              <a:rPr lang="pt-BR" sz="1400">
                <a:cs typeface="Calibri Light"/>
              </a:rPr>
              <a:t> 3</a:t>
            </a:r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E8819CDF-A423-3E09-68A8-B4E988F193AE}"/>
              </a:ext>
            </a:extLst>
          </p:cNvPr>
          <p:cNvSpPr/>
          <p:nvPr/>
        </p:nvSpPr>
        <p:spPr>
          <a:xfrm>
            <a:off x="5360406" y="5102201"/>
            <a:ext cx="995203" cy="442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050" err="1">
                <a:cs typeface="Calibri Light"/>
              </a:rPr>
              <a:t>Component</a:t>
            </a:r>
            <a:r>
              <a:rPr lang="pt-BR" sz="1050">
                <a:cs typeface="Calibri Light"/>
              </a:rPr>
              <a:t> 4</a:t>
            </a:r>
            <a:endParaRPr lang="pt-BR" sz="800">
              <a:cs typeface="Calibri Light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9E42CBC2-D66D-E002-06E2-BEF476F73727}"/>
              </a:ext>
            </a:extLst>
          </p:cNvPr>
          <p:cNvSpPr/>
          <p:nvPr/>
        </p:nvSpPr>
        <p:spPr>
          <a:xfrm>
            <a:off x="6475527" y="5102201"/>
            <a:ext cx="995203" cy="442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050" err="1">
                <a:cs typeface="Calibri Light"/>
              </a:rPr>
              <a:t>Component</a:t>
            </a:r>
            <a:r>
              <a:rPr lang="pt-BR" sz="1050">
                <a:cs typeface="Calibri Light"/>
              </a:rPr>
              <a:t> 5</a:t>
            </a:r>
            <a:endParaRPr lang="pt-BR" sz="800">
              <a:cs typeface="Calibri Light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A7CB2452-5564-1758-BD3A-F43C4A8E1C1A}"/>
              </a:ext>
            </a:extLst>
          </p:cNvPr>
          <p:cNvSpPr/>
          <p:nvPr/>
        </p:nvSpPr>
        <p:spPr>
          <a:xfrm>
            <a:off x="7590650" y="5102201"/>
            <a:ext cx="995203" cy="442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050" err="1">
                <a:cs typeface="Calibri Light"/>
              </a:rPr>
              <a:t>Component</a:t>
            </a:r>
            <a:r>
              <a:rPr lang="pt-BR" sz="1050">
                <a:cs typeface="Calibri Light"/>
              </a:rPr>
              <a:t> 6</a:t>
            </a:r>
            <a:endParaRPr lang="pt-BR" sz="800">
              <a:cs typeface="Calibri Light"/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974F73AE-05F0-6472-2CC0-BA5398951073}"/>
              </a:ext>
            </a:extLst>
          </p:cNvPr>
          <p:cNvSpPr/>
          <p:nvPr/>
        </p:nvSpPr>
        <p:spPr>
          <a:xfrm>
            <a:off x="8761527" y="5092908"/>
            <a:ext cx="995203" cy="442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050" err="1">
                <a:cs typeface="Calibri Light"/>
              </a:rPr>
              <a:t>Component</a:t>
            </a:r>
            <a:r>
              <a:rPr lang="pt-BR" sz="1050">
                <a:cs typeface="Calibri Light"/>
              </a:rPr>
              <a:t> 7</a:t>
            </a:r>
            <a:endParaRPr lang="pt-BR" sz="800">
              <a:cs typeface="Calibri Light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6AD70882-45A8-2D0A-C537-ABC46324C361}"/>
              </a:ext>
            </a:extLst>
          </p:cNvPr>
          <p:cNvSpPr/>
          <p:nvPr/>
        </p:nvSpPr>
        <p:spPr>
          <a:xfrm>
            <a:off x="9876648" y="5092908"/>
            <a:ext cx="995203" cy="442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050" err="1">
                <a:cs typeface="Calibri Light"/>
              </a:rPr>
              <a:t>Component</a:t>
            </a:r>
            <a:r>
              <a:rPr lang="pt-BR" sz="1050">
                <a:cs typeface="Calibri Light"/>
              </a:rPr>
              <a:t> 8</a:t>
            </a:r>
            <a:endParaRPr lang="pt-BR" sz="800">
              <a:cs typeface="Calibri Light"/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D69EF8AC-AEFD-EA1E-865E-CA229047ACE8}"/>
              </a:ext>
            </a:extLst>
          </p:cNvPr>
          <p:cNvSpPr/>
          <p:nvPr/>
        </p:nvSpPr>
        <p:spPr>
          <a:xfrm>
            <a:off x="10991771" y="5092908"/>
            <a:ext cx="995203" cy="442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050" err="1">
                <a:cs typeface="Calibri Light"/>
              </a:rPr>
              <a:t>Component</a:t>
            </a:r>
            <a:r>
              <a:rPr lang="pt-BR" sz="1050">
                <a:cs typeface="Calibri Light"/>
              </a:rPr>
              <a:t> 9</a:t>
            </a:r>
            <a:endParaRPr lang="pt-BR" sz="800">
              <a:cs typeface="Calibri Light"/>
            </a:endParaRP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A9FDEFC8-4970-8123-E745-69C42BFE8876}"/>
              </a:ext>
            </a:extLst>
          </p:cNvPr>
          <p:cNvCxnSpPr>
            <a:cxnSpLocks/>
          </p:cNvCxnSpPr>
          <p:nvPr/>
        </p:nvCxnSpPr>
        <p:spPr>
          <a:xfrm flipH="1">
            <a:off x="6145250" y="4593373"/>
            <a:ext cx="771293" cy="51109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46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21A73-279D-6E38-218A-9CAD0751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O que é Gerenciamento de estados?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9D574C-5C61-9738-F240-24C9DC313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58" y="1993095"/>
            <a:ext cx="10753725" cy="37661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 Light"/>
              </a:rPr>
              <a:t>O gerenciamento de estado serve para </a:t>
            </a:r>
            <a:r>
              <a:rPr lang="pt-BR" b="1">
                <a:cs typeface="Calibri Light"/>
              </a:rPr>
              <a:t>centralizar as informações</a:t>
            </a:r>
            <a:r>
              <a:rPr lang="pt-BR">
                <a:cs typeface="Calibri Light"/>
              </a:rPr>
              <a:t>, mantendo o estado da aplicação (dados e ações) atualizados entre os componentes.</a:t>
            </a:r>
            <a:endParaRPr lang="pt-BR"/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59E69A74-A3F9-C67F-63DD-78C9D69D5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718" y="2722524"/>
            <a:ext cx="6497444" cy="365249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C24C211-A01C-C187-F81B-A87AD89BC77B}"/>
              </a:ext>
            </a:extLst>
          </p:cNvPr>
          <p:cNvSpPr txBox="1"/>
          <p:nvPr/>
        </p:nvSpPr>
        <p:spPr>
          <a:xfrm>
            <a:off x="8484219" y="6421244"/>
            <a:ext cx="360068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050">
                <a:cs typeface="Calibri Light"/>
              </a:rPr>
              <a:t>Imagem por </a:t>
            </a:r>
            <a:r>
              <a:rPr lang="pt-BR" sz="1050">
                <a:solidFill>
                  <a:srgbClr val="00B0F0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https://ngrx.io/guide/store</a:t>
            </a:r>
            <a:endParaRPr lang="pt-BR" sz="1050">
              <a:solidFill>
                <a:srgbClr val="00B0F0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484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21A73-279D-6E38-218A-9CAD0751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Como funciona a nossa aplicação?</a:t>
            </a:r>
            <a:endParaRPr lang="pt-BR"/>
          </a:p>
        </p:txBody>
      </p:sp>
      <p:pic>
        <p:nvPicPr>
          <p:cNvPr id="6" name="Imagem 6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F274504C-F1B9-BBB8-EDBD-B39F1BD78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8070" y="2106169"/>
            <a:ext cx="6251653" cy="2194921"/>
          </a:xfr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7CB9CF7-F5D8-2BB8-9F2F-9935ACBE0192}"/>
              </a:ext>
            </a:extLst>
          </p:cNvPr>
          <p:cNvSpPr txBox="1">
            <a:spLocks/>
          </p:cNvSpPr>
          <p:nvPr/>
        </p:nvSpPr>
        <p:spPr>
          <a:xfrm>
            <a:off x="6994983" y="1993095"/>
            <a:ext cx="4305300" cy="3766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cs typeface="Calibri Light"/>
              </a:rPr>
              <a:t>Uma simples lista de tarefas usando </a:t>
            </a:r>
            <a:r>
              <a:rPr lang="pt-BR" err="1">
                <a:cs typeface="Calibri Light"/>
              </a:rPr>
              <a:t>Firebase</a:t>
            </a:r>
            <a:r>
              <a:rPr lang="pt-BR">
                <a:cs typeface="Calibri Light"/>
              </a:rPr>
              <a:t> e </a:t>
            </a:r>
            <a:r>
              <a:rPr lang="pt-BR" err="1">
                <a:cs typeface="Calibri Light"/>
              </a:rPr>
              <a:t>UIKit</a:t>
            </a:r>
            <a:endParaRPr lang="pt-BR" err="1"/>
          </a:p>
          <a:p>
            <a:r>
              <a:rPr lang="pt-BR" sz="1800">
                <a:ea typeface="+mn-lt"/>
                <a:cs typeface="+mn-lt"/>
              </a:rPr>
              <a:t>O código da aplicação está disponível no </a:t>
            </a:r>
            <a:r>
              <a:rPr lang="pt-BR" sz="1800" err="1">
                <a:ea typeface="+mn-lt"/>
                <a:cs typeface="+mn-lt"/>
              </a:rPr>
              <a:t>Github</a:t>
            </a:r>
            <a:r>
              <a:rPr lang="pt-BR" sz="1800">
                <a:ea typeface="+mn-lt"/>
                <a:cs typeface="+mn-lt"/>
              </a:rPr>
              <a:t>: </a:t>
            </a:r>
            <a:r>
              <a:rPr lang="pt-BR" sz="1800">
                <a:solidFill>
                  <a:srgbClr val="00B0F0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https://github.com/lhaisrs/ngrx-example-todolist</a:t>
            </a:r>
            <a:r>
              <a:rPr lang="pt-BR" sz="1800">
                <a:solidFill>
                  <a:srgbClr val="00B0F0"/>
                </a:solidFill>
                <a:ea typeface="+mn-lt"/>
                <a:cs typeface="+mn-lt"/>
              </a:rPr>
              <a:t> </a:t>
            </a:r>
            <a:r>
              <a:rPr lang="pt-BR" sz="1800">
                <a:ea typeface="+mn-lt"/>
                <a:cs typeface="+mn-lt"/>
              </a:rPr>
              <a:t> </a:t>
            </a:r>
          </a:p>
          <a:p>
            <a:r>
              <a:rPr lang="pt-BR" sz="1100">
                <a:ea typeface="+mn-lt"/>
                <a:cs typeface="+mn-lt"/>
              </a:rPr>
              <a:t>A aplicação está disponível em </a:t>
            </a:r>
            <a:r>
              <a:rPr lang="pt-BR" sz="1100">
                <a:solidFill>
                  <a:srgbClr val="00B0F0"/>
                </a:solidFill>
                <a:cs typeface="Calibri Light"/>
                <a:hlinkClick r:id="rId5"/>
              </a:rPr>
              <a:t>https://todo-list-a1eec.web.app/home</a:t>
            </a:r>
            <a:r>
              <a:rPr lang="pt-BR">
                <a:ea typeface="+mn-lt"/>
                <a:cs typeface="+mn-lt"/>
              </a:rPr>
              <a:t> </a:t>
            </a:r>
            <a:endParaRPr lang="pt-BR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33740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21A73-279D-6E38-218A-9CAD0751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Como fica o </a:t>
            </a:r>
            <a:r>
              <a:rPr lang="pt-BR" err="1">
                <a:cs typeface="Calibri Light"/>
              </a:rPr>
              <a:t>NgRx</a:t>
            </a:r>
            <a:r>
              <a:rPr lang="pt-BR">
                <a:cs typeface="Calibri Light"/>
              </a:rPr>
              <a:t> na nossa aplicação?</a:t>
            </a:r>
            <a:endParaRPr lang="pt-BR"/>
          </a:p>
        </p:txBody>
      </p:sp>
      <p:pic>
        <p:nvPicPr>
          <p:cNvPr id="5" name="Imagem 6" descr="Diagrama&#10;&#10;Descrição gerada automaticamente">
            <a:extLst>
              <a:ext uri="{FF2B5EF4-FFF2-40B4-BE49-F238E27FC236}">
                <a16:creationId xmlns:a16="http://schemas.microsoft.com/office/drawing/2014/main" id="{85A7D963-805B-1C24-6F75-5E30721B46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03" t="11611" r="8562" b="13270"/>
          <a:stretch/>
        </p:blipFill>
        <p:spPr>
          <a:xfrm>
            <a:off x="2923310" y="1955148"/>
            <a:ext cx="6228640" cy="415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7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5148A-35D8-5B16-4BBB-94D0B505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Configurando o </a:t>
            </a:r>
            <a:r>
              <a:rPr lang="pt-BR" err="1">
                <a:cs typeface="Calibri Light"/>
              </a:rPr>
              <a:t>NgRx</a:t>
            </a:r>
            <a:r>
              <a:rPr lang="pt-BR">
                <a:cs typeface="Calibri Light"/>
              </a:rPr>
              <a:t> na aplicação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CF4AA6-8E73-3BA7-7E96-A91264C70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 err="1">
                <a:ea typeface="+mn-lt"/>
                <a:cs typeface="+mn-lt"/>
              </a:rPr>
              <a:t>ng</a:t>
            </a:r>
            <a:r>
              <a:rPr lang="pt-BR" b="1">
                <a:ea typeface="+mn-lt"/>
                <a:cs typeface="+mn-lt"/>
              </a:rPr>
              <a:t> </a:t>
            </a:r>
            <a:r>
              <a:rPr lang="pt-BR" b="1" err="1">
                <a:ea typeface="+mn-lt"/>
                <a:cs typeface="+mn-lt"/>
              </a:rPr>
              <a:t>add</a:t>
            </a:r>
            <a:r>
              <a:rPr lang="pt-BR" b="1">
                <a:ea typeface="+mn-lt"/>
                <a:cs typeface="+mn-lt"/>
              </a:rPr>
              <a:t> @ngrx/store@latest | </a:t>
            </a:r>
            <a:r>
              <a:rPr lang="pt-BR" b="1" err="1">
                <a:ea typeface="+mn-lt"/>
                <a:cs typeface="+mn-lt"/>
              </a:rPr>
              <a:t>ng</a:t>
            </a:r>
            <a:r>
              <a:rPr lang="pt-BR" b="1">
                <a:ea typeface="+mn-lt"/>
                <a:cs typeface="+mn-lt"/>
              </a:rPr>
              <a:t> </a:t>
            </a:r>
            <a:r>
              <a:rPr lang="pt-BR" b="1" err="1">
                <a:ea typeface="+mn-lt"/>
                <a:cs typeface="+mn-lt"/>
              </a:rPr>
              <a:t>add</a:t>
            </a:r>
            <a:r>
              <a:rPr lang="pt-BR" b="1">
                <a:ea typeface="+mn-lt"/>
                <a:cs typeface="+mn-lt"/>
              </a:rPr>
              <a:t> @ngrx/effects@latest </a:t>
            </a:r>
            <a:r>
              <a:rPr lang="pt-BR">
                <a:ea typeface="+mn-lt"/>
                <a:cs typeface="+mn-lt"/>
              </a:rPr>
              <a:t>(via Angular CLI)</a:t>
            </a:r>
            <a:endParaRPr lang="pt-BR" b="1">
              <a:ea typeface="+mn-lt"/>
              <a:cs typeface="+mn-lt"/>
            </a:endParaRPr>
          </a:p>
          <a:p>
            <a:endParaRPr lang="pt-BR">
              <a:cs typeface="Calibri Light"/>
            </a:endParaRPr>
          </a:p>
          <a:p>
            <a:r>
              <a:rPr lang="pt-BR" b="1" err="1">
                <a:ea typeface="+mn-lt"/>
                <a:cs typeface="+mn-lt"/>
              </a:rPr>
              <a:t>npm</a:t>
            </a:r>
            <a:r>
              <a:rPr lang="pt-BR" b="1">
                <a:ea typeface="+mn-lt"/>
                <a:cs typeface="+mn-lt"/>
              </a:rPr>
              <a:t> </a:t>
            </a:r>
            <a:r>
              <a:rPr lang="pt-BR" b="1" err="1">
                <a:ea typeface="+mn-lt"/>
                <a:cs typeface="+mn-lt"/>
              </a:rPr>
              <a:t>install</a:t>
            </a:r>
            <a:r>
              <a:rPr lang="pt-BR" b="1">
                <a:ea typeface="+mn-lt"/>
                <a:cs typeface="+mn-lt"/>
              </a:rPr>
              <a:t> @ngrx/store --</a:t>
            </a:r>
            <a:r>
              <a:rPr lang="pt-BR" b="1" err="1">
                <a:ea typeface="+mn-lt"/>
                <a:cs typeface="+mn-lt"/>
              </a:rPr>
              <a:t>save</a:t>
            </a:r>
            <a:r>
              <a:rPr lang="pt-BR" b="1">
                <a:ea typeface="+mn-lt"/>
                <a:cs typeface="+mn-lt"/>
              </a:rPr>
              <a:t> | </a:t>
            </a:r>
            <a:r>
              <a:rPr lang="pt-BR" b="1" err="1">
                <a:ea typeface="+mn-lt"/>
                <a:cs typeface="+mn-lt"/>
              </a:rPr>
              <a:t>npm</a:t>
            </a:r>
            <a:r>
              <a:rPr lang="pt-BR" b="1">
                <a:ea typeface="+mn-lt"/>
                <a:cs typeface="+mn-lt"/>
              </a:rPr>
              <a:t> </a:t>
            </a:r>
            <a:r>
              <a:rPr lang="pt-BR" b="1" err="1">
                <a:ea typeface="+mn-lt"/>
                <a:cs typeface="+mn-lt"/>
              </a:rPr>
              <a:t>install</a:t>
            </a:r>
            <a:r>
              <a:rPr lang="pt-BR" b="1">
                <a:ea typeface="+mn-lt"/>
                <a:cs typeface="+mn-lt"/>
              </a:rPr>
              <a:t> @ngrx/effects --</a:t>
            </a:r>
            <a:r>
              <a:rPr lang="pt-BR" b="1" err="1">
                <a:ea typeface="+mn-lt"/>
                <a:cs typeface="+mn-lt"/>
              </a:rPr>
              <a:t>save</a:t>
            </a:r>
            <a:r>
              <a:rPr lang="pt-BR" b="1">
                <a:ea typeface="+mn-lt"/>
                <a:cs typeface="+mn-lt"/>
              </a:rPr>
              <a:t> </a:t>
            </a:r>
            <a:r>
              <a:rPr lang="pt-BR">
                <a:ea typeface="+mn-lt"/>
                <a:cs typeface="+mn-lt"/>
              </a:rPr>
              <a:t>(via NPM)</a:t>
            </a:r>
          </a:p>
        </p:txBody>
      </p:sp>
    </p:spTree>
    <p:extLst>
      <p:ext uri="{BB962C8B-B14F-4D97-AF65-F5344CB8AC3E}">
        <p14:creationId xmlns:p14="http://schemas.microsoft.com/office/powerpoint/2010/main" val="391389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75572D2-1D8D-EC69-8EE6-1540B45D3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012" y="4805590"/>
            <a:ext cx="9228201" cy="8748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solidFill>
                  <a:srgbClr val="FFFFFF"/>
                </a:solidFill>
                <a:cs typeface="Calibri Light"/>
              </a:rPr>
              <a:t>Show me </a:t>
            </a:r>
            <a:r>
              <a:rPr lang="pt-BR" err="1">
                <a:solidFill>
                  <a:srgbClr val="FFFFFF"/>
                </a:solidFill>
                <a:cs typeface="Calibri Light"/>
              </a:rPr>
              <a:t>the</a:t>
            </a:r>
            <a:r>
              <a:rPr lang="pt-BR">
                <a:solidFill>
                  <a:srgbClr val="FFFFFF"/>
                </a:solidFill>
                <a:cs typeface="Calibri Light"/>
              </a:rPr>
              <a:t> </a:t>
            </a:r>
            <a:r>
              <a:rPr lang="pt-BR" err="1">
                <a:solidFill>
                  <a:srgbClr val="FFFFFF"/>
                </a:solidFill>
                <a:cs typeface="Calibri Light"/>
              </a:rPr>
              <a:t>code</a:t>
            </a:r>
            <a:r>
              <a:rPr lang="pt-BR">
                <a:solidFill>
                  <a:srgbClr val="FFFFFF"/>
                </a:solidFill>
                <a:cs typeface="Calibri Light"/>
              </a:rPr>
              <a:t>!</a:t>
            </a:r>
            <a:endParaRPr lang="pt-B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30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42C29-F1CA-F4E7-651C-700DB3A84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Vantagens x Desvantagens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095AD8-F9E7-8596-C134-76CA1005E0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 Light"/>
              </a:rPr>
              <a:t>- Centralização de Informação</a:t>
            </a:r>
          </a:p>
          <a:p>
            <a:r>
              <a:rPr lang="pt-BR">
                <a:cs typeface="Calibri Light"/>
              </a:rPr>
              <a:t>- Comportamento mais consistente</a:t>
            </a:r>
          </a:p>
          <a:p>
            <a:r>
              <a:rPr lang="pt-BR">
                <a:cs typeface="Calibri Light"/>
              </a:rPr>
              <a:t>- Fácil de testar </a:t>
            </a:r>
          </a:p>
          <a:p>
            <a:r>
              <a:rPr lang="pt-BR">
                <a:cs typeface="Calibri Light"/>
              </a:rPr>
              <a:t>- Permite um crescimento e manutenção da aplicação </a:t>
            </a:r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697611-5924-A8E0-DC6D-72A7E532EF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 Light"/>
              </a:rPr>
              <a:t>- Curva de aprendizado</a:t>
            </a:r>
          </a:p>
          <a:p>
            <a:r>
              <a:rPr lang="pt-BR">
                <a:cs typeface="Calibri Light"/>
              </a:rPr>
              <a:t>- É um pouco "verboso"</a:t>
            </a:r>
          </a:p>
          <a:p>
            <a:r>
              <a:rPr lang="pt-BR">
                <a:cs typeface="Calibri Light"/>
              </a:rPr>
              <a:t>- Dependência de uma biblioteca</a:t>
            </a:r>
          </a:p>
        </p:txBody>
      </p:sp>
    </p:spTree>
    <p:extLst>
      <p:ext uri="{BB962C8B-B14F-4D97-AF65-F5344CB8AC3E}">
        <p14:creationId xmlns:p14="http://schemas.microsoft.com/office/powerpoint/2010/main" val="428695428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2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Metropolitan</vt:lpstr>
      <vt:lpstr>NgRx: State Management with Angular</vt:lpstr>
      <vt:lpstr>Tópicos abordados</vt:lpstr>
      <vt:lpstr>Comunicação entre componentes</vt:lpstr>
      <vt:lpstr>O que é Gerenciamento de estados?</vt:lpstr>
      <vt:lpstr>Como funciona a nossa aplicação?</vt:lpstr>
      <vt:lpstr>Como fica o NgRx na nossa aplicação?</vt:lpstr>
      <vt:lpstr>Configurando o NgRx na aplicação</vt:lpstr>
      <vt:lpstr>Apresentação do PowerPoint</vt:lpstr>
      <vt:lpstr>Vantagens x Desvantagens</vt:lpstr>
      <vt:lpstr>Obrigada!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2</cp:revision>
  <dcterms:created xsi:type="dcterms:W3CDTF">2022-07-12T22:14:13Z</dcterms:created>
  <dcterms:modified xsi:type="dcterms:W3CDTF">2022-08-02T16:22:37Z</dcterms:modified>
</cp:coreProperties>
</file>