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5"/>
  </p:notesMasterIdLst>
  <p:sldIdLst>
    <p:sldId id="1224" r:id="rId7"/>
    <p:sldId id="1225" r:id="rId8"/>
    <p:sldId id="1228" r:id="rId9"/>
    <p:sldId id="1240" r:id="rId10"/>
    <p:sldId id="1241" r:id="rId11"/>
    <p:sldId id="1242" r:id="rId12"/>
    <p:sldId id="1243" r:id="rId13"/>
    <p:sldId id="1245" r:id="rId14"/>
    <p:sldId id="1244" r:id="rId15"/>
    <p:sldId id="1260" r:id="rId16"/>
    <p:sldId id="1250" r:id="rId17"/>
    <p:sldId id="1251" r:id="rId18"/>
    <p:sldId id="1246" r:id="rId19"/>
    <p:sldId id="1247" r:id="rId20"/>
    <p:sldId id="460" r:id="rId21"/>
    <p:sldId id="1248" r:id="rId22"/>
    <p:sldId id="1261" r:id="rId23"/>
    <p:sldId id="1249" r:id="rId24"/>
    <p:sldId id="1252" r:id="rId25"/>
    <p:sldId id="1253" r:id="rId26"/>
    <p:sldId id="1254" r:id="rId27"/>
    <p:sldId id="1255" r:id="rId28"/>
    <p:sldId id="1257" r:id="rId29"/>
    <p:sldId id="1256" r:id="rId30"/>
    <p:sldId id="1258" r:id="rId31"/>
    <p:sldId id="1259" r:id="rId32"/>
    <p:sldId id="1262" r:id="rId33"/>
    <p:sldId id="259"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28"/>
            <p14:sldId id="1240"/>
            <p14:sldId id="1241"/>
            <p14:sldId id="1242"/>
            <p14:sldId id="1243"/>
            <p14:sldId id="1245"/>
            <p14:sldId id="1244"/>
            <p14:sldId id="1260"/>
            <p14:sldId id="1250"/>
            <p14:sldId id="1251"/>
            <p14:sldId id="1246"/>
            <p14:sldId id="1247"/>
            <p14:sldId id="460"/>
            <p14:sldId id="1248"/>
            <p14:sldId id="1261"/>
            <p14:sldId id="1249"/>
            <p14:sldId id="1252"/>
            <p14:sldId id="1253"/>
            <p14:sldId id="1254"/>
            <p14:sldId id="1255"/>
            <p14:sldId id="1257"/>
            <p14:sldId id="1256"/>
            <p14:sldId id="1258"/>
            <p14:sldId id="1259"/>
            <p14:sldId id="1262"/>
            <p14:sldId id="259"/>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09/11/2020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28</a:t>
            </a:fld>
            <a:endParaRPr lang="en-GB"/>
          </a:p>
        </p:txBody>
      </p:sp>
    </p:spTree>
    <p:extLst>
      <p:ext uri="{BB962C8B-B14F-4D97-AF65-F5344CB8AC3E}">
        <p14:creationId xmlns:p14="http://schemas.microsoft.com/office/powerpoint/2010/main" val="2981607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u-RU" sz="1200" kern="1200" dirty="0">
                <a:solidFill>
                  <a:schemeClr val="tx1"/>
                </a:solidFill>
                <a:effectLst/>
                <a:latin typeface="+mn-lt"/>
                <a:ea typeface="+mn-ea"/>
                <a:cs typeface="+mn-cs"/>
              </a:rPr>
              <a:t>1.	</a:t>
            </a:r>
            <a:r>
              <a:rPr lang="ru-RU" sz="1200" kern="1200" dirty="0" err="1">
                <a:solidFill>
                  <a:schemeClr val="tx1"/>
                </a:solidFill>
                <a:effectLst/>
                <a:latin typeface="+mn-lt"/>
                <a:ea typeface="+mn-ea"/>
                <a:cs typeface="+mn-cs"/>
              </a:rPr>
              <a:t>Напишіть</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програму</a:t>
            </a:r>
            <a:r>
              <a:rPr lang="ru-RU" sz="1200" kern="1200" dirty="0">
                <a:solidFill>
                  <a:schemeClr val="tx1"/>
                </a:solidFill>
                <a:effectLst/>
                <a:latin typeface="+mn-lt"/>
                <a:ea typeface="+mn-ea"/>
                <a:cs typeface="+mn-cs"/>
              </a:rPr>
              <a:t>, яка </a:t>
            </a:r>
            <a:r>
              <a:rPr lang="ru-RU" sz="1200" kern="1200" dirty="0" err="1">
                <a:solidFill>
                  <a:schemeClr val="tx1"/>
                </a:solidFill>
                <a:effectLst/>
                <a:latin typeface="+mn-lt"/>
                <a:ea typeface="+mn-ea"/>
                <a:cs typeface="+mn-cs"/>
              </a:rPr>
              <a:t>пропонує</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користувачу</a:t>
            </a:r>
            <a:r>
              <a:rPr lang="ru-RU" sz="1200" kern="1200" dirty="0">
                <a:solidFill>
                  <a:schemeClr val="tx1"/>
                </a:solidFill>
                <a:effectLst/>
                <a:latin typeface="+mn-lt"/>
                <a:ea typeface="+mn-ea"/>
                <a:cs typeface="+mn-cs"/>
              </a:rPr>
              <a:t> ввести </a:t>
            </a:r>
            <a:r>
              <a:rPr lang="ru-RU" sz="1200" kern="1200" dirty="0" err="1">
                <a:solidFill>
                  <a:schemeClr val="tx1"/>
                </a:solidFill>
                <a:effectLst/>
                <a:latin typeface="+mn-lt"/>
                <a:ea typeface="+mn-ea"/>
                <a:cs typeface="+mn-cs"/>
              </a:rPr>
              <a:t>ціле</a:t>
            </a:r>
            <a:r>
              <a:rPr lang="ru-RU" sz="1200" kern="1200" dirty="0">
                <a:solidFill>
                  <a:schemeClr val="tx1"/>
                </a:solidFill>
                <a:effectLst/>
                <a:latin typeface="+mn-lt"/>
                <a:ea typeface="+mn-ea"/>
                <a:cs typeface="+mn-cs"/>
              </a:rPr>
              <a:t> число і </a:t>
            </a:r>
            <a:r>
              <a:rPr lang="ru-RU" sz="1200" kern="1200" dirty="0" err="1">
                <a:solidFill>
                  <a:schemeClr val="tx1"/>
                </a:solidFill>
                <a:effectLst/>
                <a:latin typeface="+mn-lt"/>
                <a:ea typeface="+mn-ea"/>
                <a:cs typeface="+mn-cs"/>
              </a:rPr>
              <a:t>визначає</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чи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це</a:t>
            </a:r>
            <a:r>
              <a:rPr lang="ru-RU" sz="1200" kern="1200" dirty="0">
                <a:solidFill>
                  <a:schemeClr val="tx1"/>
                </a:solidFill>
                <a:effectLst/>
                <a:latin typeface="+mn-lt"/>
                <a:ea typeface="+mn-ea"/>
                <a:cs typeface="+mn-cs"/>
              </a:rPr>
              <a:t> число парне </a:t>
            </a:r>
            <a:r>
              <a:rPr lang="ru-RU" sz="1200" kern="1200" dirty="0" err="1">
                <a:solidFill>
                  <a:schemeClr val="tx1"/>
                </a:solidFill>
                <a:effectLst/>
                <a:latin typeface="+mn-lt"/>
                <a:ea typeface="+mn-ea"/>
                <a:cs typeface="+mn-cs"/>
              </a:rPr>
              <a:t>чи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непарне</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врахувати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випадок</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введення</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некоректних</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даеих</a:t>
            </a:r>
            <a:r>
              <a:rPr lang="ru-RU" sz="1200" kern="1200" dirty="0">
                <a:solidFill>
                  <a:schemeClr val="tx1"/>
                </a:solidFill>
                <a:effectLst/>
                <a:latin typeface="+mn-lt"/>
                <a:ea typeface="+mn-ea"/>
                <a:cs typeface="+mn-cs"/>
              </a:rPr>
              <a:t>.</a:t>
            </a:r>
            <a:endParaRPr lang="uk-U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7FE32B-5B86-4BB5-B922-A36980673737}" type="slidenum">
              <a:rPr lang="en-US" smtClean="0"/>
              <a:t>10</a:t>
            </a:fld>
            <a:endParaRPr lang="en-US"/>
          </a:p>
        </p:txBody>
      </p:sp>
    </p:spTree>
    <p:extLst>
      <p:ext uri="{BB962C8B-B14F-4D97-AF65-F5344CB8AC3E}">
        <p14:creationId xmlns:p14="http://schemas.microsoft.com/office/powerpoint/2010/main" val="2239671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u-RU" sz="1200" kern="1200" dirty="0" err="1">
                <a:solidFill>
                  <a:schemeClr val="tx1"/>
                </a:solidFill>
                <a:effectLst/>
                <a:latin typeface="+mn-lt"/>
                <a:ea typeface="+mn-ea"/>
                <a:cs typeface="+mn-cs"/>
              </a:rPr>
              <a:t>Напишіть</a:t>
            </a:r>
            <a:r>
              <a:rPr lang="ru-RU" sz="1200" kern="1200" dirty="0">
                <a:solidFill>
                  <a:schemeClr val="tx1"/>
                </a:solidFill>
                <a:effectLst/>
                <a:latin typeface="+mn-lt"/>
                <a:ea typeface="+mn-ea"/>
                <a:cs typeface="+mn-cs"/>
              </a:rPr>
              <a:t> </a:t>
            </a:r>
            <a:r>
              <a:rPr lang="uk-UA" sz="1200" kern="1200" dirty="0">
                <a:solidFill>
                  <a:schemeClr val="tx1"/>
                </a:solidFill>
                <a:effectLst/>
                <a:latin typeface="+mn-lt"/>
                <a:ea typeface="+mn-ea"/>
                <a:cs typeface="+mn-cs"/>
              </a:rPr>
              <a:t>програму для обчислення частки двох чисел, які вводяться користувачем послідовно через кому, передбачити випадок ділення на нуль, випадки синтаксичних помилок та випадки інших виняткових ситуацій. Використати блоки </a:t>
            </a:r>
            <a:r>
              <a:rPr lang="en-US" sz="1200" kern="1200" dirty="0">
                <a:solidFill>
                  <a:schemeClr val="tx1"/>
                </a:solidFill>
                <a:effectLst/>
                <a:latin typeface="+mn-lt"/>
                <a:ea typeface="+mn-ea"/>
                <a:cs typeface="+mn-cs"/>
              </a:rPr>
              <a:t>else </a:t>
            </a:r>
            <a:r>
              <a:rPr lang="uk-UA" sz="1200" kern="1200" dirty="0">
                <a:solidFill>
                  <a:schemeClr val="tx1"/>
                </a:solidFill>
                <a:effectLst/>
                <a:latin typeface="+mn-lt"/>
                <a:ea typeface="+mn-ea"/>
                <a:cs typeface="+mn-cs"/>
              </a:rPr>
              <a:t>та </a:t>
            </a:r>
            <a:r>
              <a:rPr lang="en-US" sz="1200" kern="1200" dirty="0">
                <a:solidFill>
                  <a:schemeClr val="tx1"/>
                </a:solidFill>
                <a:effectLst/>
                <a:latin typeface="+mn-lt"/>
                <a:ea typeface="+mn-ea"/>
                <a:cs typeface="+mn-cs"/>
              </a:rPr>
              <a:t>finally.</a:t>
            </a:r>
            <a:endParaRPr lang="uk-UA" sz="1200" kern="1200" dirty="0">
              <a:solidFill>
                <a:schemeClr val="tx1"/>
              </a:solidFill>
              <a:effectLst/>
              <a:latin typeface="+mn-lt"/>
              <a:ea typeface="+mn-ea"/>
              <a:cs typeface="+mn-cs"/>
            </a:endParaRPr>
          </a:p>
          <a:p>
            <a:r>
              <a:rPr lang="uk-UA"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257FE32B-5B86-4BB5-B922-A36980673737}" type="slidenum">
              <a:rPr lang="en-US" smtClean="0"/>
              <a:t>15</a:t>
            </a:fld>
            <a:endParaRPr lang="en-US"/>
          </a:p>
        </p:txBody>
      </p:sp>
    </p:spTree>
    <p:extLst>
      <p:ext uri="{BB962C8B-B14F-4D97-AF65-F5344CB8AC3E}">
        <p14:creationId xmlns:p14="http://schemas.microsoft.com/office/powerpoint/2010/main" val="1969005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u-RU" sz="1200" kern="1200" dirty="0">
                <a:solidFill>
                  <a:schemeClr val="tx1"/>
                </a:solidFill>
                <a:effectLst/>
                <a:latin typeface="+mn-lt"/>
                <a:ea typeface="+mn-ea"/>
                <a:cs typeface="+mn-cs"/>
              </a:rPr>
              <a:t>2.	</a:t>
            </a:r>
            <a:r>
              <a:rPr lang="ru-RU" sz="1200" kern="1200" dirty="0" err="1">
                <a:solidFill>
                  <a:schemeClr val="tx1"/>
                </a:solidFill>
                <a:effectLst/>
                <a:latin typeface="+mn-lt"/>
                <a:ea typeface="+mn-ea"/>
                <a:cs typeface="+mn-cs"/>
              </a:rPr>
              <a:t>Напишіть</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програму</a:t>
            </a:r>
            <a:r>
              <a:rPr lang="ru-RU" sz="1200" kern="1200" dirty="0">
                <a:solidFill>
                  <a:schemeClr val="tx1"/>
                </a:solidFill>
                <a:effectLst/>
                <a:latin typeface="+mn-lt"/>
                <a:ea typeface="+mn-ea"/>
                <a:cs typeface="+mn-cs"/>
              </a:rPr>
              <a:t>, яка </a:t>
            </a:r>
            <a:r>
              <a:rPr lang="ru-RU" sz="1200" kern="1200" dirty="0" err="1">
                <a:solidFill>
                  <a:schemeClr val="tx1"/>
                </a:solidFill>
                <a:effectLst/>
                <a:latin typeface="+mn-lt"/>
                <a:ea typeface="+mn-ea"/>
                <a:cs typeface="+mn-cs"/>
              </a:rPr>
              <a:t>пропонує</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користувачу</a:t>
            </a:r>
            <a:r>
              <a:rPr lang="ru-RU" sz="1200" kern="1200" dirty="0">
                <a:solidFill>
                  <a:schemeClr val="tx1"/>
                </a:solidFill>
                <a:effectLst/>
                <a:latin typeface="+mn-lt"/>
                <a:ea typeface="+mn-ea"/>
                <a:cs typeface="+mn-cs"/>
              </a:rPr>
              <a:t> ввести </a:t>
            </a:r>
            <a:r>
              <a:rPr lang="ru-RU" sz="1200" kern="1200" dirty="0" err="1">
                <a:solidFill>
                  <a:schemeClr val="tx1"/>
                </a:solidFill>
                <a:effectLst/>
                <a:latin typeface="+mn-lt"/>
                <a:ea typeface="+mn-ea"/>
                <a:cs typeface="+mn-cs"/>
              </a:rPr>
              <a:t>свій</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вік</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після</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чого</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виводить</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повідомлення</a:t>
            </a:r>
            <a:r>
              <a:rPr lang="ru-RU" sz="1200" kern="1200" dirty="0">
                <a:solidFill>
                  <a:schemeClr val="tx1"/>
                </a:solidFill>
                <a:effectLst/>
                <a:latin typeface="+mn-lt"/>
                <a:ea typeface="+mn-ea"/>
                <a:cs typeface="+mn-cs"/>
              </a:rPr>
              <a:t> про те </a:t>
            </a:r>
            <a:r>
              <a:rPr lang="ru-RU" sz="1200" kern="1200" dirty="0" err="1">
                <a:solidFill>
                  <a:schemeClr val="tx1"/>
                </a:solidFill>
                <a:effectLst/>
                <a:latin typeface="+mn-lt"/>
                <a:ea typeface="+mn-ea"/>
                <a:cs typeface="+mn-cs"/>
              </a:rPr>
              <a:t>чи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вік</a:t>
            </a:r>
            <a:r>
              <a:rPr lang="ru-RU" sz="1200" kern="1200" dirty="0">
                <a:solidFill>
                  <a:schemeClr val="tx1"/>
                </a:solidFill>
                <a:effectLst/>
                <a:latin typeface="+mn-lt"/>
                <a:ea typeface="+mn-ea"/>
                <a:cs typeface="+mn-cs"/>
              </a:rPr>
              <a:t> є </a:t>
            </a:r>
            <a:r>
              <a:rPr lang="ru-RU" sz="1200" kern="1200" dirty="0" err="1">
                <a:solidFill>
                  <a:schemeClr val="tx1"/>
                </a:solidFill>
                <a:effectLst/>
                <a:latin typeface="+mn-lt"/>
                <a:ea typeface="+mn-ea"/>
                <a:cs typeface="+mn-cs"/>
              </a:rPr>
              <a:t>парним</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чи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непарним</a:t>
            </a:r>
            <a:r>
              <a:rPr lang="ru-RU" sz="1200" kern="1200" dirty="0">
                <a:solidFill>
                  <a:schemeClr val="tx1"/>
                </a:solidFill>
                <a:effectLst/>
                <a:latin typeface="+mn-lt"/>
                <a:ea typeface="+mn-ea"/>
                <a:cs typeface="+mn-cs"/>
              </a:rPr>
              <a:t> числом. В </a:t>
            </a:r>
            <a:r>
              <a:rPr lang="ru-RU" sz="1200" kern="1200" dirty="0" err="1">
                <a:solidFill>
                  <a:schemeClr val="tx1"/>
                </a:solidFill>
                <a:effectLst/>
                <a:latin typeface="+mn-lt"/>
                <a:ea typeface="+mn-ea"/>
                <a:cs typeface="+mn-cs"/>
              </a:rPr>
              <a:t>програмі</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необхідно</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передбачити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можливість</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введення</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від’ємного</a:t>
            </a:r>
            <a:r>
              <a:rPr lang="ru-RU" sz="1200" kern="1200" dirty="0">
                <a:solidFill>
                  <a:schemeClr val="tx1"/>
                </a:solidFill>
                <a:effectLst/>
                <a:latin typeface="+mn-lt"/>
                <a:ea typeface="+mn-ea"/>
                <a:cs typeface="+mn-cs"/>
              </a:rPr>
              <a:t> числа, і в </a:t>
            </a:r>
            <a:r>
              <a:rPr lang="ru-RU" sz="1200" kern="1200" dirty="0" err="1">
                <a:solidFill>
                  <a:schemeClr val="tx1"/>
                </a:solidFill>
                <a:effectLst/>
                <a:latin typeface="+mn-lt"/>
                <a:ea typeface="+mn-ea"/>
                <a:cs typeface="+mn-cs"/>
              </a:rPr>
              <a:t>цьому</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випадку</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згенерувати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виняткову</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ситуацію</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Головний</a:t>
            </a:r>
            <a:r>
              <a:rPr lang="ru-RU" sz="1200" kern="1200" dirty="0">
                <a:solidFill>
                  <a:schemeClr val="tx1"/>
                </a:solidFill>
                <a:effectLst/>
                <a:latin typeface="+mn-lt"/>
                <a:ea typeface="+mn-ea"/>
                <a:cs typeface="+mn-cs"/>
              </a:rPr>
              <a:t> код </a:t>
            </a:r>
            <a:r>
              <a:rPr lang="ru-RU" sz="1200" kern="1200" dirty="0" err="1">
                <a:solidFill>
                  <a:schemeClr val="tx1"/>
                </a:solidFill>
                <a:effectLst/>
                <a:latin typeface="+mn-lt"/>
                <a:ea typeface="+mn-ea"/>
                <a:cs typeface="+mn-cs"/>
              </a:rPr>
              <a:t>має</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викликати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функцію</a:t>
            </a:r>
            <a:r>
              <a:rPr lang="ru-RU" sz="1200" kern="1200" dirty="0">
                <a:solidFill>
                  <a:schemeClr val="tx1"/>
                </a:solidFill>
                <a:effectLst/>
                <a:latin typeface="+mn-lt"/>
                <a:ea typeface="+mn-ea"/>
                <a:cs typeface="+mn-cs"/>
              </a:rPr>
              <a:t>, яка </a:t>
            </a:r>
            <a:r>
              <a:rPr lang="ru-RU" sz="1200" kern="1200" dirty="0" err="1">
                <a:solidFill>
                  <a:schemeClr val="tx1"/>
                </a:solidFill>
                <a:effectLst/>
                <a:latin typeface="+mn-lt"/>
                <a:ea typeface="+mn-ea"/>
                <a:cs typeface="+mn-cs"/>
              </a:rPr>
              <a:t>обробляє</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введену</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інформацію</a:t>
            </a:r>
            <a:r>
              <a:rPr lang="ru-RU" sz="1200" kern="1200" dirty="0">
                <a:solidFill>
                  <a:schemeClr val="tx1"/>
                </a:solidFill>
                <a:effectLst/>
                <a:latin typeface="+mn-lt"/>
                <a:ea typeface="+mn-ea"/>
                <a:cs typeface="+mn-cs"/>
              </a:rPr>
              <a:t>. </a:t>
            </a:r>
            <a:endParaRPr lang="uk-U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7FE32B-5B86-4BB5-B922-A36980673737}" type="slidenum">
              <a:rPr lang="en-US" smtClean="0"/>
              <a:t>17</a:t>
            </a:fld>
            <a:endParaRPr lang="en-US"/>
          </a:p>
        </p:txBody>
      </p:sp>
    </p:spTree>
    <p:extLst>
      <p:ext uri="{BB962C8B-B14F-4D97-AF65-F5344CB8AC3E}">
        <p14:creationId xmlns:p14="http://schemas.microsoft.com/office/powerpoint/2010/main" val="403412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23</a:t>
            </a:fld>
            <a:endParaRPr lang="en-GB"/>
          </a:p>
        </p:txBody>
      </p:sp>
    </p:spTree>
    <p:extLst>
      <p:ext uri="{BB962C8B-B14F-4D97-AF65-F5344CB8AC3E}">
        <p14:creationId xmlns:p14="http://schemas.microsoft.com/office/powerpoint/2010/main" val="2267931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24</a:t>
            </a:fld>
            <a:endParaRPr lang="en-GB"/>
          </a:p>
        </p:txBody>
      </p:sp>
    </p:spTree>
    <p:extLst>
      <p:ext uri="{BB962C8B-B14F-4D97-AF65-F5344CB8AC3E}">
        <p14:creationId xmlns:p14="http://schemas.microsoft.com/office/powerpoint/2010/main" val="4146883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25</a:t>
            </a:fld>
            <a:endParaRPr lang="en-GB"/>
          </a:p>
        </p:txBody>
      </p:sp>
    </p:spTree>
    <p:extLst>
      <p:ext uri="{BB962C8B-B14F-4D97-AF65-F5344CB8AC3E}">
        <p14:creationId xmlns:p14="http://schemas.microsoft.com/office/powerpoint/2010/main" val="2303563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26</a:t>
            </a:fld>
            <a:endParaRPr lang="en-GB"/>
          </a:p>
        </p:txBody>
      </p:sp>
    </p:spTree>
    <p:extLst>
      <p:ext uri="{BB962C8B-B14F-4D97-AF65-F5344CB8AC3E}">
        <p14:creationId xmlns:p14="http://schemas.microsoft.com/office/powerpoint/2010/main" val="1229884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ru-RU" sz="1200" kern="1200" dirty="0">
                <a:solidFill>
                  <a:schemeClr val="tx1"/>
                </a:solidFill>
                <a:effectLst/>
                <a:latin typeface="+mn-lt"/>
                <a:ea typeface="+mn-ea"/>
                <a:cs typeface="+mn-cs"/>
              </a:rPr>
              <a:t>4.	</a:t>
            </a:r>
            <a:r>
              <a:rPr lang="ru-RU" sz="1200" kern="1200" dirty="0" err="1">
                <a:solidFill>
                  <a:schemeClr val="tx1"/>
                </a:solidFill>
                <a:effectLst/>
                <a:latin typeface="+mn-lt"/>
                <a:ea typeface="+mn-ea"/>
                <a:cs typeface="+mn-cs"/>
              </a:rPr>
              <a:t>Написати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програму</a:t>
            </a:r>
            <a:r>
              <a:rPr lang="ru-RU" sz="1200" kern="1200" dirty="0">
                <a:solidFill>
                  <a:schemeClr val="tx1"/>
                </a:solidFill>
                <a:effectLst/>
                <a:latin typeface="+mn-lt"/>
                <a:ea typeface="+mn-ea"/>
                <a:cs typeface="+mn-cs"/>
              </a:rPr>
              <a:t>, яка </a:t>
            </a:r>
            <a:r>
              <a:rPr lang="ru-RU" sz="1200" kern="1200" dirty="0" err="1">
                <a:solidFill>
                  <a:schemeClr val="tx1"/>
                </a:solidFill>
                <a:effectLst/>
                <a:latin typeface="+mn-lt"/>
                <a:ea typeface="+mn-ea"/>
                <a:cs typeface="+mn-cs"/>
              </a:rPr>
              <a:t>аналізує</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введене</a:t>
            </a:r>
            <a:r>
              <a:rPr lang="ru-RU" sz="1200" kern="1200" dirty="0">
                <a:solidFill>
                  <a:schemeClr val="tx1"/>
                </a:solidFill>
                <a:effectLst/>
                <a:latin typeface="+mn-lt"/>
                <a:ea typeface="+mn-ea"/>
                <a:cs typeface="+mn-cs"/>
              </a:rPr>
              <a:t> число та в </a:t>
            </a:r>
            <a:r>
              <a:rPr lang="ru-RU" sz="1200" kern="1200" dirty="0" err="1">
                <a:solidFill>
                  <a:schemeClr val="tx1"/>
                </a:solidFill>
                <a:effectLst/>
                <a:latin typeface="+mn-lt"/>
                <a:ea typeface="+mn-ea"/>
                <a:cs typeface="+mn-cs"/>
              </a:rPr>
              <a:t>залежності</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від</a:t>
            </a:r>
            <a:r>
              <a:rPr lang="ru-RU" sz="1200" kern="1200" dirty="0">
                <a:solidFill>
                  <a:schemeClr val="tx1"/>
                </a:solidFill>
                <a:effectLst/>
                <a:latin typeface="+mn-lt"/>
                <a:ea typeface="+mn-ea"/>
                <a:cs typeface="+mn-cs"/>
              </a:rPr>
              <a:t> числа </a:t>
            </a:r>
            <a:r>
              <a:rPr lang="ru-RU" sz="1200" kern="1200" dirty="0" err="1">
                <a:solidFill>
                  <a:schemeClr val="tx1"/>
                </a:solidFill>
                <a:effectLst/>
                <a:latin typeface="+mn-lt"/>
                <a:ea typeface="+mn-ea"/>
                <a:cs typeface="+mn-cs"/>
              </a:rPr>
              <a:t>видає</a:t>
            </a:r>
            <a:r>
              <a:rPr lang="ru-RU" sz="1200" kern="1200" dirty="0">
                <a:solidFill>
                  <a:schemeClr val="tx1"/>
                </a:solidFill>
                <a:effectLst/>
                <a:latin typeface="+mn-lt"/>
                <a:ea typeface="+mn-ea"/>
                <a:cs typeface="+mn-cs"/>
              </a:rPr>
              <a:t> день </a:t>
            </a:r>
            <a:r>
              <a:rPr lang="ru-RU" sz="1200" kern="1200" dirty="0" err="1">
                <a:solidFill>
                  <a:schemeClr val="tx1"/>
                </a:solidFill>
                <a:effectLst/>
                <a:latin typeface="+mn-lt"/>
                <a:ea typeface="+mn-ea"/>
                <a:cs typeface="+mn-cs"/>
              </a:rPr>
              <a:t>тижня</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який</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відповідає</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цьому</a:t>
            </a:r>
            <a:r>
              <a:rPr lang="ru-RU" sz="1200" kern="1200" dirty="0">
                <a:solidFill>
                  <a:schemeClr val="tx1"/>
                </a:solidFill>
                <a:effectLst/>
                <a:latin typeface="+mn-lt"/>
                <a:ea typeface="+mn-ea"/>
                <a:cs typeface="+mn-cs"/>
              </a:rPr>
              <a:t> числу (1 </a:t>
            </a:r>
            <a:r>
              <a:rPr lang="ru-RU" sz="1200" kern="1200" dirty="0" err="1">
                <a:solidFill>
                  <a:schemeClr val="tx1"/>
                </a:solidFill>
                <a:effectLst/>
                <a:latin typeface="+mn-lt"/>
                <a:ea typeface="+mn-ea"/>
                <a:cs typeface="+mn-cs"/>
              </a:rPr>
              <a:t>це</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Понеділок</a:t>
            </a:r>
            <a:r>
              <a:rPr lang="ru-RU" sz="1200" kern="1200" dirty="0">
                <a:solidFill>
                  <a:schemeClr val="tx1"/>
                </a:solidFill>
                <a:effectLst/>
                <a:latin typeface="+mn-lt"/>
                <a:ea typeface="+mn-ea"/>
                <a:cs typeface="+mn-cs"/>
              </a:rPr>
              <a:t>, 2 </a:t>
            </a:r>
            <a:r>
              <a:rPr lang="ru-RU" sz="1200" kern="1200" dirty="0" err="1">
                <a:solidFill>
                  <a:schemeClr val="tx1"/>
                </a:solidFill>
                <a:effectLst/>
                <a:latin typeface="+mn-lt"/>
                <a:ea typeface="+mn-ea"/>
                <a:cs typeface="+mn-cs"/>
              </a:rPr>
              <a:t>це</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Вівторок</a:t>
            </a:r>
            <a:r>
              <a:rPr lang="ru-RU" sz="1200" kern="1200" dirty="0">
                <a:solidFill>
                  <a:schemeClr val="tx1"/>
                </a:solidFill>
                <a:effectLst/>
                <a:latin typeface="+mn-lt"/>
                <a:ea typeface="+mn-ea"/>
                <a:cs typeface="+mn-cs"/>
              </a:rPr>
              <a:t> і т.д.) . </a:t>
            </a:r>
            <a:r>
              <a:rPr lang="ru-RU" sz="1200" kern="1200" dirty="0" err="1">
                <a:solidFill>
                  <a:schemeClr val="tx1"/>
                </a:solidFill>
                <a:effectLst/>
                <a:latin typeface="+mn-lt"/>
                <a:ea typeface="+mn-ea"/>
                <a:cs typeface="+mn-cs"/>
              </a:rPr>
              <a:t>Врахувати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випадки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введення</a:t>
            </a:r>
            <a:r>
              <a:rPr lang="ru-RU" sz="1200" kern="1200" dirty="0">
                <a:solidFill>
                  <a:schemeClr val="tx1"/>
                </a:solidFill>
                <a:effectLst/>
                <a:latin typeface="+mn-lt"/>
                <a:ea typeface="+mn-ea"/>
                <a:cs typeface="+mn-cs"/>
              </a:rPr>
              <a:t> чисел </a:t>
            </a:r>
            <a:r>
              <a:rPr lang="ru-RU" sz="1200" kern="1200" dirty="0" err="1">
                <a:solidFill>
                  <a:schemeClr val="tx1"/>
                </a:solidFill>
                <a:effectLst/>
                <a:latin typeface="+mn-lt"/>
                <a:ea typeface="+mn-ea"/>
                <a:cs typeface="+mn-cs"/>
              </a:rPr>
              <a:t>від</a:t>
            </a:r>
            <a:r>
              <a:rPr lang="ru-RU" sz="1200" kern="1200" dirty="0">
                <a:solidFill>
                  <a:schemeClr val="tx1"/>
                </a:solidFill>
                <a:effectLst/>
                <a:latin typeface="+mn-lt"/>
                <a:ea typeface="+mn-ea"/>
                <a:cs typeface="+mn-cs"/>
              </a:rPr>
              <a:t> 8 і </a:t>
            </a:r>
            <a:r>
              <a:rPr lang="ru-RU" sz="1200" kern="1200" dirty="0" err="1">
                <a:solidFill>
                  <a:schemeClr val="tx1"/>
                </a:solidFill>
                <a:effectLst/>
                <a:latin typeface="+mn-lt"/>
                <a:ea typeface="+mn-ea"/>
                <a:cs typeface="+mn-cs"/>
              </a:rPr>
              <a:t>більше</a:t>
            </a:r>
            <a:r>
              <a:rPr lang="ru-RU" sz="1200" kern="1200" dirty="0">
                <a:solidFill>
                  <a:schemeClr val="tx1"/>
                </a:solidFill>
                <a:effectLst/>
                <a:latin typeface="+mn-lt"/>
                <a:ea typeface="+mn-ea"/>
                <a:cs typeface="+mn-cs"/>
              </a:rPr>
              <a:t>, а </a:t>
            </a:r>
            <a:r>
              <a:rPr lang="ru-RU" sz="1200" kern="1200" dirty="0" err="1">
                <a:solidFill>
                  <a:schemeClr val="tx1"/>
                </a:solidFill>
                <a:effectLst/>
                <a:latin typeface="+mn-lt"/>
                <a:ea typeface="+mn-ea"/>
                <a:cs typeface="+mn-cs"/>
              </a:rPr>
              <a:t>також</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випадки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введення</a:t>
            </a:r>
            <a:r>
              <a:rPr lang="ru-RU" sz="1200" kern="1200" dirty="0">
                <a:solidFill>
                  <a:schemeClr val="tx1"/>
                </a:solidFill>
                <a:effectLst/>
                <a:latin typeface="+mn-lt"/>
                <a:ea typeface="+mn-ea"/>
                <a:cs typeface="+mn-cs"/>
              </a:rPr>
              <a:t> не </a:t>
            </a:r>
            <a:r>
              <a:rPr lang="ru-RU" sz="1200" kern="1200" dirty="0" err="1">
                <a:solidFill>
                  <a:schemeClr val="tx1"/>
                </a:solidFill>
                <a:effectLst/>
                <a:latin typeface="+mn-lt"/>
                <a:ea typeface="+mn-ea"/>
                <a:cs typeface="+mn-cs"/>
              </a:rPr>
              <a:t>числових</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даних</a:t>
            </a:r>
            <a:r>
              <a:rPr lang="ru-RU" sz="1200" kern="1200" dirty="0">
                <a:solidFill>
                  <a:schemeClr val="tx1"/>
                </a:solidFill>
                <a:effectLst/>
                <a:latin typeface="+mn-lt"/>
                <a:ea typeface="+mn-ea"/>
                <a:cs typeface="+mn-cs"/>
              </a:rPr>
              <a:t>.</a:t>
            </a:r>
            <a:endParaRPr lang="uk-U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7FE32B-5B86-4BB5-B922-A36980673737}" type="slidenum">
              <a:rPr lang="en-US" smtClean="0"/>
              <a:t>27</a:t>
            </a:fld>
            <a:endParaRPr lang="en-US"/>
          </a:p>
        </p:txBody>
      </p:sp>
    </p:spTree>
    <p:extLst>
      <p:ext uri="{BB962C8B-B14F-4D97-AF65-F5344CB8AC3E}">
        <p14:creationId xmlns:p14="http://schemas.microsoft.com/office/powerpoint/2010/main" val="408422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340161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tandard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2202" y="1233488"/>
            <a:ext cx="11355761" cy="525970"/>
          </a:xfrm>
          <a:prstGeom prst="rect">
            <a:avLst/>
          </a:prstGeom>
        </p:spPr>
        <p:txBody>
          <a:bodyPr>
            <a:noAutofit/>
          </a:bodyPr>
          <a:lstStyle>
            <a:lvl1pPr>
              <a:defRPr sz="3500">
                <a:solidFill>
                  <a:srgbClr val="171B65"/>
                </a:solidFill>
              </a:defRPr>
            </a:lvl1pPr>
          </a:lstStyle>
          <a:p>
            <a:r>
              <a:rPr lang="en-US" dirty="0"/>
              <a:t>Click to add title</a:t>
            </a:r>
            <a:endParaRPr lang="uk-UA" dirty="0"/>
          </a:p>
        </p:txBody>
      </p:sp>
      <p:sp>
        <p:nvSpPr>
          <p:cNvPr id="11" name="Content Placeholder 4"/>
          <p:cNvSpPr>
            <a:spLocks noGrp="1"/>
          </p:cNvSpPr>
          <p:nvPr>
            <p:ph sz="half" idx="10" hasCustomPrompt="1"/>
          </p:nvPr>
        </p:nvSpPr>
        <p:spPr>
          <a:xfrm>
            <a:off x="412200" y="2034652"/>
            <a:ext cx="11352277" cy="4351338"/>
          </a:xfrm>
        </p:spPr>
        <p:txBody>
          <a:bodyPr/>
          <a:lstStyle/>
          <a:p>
            <a:pPr lvl="0"/>
            <a:r>
              <a:rPr lang="en-US" dirty="0"/>
              <a:t>Click to add text</a:t>
            </a:r>
            <a:endParaRPr lang="ru-RU" dirty="0"/>
          </a:p>
          <a:p>
            <a:pPr lvl="1"/>
            <a:r>
              <a:rPr lang="en-US" dirty="0"/>
              <a:t>Second level</a:t>
            </a:r>
            <a:endParaRPr lang="ru-RU" dirty="0"/>
          </a:p>
          <a:p>
            <a:pPr lvl="2"/>
            <a:r>
              <a:rPr lang="en-US" dirty="0"/>
              <a:t>Third level</a:t>
            </a:r>
            <a:endParaRPr lang="ru-RU" dirty="0"/>
          </a:p>
          <a:p>
            <a:pPr lvl="3"/>
            <a:r>
              <a:rPr lang="en-US" dirty="0"/>
              <a:t>Fourth level</a:t>
            </a:r>
            <a:endParaRPr lang="ru-RU" dirty="0"/>
          </a:p>
          <a:p>
            <a:pPr lvl="4"/>
            <a:r>
              <a:rPr lang="en-US" dirty="0"/>
              <a:t>Fifth level</a:t>
            </a:r>
          </a:p>
          <a:p>
            <a:endParaRPr lang="uk-UA" dirty="0"/>
          </a:p>
        </p:txBody>
      </p:sp>
    </p:spTree>
    <p:extLst>
      <p:ext uri="{BB962C8B-B14F-4D97-AF65-F5344CB8AC3E}">
        <p14:creationId xmlns:p14="http://schemas.microsoft.com/office/powerpoint/2010/main" val="22052806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e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emf"/><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5"/>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 id="2147484859" r:id="rId12"/>
    <p:sldLayoutId id="21474848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dirty="0"/>
              <a:t>EXCEPTION</a:t>
            </a:r>
            <a:br>
              <a:rPr lang="uk-UA" dirty="0"/>
            </a:br>
            <a:r>
              <a:rPr lang="en-US" dirty="0"/>
              <a:t>HANDLING </a:t>
            </a:r>
          </a:p>
        </p:txBody>
      </p:sp>
      <p:sp>
        <p:nvSpPr>
          <p:cNvPr id="5" name="Text Placeholder 2">
            <a:extLst>
              <a:ext uri="{FF2B5EF4-FFF2-40B4-BE49-F238E27FC236}">
                <a16:creationId xmlns:a16="http://schemas.microsoft.com/office/drawing/2014/main" id="{E16A77BD-03AC-41B4-927A-F6AEEC128A98}"/>
              </a:ext>
            </a:extLst>
          </p:cNvPr>
          <p:cNvSpPr>
            <a:spLocks noGrp="1"/>
          </p:cNvSpPr>
          <p:nvPr>
            <p:ph type="body" sz="quarter" idx="10"/>
          </p:nvPr>
        </p:nvSpPr>
        <p:spPr>
          <a:xfrm>
            <a:off x="685800" y="5915025"/>
            <a:ext cx="3467100" cy="295275"/>
          </a:xfrm>
        </p:spPr>
        <p:txBody>
          <a:bodyPr/>
          <a:lstStyle/>
          <a:p>
            <a:r>
              <a:rPr lang="en-US" dirty="0"/>
              <a:t>by Liubov Koliasa</a:t>
            </a:r>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ADE846-1C22-4F7A-AEAA-4B86F1CB0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170" y="0"/>
            <a:ext cx="3759830" cy="1747520"/>
          </a:xfrm>
          <a:prstGeom prst="rect">
            <a:avLst/>
          </a:prstGeom>
        </p:spPr>
      </p:pic>
      <p:sp>
        <p:nvSpPr>
          <p:cNvPr id="2" name="Title 1">
            <a:extLst>
              <a:ext uri="{FF2B5EF4-FFF2-40B4-BE49-F238E27FC236}">
                <a16:creationId xmlns:a16="http://schemas.microsoft.com/office/drawing/2014/main" id="{C45B39EF-A955-4208-9B31-27C3C279F6DE}"/>
              </a:ext>
            </a:extLst>
          </p:cNvPr>
          <p:cNvSpPr>
            <a:spLocks noGrp="1"/>
          </p:cNvSpPr>
          <p:nvPr>
            <p:ph type="title"/>
          </p:nvPr>
        </p:nvSpPr>
        <p:spPr/>
        <p:txBody>
          <a:bodyPr/>
          <a:lstStyle/>
          <a:p>
            <a:r>
              <a:rPr lang="en-US" dirty="0"/>
              <a:t>TIME TO PRACTICE</a:t>
            </a:r>
            <a:endParaRPr lang="uk-UA" dirty="0"/>
          </a:p>
        </p:txBody>
      </p:sp>
      <p:sp>
        <p:nvSpPr>
          <p:cNvPr id="11" name="Content Placeholder 2">
            <a:extLst>
              <a:ext uri="{FF2B5EF4-FFF2-40B4-BE49-F238E27FC236}">
                <a16:creationId xmlns:a16="http://schemas.microsoft.com/office/drawing/2014/main" id="{5B57A6D3-161B-4753-AD62-4F6C7E08CDFE}"/>
              </a:ext>
            </a:extLst>
          </p:cNvPr>
          <p:cNvSpPr>
            <a:spLocks noGrp="1"/>
          </p:cNvSpPr>
          <p:nvPr>
            <p:ph type="body" sz="quarter" idx="10"/>
          </p:nvPr>
        </p:nvSpPr>
        <p:spPr>
          <a:xfrm>
            <a:off x="584200" y="3012440"/>
            <a:ext cx="10820400" cy="1517105"/>
          </a:xfrm>
        </p:spPr>
        <p:txBody>
          <a:bodyPr>
            <a:noAutofit/>
          </a:bodyPr>
          <a:lstStyle/>
          <a:p>
            <a:pPr lvl="0" eaLnBrk="0" fontAlgn="base" hangingPunct="0">
              <a:spcBef>
                <a:spcPct val="0"/>
              </a:spcBef>
              <a:spcAft>
                <a:spcPct val="0"/>
              </a:spcAft>
            </a:pPr>
            <a:r>
              <a:rPr lang="uk-UA" altLang="uk-UA" sz="2400" dirty="0">
                <a:solidFill>
                  <a:srgbClr val="222222"/>
                </a:solidFill>
                <a:latin typeface="inherit"/>
              </a:rPr>
              <a:t>1. Write a program that prompts the user to enter an integer and determines whether the number is even or odd, taking into account the case of entering incorrect data.</a:t>
            </a:r>
            <a:r>
              <a:rPr lang="uk-UA" altLang="uk-UA" sz="900" dirty="0">
                <a:solidFill>
                  <a:schemeClr val="tx1"/>
                </a:solidFill>
              </a:rPr>
              <a:t> </a:t>
            </a:r>
            <a:endParaRPr lang="uk-UA" altLang="uk-UA" dirty="0">
              <a:solidFill>
                <a:schemeClr val="tx1"/>
              </a:solidFill>
              <a:latin typeface="Arial" panose="020B0604020202020204" pitchFamily="34" charset="0"/>
            </a:endParaRPr>
          </a:p>
        </p:txBody>
      </p:sp>
    </p:spTree>
    <p:extLst>
      <p:ext uri="{BB962C8B-B14F-4D97-AF65-F5344CB8AC3E}">
        <p14:creationId xmlns:p14="http://schemas.microsoft.com/office/powerpoint/2010/main" val="1086989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Handling Many Exceptions</a:t>
            </a:r>
            <a:endParaRPr lang="uk-UA" dirty="0"/>
          </a:p>
        </p:txBody>
      </p:sp>
      <p:sp>
        <p:nvSpPr>
          <p:cNvPr id="8" name="Text Placeholder 6">
            <a:extLst>
              <a:ext uri="{FF2B5EF4-FFF2-40B4-BE49-F238E27FC236}">
                <a16:creationId xmlns:a16="http://schemas.microsoft.com/office/drawing/2014/main" id="{B89DB54A-585B-4060-8949-8166B079DFF6}"/>
              </a:ext>
            </a:extLst>
          </p:cNvPr>
          <p:cNvSpPr txBox="1">
            <a:spLocks/>
          </p:cNvSpPr>
          <p:nvPr/>
        </p:nvSpPr>
        <p:spPr>
          <a:xfrm>
            <a:off x="1864360" y="2148841"/>
            <a:ext cx="7421880" cy="3124200"/>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pPr>
            <a:r>
              <a:rPr lang="en-US" altLang="uk-UA" sz="1600" dirty="0">
                <a:solidFill>
                  <a:srgbClr val="00B050"/>
                </a:solidFill>
                <a:latin typeface="Consolas" panose="020B0609020204030204" pitchFamily="49" charset="0"/>
              </a:rPr>
              <a:t># Program to handle multiple errors with one except statement </a:t>
            </a:r>
          </a:p>
          <a:p>
            <a:pPr lvl="0">
              <a:spcBef>
                <a:spcPct val="0"/>
              </a:spcBef>
            </a:pPr>
            <a:r>
              <a:rPr lang="en-US" altLang="uk-UA" sz="1600" dirty="0">
                <a:solidFill>
                  <a:srgbClr val="0070C0"/>
                </a:solidFill>
                <a:latin typeface="Consolas" panose="020B0609020204030204" pitchFamily="49" charset="0"/>
              </a:rPr>
              <a:t>try:</a:t>
            </a:r>
            <a:r>
              <a:rPr lang="en-US" altLang="uk-UA" sz="1600" dirty="0">
                <a:solidFill>
                  <a:srgbClr val="000000"/>
                </a:solidFill>
                <a:latin typeface="Consolas" panose="020B0609020204030204" pitchFamily="49" charset="0"/>
              </a:rPr>
              <a:t> </a:t>
            </a:r>
          </a:p>
          <a:p>
            <a:pPr>
              <a:spcBef>
                <a:spcPct val="0"/>
              </a:spcBef>
            </a:pPr>
            <a:r>
              <a:rPr lang="en-US" altLang="uk-UA" sz="1600" dirty="0">
                <a:solidFill>
                  <a:srgbClr val="000000"/>
                </a:solidFill>
                <a:latin typeface="Consolas" panose="020B0609020204030204" pitchFamily="49" charset="0"/>
              </a:rPr>
              <a:t>    a </a:t>
            </a:r>
            <a:r>
              <a:rPr lang="en-US" altLang="uk-UA" sz="1600" dirty="0">
                <a:solidFill>
                  <a:srgbClr val="0070C0"/>
                </a:solidFill>
                <a:latin typeface="Consolas" panose="020B0609020204030204" pitchFamily="49" charset="0"/>
              </a:rPr>
              <a:t>=</a:t>
            </a:r>
            <a:r>
              <a:rPr lang="en-US" altLang="uk-UA" sz="1600" dirty="0">
                <a:solidFill>
                  <a:srgbClr val="000000"/>
                </a:solidFill>
                <a:latin typeface="Consolas" panose="020B0609020204030204" pitchFamily="49" charset="0"/>
              </a:rPr>
              <a:t> </a:t>
            </a:r>
            <a:r>
              <a:rPr lang="uk-UA" altLang="uk-UA" sz="1600" dirty="0">
                <a:solidFill>
                  <a:srgbClr val="0070C0"/>
                </a:solidFill>
                <a:latin typeface="Consolas" panose="020B0609020204030204" pitchFamily="49" charset="0"/>
              </a:rPr>
              <a:t>int</a:t>
            </a:r>
            <a:r>
              <a:rPr lang="uk-UA" altLang="uk-UA" sz="1600" dirty="0">
                <a:solidFill>
                  <a:srgbClr val="000000"/>
                </a:solidFill>
                <a:latin typeface="Consolas" panose="020B0609020204030204" pitchFamily="49" charset="0"/>
              </a:rPr>
              <a:t>(input(</a:t>
            </a:r>
            <a:r>
              <a:rPr lang="uk-UA" altLang="uk-UA" sz="1600" dirty="0">
                <a:solidFill>
                  <a:srgbClr val="800000"/>
                </a:solidFill>
                <a:latin typeface="Consolas" panose="020B0609020204030204" pitchFamily="49" charset="0"/>
              </a:rPr>
              <a:t>"Enter </a:t>
            </a:r>
            <a:r>
              <a:rPr lang="en-US" altLang="uk-UA" sz="1600" dirty="0">
                <a:solidFill>
                  <a:srgbClr val="800000"/>
                </a:solidFill>
                <a:latin typeface="Consolas" panose="020B0609020204030204" pitchFamily="49" charset="0"/>
              </a:rPr>
              <a:t>your</a:t>
            </a:r>
            <a:r>
              <a:rPr lang="uk-UA" altLang="uk-UA" sz="1600" dirty="0">
                <a:solidFill>
                  <a:srgbClr val="800000"/>
                </a:solidFill>
                <a:latin typeface="Consolas" panose="020B0609020204030204" pitchFamily="49" charset="0"/>
              </a:rPr>
              <a:t> </a:t>
            </a:r>
            <a:r>
              <a:rPr lang="en-US" altLang="uk-UA" sz="1600" dirty="0">
                <a:solidFill>
                  <a:srgbClr val="800000"/>
                </a:solidFill>
                <a:latin typeface="Consolas" panose="020B0609020204030204" pitchFamily="49" charset="0"/>
              </a:rPr>
              <a:t>number</a:t>
            </a:r>
            <a:r>
              <a:rPr lang="uk-UA" altLang="uk-UA" sz="1600" dirty="0">
                <a:solidFill>
                  <a:srgbClr val="800000"/>
                </a:solidFill>
                <a:latin typeface="Consolas" panose="020B0609020204030204" pitchFamily="49" charset="0"/>
              </a:rPr>
              <a:t>: "</a:t>
            </a:r>
            <a:r>
              <a:rPr lang="uk-UA" altLang="uk-UA" sz="1600" dirty="0">
                <a:solidFill>
                  <a:srgbClr val="000000"/>
                </a:solidFill>
                <a:latin typeface="Consolas" panose="020B0609020204030204" pitchFamily="49" charset="0"/>
              </a:rPr>
              <a:t>)) </a:t>
            </a: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70C0"/>
                </a:solidFill>
                <a:latin typeface="Consolas" panose="020B0609020204030204" pitchFamily="49" charset="0"/>
              </a:rPr>
              <a:t>    if</a:t>
            </a:r>
            <a:r>
              <a:rPr lang="en-US" altLang="uk-UA" sz="1600" dirty="0">
                <a:solidFill>
                  <a:srgbClr val="000000"/>
                </a:solidFill>
                <a:latin typeface="Consolas" panose="020B0609020204030204" pitchFamily="49" charset="0"/>
              </a:rPr>
              <a:t> a &lt; 4</a:t>
            </a:r>
            <a:r>
              <a:rPr lang="en-US" altLang="uk-UA" sz="1600" dirty="0">
                <a:solidFill>
                  <a:srgbClr val="0070C0"/>
                </a:solidFill>
                <a:latin typeface="Consolas" panose="020B0609020204030204" pitchFamily="49" charset="0"/>
              </a:rPr>
              <a:t>:</a:t>
            </a:r>
            <a:r>
              <a:rPr lang="en-US" altLang="uk-UA" sz="1600" dirty="0">
                <a:solidFill>
                  <a:srgbClr val="000000"/>
                </a:solidFill>
                <a:latin typeface="Consolas" panose="020B0609020204030204" pitchFamily="49" charset="0"/>
              </a:rPr>
              <a:t> </a:t>
            </a:r>
          </a:p>
          <a:p>
            <a:pPr>
              <a:spcBef>
                <a:spcPct val="0"/>
              </a:spcBef>
            </a:pPr>
            <a:r>
              <a:rPr lang="en-US" altLang="uk-UA" sz="1600" dirty="0">
                <a:solidFill>
                  <a:srgbClr val="000000"/>
                </a:solidFill>
                <a:latin typeface="Consolas" panose="020B0609020204030204" pitchFamily="49" charset="0"/>
              </a:rPr>
              <a:t>        b </a:t>
            </a:r>
            <a:r>
              <a:rPr lang="en-US" altLang="uk-UA" sz="1600" dirty="0">
                <a:solidFill>
                  <a:srgbClr val="0070C0"/>
                </a:solidFill>
                <a:latin typeface="Consolas" panose="020B0609020204030204" pitchFamily="49" charset="0"/>
              </a:rPr>
              <a:t>=</a:t>
            </a:r>
            <a:r>
              <a:rPr lang="en-US" altLang="uk-UA" sz="1600" dirty="0">
                <a:solidFill>
                  <a:srgbClr val="000000"/>
                </a:solidFill>
                <a:latin typeface="Consolas" panose="020B0609020204030204" pitchFamily="49" charset="0"/>
              </a:rPr>
              <a:t> a/(a-3)         </a:t>
            </a:r>
            <a:r>
              <a:rPr lang="en-US" altLang="uk-UA" sz="1600" dirty="0">
                <a:solidFill>
                  <a:srgbClr val="00B050"/>
                </a:solidFill>
                <a:latin typeface="Consolas" panose="020B0609020204030204" pitchFamily="49" charset="0"/>
              </a:rPr>
              <a:t># throws </a:t>
            </a:r>
            <a:r>
              <a:rPr lang="en-US" altLang="uk-UA" sz="1600" dirty="0" err="1">
                <a:solidFill>
                  <a:srgbClr val="00B050"/>
                </a:solidFill>
                <a:latin typeface="Consolas" panose="020B0609020204030204" pitchFamily="49" charset="0"/>
              </a:rPr>
              <a:t>ZeroDivisionError</a:t>
            </a:r>
            <a:r>
              <a:rPr lang="en-US" altLang="uk-UA" sz="1600" dirty="0">
                <a:solidFill>
                  <a:srgbClr val="00B050"/>
                </a:solidFill>
                <a:latin typeface="Consolas" panose="020B0609020204030204" pitchFamily="49" charset="0"/>
              </a:rPr>
              <a:t> for a = 3 </a:t>
            </a:r>
          </a:p>
          <a:p>
            <a:pPr lvl="0">
              <a:spcBef>
                <a:spcPct val="0"/>
              </a:spcBef>
            </a:pPr>
            <a:r>
              <a:rPr lang="en-US" altLang="uk-UA" sz="1600" dirty="0">
                <a:solidFill>
                  <a:srgbClr val="000000"/>
                </a:solidFill>
                <a:latin typeface="Consolas" panose="020B0609020204030204" pitchFamily="49" charset="0"/>
              </a:rPr>
              <a:t>    </a:t>
            </a:r>
          </a:p>
          <a:p>
            <a:pPr lvl="0">
              <a:spcBef>
                <a:spcPct val="0"/>
              </a:spcBef>
            </a:pPr>
            <a:r>
              <a:rPr lang="en-US" altLang="uk-UA" sz="1600" dirty="0">
                <a:solidFill>
                  <a:srgbClr val="000000"/>
                </a:solidFill>
                <a:latin typeface="Consolas" panose="020B0609020204030204" pitchFamily="49" charset="0"/>
              </a:rPr>
              <a:t>    </a:t>
            </a:r>
            <a:r>
              <a:rPr lang="en-US" altLang="uk-UA" sz="1600" dirty="0">
                <a:solidFill>
                  <a:srgbClr val="0070C0"/>
                </a:solidFill>
                <a:latin typeface="Consolas" panose="020B0609020204030204" pitchFamily="49" charset="0"/>
              </a:rPr>
              <a:t>if</a:t>
            </a:r>
            <a:r>
              <a:rPr lang="en-US" altLang="uk-UA" sz="1600" dirty="0">
                <a:solidFill>
                  <a:srgbClr val="000000"/>
                </a:solidFill>
                <a:latin typeface="Consolas" panose="020B0609020204030204" pitchFamily="49" charset="0"/>
              </a:rPr>
              <a:t> a </a:t>
            </a:r>
            <a:r>
              <a:rPr lang="en-US" altLang="uk-UA" sz="1600" dirty="0">
                <a:solidFill>
                  <a:srgbClr val="0070C0"/>
                </a:solidFill>
                <a:latin typeface="Consolas" panose="020B0609020204030204" pitchFamily="49" charset="0"/>
              </a:rPr>
              <a:t>&gt;=</a:t>
            </a:r>
            <a:r>
              <a:rPr lang="en-US" altLang="uk-UA" sz="1600" dirty="0">
                <a:solidFill>
                  <a:srgbClr val="000000"/>
                </a:solidFill>
                <a:latin typeface="Consolas" panose="020B0609020204030204" pitchFamily="49" charset="0"/>
              </a:rPr>
              <a:t> 4</a:t>
            </a:r>
            <a:r>
              <a:rPr lang="en-US" altLang="uk-UA" sz="1600" dirty="0">
                <a:solidFill>
                  <a:srgbClr val="0070C0"/>
                </a:solidFill>
                <a:latin typeface="Consolas" panose="020B0609020204030204" pitchFamily="49" charset="0"/>
              </a:rPr>
              <a:t>:</a:t>
            </a:r>
            <a:r>
              <a:rPr lang="en-US" altLang="uk-UA" sz="1600" dirty="0">
                <a:solidFill>
                  <a:srgbClr val="000000"/>
                </a:solidFill>
                <a:latin typeface="Consolas" panose="020B0609020204030204" pitchFamily="49" charset="0"/>
              </a:rPr>
              <a:t>      </a:t>
            </a:r>
          </a:p>
          <a:p>
            <a:pPr lvl="0">
              <a:spcBef>
                <a:spcPct val="0"/>
              </a:spcBef>
            </a:pPr>
            <a:r>
              <a:rPr lang="en-US" altLang="uk-UA" sz="1600" dirty="0">
                <a:solidFill>
                  <a:srgbClr val="000000"/>
                </a:solidFill>
                <a:latin typeface="Consolas" panose="020B0609020204030204" pitchFamily="49" charset="0"/>
              </a:rPr>
              <a:t>        </a:t>
            </a:r>
            <a:r>
              <a:rPr lang="en-US" altLang="uk-UA" sz="1600" dirty="0">
                <a:latin typeface="Consolas" panose="020B0609020204030204" pitchFamily="49" charset="0"/>
              </a:rPr>
              <a:t>print(</a:t>
            </a:r>
            <a:r>
              <a:rPr lang="en-US" altLang="uk-UA" sz="1600" dirty="0">
                <a:solidFill>
                  <a:srgbClr val="C00000"/>
                </a:solidFill>
                <a:latin typeface="Consolas" panose="020B0609020204030204" pitchFamily="49" charset="0"/>
              </a:rPr>
              <a:t>"Value of b = "</a:t>
            </a:r>
            <a:r>
              <a:rPr lang="en-US" altLang="uk-UA" sz="1600" dirty="0">
                <a:solidFill>
                  <a:srgbClr val="000000"/>
                </a:solidFill>
                <a:latin typeface="Consolas" panose="020B0609020204030204" pitchFamily="49" charset="0"/>
              </a:rPr>
              <a:t>, b)    </a:t>
            </a:r>
            <a:r>
              <a:rPr lang="en-US" altLang="uk-UA" sz="1600" dirty="0">
                <a:solidFill>
                  <a:srgbClr val="00B050"/>
                </a:solidFill>
                <a:latin typeface="Consolas" panose="020B0609020204030204" pitchFamily="49" charset="0"/>
              </a:rPr>
              <a:t># throws </a:t>
            </a:r>
            <a:r>
              <a:rPr lang="en-US" altLang="uk-UA" sz="1600" dirty="0" err="1">
                <a:solidFill>
                  <a:srgbClr val="00B050"/>
                </a:solidFill>
                <a:latin typeface="Consolas" panose="020B0609020204030204" pitchFamily="49" charset="0"/>
              </a:rPr>
              <a:t>NameError</a:t>
            </a:r>
            <a:r>
              <a:rPr lang="en-US" altLang="uk-UA" sz="1600" dirty="0">
                <a:solidFill>
                  <a:srgbClr val="00B050"/>
                </a:solidFill>
                <a:latin typeface="Consolas" panose="020B0609020204030204" pitchFamily="49" charset="0"/>
              </a:rPr>
              <a:t> </a:t>
            </a:r>
            <a:endParaRPr lang="en-US" altLang="uk-UA" sz="1600" dirty="0">
              <a:solidFill>
                <a:srgbClr val="000000"/>
              </a:solidFill>
              <a:latin typeface="Consolas" panose="020B0609020204030204" pitchFamily="49" charset="0"/>
            </a:endParaRPr>
          </a:p>
          <a:p>
            <a:pPr lvl="0">
              <a:spcBef>
                <a:spcPct val="0"/>
              </a:spcBef>
            </a:pP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B050"/>
                </a:solidFill>
                <a:latin typeface="Consolas" panose="020B0609020204030204" pitchFamily="49" charset="0"/>
              </a:rPr>
              <a:t># note that braces () are necessary here for multiple exceptions</a:t>
            </a:r>
            <a:r>
              <a:rPr lang="en-US" altLang="uk-UA" sz="1600" dirty="0">
                <a:solidFill>
                  <a:srgbClr val="000000"/>
                </a:solidFill>
                <a:latin typeface="Consolas" panose="020B0609020204030204" pitchFamily="49" charset="0"/>
              </a:rPr>
              <a:t> </a:t>
            </a:r>
          </a:p>
          <a:p>
            <a:pPr lvl="0">
              <a:spcBef>
                <a:spcPct val="0"/>
              </a:spcBef>
            </a:pPr>
            <a:r>
              <a:rPr lang="en-US" altLang="uk-UA" sz="1600" dirty="0">
                <a:solidFill>
                  <a:srgbClr val="0070C0"/>
                </a:solidFill>
                <a:latin typeface="Consolas" panose="020B0609020204030204" pitchFamily="49" charset="0"/>
              </a:rPr>
              <a:t>except</a:t>
            </a:r>
            <a:r>
              <a:rPr lang="en-US" altLang="uk-UA" sz="1600" dirty="0">
                <a:solidFill>
                  <a:srgbClr val="000000"/>
                </a:solidFill>
                <a:latin typeface="Consolas" panose="020B0609020204030204" pitchFamily="49" charset="0"/>
              </a:rPr>
              <a:t>(</a:t>
            </a:r>
            <a:r>
              <a:rPr lang="en-US" altLang="uk-UA" sz="1600" dirty="0" err="1">
                <a:solidFill>
                  <a:schemeClr val="accent2"/>
                </a:solidFill>
                <a:latin typeface="Consolas" panose="020B0609020204030204" pitchFamily="49" charset="0"/>
              </a:rPr>
              <a:t>ZeroDivisionError</a:t>
            </a:r>
            <a:r>
              <a:rPr lang="en-US" altLang="uk-UA" sz="1600" dirty="0">
                <a:solidFill>
                  <a:srgbClr val="000000"/>
                </a:solidFill>
                <a:latin typeface="Consolas" panose="020B0609020204030204" pitchFamily="49" charset="0"/>
              </a:rPr>
              <a:t>, </a:t>
            </a:r>
            <a:r>
              <a:rPr lang="en-US" altLang="uk-UA" sz="1600" dirty="0" err="1">
                <a:solidFill>
                  <a:schemeClr val="accent2"/>
                </a:solidFill>
                <a:latin typeface="Consolas" panose="020B0609020204030204" pitchFamily="49" charset="0"/>
              </a:rPr>
              <a:t>NameError</a:t>
            </a:r>
            <a:r>
              <a:rPr lang="en-US" altLang="uk-UA" sz="1600" dirty="0">
                <a:latin typeface="Consolas" panose="020B0609020204030204" pitchFamily="49" charset="0"/>
              </a:rPr>
              <a:t>,</a:t>
            </a:r>
            <a:r>
              <a:rPr lang="en-US" altLang="uk-UA" sz="1600" dirty="0">
                <a:solidFill>
                  <a:schemeClr val="accent2"/>
                </a:solidFill>
                <a:latin typeface="Consolas" panose="020B0609020204030204" pitchFamily="49" charset="0"/>
              </a:rPr>
              <a:t> </a:t>
            </a:r>
            <a:r>
              <a:rPr lang="en-US" altLang="uk-UA" sz="1600" dirty="0" err="1">
                <a:solidFill>
                  <a:schemeClr val="accent2"/>
                </a:solidFill>
                <a:latin typeface="Consolas" panose="020B0609020204030204" pitchFamily="49" charset="0"/>
              </a:rPr>
              <a:t>ValueError</a:t>
            </a:r>
            <a:r>
              <a:rPr lang="en-US" altLang="uk-UA" sz="1600" dirty="0">
                <a:solidFill>
                  <a:srgbClr val="000000"/>
                </a:solidFill>
                <a:latin typeface="Consolas" panose="020B0609020204030204" pitchFamily="49" charset="0"/>
              </a:rPr>
              <a:t>): </a:t>
            </a:r>
          </a:p>
          <a:p>
            <a:pPr lvl="0">
              <a:spcBef>
                <a:spcPct val="0"/>
              </a:spcBef>
            </a:pPr>
            <a:r>
              <a:rPr lang="en-US" altLang="uk-UA" sz="1600" dirty="0">
                <a:solidFill>
                  <a:srgbClr val="000000"/>
                </a:solidFill>
                <a:latin typeface="Consolas" panose="020B0609020204030204" pitchFamily="49" charset="0"/>
              </a:rPr>
              <a:t>	</a:t>
            </a:r>
            <a:r>
              <a:rPr lang="en-US" altLang="uk-UA" sz="1600" dirty="0">
                <a:latin typeface="Consolas" panose="020B0609020204030204" pitchFamily="49" charset="0"/>
              </a:rPr>
              <a:t>print(</a:t>
            </a:r>
            <a:r>
              <a:rPr lang="en-US" altLang="uk-UA" sz="1600" dirty="0">
                <a:solidFill>
                  <a:srgbClr val="C00000"/>
                </a:solidFill>
                <a:latin typeface="Consolas" panose="020B0609020204030204" pitchFamily="49" charset="0"/>
              </a:rPr>
              <a:t>"Error Occurred and Handled"</a:t>
            </a:r>
            <a:r>
              <a:rPr lang="en-US" altLang="uk-UA" sz="1600" dirty="0">
                <a:latin typeface="Consolas" panose="020B0609020204030204" pitchFamily="49" charset="0"/>
              </a:rPr>
              <a:t>)</a:t>
            </a:r>
            <a:r>
              <a:rPr lang="en-US" altLang="uk-UA" sz="1600" dirty="0">
                <a:solidFill>
                  <a:schemeClr val="tx1"/>
                </a:solidFill>
                <a:latin typeface="Consolas" panose="020B0609020204030204" pitchFamily="49" charset="0"/>
              </a:rPr>
              <a:t>)</a:t>
            </a:r>
            <a:endParaRPr lang="uk-UA" altLang="uk-UA" sz="1600" dirty="0">
              <a:latin typeface="Consolas" panose="020B0609020204030204" pitchFamily="49" charset="0"/>
            </a:endParaRPr>
          </a:p>
        </p:txBody>
      </p:sp>
    </p:spTree>
    <p:extLst>
      <p:ext uri="{BB962C8B-B14F-4D97-AF65-F5344CB8AC3E}">
        <p14:creationId xmlns:p14="http://schemas.microsoft.com/office/powerpoint/2010/main" val="7925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Handling Many Exceptions</a:t>
            </a:r>
            <a:endParaRPr lang="uk-UA" dirty="0"/>
          </a:p>
        </p:txBody>
      </p:sp>
      <p:sp>
        <p:nvSpPr>
          <p:cNvPr id="4" name="Text Placeholder 6">
            <a:extLst>
              <a:ext uri="{FF2B5EF4-FFF2-40B4-BE49-F238E27FC236}">
                <a16:creationId xmlns:a16="http://schemas.microsoft.com/office/drawing/2014/main" id="{26357EB4-0962-4CD6-AD8C-3465098258EB}"/>
              </a:ext>
            </a:extLst>
          </p:cNvPr>
          <p:cNvSpPr txBox="1">
            <a:spLocks/>
          </p:cNvSpPr>
          <p:nvPr/>
        </p:nvSpPr>
        <p:spPr>
          <a:xfrm>
            <a:off x="1549400" y="1940560"/>
            <a:ext cx="7421880" cy="4632960"/>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pPr>
            <a:r>
              <a:rPr lang="en-US" altLang="uk-UA" sz="1600" dirty="0">
                <a:solidFill>
                  <a:srgbClr val="00B050"/>
                </a:solidFill>
                <a:latin typeface="Consolas" panose="020B0609020204030204" pitchFamily="49" charset="0"/>
              </a:rPr>
              <a:t># Program to handle multiple errors with one except statement </a:t>
            </a:r>
          </a:p>
          <a:p>
            <a:pPr lvl="0">
              <a:spcBef>
                <a:spcPct val="0"/>
              </a:spcBef>
            </a:pPr>
            <a:r>
              <a:rPr lang="en-US" altLang="uk-UA" sz="1600" dirty="0">
                <a:solidFill>
                  <a:srgbClr val="0070C0"/>
                </a:solidFill>
                <a:latin typeface="Consolas" panose="020B0609020204030204" pitchFamily="49" charset="0"/>
              </a:rPr>
              <a:t>try:</a:t>
            </a:r>
            <a:r>
              <a:rPr lang="en-US" altLang="uk-UA" sz="1600" dirty="0">
                <a:solidFill>
                  <a:srgbClr val="000000"/>
                </a:solidFill>
                <a:latin typeface="Consolas" panose="020B0609020204030204" pitchFamily="49" charset="0"/>
              </a:rPr>
              <a:t> </a:t>
            </a:r>
          </a:p>
          <a:p>
            <a:pPr>
              <a:spcBef>
                <a:spcPct val="0"/>
              </a:spcBef>
            </a:pPr>
            <a:r>
              <a:rPr lang="en-US" altLang="uk-UA" sz="1600" dirty="0">
                <a:solidFill>
                  <a:srgbClr val="000000"/>
                </a:solidFill>
                <a:latin typeface="Consolas" panose="020B0609020204030204" pitchFamily="49" charset="0"/>
              </a:rPr>
              <a:t>    a </a:t>
            </a:r>
            <a:r>
              <a:rPr lang="en-US" altLang="uk-UA" sz="1600" dirty="0">
                <a:solidFill>
                  <a:srgbClr val="0070C0"/>
                </a:solidFill>
                <a:latin typeface="Consolas" panose="020B0609020204030204" pitchFamily="49" charset="0"/>
              </a:rPr>
              <a:t>=</a:t>
            </a:r>
            <a:r>
              <a:rPr lang="en-US" altLang="uk-UA" sz="1600" dirty="0">
                <a:solidFill>
                  <a:srgbClr val="000000"/>
                </a:solidFill>
                <a:latin typeface="Consolas" panose="020B0609020204030204" pitchFamily="49" charset="0"/>
              </a:rPr>
              <a:t> </a:t>
            </a:r>
            <a:r>
              <a:rPr lang="uk-UA" altLang="uk-UA" sz="1600" dirty="0">
                <a:solidFill>
                  <a:srgbClr val="0070C0"/>
                </a:solidFill>
                <a:latin typeface="Consolas" panose="020B0609020204030204" pitchFamily="49" charset="0"/>
              </a:rPr>
              <a:t>int</a:t>
            </a:r>
            <a:r>
              <a:rPr lang="uk-UA" altLang="uk-UA" sz="1600" dirty="0">
                <a:solidFill>
                  <a:srgbClr val="000000"/>
                </a:solidFill>
                <a:latin typeface="Consolas" panose="020B0609020204030204" pitchFamily="49" charset="0"/>
              </a:rPr>
              <a:t>(input(</a:t>
            </a:r>
            <a:r>
              <a:rPr lang="uk-UA" altLang="uk-UA" sz="1600" dirty="0">
                <a:solidFill>
                  <a:srgbClr val="800000"/>
                </a:solidFill>
                <a:latin typeface="Consolas" panose="020B0609020204030204" pitchFamily="49" charset="0"/>
              </a:rPr>
              <a:t>"Enter </a:t>
            </a:r>
            <a:r>
              <a:rPr lang="en-US" altLang="uk-UA" sz="1600" dirty="0">
                <a:solidFill>
                  <a:srgbClr val="800000"/>
                </a:solidFill>
                <a:latin typeface="Consolas" panose="020B0609020204030204" pitchFamily="49" charset="0"/>
              </a:rPr>
              <a:t>your</a:t>
            </a:r>
            <a:r>
              <a:rPr lang="uk-UA" altLang="uk-UA" sz="1600" dirty="0">
                <a:solidFill>
                  <a:srgbClr val="800000"/>
                </a:solidFill>
                <a:latin typeface="Consolas" panose="020B0609020204030204" pitchFamily="49" charset="0"/>
              </a:rPr>
              <a:t> </a:t>
            </a:r>
            <a:r>
              <a:rPr lang="en-US" altLang="uk-UA" sz="1600" dirty="0">
                <a:solidFill>
                  <a:srgbClr val="800000"/>
                </a:solidFill>
                <a:latin typeface="Consolas" panose="020B0609020204030204" pitchFamily="49" charset="0"/>
              </a:rPr>
              <a:t>number</a:t>
            </a:r>
            <a:r>
              <a:rPr lang="uk-UA" altLang="uk-UA" sz="1600" dirty="0">
                <a:solidFill>
                  <a:srgbClr val="800000"/>
                </a:solidFill>
                <a:latin typeface="Consolas" panose="020B0609020204030204" pitchFamily="49" charset="0"/>
              </a:rPr>
              <a:t>: "</a:t>
            </a:r>
            <a:r>
              <a:rPr lang="uk-UA" altLang="uk-UA" sz="1600" dirty="0">
                <a:solidFill>
                  <a:srgbClr val="000000"/>
                </a:solidFill>
                <a:latin typeface="Consolas" panose="020B0609020204030204" pitchFamily="49" charset="0"/>
              </a:rPr>
              <a:t>)) </a:t>
            </a: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70C0"/>
                </a:solidFill>
                <a:latin typeface="Consolas" panose="020B0609020204030204" pitchFamily="49" charset="0"/>
              </a:rPr>
              <a:t>    if</a:t>
            </a:r>
            <a:r>
              <a:rPr lang="en-US" altLang="uk-UA" sz="1600" dirty="0">
                <a:solidFill>
                  <a:srgbClr val="000000"/>
                </a:solidFill>
                <a:latin typeface="Consolas" panose="020B0609020204030204" pitchFamily="49" charset="0"/>
              </a:rPr>
              <a:t> a &lt; 4</a:t>
            </a:r>
            <a:r>
              <a:rPr lang="en-US" altLang="uk-UA" sz="1600" dirty="0">
                <a:solidFill>
                  <a:srgbClr val="0070C0"/>
                </a:solidFill>
                <a:latin typeface="Consolas" panose="020B0609020204030204" pitchFamily="49" charset="0"/>
              </a:rPr>
              <a:t>:</a:t>
            </a:r>
            <a:r>
              <a:rPr lang="en-US" altLang="uk-UA" sz="1600" dirty="0">
                <a:solidFill>
                  <a:srgbClr val="000000"/>
                </a:solidFill>
                <a:latin typeface="Consolas" panose="020B0609020204030204" pitchFamily="49" charset="0"/>
              </a:rPr>
              <a:t> </a:t>
            </a:r>
          </a:p>
          <a:p>
            <a:pPr>
              <a:spcBef>
                <a:spcPct val="0"/>
              </a:spcBef>
            </a:pPr>
            <a:r>
              <a:rPr lang="en-US" altLang="uk-UA" sz="1600" dirty="0">
                <a:solidFill>
                  <a:srgbClr val="000000"/>
                </a:solidFill>
                <a:latin typeface="Consolas" panose="020B0609020204030204" pitchFamily="49" charset="0"/>
              </a:rPr>
              <a:t>        b </a:t>
            </a:r>
            <a:r>
              <a:rPr lang="en-US" altLang="uk-UA" sz="1600" dirty="0">
                <a:solidFill>
                  <a:srgbClr val="0070C0"/>
                </a:solidFill>
                <a:latin typeface="Consolas" panose="020B0609020204030204" pitchFamily="49" charset="0"/>
              </a:rPr>
              <a:t>=</a:t>
            </a:r>
            <a:r>
              <a:rPr lang="en-US" altLang="uk-UA" sz="1600" dirty="0">
                <a:solidFill>
                  <a:srgbClr val="000000"/>
                </a:solidFill>
                <a:latin typeface="Consolas" panose="020B0609020204030204" pitchFamily="49" charset="0"/>
              </a:rPr>
              <a:t> a/(a-3)         </a:t>
            </a:r>
            <a:r>
              <a:rPr lang="en-US" altLang="uk-UA" sz="1600" dirty="0">
                <a:solidFill>
                  <a:srgbClr val="00B050"/>
                </a:solidFill>
                <a:latin typeface="Consolas" panose="020B0609020204030204" pitchFamily="49" charset="0"/>
              </a:rPr>
              <a:t># throws </a:t>
            </a:r>
            <a:r>
              <a:rPr lang="en-US" altLang="uk-UA" sz="1600" dirty="0" err="1">
                <a:solidFill>
                  <a:srgbClr val="00B050"/>
                </a:solidFill>
                <a:latin typeface="Consolas" panose="020B0609020204030204" pitchFamily="49" charset="0"/>
              </a:rPr>
              <a:t>ZeroDivisionError</a:t>
            </a:r>
            <a:r>
              <a:rPr lang="en-US" altLang="uk-UA" sz="1600" dirty="0">
                <a:solidFill>
                  <a:srgbClr val="00B050"/>
                </a:solidFill>
                <a:latin typeface="Consolas" panose="020B0609020204030204" pitchFamily="49" charset="0"/>
              </a:rPr>
              <a:t> for a = 3 </a:t>
            </a:r>
          </a:p>
          <a:p>
            <a:pPr lvl="0">
              <a:spcBef>
                <a:spcPct val="0"/>
              </a:spcBef>
            </a:pPr>
            <a:r>
              <a:rPr lang="en-US" altLang="uk-UA" sz="1600" dirty="0">
                <a:solidFill>
                  <a:srgbClr val="000000"/>
                </a:solidFill>
                <a:latin typeface="Consolas" panose="020B0609020204030204" pitchFamily="49" charset="0"/>
              </a:rPr>
              <a:t>    </a:t>
            </a:r>
          </a:p>
          <a:p>
            <a:pPr lvl="0">
              <a:spcBef>
                <a:spcPct val="0"/>
              </a:spcBef>
            </a:pPr>
            <a:r>
              <a:rPr lang="en-US" altLang="uk-UA" sz="1600" dirty="0">
                <a:solidFill>
                  <a:srgbClr val="000000"/>
                </a:solidFill>
                <a:latin typeface="Consolas" panose="020B0609020204030204" pitchFamily="49" charset="0"/>
              </a:rPr>
              <a:t>    </a:t>
            </a:r>
            <a:r>
              <a:rPr lang="en-US" altLang="uk-UA" sz="1600" dirty="0">
                <a:solidFill>
                  <a:srgbClr val="0070C0"/>
                </a:solidFill>
                <a:latin typeface="Consolas" panose="020B0609020204030204" pitchFamily="49" charset="0"/>
              </a:rPr>
              <a:t>if</a:t>
            </a:r>
            <a:r>
              <a:rPr lang="en-US" altLang="uk-UA" sz="1600" dirty="0">
                <a:solidFill>
                  <a:srgbClr val="000000"/>
                </a:solidFill>
                <a:latin typeface="Consolas" panose="020B0609020204030204" pitchFamily="49" charset="0"/>
              </a:rPr>
              <a:t> a </a:t>
            </a:r>
            <a:r>
              <a:rPr lang="en-US" altLang="uk-UA" sz="1600" dirty="0">
                <a:solidFill>
                  <a:srgbClr val="0070C0"/>
                </a:solidFill>
                <a:latin typeface="Consolas" panose="020B0609020204030204" pitchFamily="49" charset="0"/>
              </a:rPr>
              <a:t>&gt;=</a:t>
            </a:r>
            <a:r>
              <a:rPr lang="en-US" altLang="uk-UA" sz="1600" dirty="0">
                <a:solidFill>
                  <a:srgbClr val="000000"/>
                </a:solidFill>
                <a:latin typeface="Consolas" panose="020B0609020204030204" pitchFamily="49" charset="0"/>
              </a:rPr>
              <a:t> 4</a:t>
            </a:r>
            <a:r>
              <a:rPr lang="en-US" altLang="uk-UA" sz="1600" dirty="0">
                <a:solidFill>
                  <a:srgbClr val="0070C0"/>
                </a:solidFill>
                <a:latin typeface="Consolas" panose="020B0609020204030204" pitchFamily="49" charset="0"/>
              </a:rPr>
              <a:t>:</a:t>
            </a:r>
            <a:r>
              <a:rPr lang="en-US" altLang="uk-UA" sz="1600" dirty="0">
                <a:solidFill>
                  <a:srgbClr val="000000"/>
                </a:solidFill>
                <a:latin typeface="Consolas" panose="020B0609020204030204" pitchFamily="49" charset="0"/>
              </a:rPr>
              <a:t>      </a:t>
            </a:r>
          </a:p>
          <a:p>
            <a:pPr lvl="0">
              <a:spcBef>
                <a:spcPct val="0"/>
              </a:spcBef>
            </a:pPr>
            <a:r>
              <a:rPr lang="en-US" altLang="uk-UA" sz="1600" dirty="0">
                <a:solidFill>
                  <a:srgbClr val="000000"/>
                </a:solidFill>
                <a:latin typeface="Consolas" panose="020B0609020204030204" pitchFamily="49" charset="0"/>
              </a:rPr>
              <a:t>        </a:t>
            </a:r>
            <a:r>
              <a:rPr lang="en-US" altLang="uk-UA" sz="1600" dirty="0">
                <a:latin typeface="Consolas" panose="020B0609020204030204" pitchFamily="49" charset="0"/>
              </a:rPr>
              <a:t>print(</a:t>
            </a:r>
            <a:r>
              <a:rPr lang="en-US" altLang="uk-UA" sz="1600" dirty="0">
                <a:solidFill>
                  <a:srgbClr val="C00000"/>
                </a:solidFill>
                <a:latin typeface="Consolas" panose="020B0609020204030204" pitchFamily="49" charset="0"/>
              </a:rPr>
              <a:t>"Value of b = "</a:t>
            </a:r>
            <a:r>
              <a:rPr lang="en-US" altLang="uk-UA" sz="1600" dirty="0">
                <a:solidFill>
                  <a:srgbClr val="000000"/>
                </a:solidFill>
                <a:latin typeface="Consolas" panose="020B0609020204030204" pitchFamily="49" charset="0"/>
              </a:rPr>
              <a:t>, b)    </a:t>
            </a:r>
            <a:r>
              <a:rPr lang="en-US" altLang="uk-UA" sz="1600" dirty="0">
                <a:solidFill>
                  <a:srgbClr val="00B050"/>
                </a:solidFill>
                <a:latin typeface="Consolas" panose="020B0609020204030204" pitchFamily="49" charset="0"/>
              </a:rPr>
              <a:t># throws </a:t>
            </a:r>
            <a:r>
              <a:rPr lang="en-US" altLang="uk-UA" sz="1600" dirty="0" err="1">
                <a:solidFill>
                  <a:srgbClr val="00B050"/>
                </a:solidFill>
                <a:latin typeface="Consolas" panose="020B0609020204030204" pitchFamily="49" charset="0"/>
              </a:rPr>
              <a:t>NameError</a:t>
            </a:r>
            <a:r>
              <a:rPr lang="en-US" altLang="uk-UA" sz="1600" dirty="0">
                <a:solidFill>
                  <a:srgbClr val="00B050"/>
                </a:solidFill>
                <a:latin typeface="Consolas" panose="020B0609020204030204" pitchFamily="49" charset="0"/>
              </a:rPr>
              <a:t> </a:t>
            </a:r>
            <a:endParaRPr lang="en-US" altLang="uk-UA" sz="1600" dirty="0">
              <a:solidFill>
                <a:srgbClr val="000000"/>
              </a:solidFill>
              <a:latin typeface="Consolas" panose="020B0609020204030204" pitchFamily="49" charset="0"/>
            </a:endParaRPr>
          </a:p>
          <a:p>
            <a:pPr lvl="0">
              <a:spcBef>
                <a:spcPct val="0"/>
              </a:spcBef>
            </a:pP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B050"/>
                </a:solidFill>
                <a:latin typeface="Consolas" panose="020B0609020204030204" pitchFamily="49" charset="0"/>
              </a:rPr>
              <a:t># note that braces () are necessary here for multiple exceptions</a:t>
            </a:r>
            <a:r>
              <a:rPr lang="en-US" altLang="uk-UA" sz="1600" dirty="0">
                <a:solidFill>
                  <a:srgbClr val="000000"/>
                </a:solidFill>
                <a:latin typeface="Consolas" panose="020B0609020204030204" pitchFamily="49" charset="0"/>
              </a:rPr>
              <a:t> </a:t>
            </a:r>
          </a:p>
          <a:p>
            <a:pPr>
              <a:spcBef>
                <a:spcPct val="0"/>
              </a:spcBef>
            </a:pPr>
            <a:r>
              <a:rPr lang="en-US" altLang="uk-UA" sz="1600" dirty="0">
                <a:solidFill>
                  <a:srgbClr val="0070C0"/>
                </a:solidFill>
                <a:latin typeface="Consolas" panose="020B0609020204030204" pitchFamily="49" charset="0"/>
              </a:rPr>
              <a:t>except </a:t>
            </a:r>
            <a:r>
              <a:rPr lang="en-US" altLang="uk-UA" sz="1600" dirty="0" err="1">
                <a:solidFill>
                  <a:schemeClr val="accent2"/>
                </a:solidFill>
                <a:latin typeface="Consolas" panose="020B0609020204030204" pitchFamily="49" charset="0"/>
              </a:rPr>
              <a:t>ValueError</a:t>
            </a:r>
            <a:r>
              <a:rPr lang="en-US" altLang="uk-UA" sz="1600" dirty="0">
                <a:latin typeface="Consolas" panose="020B0609020204030204" pitchFamily="49" charset="0"/>
              </a:rPr>
              <a:t>:</a:t>
            </a:r>
          </a:p>
          <a:p>
            <a:pPr lvl="0">
              <a:spcBef>
                <a:spcPct val="0"/>
              </a:spcBef>
            </a:pPr>
            <a:r>
              <a:rPr lang="en-US" altLang="uk-UA" sz="1600" dirty="0">
                <a:solidFill>
                  <a:srgbClr val="0070C0"/>
                </a:solidFill>
                <a:latin typeface="Consolas" panose="020B0609020204030204" pitchFamily="49" charset="0"/>
              </a:rPr>
              <a:t>    </a:t>
            </a:r>
            <a:r>
              <a:rPr lang="en-US" altLang="uk-UA" sz="1600" dirty="0">
                <a:latin typeface="Consolas" panose="020B0609020204030204" pitchFamily="49" charset="0"/>
              </a:rPr>
              <a:t>print(</a:t>
            </a:r>
            <a:r>
              <a:rPr lang="en-US" altLang="uk-UA" sz="1600" dirty="0">
                <a:solidFill>
                  <a:srgbClr val="C00000"/>
                </a:solidFill>
                <a:latin typeface="Consolas" panose="020B0609020204030204" pitchFamily="49" charset="0"/>
              </a:rPr>
              <a:t>"Value Error!"</a:t>
            </a:r>
            <a:r>
              <a:rPr lang="en-US" altLang="uk-UA" sz="1600" dirty="0">
                <a:latin typeface="Consolas" panose="020B0609020204030204" pitchFamily="49" charset="0"/>
              </a:rPr>
              <a:t>)</a:t>
            </a:r>
          </a:p>
          <a:p>
            <a:pPr lvl="0">
              <a:spcBef>
                <a:spcPct val="0"/>
              </a:spcBef>
            </a:pPr>
            <a:r>
              <a:rPr lang="en-US" altLang="uk-UA" sz="1600" dirty="0">
                <a:solidFill>
                  <a:srgbClr val="0070C0"/>
                </a:solidFill>
                <a:latin typeface="Consolas" panose="020B0609020204030204" pitchFamily="49" charset="0"/>
              </a:rPr>
              <a:t>except</a:t>
            </a:r>
            <a:r>
              <a:rPr lang="en-US" altLang="uk-UA" sz="1600" dirty="0">
                <a:solidFill>
                  <a:srgbClr val="000000"/>
                </a:solidFill>
                <a:latin typeface="Consolas" panose="020B0609020204030204" pitchFamily="49" charset="0"/>
              </a:rPr>
              <a:t> </a:t>
            </a:r>
            <a:r>
              <a:rPr lang="en-US" altLang="uk-UA" sz="1600" dirty="0" err="1">
                <a:solidFill>
                  <a:schemeClr val="accent2"/>
                </a:solidFill>
                <a:latin typeface="Consolas" panose="020B0609020204030204" pitchFamily="49" charset="0"/>
              </a:rPr>
              <a:t>NameError</a:t>
            </a:r>
            <a:r>
              <a:rPr lang="en-US" altLang="uk-UA" sz="1600" dirty="0">
                <a:solidFill>
                  <a:srgbClr val="000000"/>
                </a:solidFill>
                <a:latin typeface="Consolas" panose="020B0609020204030204" pitchFamily="49" charset="0"/>
              </a:rPr>
              <a:t>: </a:t>
            </a:r>
          </a:p>
          <a:p>
            <a:pPr lvl="0">
              <a:spcBef>
                <a:spcPct val="0"/>
              </a:spcBef>
            </a:pPr>
            <a:r>
              <a:rPr lang="en-US" altLang="uk-UA" sz="1600" dirty="0">
                <a:solidFill>
                  <a:srgbClr val="000000"/>
                </a:solidFill>
                <a:latin typeface="Consolas" panose="020B0609020204030204" pitchFamily="49" charset="0"/>
              </a:rPr>
              <a:t>    </a:t>
            </a:r>
            <a:r>
              <a:rPr lang="en-US" altLang="uk-UA" sz="1600" dirty="0">
                <a:latin typeface="Consolas" panose="020B0609020204030204" pitchFamily="49" charset="0"/>
              </a:rPr>
              <a:t>print(</a:t>
            </a:r>
            <a:r>
              <a:rPr lang="en-US" altLang="uk-UA" sz="1600" dirty="0">
                <a:solidFill>
                  <a:srgbClr val="C00000"/>
                </a:solidFill>
                <a:latin typeface="Consolas" panose="020B0609020204030204" pitchFamily="49" charset="0"/>
              </a:rPr>
              <a:t>"</a:t>
            </a:r>
            <a:r>
              <a:rPr lang="en-US" altLang="uk-UA" sz="1600" dirty="0" err="1">
                <a:solidFill>
                  <a:srgbClr val="C00000"/>
                </a:solidFill>
                <a:latin typeface="Consolas" panose="020B0609020204030204" pitchFamily="49" charset="0"/>
              </a:rPr>
              <a:t>NameError</a:t>
            </a:r>
            <a:r>
              <a:rPr lang="en-US" altLang="uk-UA" sz="1600" dirty="0">
                <a:solidFill>
                  <a:srgbClr val="C00000"/>
                </a:solidFill>
                <a:latin typeface="Consolas" panose="020B0609020204030204" pitchFamily="49" charset="0"/>
              </a:rPr>
              <a:t>!</a:t>
            </a:r>
            <a:r>
              <a:rPr lang="en-US" altLang="uk-UA" sz="1600" dirty="0">
                <a:latin typeface="Consolas" panose="020B0609020204030204" pitchFamily="49" charset="0"/>
              </a:rPr>
              <a:t>)</a:t>
            </a:r>
            <a:r>
              <a:rPr lang="en-US" altLang="uk-UA" sz="1600" dirty="0">
                <a:solidFill>
                  <a:schemeClr val="tx1"/>
                </a:solidFill>
                <a:latin typeface="Consolas" panose="020B0609020204030204" pitchFamily="49" charset="0"/>
              </a:rPr>
              <a:t>)</a:t>
            </a: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70C0"/>
                </a:solidFill>
                <a:latin typeface="Consolas" panose="020B0609020204030204" pitchFamily="49" charset="0"/>
              </a:rPr>
              <a:t>except </a:t>
            </a:r>
            <a:r>
              <a:rPr lang="en-US" altLang="uk-UA" sz="1600" dirty="0" err="1">
                <a:solidFill>
                  <a:schemeClr val="accent2"/>
                </a:solidFill>
                <a:latin typeface="Consolas" panose="020B0609020204030204" pitchFamily="49" charset="0"/>
              </a:rPr>
              <a:t>ZeroDivisionError</a:t>
            </a:r>
            <a:r>
              <a:rPr lang="en-US" altLang="uk-UA" sz="1600" dirty="0">
                <a:latin typeface="Consolas" panose="020B0609020204030204" pitchFamily="49" charset="0"/>
              </a:rPr>
              <a:t>:</a:t>
            </a:r>
          </a:p>
          <a:p>
            <a:pPr lvl="0">
              <a:spcBef>
                <a:spcPct val="0"/>
              </a:spcBef>
            </a:pPr>
            <a:r>
              <a:rPr lang="en-US" altLang="uk-UA" sz="1600" dirty="0">
                <a:solidFill>
                  <a:srgbClr val="000000"/>
                </a:solidFill>
                <a:latin typeface="Consolas" panose="020B0609020204030204" pitchFamily="49" charset="0"/>
              </a:rPr>
              <a:t>    </a:t>
            </a:r>
            <a:r>
              <a:rPr lang="en-US" altLang="uk-UA" sz="1600" dirty="0">
                <a:latin typeface="Consolas" panose="020B0609020204030204" pitchFamily="49" charset="0"/>
              </a:rPr>
              <a:t>print(</a:t>
            </a:r>
            <a:r>
              <a:rPr lang="en-US" altLang="uk-UA" sz="1600" dirty="0">
                <a:solidFill>
                  <a:srgbClr val="C00000"/>
                </a:solidFill>
                <a:latin typeface="Consolas" panose="020B0609020204030204" pitchFamily="49" charset="0"/>
              </a:rPr>
              <a:t>"</a:t>
            </a:r>
            <a:r>
              <a:rPr lang="en-US" altLang="uk-UA" sz="1600" dirty="0" err="1">
                <a:solidFill>
                  <a:srgbClr val="C00000"/>
                </a:solidFill>
                <a:latin typeface="Consolas" panose="020B0609020204030204" pitchFamily="49" charset="0"/>
              </a:rPr>
              <a:t>ZeroDivisionError</a:t>
            </a:r>
            <a:r>
              <a:rPr lang="en-US" altLang="uk-UA" sz="1600" dirty="0">
                <a:solidFill>
                  <a:srgbClr val="C00000"/>
                </a:solidFill>
                <a:latin typeface="Consolas" panose="020B0609020204030204" pitchFamily="49" charset="0"/>
              </a:rPr>
              <a:t>!"</a:t>
            </a:r>
            <a:r>
              <a:rPr lang="en-US" altLang="uk-UA" sz="1600" dirty="0">
                <a:latin typeface="Consolas" panose="020B0609020204030204" pitchFamily="49" charset="0"/>
              </a:rPr>
              <a:t>)</a:t>
            </a:r>
          </a:p>
          <a:p>
            <a:pPr lvl="0">
              <a:spcBef>
                <a:spcPct val="0"/>
              </a:spcBef>
            </a:pPr>
            <a:r>
              <a:rPr lang="en-US" altLang="uk-UA" sz="1600" dirty="0">
                <a:solidFill>
                  <a:srgbClr val="0070C0"/>
                </a:solidFill>
                <a:latin typeface="Consolas" panose="020B0609020204030204" pitchFamily="49" charset="0"/>
              </a:rPr>
              <a:t>except:</a:t>
            </a:r>
          </a:p>
          <a:p>
            <a:pPr>
              <a:spcBef>
                <a:spcPct val="0"/>
              </a:spcBef>
            </a:pPr>
            <a:r>
              <a:rPr lang="en-US" altLang="uk-UA" sz="1600" dirty="0">
                <a:solidFill>
                  <a:srgbClr val="0070C0"/>
                </a:solidFill>
                <a:latin typeface="Consolas" panose="020B0609020204030204" pitchFamily="49" charset="0"/>
              </a:rPr>
              <a:t>    </a:t>
            </a:r>
            <a:r>
              <a:rPr lang="en-US" altLang="uk-UA" sz="1600" dirty="0">
                <a:latin typeface="Consolas" panose="020B0609020204030204" pitchFamily="49" charset="0"/>
              </a:rPr>
              <a:t>print(</a:t>
            </a:r>
            <a:r>
              <a:rPr lang="en-US" altLang="uk-UA" sz="1600" dirty="0">
                <a:solidFill>
                  <a:srgbClr val="C00000"/>
                </a:solidFill>
                <a:latin typeface="Consolas" panose="020B0609020204030204" pitchFamily="49" charset="0"/>
              </a:rPr>
              <a:t>"Error!"</a:t>
            </a:r>
            <a:r>
              <a:rPr lang="en-US" altLang="uk-UA" sz="1600" dirty="0">
                <a:latin typeface="Consolas" panose="020B0609020204030204" pitchFamily="49" charset="0"/>
              </a:rPr>
              <a:t>)</a:t>
            </a:r>
          </a:p>
          <a:p>
            <a:pPr lvl="0">
              <a:spcBef>
                <a:spcPct val="0"/>
              </a:spcBef>
            </a:pPr>
            <a:endParaRPr lang="en-US" altLang="uk-UA" sz="1600" dirty="0">
              <a:latin typeface="Consolas" panose="020B0609020204030204" pitchFamily="49" charset="0"/>
            </a:endParaRPr>
          </a:p>
          <a:p>
            <a:endParaRPr lang="en-US" dirty="0"/>
          </a:p>
          <a:p>
            <a:pPr lvl="0">
              <a:spcBef>
                <a:spcPct val="0"/>
              </a:spcBef>
            </a:pPr>
            <a:r>
              <a:rPr lang="en-US" altLang="uk-UA" sz="1600" dirty="0">
                <a:solidFill>
                  <a:schemeClr val="tx1"/>
                </a:solidFill>
                <a:latin typeface="Consolas" panose="020B0609020204030204" pitchFamily="49" charset="0"/>
              </a:rPr>
              <a:t>)</a:t>
            </a:r>
            <a:endParaRPr lang="uk-UA" altLang="uk-UA" sz="1600" dirty="0">
              <a:latin typeface="Consolas" panose="020B0609020204030204" pitchFamily="49" charset="0"/>
            </a:endParaRPr>
          </a:p>
        </p:txBody>
      </p:sp>
    </p:spTree>
    <p:extLst>
      <p:ext uri="{BB962C8B-B14F-4D97-AF65-F5344CB8AC3E}">
        <p14:creationId xmlns:p14="http://schemas.microsoft.com/office/powerpoint/2010/main" val="1993948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Handling Exceptions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330200" y="1960880"/>
            <a:ext cx="9845040" cy="3850640"/>
          </a:xfrm>
        </p:spPr>
        <p:txBody>
          <a:bodyPr/>
          <a:lstStyle/>
          <a:p>
            <a:pPr lvl="0" eaLnBrk="0" fontAlgn="base" hangingPunct="0">
              <a:spcBef>
                <a:spcPct val="0"/>
              </a:spcBef>
              <a:spcAft>
                <a:spcPct val="0"/>
              </a:spcAft>
            </a:pPr>
            <a:endParaRPr lang="en-US" altLang="uk-UA" sz="1600" dirty="0">
              <a:solidFill>
                <a:srgbClr val="000000"/>
              </a:solidFill>
              <a:latin typeface="Verdana" panose="020B0604030504040204" pitchFamily="34" charset="0"/>
            </a:endParaRPr>
          </a:p>
          <a:p>
            <a:pPr lvl="0" eaLnBrk="0" fontAlgn="base" hangingPunct="0">
              <a:spcBef>
                <a:spcPct val="0"/>
              </a:spcBef>
              <a:spcAft>
                <a:spcPct val="0"/>
              </a:spcAft>
            </a:pPr>
            <a:r>
              <a:rPr lang="en-US" altLang="uk-UA" sz="1600" dirty="0">
                <a:solidFill>
                  <a:srgbClr val="000000"/>
                </a:solidFill>
                <a:latin typeface="Verdana" panose="020B0604030504040204" pitchFamily="34" charset="0"/>
              </a:rPr>
              <a:t>We</a:t>
            </a:r>
            <a:r>
              <a:rPr lang="uk-UA" altLang="uk-UA" sz="1600" dirty="0">
                <a:solidFill>
                  <a:srgbClr val="000000"/>
                </a:solidFill>
                <a:latin typeface="Verdana" panose="020B0604030504040204" pitchFamily="34" charset="0"/>
              </a:rPr>
              <a:t> can use the </a:t>
            </a:r>
            <a:r>
              <a:rPr lang="uk-UA" altLang="uk-UA" sz="1600" b="1" dirty="0">
                <a:solidFill>
                  <a:srgbClr val="C00000"/>
                </a:solidFill>
                <a:latin typeface="Consolas" panose="020B0609020204030204" pitchFamily="49" charset="0"/>
              </a:rPr>
              <a:t>else</a:t>
            </a:r>
            <a:r>
              <a:rPr lang="uk-UA" altLang="uk-UA" sz="1600" dirty="0">
                <a:solidFill>
                  <a:srgbClr val="000000"/>
                </a:solidFill>
                <a:latin typeface="Verdana" panose="020B0604030504040204" pitchFamily="34" charset="0"/>
              </a:rPr>
              <a:t> keyword to define a block of code to be executed if no errors were raised:</a:t>
            </a:r>
            <a:r>
              <a:rPr lang="uk-UA" altLang="uk-UA" sz="1050" dirty="0">
                <a:solidFill>
                  <a:schemeClr val="tx1"/>
                </a:solidFill>
              </a:rPr>
              <a:t> </a:t>
            </a:r>
            <a:endParaRPr lang="uk-UA" altLang="uk-UA" sz="2800" dirty="0">
              <a:solidFill>
                <a:schemeClr val="tx1"/>
              </a:solidFill>
              <a:latin typeface="Arial" panose="020B0604020202020204" pitchFamily="34" charset="0"/>
            </a:endParaRPr>
          </a:p>
        </p:txBody>
      </p:sp>
      <p:sp>
        <p:nvSpPr>
          <p:cNvPr id="8" name="Text Placeholder 6">
            <a:extLst>
              <a:ext uri="{FF2B5EF4-FFF2-40B4-BE49-F238E27FC236}">
                <a16:creationId xmlns:a16="http://schemas.microsoft.com/office/drawing/2014/main" id="{B89DB54A-585B-4060-8949-8166B079DFF6}"/>
              </a:ext>
            </a:extLst>
          </p:cNvPr>
          <p:cNvSpPr txBox="1">
            <a:spLocks/>
          </p:cNvSpPr>
          <p:nvPr/>
        </p:nvSpPr>
        <p:spPr>
          <a:xfrm>
            <a:off x="4972485" y="3479801"/>
            <a:ext cx="6904555" cy="1935479"/>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pPr>
            <a:r>
              <a:rPr lang="uk-UA" altLang="uk-UA" sz="1600" dirty="0">
                <a:solidFill>
                  <a:srgbClr val="006699"/>
                </a:solidFill>
                <a:latin typeface="Consolas" panose="020B0609020204030204" pitchFamily="49" charset="0"/>
              </a:rPr>
              <a:t>try</a:t>
            </a:r>
            <a:r>
              <a:rPr lang="uk-UA" altLang="uk-UA" sz="1600" dirty="0">
                <a:solidFill>
                  <a:srgbClr val="0000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r>
              <a:rPr lang="uk-UA" altLang="uk-UA" sz="1600" dirty="0">
                <a:latin typeface="Consolas" panose="020B0609020204030204" pitchFamily="49" charset="0"/>
              </a:rPr>
              <a:t>   </a:t>
            </a:r>
            <a:r>
              <a:rPr lang="en-US" sz="1600" dirty="0">
                <a:latin typeface="Consolas" panose="020B0609020204030204" pitchFamily="49" charset="0"/>
              </a:rPr>
              <a:t>f = </a:t>
            </a:r>
            <a:r>
              <a:rPr lang="en-US" sz="1600" dirty="0">
                <a:solidFill>
                  <a:srgbClr val="0070C0"/>
                </a:solidFill>
                <a:latin typeface="Consolas" panose="020B0609020204030204" pitchFamily="49" charset="0"/>
              </a:rPr>
              <a:t>open</a:t>
            </a:r>
            <a:r>
              <a:rPr lang="en-US" sz="1600" dirty="0">
                <a:latin typeface="Consolas" panose="020B0609020204030204" pitchFamily="49" charset="0"/>
              </a:rPr>
              <a:t>(</a:t>
            </a:r>
            <a:r>
              <a:rPr lang="uk-UA" altLang="uk-UA" sz="1600" dirty="0">
                <a:solidFill>
                  <a:srgbClr val="C00000"/>
                </a:solidFill>
                <a:latin typeface="Consolas" panose="020B0609020204030204" pitchFamily="49" charset="0"/>
              </a:rPr>
              <a:t>"</a:t>
            </a:r>
            <a:r>
              <a:rPr lang="en-US" sz="1600" dirty="0">
                <a:solidFill>
                  <a:srgbClr val="C00000"/>
                </a:solidFill>
                <a:latin typeface="Consolas" panose="020B0609020204030204" pitchFamily="49" charset="0"/>
              </a:rPr>
              <a:t>newfile.txt</a:t>
            </a:r>
            <a:r>
              <a:rPr lang="uk-UA" altLang="uk-UA" sz="1600" dirty="0">
                <a:solidFill>
                  <a:srgbClr val="C00000"/>
                </a:solidFill>
                <a:latin typeface="Consolas" panose="020B0609020204030204" pitchFamily="49" charset="0"/>
              </a:rPr>
              <a:t>"</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f.write</a:t>
            </a:r>
            <a:r>
              <a:rPr lang="en-US" sz="1600" dirty="0">
                <a:latin typeface="Consolas" panose="020B0609020204030204" pitchFamily="49" charset="0"/>
              </a:rPr>
              <a:t>(</a:t>
            </a:r>
            <a:r>
              <a:rPr lang="uk-UA" altLang="uk-UA" sz="1600" dirty="0">
                <a:solidFill>
                  <a:srgbClr val="C00000"/>
                </a:solidFill>
                <a:latin typeface="Consolas" panose="020B0609020204030204" pitchFamily="49" charset="0"/>
              </a:rPr>
              <a:t>"Second element</a:t>
            </a:r>
            <a:r>
              <a:rPr lang="en-US" altLang="uk-UA" sz="1600" dirty="0">
                <a:solidFill>
                  <a:srgbClr val="C00000"/>
                </a:solidFill>
                <a:latin typeface="Consolas" panose="020B0609020204030204" pitchFamily="49" charset="0"/>
              </a:rPr>
              <a:t>: </a:t>
            </a:r>
            <a:r>
              <a:rPr lang="uk-UA" altLang="uk-UA" sz="1600" dirty="0">
                <a:solidFill>
                  <a:srgbClr val="C00000"/>
                </a:solidFill>
                <a:latin typeface="Consolas" panose="020B0609020204030204" pitchFamily="49" charset="0"/>
              </a:rPr>
              <a:t>"</a:t>
            </a:r>
            <a:r>
              <a:rPr lang="en-US" sz="1600" dirty="0">
                <a:latin typeface="Consolas" panose="020B0609020204030204" pitchFamily="49" charset="0"/>
              </a:rPr>
              <a:t>)</a:t>
            </a:r>
          </a:p>
          <a:p>
            <a:pPr lvl="0">
              <a:spcBef>
                <a:spcPct val="0"/>
              </a:spcBef>
            </a:pPr>
            <a:r>
              <a:rPr lang="uk-UA" altLang="uk-UA" sz="1600" dirty="0">
                <a:solidFill>
                  <a:srgbClr val="006699"/>
                </a:solidFill>
                <a:latin typeface="Consolas" panose="020B0609020204030204" pitchFamily="49" charset="0"/>
              </a:rPr>
              <a:t>except</a:t>
            </a:r>
            <a:r>
              <a:rPr lang="uk-UA" altLang="uk-UA" sz="1600" dirty="0">
                <a:solidFill>
                  <a:srgbClr val="0000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r>
              <a:rPr lang="uk-UA" altLang="uk-UA" sz="1600" dirty="0">
                <a:latin typeface="Consolas" panose="020B0609020204030204" pitchFamily="49" charset="0"/>
              </a:rPr>
              <a:t>print</a:t>
            </a:r>
            <a:r>
              <a:rPr lang="en-US" altLang="uk-UA" sz="1600" dirty="0">
                <a:latin typeface="Consolas" panose="020B0609020204030204" pitchFamily="49" charset="0"/>
              </a:rPr>
              <a:t>(</a:t>
            </a:r>
            <a:r>
              <a:rPr lang="en-US" sz="1600" dirty="0">
                <a:solidFill>
                  <a:srgbClr val="C00000"/>
                </a:solidFill>
                <a:latin typeface="Consolas" panose="020B0609020204030204" pitchFamily="49" charset="0"/>
              </a:rPr>
              <a:t>"Something went wrong when writing to the file"</a:t>
            </a:r>
            <a:r>
              <a:rPr lang="en-US" sz="1600" dirty="0">
                <a:latin typeface="Consolas" panose="020B0609020204030204" pitchFamily="49" charset="0"/>
              </a:rPr>
              <a:t>)</a:t>
            </a:r>
          </a:p>
          <a:p>
            <a:pPr lvl="0">
              <a:spcBef>
                <a:spcPct val="0"/>
              </a:spcBef>
            </a:pPr>
            <a:r>
              <a:rPr lang="en-US" altLang="uk-UA" sz="1600" dirty="0">
                <a:solidFill>
                  <a:srgbClr val="006699"/>
                </a:solidFill>
                <a:latin typeface="Consolas" panose="020B0609020204030204" pitchFamily="49" charset="0"/>
              </a:rPr>
              <a:t>else:</a:t>
            </a:r>
          </a:p>
          <a:p>
            <a:pPr lvl="0">
              <a:spcBef>
                <a:spcPct val="0"/>
              </a:spcBef>
            </a:pPr>
            <a:r>
              <a:rPr lang="en-US" altLang="uk-UA" sz="1600" dirty="0">
                <a:solidFill>
                  <a:srgbClr val="006699"/>
                </a:solidFill>
                <a:latin typeface="Consolas" panose="020B0609020204030204" pitchFamily="49" charset="0"/>
              </a:rPr>
              <a:t>    </a:t>
            </a:r>
            <a:r>
              <a:rPr lang="uk-UA" altLang="uk-UA" sz="1600" dirty="0">
                <a:latin typeface="Consolas" panose="020B0609020204030204" pitchFamily="49" charset="0"/>
              </a:rPr>
              <a:t>print</a:t>
            </a:r>
            <a:r>
              <a:rPr lang="en-US" altLang="uk-UA" sz="1600" dirty="0">
                <a:latin typeface="Consolas" panose="020B0609020204030204" pitchFamily="49" charset="0"/>
              </a:rPr>
              <a:t>(</a:t>
            </a:r>
            <a:r>
              <a:rPr lang="en-US" sz="1600" dirty="0">
                <a:solidFill>
                  <a:srgbClr val="C00000"/>
                </a:solidFill>
                <a:latin typeface="Consolas" panose="020B0609020204030204" pitchFamily="49" charset="0"/>
              </a:rPr>
              <a:t>"Nothing went wrong"</a:t>
            </a:r>
            <a:r>
              <a:rPr lang="en-US" sz="1600" dirty="0">
                <a:latin typeface="Consolas" panose="020B0609020204030204" pitchFamily="49" charset="0"/>
              </a:rPr>
              <a:t>)</a:t>
            </a:r>
            <a:endParaRPr lang="uk-UA" altLang="uk-UA" sz="1600" dirty="0">
              <a:latin typeface="Consolas" panose="020B0609020204030204" pitchFamily="49" charset="0"/>
            </a:endParaRPr>
          </a:p>
        </p:txBody>
      </p:sp>
      <p:pic>
        <p:nvPicPr>
          <p:cNvPr id="3" name="Picture 2">
            <a:extLst>
              <a:ext uri="{FF2B5EF4-FFF2-40B4-BE49-F238E27FC236}">
                <a16:creationId xmlns:a16="http://schemas.microsoft.com/office/drawing/2014/main" id="{DCD8C76A-0F80-42BD-8CB1-9B59B53C5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51" y="2794000"/>
            <a:ext cx="4716799" cy="3190240"/>
          </a:xfrm>
          <a:prstGeom prst="rect">
            <a:avLst/>
          </a:prstGeom>
        </p:spPr>
      </p:pic>
    </p:spTree>
    <p:extLst>
      <p:ext uri="{BB962C8B-B14F-4D97-AF65-F5344CB8AC3E}">
        <p14:creationId xmlns:p14="http://schemas.microsoft.com/office/powerpoint/2010/main" val="2957791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Handling Exceptions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330200" y="1960880"/>
            <a:ext cx="11323320" cy="3850640"/>
          </a:xfrm>
        </p:spPr>
        <p:txBody>
          <a:bodyPr/>
          <a:lstStyle/>
          <a:p>
            <a:pPr lvl="0" eaLnBrk="0" fontAlgn="base" hangingPunct="0">
              <a:spcBef>
                <a:spcPct val="0"/>
              </a:spcBef>
              <a:spcAft>
                <a:spcPct val="0"/>
              </a:spcAft>
            </a:pPr>
            <a:r>
              <a:rPr lang="uk-UA" altLang="uk-UA" sz="1600" dirty="0">
                <a:solidFill>
                  <a:srgbClr val="000000"/>
                </a:solidFill>
                <a:latin typeface="Verdana" panose="020B0604030504040204" pitchFamily="34" charset="0"/>
              </a:rPr>
              <a:t>The </a:t>
            </a:r>
            <a:r>
              <a:rPr lang="uk-UA" altLang="uk-UA" sz="1600" b="1" dirty="0">
                <a:solidFill>
                  <a:srgbClr val="DC143C"/>
                </a:solidFill>
                <a:latin typeface="Consolas" panose="020B0609020204030204" pitchFamily="49" charset="0"/>
              </a:rPr>
              <a:t>finally</a:t>
            </a:r>
            <a:r>
              <a:rPr lang="uk-UA" altLang="uk-UA" sz="1600" dirty="0">
                <a:solidFill>
                  <a:srgbClr val="000000"/>
                </a:solidFill>
                <a:latin typeface="Verdana" panose="020B0604030504040204" pitchFamily="34" charset="0"/>
              </a:rPr>
              <a:t> block, if specified, will be executed regardless if the try block raises an error or not</a:t>
            </a:r>
            <a:r>
              <a:rPr lang="en-US" altLang="uk-UA" sz="1600" dirty="0">
                <a:solidFill>
                  <a:srgbClr val="000000"/>
                </a:solidFill>
                <a:latin typeface="Verdana" panose="020B0604030504040204" pitchFamily="34" charset="0"/>
              </a:rPr>
              <a:t>:</a:t>
            </a:r>
            <a:r>
              <a:rPr lang="uk-UA" altLang="uk-UA" sz="1050" dirty="0">
                <a:solidFill>
                  <a:schemeClr val="tx1"/>
                </a:solidFill>
              </a:rPr>
              <a:t> </a:t>
            </a:r>
            <a:endParaRPr lang="uk-UA" altLang="uk-UA" sz="2800" dirty="0">
              <a:solidFill>
                <a:schemeClr val="tx1"/>
              </a:solidFill>
              <a:latin typeface="Arial" panose="020B0604020202020204" pitchFamily="34" charset="0"/>
            </a:endParaRPr>
          </a:p>
        </p:txBody>
      </p:sp>
      <p:sp>
        <p:nvSpPr>
          <p:cNvPr id="8" name="Text Placeholder 6">
            <a:extLst>
              <a:ext uri="{FF2B5EF4-FFF2-40B4-BE49-F238E27FC236}">
                <a16:creationId xmlns:a16="http://schemas.microsoft.com/office/drawing/2014/main" id="{B89DB54A-585B-4060-8949-8166B079DFF6}"/>
              </a:ext>
            </a:extLst>
          </p:cNvPr>
          <p:cNvSpPr txBox="1">
            <a:spLocks/>
          </p:cNvSpPr>
          <p:nvPr/>
        </p:nvSpPr>
        <p:spPr>
          <a:xfrm>
            <a:off x="5120640" y="3144521"/>
            <a:ext cx="6904555" cy="2524759"/>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pPr>
            <a:r>
              <a:rPr lang="uk-UA" altLang="uk-UA" sz="1600" dirty="0">
                <a:solidFill>
                  <a:srgbClr val="006699"/>
                </a:solidFill>
                <a:latin typeface="Consolas" panose="020B0609020204030204" pitchFamily="49" charset="0"/>
              </a:rPr>
              <a:t>try</a:t>
            </a:r>
            <a:r>
              <a:rPr lang="uk-UA" altLang="uk-UA" sz="1600" dirty="0">
                <a:solidFill>
                  <a:srgbClr val="0000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r>
              <a:rPr lang="uk-UA" altLang="uk-UA" sz="1600" dirty="0">
                <a:latin typeface="Consolas" panose="020B0609020204030204" pitchFamily="49" charset="0"/>
              </a:rPr>
              <a:t>   </a:t>
            </a:r>
            <a:r>
              <a:rPr lang="en-US" sz="1600" dirty="0">
                <a:latin typeface="Consolas" panose="020B0609020204030204" pitchFamily="49" charset="0"/>
              </a:rPr>
              <a:t>f = </a:t>
            </a:r>
            <a:r>
              <a:rPr lang="en-US" sz="1600" dirty="0">
                <a:solidFill>
                  <a:srgbClr val="0070C0"/>
                </a:solidFill>
                <a:latin typeface="Consolas" panose="020B0609020204030204" pitchFamily="49" charset="0"/>
              </a:rPr>
              <a:t>open</a:t>
            </a:r>
            <a:r>
              <a:rPr lang="en-US" sz="1600" dirty="0">
                <a:latin typeface="Consolas" panose="020B0609020204030204" pitchFamily="49" charset="0"/>
              </a:rPr>
              <a:t>(</a:t>
            </a:r>
            <a:r>
              <a:rPr lang="uk-UA" altLang="uk-UA" sz="1600" dirty="0">
                <a:solidFill>
                  <a:srgbClr val="C00000"/>
                </a:solidFill>
                <a:latin typeface="Consolas" panose="020B0609020204030204" pitchFamily="49" charset="0"/>
              </a:rPr>
              <a:t>"</a:t>
            </a:r>
            <a:r>
              <a:rPr lang="en-US" sz="1600" dirty="0">
                <a:solidFill>
                  <a:srgbClr val="C00000"/>
                </a:solidFill>
                <a:latin typeface="Consolas" panose="020B0609020204030204" pitchFamily="49" charset="0"/>
              </a:rPr>
              <a:t>newfile.txt</a:t>
            </a:r>
            <a:r>
              <a:rPr lang="uk-UA" altLang="uk-UA" sz="1600" dirty="0">
                <a:solidFill>
                  <a:srgbClr val="C00000"/>
                </a:solidFill>
                <a:latin typeface="Consolas" panose="020B0609020204030204" pitchFamily="49" charset="0"/>
              </a:rPr>
              <a:t>"</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f.write</a:t>
            </a:r>
            <a:r>
              <a:rPr lang="en-US" sz="1600" dirty="0">
                <a:latin typeface="Consolas" panose="020B0609020204030204" pitchFamily="49" charset="0"/>
              </a:rPr>
              <a:t>(</a:t>
            </a:r>
            <a:r>
              <a:rPr lang="uk-UA" altLang="uk-UA" sz="1600" dirty="0">
                <a:solidFill>
                  <a:srgbClr val="C00000"/>
                </a:solidFill>
                <a:latin typeface="Consolas" panose="020B0609020204030204" pitchFamily="49" charset="0"/>
              </a:rPr>
              <a:t>"Second element</a:t>
            </a:r>
            <a:r>
              <a:rPr lang="en-US" altLang="uk-UA" sz="1600" dirty="0">
                <a:solidFill>
                  <a:srgbClr val="C00000"/>
                </a:solidFill>
                <a:latin typeface="Consolas" panose="020B0609020204030204" pitchFamily="49" charset="0"/>
              </a:rPr>
              <a:t>: </a:t>
            </a:r>
            <a:r>
              <a:rPr lang="uk-UA" altLang="uk-UA" sz="1600" dirty="0">
                <a:solidFill>
                  <a:srgbClr val="C00000"/>
                </a:solidFill>
                <a:latin typeface="Consolas" panose="020B0609020204030204" pitchFamily="49" charset="0"/>
              </a:rPr>
              <a:t>"</a:t>
            </a:r>
            <a:r>
              <a:rPr lang="en-US" sz="1600" dirty="0">
                <a:latin typeface="Consolas" panose="020B0609020204030204" pitchFamily="49" charset="0"/>
              </a:rPr>
              <a:t>)</a:t>
            </a:r>
          </a:p>
          <a:p>
            <a:pPr lvl="0">
              <a:spcBef>
                <a:spcPct val="0"/>
              </a:spcBef>
            </a:pPr>
            <a:r>
              <a:rPr lang="uk-UA" altLang="uk-UA" sz="1600" dirty="0">
                <a:solidFill>
                  <a:srgbClr val="006699"/>
                </a:solidFill>
                <a:latin typeface="Consolas" panose="020B0609020204030204" pitchFamily="49" charset="0"/>
              </a:rPr>
              <a:t>except</a:t>
            </a:r>
            <a:r>
              <a:rPr lang="uk-UA" altLang="uk-UA" sz="1600" dirty="0">
                <a:solidFill>
                  <a:srgbClr val="0000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r>
              <a:rPr lang="uk-UA" altLang="uk-UA" sz="1600" dirty="0">
                <a:latin typeface="Consolas" panose="020B0609020204030204" pitchFamily="49" charset="0"/>
              </a:rPr>
              <a:t>print</a:t>
            </a:r>
            <a:r>
              <a:rPr lang="en-US" altLang="uk-UA" sz="1600" dirty="0">
                <a:latin typeface="Consolas" panose="020B0609020204030204" pitchFamily="49" charset="0"/>
              </a:rPr>
              <a:t>(</a:t>
            </a:r>
            <a:r>
              <a:rPr lang="en-US" sz="1600" dirty="0">
                <a:solidFill>
                  <a:srgbClr val="C00000"/>
                </a:solidFill>
                <a:latin typeface="Consolas" panose="020B0609020204030204" pitchFamily="49" charset="0"/>
              </a:rPr>
              <a:t>"Something went wrong when writing to the file"</a:t>
            </a:r>
            <a:r>
              <a:rPr lang="en-US" sz="1600" dirty="0">
                <a:latin typeface="Consolas" panose="020B0609020204030204" pitchFamily="49" charset="0"/>
              </a:rPr>
              <a:t>)</a:t>
            </a:r>
          </a:p>
          <a:p>
            <a:pPr lvl="0">
              <a:spcBef>
                <a:spcPct val="0"/>
              </a:spcBef>
            </a:pPr>
            <a:r>
              <a:rPr lang="en-US" altLang="uk-UA" sz="1600" dirty="0">
                <a:solidFill>
                  <a:srgbClr val="006699"/>
                </a:solidFill>
                <a:latin typeface="Consolas" panose="020B0609020204030204" pitchFamily="49" charset="0"/>
              </a:rPr>
              <a:t>else:</a:t>
            </a:r>
          </a:p>
          <a:p>
            <a:pPr lvl="0">
              <a:spcBef>
                <a:spcPct val="0"/>
              </a:spcBef>
            </a:pPr>
            <a:r>
              <a:rPr lang="en-US" altLang="uk-UA" sz="1600" dirty="0">
                <a:solidFill>
                  <a:srgbClr val="006699"/>
                </a:solidFill>
                <a:latin typeface="Consolas" panose="020B0609020204030204" pitchFamily="49" charset="0"/>
              </a:rPr>
              <a:t>    </a:t>
            </a:r>
            <a:r>
              <a:rPr lang="uk-UA" altLang="uk-UA" sz="1600" dirty="0">
                <a:latin typeface="Consolas" panose="020B0609020204030204" pitchFamily="49" charset="0"/>
              </a:rPr>
              <a:t>print</a:t>
            </a:r>
            <a:r>
              <a:rPr lang="en-US" altLang="uk-UA" sz="1600" dirty="0">
                <a:latin typeface="Consolas" panose="020B0609020204030204" pitchFamily="49" charset="0"/>
              </a:rPr>
              <a:t>(</a:t>
            </a:r>
            <a:r>
              <a:rPr lang="en-US" sz="1600" dirty="0">
                <a:solidFill>
                  <a:srgbClr val="C00000"/>
                </a:solidFill>
                <a:latin typeface="Consolas" panose="020B0609020204030204" pitchFamily="49" charset="0"/>
              </a:rPr>
              <a:t>"Nothing went wrong"</a:t>
            </a:r>
            <a:r>
              <a:rPr lang="en-US" sz="1600" dirty="0">
                <a:latin typeface="Consolas" panose="020B0609020204030204" pitchFamily="49" charset="0"/>
              </a:rPr>
              <a:t>)</a:t>
            </a:r>
            <a:endParaRPr lang="en-US" altLang="uk-UA" sz="1600" dirty="0">
              <a:solidFill>
                <a:srgbClr val="006699"/>
              </a:solidFill>
              <a:latin typeface="Consolas" panose="020B0609020204030204" pitchFamily="49" charset="0"/>
            </a:endParaRPr>
          </a:p>
          <a:p>
            <a:pPr lvl="0">
              <a:spcBef>
                <a:spcPct val="0"/>
              </a:spcBef>
            </a:pPr>
            <a:r>
              <a:rPr lang="en-US" altLang="uk-UA" sz="1600" dirty="0" err="1">
                <a:solidFill>
                  <a:srgbClr val="006699"/>
                </a:solidFill>
                <a:latin typeface="Consolas" panose="020B0609020204030204" pitchFamily="49" charset="0"/>
              </a:rPr>
              <a:t>finaly</a:t>
            </a:r>
            <a:r>
              <a:rPr lang="uk-UA" altLang="uk-UA" sz="1600" dirty="0">
                <a:solidFill>
                  <a:srgbClr val="000000"/>
                </a:solidFill>
                <a:latin typeface="Consolas" panose="020B0609020204030204" pitchFamily="49" charset="0"/>
              </a:rPr>
              <a:t>:</a:t>
            </a: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0000"/>
                </a:solidFill>
                <a:latin typeface="Consolas" panose="020B0609020204030204" pitchFamily="49" charset="0"/>
              </a:rPr>
              <a:t>    </a:t>
            </a:r>
            <a:r>
              <a:rPr lang="en-US" sz="1600" dirty="0" err="1">
                <a:latin typeface="Consolas" panose="020B0609020204030204" pitchFamily="49" charset="0"/>
              </a:rPr>
              <a:t>f.close</a:t>
            </a:r>
            <a:r>
              <a:rPr lang="en-US" sz="1600" dirty="0">
                <a:latin typeface="Consolas" panose="020B0609020204030204" pitchFamily="49" charset="0"/>
              </a:rPr>
              <a:t>()</a:t>
            </a:r>
          </a:p>
          <a:p>
            <a:pPr lvl="0">
              <a:spcBef>
                <a:spcPct val="0"/>
              </a:spcBef>
            </a:pPr>
            <a:r>
              <a:rPr lang="en-US" altLang="uk-UA" sz="1600" dirty="0">
                <a:latin typeface="Consolas" panose="020B0609020204030204" pitchFamily="49" charset="0"/>
              </a:rPr>
              <a:t>    print(</a:t>
            </a:r>
            <a:r>
              <a:rPr lang="en-US" altLang="uk-UA" sz="1600" dirty="0">
                <a:solidFill>
                  <a:srgbClr val="C00000"/>
                </a:solidFill>
                <a:latin typeface="Consolas" panose="020B0609020204030204" pitchFamily="49" charset="0"/>
              </a:rPr>
              <a:t>"The 'try except' is finished</a:t>
            </a:r>
            <a:r>
              <a:rPr lang="en-US" sz="1600" dirty="0">
                <a:solidFill>
                  <a:srgbClr val="C00000"/>
                </a:solidFill>
                <a:latin typeface="Consolas" panose="020B0609020204030204" pitchFamily="49" charset="0"/>
              </a:rPr>
              <a:t>"</a:t>
            </a:r>
            <a:r>
              <a:rPr lang="en-US" sz="1600" dirty="0">
                <a:latin typeface="Consolas" panose="020B0609020204030204" pitchFamily="49" charset="0"/>
              </a:rPr>
              <a:t>)</a:t>
            </a:r>
            <a:endParaRPr lang="uk-UA" altLang="uk-UA" sz="1600" dirty="0">
              <a:solidFill>
                <a:srgbClr val="C00000"/>
              </a:solidFill>
              <a:latin typeface="Consolas" panose="020B0609020204030204" pitchFamily="49" charset="0"/>
            </a:endParaRPr>
          </a:p>
        </p:txBody>
      </p:sp>
      <p:pic>
        <p:nvPicPr>
          <p:cNvPr id="4" name="Picture 3">
            <a:extLst>
              <a:ext uri="{FF2B5EF4-FFF2-40B4-BE49-F238E27FC236}">
                <a16:creationId xmlns:a16="http://schemas.microsoft.com/office/drawing/2014/main" id="{7246412A-8ADE-4252-9A02-76E39DBE7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 y="2377440"/>
            <a:ext cx="5061571" cy="4207374"/>
          </a:xfrm>
          <a:prstGeom prst="rect">
            <a:avLst/>
          </a:prstGeom>
        </p:spPr>
      </p:pic>
    </p:spTree>
    <p:extLst>
      <p:ext uri="{BB962C8B-B14F-4D97-AF65-F5344CB8AC3E}">
        <p14:creationId xmlns:p14="http://schemas.microsoft.com/office/powerpoint/2010/main" val="1109944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ADE846-1C22-4F7A-AEAA-4B86F1CB0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170" y="0"/>
            <a:ext cx="3759830" cy="1747520"/>
          </a:xfrm>
          <a:prstGeom prst="rect">
            <a:avLst/>
          </a:prstGeom>
        </p:spPr>
      </p:pic>
      <p:sp>
        <p:nvSpPr>
          <p:cNvPr id="2" name="Title 1">
            <a:extLst>
              <a:ext uri="{FF2B5EF4-FFF2-40B4-BE49-F238E27FC236}">
                <a16:creationId xmlns:a16="http://schemas.microsoft.com/office/drawing/2014/main" id="{C45B39EF-A955-4208-9B31-27C3C279F6DE}"/>
              </a:ext>
            </a:extLst>
          </p:cNvPr>
          <p:cNvSpPr>
            <a:spLocks noGrp="1"/>
          </p:cNvSpPr>
          <p:nvPr>
            <p:ph type="title"/>
          </p:nvPr>
        </p:nvSpPr>
        <p:spPr/>
        <p:txBody>
          <a:bodyPr/>
          <a:lstStyle/>
          <a:p>
            <a:r>
              <a:rPr lang="en-US" dirty="0"/>
              <a:t>TIME TO PRACTICE</a:t>
            </a:r>
            <a:endParaRPr lang="uk-UA" dirty="0"/>
          </a:p>
        </p:txBody>
      </p:sp>
      <p:sp>
        <p:nvSpPr>
          <p:cNvPr id="11" name="Content Placeholder 2">
            <a:extLst>
              <a:ext uri="{FF2B5EF4-FFF2-40B4-BE49-F238E27FC236}">
                <a16:creationId xmlns:a16="http://schemas.microsoft.com/office/drawing/2014/main" id="{5B57A6D3-161B-4753-AD62-4F6C7E08CDFE}"/>
              </a:ext>
            </a:extLst>
          </p:cNvPr>
          <p:cNvSpPr>
            <a:spLocks noGrp="1"/>
          </p:cNvSpPr>
          <p:nvPr>
            <p:ph type="body" sz="quarter" idx="10"/>
          </p:nvPr>
        </p:nvSpPr>
        <p:spPr>
          <a:xfrm>
            <a:off x="584200" y="3012440"/>
            <a:ext cx="10820400" cy="1517105"/>
          </a:xfrm>
        </p:spPr>
        <p:txBody>
          <a:bodyPr>
            <a:noAutofit/>
          </a:bodyPr>
          <a:lstStyle/>
          <a:p>
            <a:pPr lvl="0" eaLnBrk="0" fontAlgn="base" hangingPunct="0">
              <a:spcBef>
                <a:spcPct val="0"/>
              </a:spcBef>
              <a:spcAft>
                <a:spcPct val="0"/>
              </a:spcAft>
            </a:pPr>
            <a:r>
              <a:rPr lang="en-US" altLang="uk-UA" sz="2400" dirty="0">
                <a:solidFill>
                  <a:srgbClr val="222222"/>
                </a:solidFill>
                <a:latin typeface="inherit"/>
              </a:rPr>
              <a:t>3. Write a program to calculate the divide of two numbers entered by the user sequentially through a comma, to predict the case of division by zero, cases of syntactic errors and cases of other exceptional situations. Use the else and finally blocks.</a:t>
            </a:r>
            <a:endParaRPr lang="uk-UA" altLang="uk-UA" sz="2000" dirty="0">
              <a:latin typeface="Arial" panose="020B0604020202020204" pitchFamily="34" charset="0"/>
            </a:endParaRPr>
          </a:p>
        </p:txBody>
      </p:sp>
    </p:spTree>
    <p:extLst>
      <p:ext uri="{BB962C8B-B14F-4D97-AF65-F5344CB8AC3E}">
        <p14:creationId xmlns:p14="http://schemas.microsoft.com/office/powerpoint/2010/main" val="1913756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a:t>Raising Exceptions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330200" y="1960880"/>
            <a:ext cx="9845040" cy="3850640"/>
          </a:xfrm>
        </p:spPr>
        <p:txBody>
          <a:bodyPr/>
          <a:lstStyle/>
          <a:p>
            <a:r>
              <a:rPr lang="en-US" sz="1600" dirty="0"/>
              <a:t>In Python programming, exceptions are raised when corresponding errors occur at run time, but we can forcefully raise it using the keyword raise.</a:t>
            </a:r>
          </a:p>
          <a:p>
            <a:endParaRPr lang="en-US" sz="1600" dirty="0"/>
          </a:p>
          <a:p>
            <a:endParaRPr lang="en-US" sz="1600" dirty="0"/>
          </a:p>
          <a:p>
            <a:r>
              <a:rPr lang="en-US" sz="1600" dirty="0"/>
              <a:t>The </a:t>
            </a:r>
            <a:r>
              <a:rPr lang="en-US" sz="1600" b="1" dirty="0">
                <a:solidFill>
                  <a:srgbClr val="C00000"/>
                </a:solidFill>
              </a:rPr>
              <a:t>raise</a:t>
            </a:r>
            <a:r>
              <a:rPr lang="en-US" sz="1600" dirty="0"/>
              <a:t> statement allows the programmer to force a specific exception to occur. The sole argument in raise indicates the exception to be raised. This must be either an exception instance or an exception class (a class that derives from Exception).</a:t>
            </a:r>
            <a:endParaRPr lang="uk-UA" sz="1600" dirty="0"/>
          </a:p>
        </p:txBody>
      </p:sp>
      <p:sp>
        <p:nvSpPr>
          <p:cNvPr id="8" name="Text Placeholder 6">
            <a:extLst>
              <a:ext uri="{FF2B5EF4-FFF2-40B4-BE49-F238E27FC236}">
                <a16:creationId xmlns:a16="http://schemas.microsoft.com/office/drawing/2014/main" id="{B89DB54A-585B-4060-8949-8166B079DFF6}"/>
              </a:ext>
            </a:extLst>
          </p:cNvPr>
          <p:cNvSpPr txBox="1">
            <a:spLocks/>
          </p:cNvSpPr>
          <p:nvPr/>
        </p:nvSpPr>
        <p:spPr>
          <a:xfrm>
            <a:off x="2484119" y="4247504"/>
            <a:ext cx="6578600" cy="1777376"/>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pPr>
            <a:r>
              <a:rPr lang="uk-UA" altLang="uk-UA" sz="1600" dirty="0">
                <a:solidFill>
                  <a:srgbClr val="0070C0"/>
                </a:solidFill>
                <a:latin typeface="Consolas" panose="020B0609020204030204" pitchFamily="49" charset="0"/>
              </a:rPr>
              <a:t>try:</a:t>
            </a:r>
            <a:r>
              <a:rPr lang="uk-UA" altLang="uk-UA" sz="1600" dirty="0">
                <a:solidFill>
                  <a:srgbClr val="000000"/>
                </a:solidFill>
                <a:latin typeface="Consolas" panose="020B0609020204030204" pitchFamily="49" charset="0"/>
              </a:rPr>
              <a:t> </a:t>
            </a: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0000"/>
                </a:solidFill>
                <a:latin typeface="Consolas" panose="020B0609020204030204" pitchFamily="49" charset="0"/>
              </a:rPr>
              <a:t>    value</a:t>
            </a:r>
            <a:r>
              <a:rPr lang="uk-UA" altLang="uk-UA" sz="1600" dirty="0">
                <a:solidFill>
                  <a:srgbClr val="000000"/>
                </a:solidFill>
                <a:latin typeface="Consolas" panose="020B0609020204030204" pitchFamily="49" charset="0"/>
              </a:rPr>
              <a:t> </a:t>
            </a:r>
            <a:r>
              <a:rPr lang="uk-UA" altLang="uk-UA" sz="1600" dirty="0">
                <a:solidFill>
                  <a:srgbClr val="0070C0"/>
                </a:solidFill>
                <a:latin typeface="Consolas" panose="020B0609020204030204" pitchFamily="49" charset="0"/>
              </a:rPr>
              <a:t>=</a:t>
            </a:r>
            <a:r>
              <a:rPr lang="uk-UA" altLang="uk-UA" sz="1600" dirty="0">
                <a:solidFill>
                  <a:srgbClr val="000000"/>
                </a:solidFill>
                <a:latin typeface="Consolas" panose="020B0609020204030204" pitchFamily="49" charset="0"/>
              </a:rPr>
              <a:t> </a:t>
            </a:r>
            <a:r>
              <a:rPr lang="uk-UA" altLang="uk-UA" sz="1600" dirty="0">
                <a:solidFill>
                  <a:srgbClr val="0070C0"/>
                </a:solidFill>
                <a:latin typeface="Consolas" panose="020B0609020204030204" pitchFamily="49" charset="0"/>
              </a:rPr>
              <a:t>int</a:t>
            </a:r>
            <a:r>
              <a:rPr lang="uk-UA" altLang="uk-UA" sz="1600" dirty="0">
                <a:solidFill>
                  <a:srgbClr val="000000"/>
                </a:solidFill>
                <a:latin typeface="Consolas" panose="020B0609020204030204" pitchFamily="49" charset="0"/>
              </a:rPr>
              <a:t>(input(</a:t>
            </a:r>
            <a:r>
              <a:rPr lang="uk-UA" altLang="uk-UA" sz="1600" dirty="0">
                <a:solidFill>
                  <a:srgbClr val="800000"/>
                </a:solidFill>
                <a:latin typeface="Consolas" panose="020B0609020204030204" pitchFamily="49" charset="0"/>
              </a:rPr>
              <a:t>"Enter a positive integer: "</a:t>
            </a:r>
            <a:r>
              <a:rPr lang="uk-UA" altLang="uk-UA" sz="1600" dirty="0">
                <a:solidFill>
                  <a:srgbClr val="000000"/>
                </a:solidFill>
                <a:latin typeface="Consolas" panose="020B0609020204030204" pitchFamily="49" charset="0"/>
              </a:rPr>
              <a:t>)) </a:t>
            </a: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0000"/>
                </a:solidFill>
                <a:latin typeface="Consolas" panose="020B0609020204030204" pitchFamily="49" charset="0"/>
              </a:rPr>
              <a:t>    </a:t>
            </a:r>
            <a:r>
              <a:rPr lang="uk-UA" altLang="uk-UA" sz="1600" dirty="0">
                <a:solidFill>
                  <a:srgbClr val="0070C0"/>
                </a:solidFill>
                <a:latin typeface="Consolas" panose="020B0609020204030204" pitchFamily="49" charset="0"/>
              </a:rPr>
              <a:t>if</a:t>
            </a:r>
            <a:r>
              <a:rPr lang="uk-UA" altLang="uk-UA" sz="1600" dirty="0">
                <a:solidFill>
                  <a:srgbClr val="000000"/>
                </a:solidFill>
                <a:latin typeface="Consolas" panose="020B0609020204030204" pitchFamily="49" charset="0"/>
              </a:rPr>
              <a:t> </a:t>
            </a:r>
            <a:r>
              <a:rPr lang="en-US" altLang="uk-UA" sz="1600" dirty="0">
                <a:solidFill>
                  <a:srgbClr val="000000"/>
                </a:solidFill>
                <a:latin typeface="Consolas" panose="020B0609020204030204" pitchFamily="49" charset="0"/>
              </a:rPr>
              <a:t>value</a:t>
            </a:r>
            <a:r>
              <a:rPr lang="uk-UA" altLang="uk-UA" sz="1600" dirty="0">
                <a:solidFill>
                  <a:srgbClr val="000000"/>
                </a:solidFill>
                <a:latin typeface="Consolas" panose="020B0609020204030204" pitchFamily="49" charset="0"/>
              </a:rPr>
              <a:t> </a:t>
            </a:r>
            <a:r>
              <a:rPr lang="uk-UA" altLang="uk-UA" sz="1600" dirty="0">
                <a:solidFill>
                  <a:srgbClr val="0070C0"/>
                </a:solidFill>
                <a:latin typeface="Consolas" panose="020B0609020204030204" pitchFamily="49" charset="0"/>
              </a:rPr>
              <a:t>&lt;=</a:t>
            </a:r>
            <a:r>
              <a:rPr lang="uk-UA" altLang="uk-UA" sz="1600" dirty="0">
                <a:solidFill>
                  <a:srgbClr val="000000"/>
                </a:solidFill>
                <a:latin typeface="Consolas" panose="020B0609020204030204" pitchFamily="49" charset="0"/>
              </a:rPr>
              <a:t> </a:t>
            </a:r>
            <a:r>
              <a:rPr lang="uk-UA" altLang="uk-UA" sz="1600" dirty="0">
                <a:solidFill>
                  <a:srgbClr val="800000"/>
                </a:solidFill>
                <a:latin typeface="Consolas" panose="020B0609020204030204" pitchFamily="49" charset="0"/>
              </a:rPr>
              <a:t>0</a:t>
            </a:r>
            <a:r>
              <a:rPr lang="uk-UA" altLang="uk-UA" sz="1600" dirty="0">
                <a:solidFill>
                  <a:srgbClr val="0070C0"/>
                </a:solidFill>
                <a:latin typeface="Consolas" panose="020B0609020204030204" pitchFamily="49" charset="0"/>
              </a:rPr>
              <a:t>:</a:t>
            </a:r>
            <a:r>
              <a:rPr lang="uk-UA" altLang="uk-UA" sz="1600" dirty="0">
                <a:solidFill>
                  <a:srgbClr val="000000"/>
                </a:solidFill>
                <a:latin typeface="Consolas" panose="020B0609020204030204" pitchFamily="49" charset="0"/>
              </a:rPr>
              <a:t> </a:t>
            </a: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0000"/>
                </a:solidFill>
                <a:latin typeface="Consolas" panose="020B0609020204030204" pitchFamily="49" charset="0"/>
              </a:rPr>
              <a:t>        </a:t>
            </a:r>
            <a:r>
              <a:rPr lang="uk-UA" altLang="uk-UA" sz="1600" dirty="0">
                <a:solidFill>
                  <a:srgbClr val="0070C0"/>
                </a:solidFill>
                <a:latin typeface="Consolas" panose="020B0609020204030204" pitchFamily="49" charset="0"/>
              </a:rPr>
              <a:t>raise</a:t>
            </a:r>
            <a:r>
              <a:rPr lang="uk-UA" altLang="uk-UA" sz="1600" dirty="0">
                <a:solidFill>
                  <a:srgbClr val="000000"/>
                </a:solidFill>
                <a:latin typeface="Consolas" panose="020B0609020204030204" pitchFamily="49" charset="0"/>
              </a:rPr>
              <a:t> </a:t>
            </a:r>
            <a:r>
              <a:rPr lang="uk-UA" altLang="uk-UA" sz="1600" dirty="0">
                <a:solidFill>
                  <a:schemeClr val="accent2"/>
                </a:solidFill>
                <a:latin typeface="Consolas" panose="020B0609020204030204" pitchFamily="49" charset="0"/>
              </a:rPr>
              <a:t>ValueError</a:t>
            </a:r>
            <a:r>
              <a:rPr lang="uk-UA" altLang="uk-UA" sz="1600" dirty="0">
                <a:solidFill>
                  <a:srgbClr val="000000"/>
                </a:solidFill>
                <a:latin typeface="Consolas" panose="020B0609020204030204" pitchFamily="49" charset="0"/>
              </a:rPr>
              <a:t>(</a:t>
            </a:r>
            <a:r>
              <a:rPr lang="uk-UA" altLang="uk-UA" sz="1600" dirty="0">
                <a:solidFill>
                  <a:srgbClr val="800000"/>
                </a:solidFill>
                <a:latin typeface="Consolas" panose="020B0609020204030204" pitchFamily="49" charset="0"/>
              </a:rPr>
              <a:t>"That is not a positive number!"</a:t>
            </a:r>
            <a:r>
              <a:rPr lang="uk-UA" altLang="uk-UA" sz="1600" dirty="0">
                <a:solidFill>
                  <a:srgbClr val="000000"/>
                </a:solidFill>
                <a:latin typeface="Consolas" panose="020B0609020204030204" pitchFamily="49" charset="0"/>
              </a:rPr>
              <a:t>) </a:t>
            </a:r>
            <a:endParaRPr lang="en-US" altLang="uk-UA" sz="1600" dirty="0">
              <a:solidFill>
                <a:srgbClr val="000000"/>
              </a:solidFill>
              <a:latin typeface="Consolas" panose="020B0609020204030204" pitchFamily="49" charset="0"/>
            </a:endParaRPr>
          </a:p>
          <a:p>
            <a:pPr lvl="0">
              <a:spcBef>
                <a:spcPct val="0"/>
              </a:spcBef>
            </a:pPr>
            <a:r>
              <a:rPr lang="uk-UA" altLang="uk-UA" sz="1600" dirty="0">
                <a:solidFill>
                  <a:srgbClr val="0070C0"/>
                </a:solidFill>
                <a:latin typeface="Consolas" panose="020B0609020204030204" pitchFamily="49" charset="0"/>
              </a:rPr>
              <a:t>except</a:t>
            </a:r>
            <a:r>
              <a:rPr lang="uk-UA" altLang="uk-UA" sz="1600" dirty="0">
                <a:solidFill>
                  <a:srgbClr val="000000"/>
                </a:solidFill>
                <a:latin typeface="Consolas" panose="020B0609020204030204" pitchFamily="49" charset="0"/>
              </a:rPr>
              <a:t> </a:t>
            </a:r>
            <a:r>
              <a:rPr lang="uk-UA" altLang="uk-UA" sz="1600" dirty="0">
                <a:solidFill>
                  <a:schemeClr val="accent2"/>
                </a:solidFill>
                <a:latin typeface="Consolas" panose="020B0609020204030204" pitchFamily="49" charset="0"/>
              </a:rPr>
              <a:t>ValueError</a:t>
            </a:r>
            <a:r>
              <a:rPr lang="uk-UA" altLang="uk-UA" sz="1600" dirty="0">
                <a:solidFill>
                  <a:srgbClr val="000000"/>
                </a:solidFill>
                <a:latin typeface="Consolas" panose="020B0609020204030204" pitchFamily="49" charset="0"/>
              </a:rPr>
              <a:t> </a:t>
            </a:r>
            <a:r>
              <a:rPr lang="uk-UA" altLang="uk-UA" sz="1600" dirty="0">
                <a:solidFill>
                  <a:srgbClr val="00008B"/>
                </a:solidFill>
                <a:latin typeface="Consolas" panose="020B0609020204030204" pitchFamily="49" charset="0"/>
              </a:rPr>
              <a:t>as</a:t>
            </a:r>
            <a:r>
              <a:rPr lang="uk-UA" altLang="uk-UA" sz="1600" dirty="0">
                <a:solidFill>
                  <a:srgbClr val="000000"/>
                </a:solidFill>
                <a:latin typeface="Consolas" panose="020B0609020204030204" pitchFamily="49" charset="0"/>
              </a:rPr>
              <a:t> e: </a:t>
            </a:r>
            <a:endParaRPr lang="en-US" altLang="uk-UA" sz="1600" dirty="0">
              <a:solidFill>
                <a:srgbClr val="000000"/>
              </a:solidFill>
              <a:latin typeface="Consolas" panose="020B0609020204030204" pitchFamily="49" charset="0"/>
            </a:endParaRPr>
          </a:p>
          <a:p>
            <a:pPr lvl="0">
              <a:spcBef>
                <a:spcPct val="0"/>
              </a:spcBef>
            </a:pPr>
            <a:r>
              <a:rPr lang="en-US" altLang="uk-UA" sz="1600" dirty="0">
                <a:solidFill>
                  <a:srgbClr val="00008B"/>
                </a:solidFill>
                <a:latin typeface="Consolas" panose="020B0609020204030204" pitchFamily="49" charset="0"/>
              </a:rPr>
              <a:t>    </a:t>
            </a:r>
            <a:r>
              <a:rPr lang="uk-UA" altLang="uk-UA" sz="1600" dirty="0">
                <a:latin typeface="Consolas" panose="020B0609020204030204" pitchFamily="49" charset="0"/>
              </a:rPr>
              <a:t>print</a:t>
            </a:r>
            <a:r>
              <a:rPr lang="uk-UA" altLang="uk-UA" sz="1600" dirty="0">
                <a:solidFill>
                  <a:srgbClr val="000000"/>
                </a:solidFill>
                <a:latin typeface="Consolas" panose="020B0609020204030204" pitchFamily="49" charset="0"/>
              </a:rPr>
              <a:t>(e)</a:t>
            </a:r>
            <a:r>
              <a:rPr lang="uk-UA" altLang="uk-UA" sz="1600" dirty="0">
                <a:solidFill>
                  <a:schemeClr val="tx1"/>
                </a:solidFill>
                <a:latin typeface="Consolas" panose="020B0609020204030204" pitchFamily="49" charset="0"/>
              </a:rPr>
              <a:t> </a:t>
            </a:r>
          </a:p>
        </p:txBody>
      </p:sp>
      <p:pic>
        <p:nvPicPr>
          <p:cNvPr id="9" name="Picture 8">
            <a:extLst>
              <a:ext uri="{FF2B5EF4-FFF2-40B4-BE49-F238E27FC236}">
                <a16:creationId xmlns:a16="http://schemas.microsoft.com/office/drawing/2014/main" id="{FD6BD1D8-DE72-4B39-A0E9-9767929BF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868" y="2560943"/>
            <a:ext cx="5315223" cy="476274"/>
          </a:xfrm>
          <a:prstGeom prst="rect">
            <a:avLst/>
          </a:prstGeom>
        </p:spPr>
      </p:pic>
    </p:spTree>
    <p:extLst>
      <p:ext uri="{BB962C8B-B14F-4D97-AF65-F5344CB8AC3E}">
        <p14:creationId xmlns:p14="http://schemas.microsoft.com/office/powerpoint/2010/main" val="3260921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39EF-A955-4208-9B31-27C3C279F6DE}"/>
              </a:ext>
            </a:extLst>
          </p:cNvPr>
          <p:cNvSpPr>
            <a:spLocks noGrp="1"/>
          </p:cNvSpPr>
          <p:nvPr>
            <p:ph type="title"/>
          </p:nvPr>
        </p:nvSpPr>
        <p:spPr/>
        <p:txBody>
          <a:bodyPr/>
          <a:lstStyle/>
          <a:p>
            <a:r>
              <a:rPr lang="en-US" dirty="0"/>
              <a:t>TIME TO PRACTICE</a:t>
            </a:r>
            <a:endParaRPr lang="uk-UA" dirty="0"/>
          </a:p>
        </p:txBody>
      </p:sp>
      <p:sp>
        <p:nvSpPr>
          <p:cNvPr id="11" name="Content Placeholder 2">
            <a:extLst>
              <a:ext uri="{FF2B5EF4-FFF2-40B4-BE49-F238E27FC236}">
                <a16:creationId xmlns:a16="http://schemas.microsoft.com/office/drawing/2014/main" id="{5B57A6D3-161B-4753-AD62-4F6C7E08CDFE}"/>
              </a:ext>
            </a:extLst>
          </p:cNvPr>
          <p:cNvSpPr>
            <a:spLocks noGrp="1"/>
          </p:cNvSpPr>
          <p:nvPr>
            <p:ph type="body" sz="quarter" idx="10"/>
          </p:nvPr>
        </p:nvSpPr>
        <p:spPr>
          <a:xfrm>
            <a:off x="584200" y="3012440"/>
            <a:ext cx="10820400" cy="1517105"/>
          </a:xfrm>
        </p:spPr>
        <p:txBody>
          <a:bodyPr>
            <a:noAutofit/>
          </a:bodyPr>
          <a:lstStyle/>
          <a:p>
            <a:pPr lvl="0" eaLnBrk="0" fontAlgn="base" hangingPunct="0">
              <a:spcBef>
                <a:spcPct val="0"/>
              </a:spcBef>
              <a:spcAft>
                <a:spcPct val="0"/>
              </a:spcAft>
            </a:pPr>
            <a:r>
              <a:rPr lang="uk-UA" altLang="uk-UA" sz="2400" dirty="0">
                <a:solidFill>
                  <a:srgbClr val="222222"/>
                </a:solidFill>
                <a:latin typeface="inherit"/>
              </a:rPr>
              <a:t>2. Write a program that prompts the user to enter their age, and then displays a message stating whether the age is even or odd. The program must provide the ability to enter a negative number, and in this case generate an exception. The master code should call a function that processes the information entered.</a:t>
            </a:r>
            <a:r>
              <a:rPr lang="uk-UA" altLang="uk-UA" sz="900" dirty="0">
                <a:solidFill>
                  <a:schemeClr val="tx1"/>
                </a:solidFill>
              </a:rPr>
              <a:t> </a:t>
            </a:r>
            <a:endParaRPr lang="uk-UA" altLang="uk-UA" dirty="0">
              <a:solidFill>
                <a:schemeClr val="tx1"/>
              </a:solidFill>
              <a:latin typeface="Arial" panose="020B0604020202020204" pitchFamily="34" charset="0"/>
            </a:endParaRPr>
          </a:p>
        </p:txBody>
      </p:sp>
      <p:pic>
        <p:nvPicPr>
          <p:cNvPr id="5" name="Picture 4">
            <a:extLst>
              <a:ext uri="{FF2B5EF4-FFF2-40B4-BE49-F238E27FC236}">
                <a16:creationId xmlns:a16="http://schemas.microsoft.com/office/drawing/2014/main" id="{5A90B2C3-EE3B-4802-ADD1-794BB40A1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8380" y="301342"/>
            <a:ext cx="6039160" cy="1206562"/>
          </a:xfrm>
          <a:prstGeom prst="rect">
            <a:avLst/>
          </a:prstGeom>
        </p:spPr>
      </p:pic>
    </p:spTree>
    <p:extLst>
      <p:ext uri="{BB962C8B-B14F-4D97-AF65-F5344CB8AC3E}">
        <p14:creationId xmlns:p14="http://schemas.microsoft.com/office/powerpoint/2010/main" val="3317298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Custom exception class</a:t>
            </a:r>
            <a:endParaRPr lang="uk-UA" dirty="0"/>
          </a:p>
        </p:txBody>
      </p:sp>
      <p:sp>
        <p:nvSpPr>
          <p:cNvPr id="8" name="Text Placeholder 6">
            <a:extLst>
              <a:ext uri="{FF2B5EF4-FFF2-40B4-BE49-F238E27FC236}">
                <a16:creationId xmlns:a16="http://schemas.microsoft.com/office/drawing/2014/main" id="{B89DB54A-585B-4060-8949-8166B079DFF6}"/>
              </a:ext>
            </a:extLst>
          </p:cNvPr>
          <p:cNvSpPr txBox="1">
            <a:spLocks/>
          </p:cNvSpPr>
          <p:nvPr/>
        </p:nvSpPr>
        <p:spPr>
          <a:xfrm>
            <a:off x="1539239" y="1798944"/>
            <a:ext cx="8061962" cy="4866016"/>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070C0"/>
                </a:solidFill>
                <a:latin typeface="Consolas" panose="020B0609020204030204" pitchFamily="49" charset="0"/>
              </a:rPr>
              <a:t>class</a:t>
            </a:r>
            <a:r>
              <a:rPr lang="en-US" sz="1600" dirty="0">
                <a:latin typeface="Consolas" panose="020B0609020204030204" pitchFamily="49" charset="0"/>
              </a:rPr>
              <a:t> </a:t>
            </a:r>
            <a:r>
              <a:rPr lang="en-US" sz="1600" dirty="0" err="1">
                <a:latin typeface="Consolas" panose="020B0609020204030204" pitchFamily="49" charset="0"/>
              </a:rPr>
              <a:t>CustomError</a:t>
            </a:r>
            <a:r>
              <a:rPr lang="en-US" sz="1600" dirty="0">
                <a:latin typeface="Consolas" panose="020B0609020204030204" pitchFamily="49" charset="0"/>
              </a:rPr>
              <a:t>(</a:t>
            </a:r>
            <a:r>
              <a:rPr lang="en-US" sz="1600" b="1" dirty="0">
                <a:latin typeface="Consolas" panose="020B0609020204030204" pitchFamily="49" charset="0"/>
              </a:rPr>
              <a:t>Exception</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0070C0"/>
                </a:solidFill>
                <a:latin typeface="Consolas" panose="020B0609020204030204" pitchFamily="49" charset="0"/>
              </a:rPr>
              <a:t>def</a:t>
            </a:r>
            <a:r>
              <a:rPr lang="en-US" sz="1600" dirty="0">
                <a:latin typeface="Consolas" panose="020B0609020204030204" pitchFamily="49" charset="0"/>
              </a:rPr>
              <a:t> __</a:t>
            </a:r>
            <a:r>
              <a:rPr lang="en-US" sz="1600" dirty="0" err="1">
                <a:latin typeface="Consolas" panose="020B0609020204030204" pitchFamily="49" charset="0"/>
              </a:rPr>
              <a:t>init</a:t>
            </a:r>
            <a:r>
              <a:rPr lang="en-US" sz="1600" dirty="0">
                <a:latin typeface="Consolas" panose="020B0609020204030204" pitchFamily="49" charset="0"/>
              </a:rPr>
              <a:t>__(self, data): </a:t>
            </a:r>
          </a:p>
          <a:p>
            <a:r>
              <a:rPr lang="en-US" sz="1600" dirty="0">
                <a:latin typeface="Consolas" panose="020B0609020204030204" pitchFamily="49" charset="0"/>
              </a:rPr>
              <a:t>        </a:t>
            </a:r>
            <a:r>
              <a:rPr lang="en-US" sz="1600" dirty="0" err="1">
                <a:latin typeface="Consolas" panose="020B0609020204030204" pitchFamily="49" charset="0"/>
              </a:rPr>
              <a:t>self.data</a:t>
            </a:r>
            <a:r>
              <a:rPr lang="en-US" sz="1600" dirty="0">
                <a:latin typeface="Consolas" panose="020B0609020204030204" pitchFamily="49" charset="0"/>
              </a:rPr>
              <a:t> </a:t>
            </a:r>
            <a:r>
              <a:rPr lang="en-US" sz="1600" dirty="0">
                <a:solidFill>
                  <a:srgbClr val="0070C0"/>
                </a:solidFill>
                <a:latin typeface="Consolas" panose="020B0609020204030204" pitchFamily="49" charset="0"/>
              </a:rPr>
              <a:t>=</a:t>
            </a:r>
            <a:r>
              <a:rPr lang="en-US" sz="1600" dirty="0">
                <a:latin typeface="Consolas" panose="020B0609020204030204" pitchFamily="49" charset="0"/>
              </a:rPr>
              <a:t> data</a:t>
            </a:r>
          </a:p>
          <a:p>
            <a:r>
              <a:rPr lang="en-US" sz="1600" dirty="0">
                <a:latin typeface="Consolas" panose="020B0609020204030204" pitchFamily="49" charset="0"/>
              </a:rPr>
              <a:t>    </a:t>
            </a:r>
            <a:r>
              <a:rPr lang="en-US" sz="1600" dirty="0">
                <a:solidFill>
                  <a:srgbClr val="0070C0"/>
                </a:solidFill>
                <a:latin typeface="Consolas" panose="020B0609020204030204" pitchFamily="49" charset="0"/>
              </a:rPr>
              <a:t>def</a:t>
            </a:r>
            <a:r>
              <a:rPr lang="en-US" sz="1600" dirty="0">
                <a:latin typeface="Consolas" panose="020B0609020204030204" pitchFamily="49" charset="0"/>
              </a:rPr>
              <a:t> __str__(self):</a:t>
            </a:r>
          </a:p>
          <a:p>
            <a:r>
              <a:rPr lang="en-US" sz="1600" dirty="0">
                <a:latin typeface="Consolas" panose="020B0609020204030204" pitchFamily="49" charset="0"/>
              </a:rPr>
              <a:t>        </a:t>
            </a:r>
            <a:r>
              <a:rPr lang="en-US" sz="1600" dirty="0">
                <a:solidFill>
                  <a:srgbClr val="0070C0"/>
                </a:solidFill>
                <a:latin typeface="Consolas" panose="020B0609020204030204" pitchFamily="49" charset="0"/>
              </a:rPr>
              <a:t>return</a:t>
            </a:r>
            <a:r>
              <a:rPr lang="en-US" sz="1600" dirty="0">
                <a:latin typeface="Consolas" panose="020B0609020204030204" pitchFamily="49" charset="0"/>
              </a:rPr>
              <a:t> </a:t>
            </a:r>
            <a:r>
              <a:rPr lang="en-US" sz="1600" dirty="0" err="1">
                <a:latin typeface="Consolas" panose="020B0609020204030204" pitchFamily="49" charset="0"/>
              </a:rPr>
              <a:t>repr</a:t>
            </a:r>
            <a:r>
              <a:rPr lang="en-US" sz="1600" dirty="0">
                <a:latin typeface="Consolas" panose="020B0609020204030204" pitchFamily="49" charset="0"/>
              </a:rPr>
              <a:t>(</a:t>
            </a:r>
            <a:r>
              <a:rPr lang="en-US" sz="1600" dirty="0" err="1">
                <a:latin typeface="Consolas" panose="020B0609020204030204" pitchFamily="49" charset="0"/>
              </a:rPr>
              <a:t>self.data</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err="1">
                <a:latin typeface="Consolas" panose="020B0609020204030204" pitchFamily="49" charset="0"/>
              </a:rPr>
              <a:t>total_score</a:t>
            </a:r>
            <a:r>
              <a:rPr lang="en-US" sz="1600" dirty="0">
                <a:latin typeface="Consolas" panose="020B0609020204030204" pitchFamily="49" charset="0"/>
              </a:rPr>
              <a:t> </a:t>
            </a:r>
            <a:r>
              <a:rPr lang="en-US" sz="1600" dirty="0">
                <a:solidFill>
                  <a:srgbClr val="0070C0"/>
                </a:solidFill>
                <a:latin typeface="Consolas" panose="020B0609020204030204" pitchFamily="49" charset="0"/>
              </a:rPr>
              <a:t>=</a:t>
            </a:r>
            <a:r>
              <a:rPr lang="en-US" sz="1600" dirty="0">
                <a:latin typeface="Consolas" panose="020B0609020204030204" pitchFamily="49" charset="0"/>
              </a:rPr>
              <a:t> int(input(</a:t>
            </a:r>
            <a:r>
              <a:rPr lang="en-US" sz="1600" dirty="0">
                <a:solidFill>
                  <a:srgbClr val="C00000"/>
                </a:solidFill>
                <a:latin typeface="Consolas" panose="020B0609020204030204" pitchFamily="49" charset="0"/>
              </a:rPr>
              <a:t>"Enter expert score: "</a:t>
            </a:r>
            <a:r>
              <a:rPr lang="en-US" sz="1600" dirty="0">
                <a:latin typeface="Consolas" panose="020B0609020204030204" pitchFamily="49" charset="0"/>
              </a:rPr>
              <a:t>))</a:t>
            </a:r>
          </a:p>
          <a:p>
            <a:r>
              <a:rPr lang="en-US" sz="1600" dirty="0">
                <a:solidFill>
                  <a:srgbClr val="0070C0"/>
                </a:solidFill>
                <a:latin typeface="Consolas" panose="020B0609020204030204" pitchFamily="49" charset="0"/>
              </a:rPr>
              <a:t>try:</a:t>
            </a:r>
          </a:p>
          <a:p>
            <a:r>
              <a:rPr lang="en-US" sz="1600" dirty="0">
                <a:latin typeface="Consolas" panose="020B0609020204030204" pitchFamily="49" charset="0"/>
              </a:rPr>
              <a:t>    </a:t>
            </a:r>
            <a:r>
              <a:rPr lang="en-US" sz="1600" dirty="0" err="1">
                <a:latin typeface="Consolas" panose="020B0609020204030204" pitchFamily="49" charset="0"/>
              </a:rPr>
              <a:t>num_of_group</a:t>
            </a:r>
            <a:r>
              <a:rPr lang="en-US" sz="1600" dirty="0">
                <a:latin typeface="Consolas" panose="020B0609020204030204" pitchFamily="49" charset="0"/>
              </a:rPr>
              <a:t> </a:t>
            </a:r>
            <a:r>
              <a:rPr lang="en-US" sz="1600" dirty="0">
                <a:solidFill>
                  <a:srgbClr val="0070C0"/>
                </a:solidFill>
                <a:latin typeface="Consolas" panose="020B0609020204030204" pitchFamily="49" charset="0"/>
              </a:rPr>
              <a:t>=</a:t>
            </a:r>
            <a:r>
              <a:rPr lang="en-US" sz="1600" dirty="0">
                <a:latin typeface="Consolas" panose="020B0609020204030204" pitchFamily="49" charset="0"/>
              </a:rPr>
              <a:t> int(input(</a:t>
            </a:r>
            <a:r>
              <a:rPr lang="en-US" sz="1600" dirty="0">
                <a:solidFill>
                  <a:srgbClr val="C00000"/>
                </a:solidFill>
                <a:latin typeface="Consolas" panose="020B0609020204030204" pitchFamily="49" charset="0"/>
              </a:rPr>
              <a:t>"Enter number of your group: "</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a:solidFill>
                  <a:srgbClr val="0070C0"/>
                </a:solidFill>
                <a:latin typeface="Consolas" panose="020B0609020204030204" pitchFamily="49" charset="0"/>
              </a:rPr>
              <a:t>if </a:t>
            </a:r>
            <a:r>
              <a:rPr lang="en-US" sz="1600" dirty="0" err="1">
                <a:latin typeface="Consolas" panose="020B0609020204030204" pitchFamily="49" charset="0"/>
              </a:rPr>
              <a:t>num_of_group</a:t>
            </a:r>
            <a:r>
              <a:rPr lang="en-US" sz="1600" dirty="0">
                <a:latin typeface="Consolas" panose="020B0609020204030204" pitchFamily="49" charset="0"/>
              </a:rPr>
              <a:t> </a:t>
            </a:r>
            <a:r>
              <a:rPr lang="en-US" sz="1600" dirty="0">
                <a:solidFill>
                  <a:srgbClr val="0070C0"/>
                </a:solidFill>
                <a:latin typeface="Consolas" panose="020B0609020204030204" pitchFamily="49" charset="0"/>
              </a:rPr>
              <a:t>&lt;</a:t>
            </a:r>
            <a:r>
              <a:rPr lang="en-US" sz="1600" dirty="0">
                <a:latin typeface="Consolas" panose="020B0609020204030204" pitchFamily="49" charset="0"/>
              </a:rPr>
              <a:t> 1:</a:t>
            </a:r>
          </a:p>
          <a:p>
            <a:r>
              <a:rPr lang="en-US" sz="1600" dirty="0">
                <a:latin typeface="Consolas" panose="020B0609020204030204" pitchFamily="49" charset="0"/>
              </a:rPr>
              <a:t>        raise </a:t>
            </a:r>
            <a:r>
              <a:rPr lang="en-US" sz="1600" dirty="0" err="1">
                <a:latin typeface="Consolas" panose="020B0609020204030204" pitchFamily="49" charset="0"/>
              </a:rPr>
              <a:t>CustomError</a:t>
            </a:r>
            <a:r>
              <a:rPr lang="en-US" sz="1600" dirty="0">
                <a:latin typeface="Consolas" panose="020B0609020204030204" pitchFamily="49" charset="0"/>
              </a:rPr>
              <a:t>(</a:t>
            </a:r>
            <a:r>
              <a:rPr lang="en-US" sz="1600" dirty="0">
                <a:solidFill>
                  <a:srgbClr val="C00000"/>
                </a:solidFill>
                <a:latin typeface="Consolas" panose="020B0609020204030204" pitchFamily="49" charset="0"/>
              </a:rPr>
              <a:t>"Number of your group can't be less than 1"</a:t>
            </a:r>
            <a:r>
              <a:rPr lang="en-US" sz="1600" dirty="0">
                <a:latin typeface="Consolas" panose="020B0609020204030204" pitchFamily="49" charset="0"/>
              </a:rPr>
              <a:t>)</a:t>
            </a:r>
          </a:p>
          <a:p>
            <a:r>
              <a:rPr lang="en-US" sz="1600" dirty="0">
                <a:solidFill>
                  <a:srgbClr val="0070C0"/>
                </a:solidFill>
                <a:latin typeface="Consolas" panose="020B0609020204030204" pitchFamily="49" charset="0"/>
              </a:rPr>
              <a:t>except</a:t>
            </a:r>
            <a:r>
              <a:rPr lang="en-US" sz="1600" dirty="0">
                <a:latin typeface="Consolas" panose="020B0609020204030204" pitchFamily="49" charset="0"/>
              </a:rPr>
              <a:t> </a:t>
            </a:r>
            <a:r>
              <a:rPr lang="en-US" sz="1600" dirty="0" err="1">
                <a:latin typeface="Consolas" panose="020B0609020204030204" pitchFamily="49" charset="0"/>
              </a:rPr>
              <a:t>CustomError</a:t>
            </a:r>
            <a:r>
              <a:rPr lang="en-US" sz="1600" dirty="0">
                <a:latin typeface="Consolas" panose="020B0609020204030204" pitchFamily="49" charset="0"/>
              </a:rPr>
              <a:t> </a:t>
            </a:r>
            <a:r>
              <a:rPr lang="en-US" sz="1600" dirty="0">
                <a:solidFill>
                  <a:srgbClr val="0070C0"/>
                </a:solidFill>
                <a:latin typeface="Consolas" panose="020B0609020204030204" pitchFamily="49" charset="0"/>
              </a:rPr>
              <a:t>as</a:t>
            </a:r>
            <a:r>
              <a:rPr lang="en-US" sz="1600" dirty="0">
                <a:latin typeface="Consolas" panose="020B0609020204030204" pitchFamily="49" charset="0"/>
              </a:rPr>
              <a:t> e</a:t>
            </a:r>
            <a:r>
              <a:rPr lang="en-US" sz="1600" dirty="0">
                <a:solidFill>
                  <a:srgbClr val="0070C0"/>
                </a:solidFill>
                <a:latin typeface="Consolas" panose="020B0609020204030204" pitchFamily="49" charset="0"/>
              </a:rPr>
              <a:t>:</a:t>
            </a:r>
          </a:p>
          <a:p>
            <a:r>
              <a:rPr lang="uk-UA" sz="1600" dirty="0">
                <a:latin typeface="Consolas" panose="020B0609020204030204" pitchFamily="49" charset="0"/>
              </a:rPr>
              <a:t>    </a:t>
            </a:r>
            <a:r>
              <a:rPr lang="en-US" sz="1600" dirty="0">
                <a:solidFill>
                  <a:srgbClr val="0070C0"/>
                </a:solidFill>
                <a:latin typeface="Consolas" panose="020B0609020204030204" pitchFamily="49" charset="0"/>
              </a:rPr>
              <a:t>print</a:t>
            </a:r>
            <a:r>
              <a:rPr lang="en-US" sz="1600" dirty="0">
                <a:latin typeface="Consolas" panose="020B0609020204030204" pitchFamily="49" charset="0"/>
              </a:rPr>
              <a:t>(</a:t>
            </a:r>
            <a:r>
              <a:rPr lang="en-US" sz="1600" dirty="0">
                <a:solidFill>
                  <a:srgbClr val="C00000"/>
                </a:solidFill>
                <a:latin typeface="Consolas" panose="020B0609020204030204" pitchFamily="49" charset="0"/>
              </a:rPr>
              <a:t>"We obtain error:"</a:t>
            </a:r>
            <a:r>
              <a:rPr lang="en-US" sz="1600" dirty="0">
                <a:latin typeface="Consolas" panose="020B0609020204030204" pitchFamily="49" charset="0"/>
              </a:rPr>
              <a:t>, </a:t>
            </a:r>
            <a:r>
              <a:rPr lang="en-US" sz="1600" dirty="0" err="1">
                <a:latin typeface="Consolas" panose="020B0609020204030204" pitchFamily="49" charset="0"/>
              </a:rPr>
              <a:t>e.data</a:t>
            </a:r>
            <a:r>
              <a:rPr lang="en-US" sz="1600" dirty="0">
                <a:latin typeface="Consolas" panose="020B0609020204030204" pitchFamily="49" charset="0"/>
              </a:rPr>
              <a:t>)   </a:t>
            </a:r>
          </a:p>
        </p:txBody>
      </p:sp>
    </p:spTree>
    <p:extLst>
      <p:ext uri="{BB962C8B-B14F-4D97-AF65-F5344CB8AC3E}">
        <p14:creationId xmlns:p14="http://schemas.microsoft.com/office/powerpoint/2010/main" val="2001539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Logging</a:t>
            </a:r>
          </a:p>
        </p:txBody>
      </p:sp>
      <p:sp>
        <p:nvSpPr>
          <p:cNvPr id="8" name="Text Placeholder 6">
            <a:extLst>
              <a:ext uri="{FF2B5EF4-FFF2-40B4-BE49-F238E27FC236}">
                <a16:creationId xmlns:a16="http://schemas.microsoft.com/office/drawing/2014/main" id="{B89DB54A-585B-4060-8949-8166B079DFF6}"/>
              </a:ext>
            </a:extLst>
          </p:cNvPr>
          <p:cNvSpPr txBox="1">
            <a:spLocks/>
          </p:cNvSpPr>
          <p:nvPr/>
        </p:nvSpPr>
        <p:spPr>
          <a:xfrm>
            <a:off x="5709918" y="1933197"/>
            <a:ext cx="4084322" cy="366384"/>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endParaRPr lang="en-US" altLang="uk-UA" sz="1600" dirty="0">
              <a:solidFill>
                <a:srgbClr val="212529"/>
              </a:solidFill>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sp>
        <p:nvSpPr>
          <p:cNvPr id="4" name="Text Placeholder 6">
            <a:extLst>
              <a:ext uri="{FF2B5EF4-FFF2-40B4-BE49-F238E27FC236}">
                <a16:creationId xmlns:a16="http://schemas.microsoft.com/office/drawing/2014/main" id="{5AACF276-614C-4241-82CD-65FF80331DD3}"/>
              </a:ext>
            </a:extLst>
          </p:cNvPr>
          <p:cNvSpPr>
            <a:spLocks noGrp="1"/>
          </p:cNvSpPr>
          <p:nvPr>
            <p:ph type="body" sz="quarter" idx="10"/>
          </p:nvPr>
        </p:nvSpPr>
        <p:spPr>
          <a:xfrm>
            <a:off x="350520" y="1897848"/>
            <a:ext cx="9845040" cy="3373120"/>
          </a:xfrm>
        </p:spPr>
        <p:txBody>
          <a:bodyPr/>
          <a:lstStyle/>
          <a:p>
            <a:r>
              <a:rPr lang="en-US" sz="1600" dirty="0"/>
              <a:t>Adding logging to your Python program is as easy as this:		</a:t>
            </a:r>
          </a:p>
          <a:p>
            <a:endParaRPr lang="en-US" sz="1600" dirty="0"/>
          </a:p>
          <a:p>
            <a:r>
              <a:rPr lang="en-US" sz="1600" dirty="0"/>
              <a:t>With the logging module imported, you can use something called a “logger” to log messages that you want to see. By default, there are 5 standard levels indicating the severity of events. Each has a corresponding method that can be used to log events at that level of severity. The defined levels, in order of increasing severity, are the following:  </a:t>
            </a:r>
            <a:r>
              <a:rPr lang="en-US" sz="1600" b="1" dirty="0">
                <a:solidFill>
                  <a:schemeClr val="bg1"/>
                </a:solidFill>
                <a:latin typeface="Open Sans" panose="020B0604020202020204" charset="0"/>
                <a:ea typeface="Open Sans" panose="020B0604020202020204" charset="0"/>
                <a:cs typeface="Open Sans" panose="020B0604020202020204" charset="0"/>
              </a:rPr>
              <a:t>DEBUG, INFO, WARNING, ERROR, CRITICAL</a:t>
            </a:r>
          </a:p>
          <a:p>
            <a:endParaRPr lang="en-US" sz="1600" dirty="0"/>
          </a:p>
          <a:p>
            <a:endParaRPr lang="en-US" sz="1600" dirty="0"/>
          </a:p>
          <a:p>
            <a:endParaRPr lang="uk-UA" sz="1600" dirty="0"/>
          </a:p>
        </p:txBody>
      </p:sp>
      <p:sp>
        <p:nvSpPr>
          <p:cNvPr id="7" name="Text Placeholder 6">
            <a:extLst>
              <a:ext uri="{FF2B5EF4-FFF2-40B4-BE49-F238E27FC236}">
                <a16:creationId xmlns:a16="http://schemas.microsoft.com/office/drawing/2014/main" id="{8843392B-E6A0-46CC-A4D5-10AD53D987AA}"/>
              </a:ext>
            </a:extLst>
          </p:cNvPr>
          <p:cNvSpPr txBox="1">
            <a:spLocks/>
          </p:cNvSpPr>
          <p:nvPr/>
        </p:nvSpPr>
        <p:spPr>
          <a:xfrm>
            <a:off x="401318" y="3746968"/>
            <a:ext cx="5273040" cy="2315856"/>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endParaRPr lang="en-US" altLang="uk-UA" sz="1600" dirty="0">
              <a:solidFill>
                <a:srgbClr val="212529"/>
              </a:solidFill>
              <a:latin typeface="Consolas" panose="020B0609020204030204" pitchFamily="49" charset="0"/>
            </a:endParaRPr>
          </a:p>
          <a:p>
            <a:r>
              <a:rPr lang="uk-UA" altLang="uk-UA" sz="1600" dirty="0">
                <a:solidFill>
                  <a:srgbClr val="000000"/>
                </a:solidFill>
                <a:latin typeface="Consolas" panose="020B0609020204030204" pitchFamily="49" charset="0"/>
              </a:rPr>
              <a:t>logging</a:t>
            </a:r>
            <a:r>
              <a:rPr lang="uk-UA" altLang="uk-UA" sz="1600" dirty="0">
                <a:solidFill>
                  <a:srgbClr val="CE5C00"/>
                </a:solidFill>
                <a:latin typeface="Consolas" panose="020B0609020204030204" pitchFamily="49" charset="0"/>
              </a:rPr>
              <a:t>.</a:t>
            </a:r>
            <a:r>
              <a:rPr lang="uk-UA" altLang="uk-UA" sz="1600" dirty="0">
                <a:solidFill>
                  <a:srgbClr val="000000"/>
                </a:solidFill>
                <a:latin typeface="Consolas" panose="020B0609020204030204" pitchFamily="49" charset="0"/>
              </a:rPr>
              <a:t>debug(</a:t>
            </a:r>
            <a:r>
              <a:rPr lang="uk-UA" altLang="uk-UA" sz="1600" dirty="0">
                <a:solidFill>
                  <a:srgbClr val="C00000"/>
                </a:solidFill>
                <a:latin typeface="Consolas" panose="020B0609020204030204" pitchFamily="49" charset="0"/>
              </a:rPr>
              <a:t>'This is a debug message'</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endParaRPr lang="en-US" altLang="uk-UA" sz="1600" dirty="0">
              <a:solidFill>
                <a:srgbClr val="C00000"/>
              </a:solidFill>
              <a:latin typeface="Consolas" panose="020B0609020204030204" pitchFamily="49" charset="0"/>
            </a:endParaRPr>
          </a:p>
          <a:p>
            <a:r>
              <a:rPr lang="uk-UA" altLang="uk-UA" sz="1600" dirty="0">
                <a:solidFill>
                  <a:srgbClr val="000000"/>
                </a:solidFill>
                <a:latin typeface="Consolas" panose="020B0609020204030204" pitchFamily="49" charset="0"/>
              </a:rPr>
              <a:t>logging</a:t>
            </a:r>
            <a:r>
              <a:rPr lang="uk-UA" altLang="uk-UA" sz="1600" dirty="0">
                <a:solidFill>
                  <a:srgbClr val="CE5C00"/>
                </a:solidFill>
                <a:latin typeface="Consolas" panose="020B0609020204030204" pitchFamily="49" charset="0"/>
              </a:rPr>
              <a:t>.</a:t>
            </a:r>
            <a:r>
              <a:rPr lang="uk-UA" altLang="uk-UA" sz="1600" dirty="0">
                <a:solidFill>
                  <a:srgbClr val="000000"/>
                </a:solidFill>
                <a:latin typeface="Consolas" panose="020B0609020204030204" pitchFamily="49" charset="0"/>
              </a:rPr>
              <a:t>info(</a:t>
            </a:r>
            <a:r>
              <a:rPr lang="uk-UA" altLang="uk-UA" sz="1600" dirty="0">
                <a:solidFill>
                  <a:srgbClr val="C00000"/>
                </a:solidFill>
                <a:latin typeface="Consolas" panose="020B0609020204030204" pitchFamily="49" charset="0"/>
              </a:rPr>
              <a:t>'This is an info message'</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endParaRPr lang="en-US" altLang="uk-UA" sz="1600" dirty="0">
              <a:solidFill>
                <a:srgbClr val="C00000"/>
              </a:solidFill>
              <a:latin typeface="Consolas" panose="020B0609020204030204" pitchFamily="49" charset="0"/>
            </a:endParaRPr>
          </a:p>
          <a:p>
            <a:r>
              <a:rPr lang="uk-UA" altLang="uk-UA" sz="1600" dirty="0">
                <a:solidFill>
                  <a:srgbClr val="000000"/>
                </a:solidFill>
                <a:latin typeface="Consolas" panose="020B0609020204030204" pitchFamily="49" charset="0"/>
              </a:rPr>
              <a:t>logging</a:t>
            </a:r>
            <a:r>
              <a:rPr lang="uk-UA" altLang="uk-UA" sz="1600" dirty="0">
                <a:solidFill>
                  <a:srgbClr val="CE5C00"/>
                </a:solidFill>
                <a:latin typeface="Consolas" panose="020B0609020204030204" pitchFamily="49" charset="0"/>
              </a:rPr>
              <a:t>.</a:t>
            </a:r>
            <a:r>
              <a:rPr lang="uk-UA" altLang="uk-UA" sz="1600" dirty="0">
                <a:solidFill>
                  <a:srgbClr val="000000"/>
                </a:solidFill>
                <a:latin typeface="Consolas" panose="020B0609020204030204" pitchFamily="49" charset="0"/>
              </a:rPr>
              <a:t>warning(</a:t>
            </a:r>
            <a:r>
              <a:rPr lang="uk-UA" altLang="uk-UA" sz="1600" dirty="0">
                <a:solidFill>
                  <a:srgbClr val="C00000"/>
                </a:solidFill>
                <a:latin typeface="Consolas" panose="020B0609020204030204" pitchFamily="49" charset="0"/>
              </a:rPr>
              <a:t>'This is a warning message'</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endParaRPr lang="en-US" altLang="uk-UA" sz="1600" dirty="0">
              <a:solidFill>
                <a:srgbClr val="C00000"/>
              </a:solidFill>
              <a:latin typeface="Consolas" panose="020B0609020204030204" pitchFamily="49" charset="0"/>
            </a:endParaRPr>
          </a:p>
          <a:p>
            <a:r>
              <a:rPr lang="uk-UA" altLang="uk-UA" sz="1600" dirty="0">
                <a:solidFill>
                  <a:srgbClr val="000000"/>
                </a:solidFill>
                <a:latin typeface="Consolas" panose="020B0609020204030204" pitchFamily="49" charset="0"/>
              </a:rPr>
              <a:t>logging</a:t>
            </a:r>
            <a:r>
              <a:rPr lang="uk-UA" altLang="uk-UA" sz="1600" dirty="0">
                <a:solidFill>
                  <a:srgbClr val="CE5C00"/>
                </a:solidFill>
                <a:latin typeface="Consolas" panose="020B0609020204030204" pitchFamily="49" charset="0"/>
              </a:rPr>
              <a:t>.</a:t>
            </a:r>
            <a:r>
              <a:rPr lang="uk-UA" altLang="uk-UA" sz="1600" dirty="0">
                <a:solidFill>
                  <a:srgbClr val="000000"/>
                </a:solidFill>
                <a:latin typeface="Consolas" panose="020B0609020204030204" pitchFamily="49" charset="0"/>
              </a:rPr>
              <a:t>error(</a:t>
            </a:r>
            <a:r>
              <a:rPr lang="uk-UA" altLang="uk-UA" sz="1600" dirty="0">
                <a:solidFill>
                  <a:srgbClr val="C00000"/>
                </a:solidFill>
                <a:latin typeface="Consolas" panose="020B0609020204030204" pitchFamily="49" charset="0"/>
              </a:rPr>
              <a:t>'This is an error message'</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endParaRPr lang="en-US" altLang="uk-UA" sz="1600" dirty="0">
              <a:solidFill>
                <a:srgbClr val="C00000"/>
              </a:solidFill>
              <a:latin typeface="Consolas" panose="020B0609020204030204" pitchFamily="49" charset="0"/>
            </a:endParaRPr>
          </a:p>
          <a:p>
            <a:r>
              <a:rPr lang="uk-UA" altLang="uk-UA" sz="1600" dirty="0">
                <a:solidFill>
                  <a:srgbClr val="000000"/>
                </a:solidFill>
                <a:latin typeface="Consolas" panose="020B0609020204030204" pitchFamily="49" charset="0"/>
              </a:rPr>
              <a:t>logging</a:t>
            </a:r>
            <a:r>
              <a:rPr lang="uk-UA" altLang="uk-UA" sz="1600" dirty="0">
                <a:solidFill>
                  <a:srgbClr val="CE5C00"/>
                </a:solidFill>
                <a:latin typeface="Consolas" panose="020B0609020204030204" pitchFamily="49" charset="0"/>
              </a:rPr>
              <a:t>.</a:t>
            </a:r>
            <a:r>
              <a:rPr lang="uk-UA" altLang="uk-UA" sz="1600" dirty="0">
                <a:solidFill>
                  <a:srgbClr val="000000"/>
                </a:solidFill>
                <a:latin typeface="Consolas" panose="020B0609020204030204" pitchFamily="49" charset="0"/>
              </a:rPr>
              <a:t>critical(</a:t>
            </a:r>
            <a:r>
              <a:rPr lang="uk-UA" altLang="uk-UA" sz="1600" dirty="0">
                <a:solidFill>
                  <a:srgbClr val="C00000"/>
                </a:solidFill>
                <a:latin typeface="Consolas" panose="020B0609020204030204" pitchFamily="49" charset="0"/>
              </a:rPr>
              <a:t>'This is a critical message'</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pic>
        <p:nvPicPr>
          <p:cNvPr id="5" name="Picture 4">
            <a:extLst>
              <a:ext uri="{FF2B5EF4-FFF2-40B4-BE49-F238E27FC236}">
                <a16:creationId xmlns:a16="http://schemas.microsoft.com/office/drawing/2014/main" id="{05864801-A72E-40C3-8635-E75CB34E6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991" y="4018182"/>
            <a:ext cx="5597209" cy="1825653"/>
          </a:xfrm>
          <a:prstGeom prst="rect">
            <a:avLst/>
          </a:prstGeom>
        </p:spPr>
      </p:pic>
    </p:spTree>
    <p:extLst>
      <p:ext uri="{BB962C8B-B14F-4D97-AF65-F5344CB8AC3E}">
        <p14:creationId xmlns:p14="http://schemas.microsoft.com/office/powerpoint/2010/main" val="208504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altLang="en-US" dirty="0"/>
              <a:t>Agenda </a:t>
            </a:r>
            <a:br>
              <a:rPr lang="en-US" altLang="en-US" dirty="0"/>
            </a:b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p:txBody>
          <a:bodyPr/>
          <a:lstStyle/>
          <a:p>
            <a:pPr marL="227013" indent="-227013">
              <a:buFont typeface="Arial" panose="020B0604020202020204" pitchFamily="34" charset="0"/>
              <a:buChar char="•"/>
            </a:pPr>
            <a:r>
              <a:rPr lang="en-US" dirty="0"/>
              <a:t>Errors vs Exceptions</a:t>
            </a:r>
          </a:p>
          <a:p>
            <a:pPr marL="227013" indent="-227013">
              <a:buFont typeface="Arial" panose="020B0604020202020204" pitchFamily="34" charset="0"/>
              <a:buChar char="•"/>
            </a:pPr>
            <a:r>
              <a:rPr lang="en-US" dirty="0"/>
              <a:t>Exception inheritance tree</a:t>
            </a:r>
          </a:p>
          <a:p>
            <a:pPr marL="227013" indent="-227013">
              <a:buFont typeface="Arial" panose="020B0604020202020204" pitchFamily="34" charset="0"/>
              <a:buChar char="•"/>
            </a:pPr>
            <a:r>
              <a:rPr lang="en-US" dirty="0"/>
              <a:t>List of </a:t>
            </a:r>
            <a:r>
              <a:rPr lang="en-US" dirty="0" err="1"/>
              <a:t>standart</a:t>
            </a:r>
            <a:r>
              <a:rPr lang="en-US" dirty="0"/>
              <a:t> exception</a:t>
            </a:r>
          </a:p>
          <a:p>
            <a:pPr marL="227013" indent="-227013">
              <a:buFont typeface="Arial" panose="020B0604020202020204" pitchFamily="34" charset="0"/>
              <a:buChar char="•"/>
            </a:pPr>
            <a:r>
              <a:rPr lang="en-US" dirty="0"/>
              <a:t>Handling exceptions</a:t>
            </a:r>
          </a:p>
          <a:p>
            <a:pPr marL="227013" indent="-227013">
              <a:buFont typeface="Arial" panose="020B0604020202020204" pitchFamily="34" charset="0"/>
              <a:buChar char="•"/>
            </a:pPr>
            <a:r>
              <a:rPr lang="en-US" dirty="0"/>
              <a:t>Handling many exceptions</a:t>
            </a:r>
          </a:p>
          <a:p>
            <a:pPr marL="227013" indent="-227013">
              <a:buFont typeface="Arial" panose="020B0604020202020204" pitchFamily="34" charset="0"/>
              <a:buChar char="•"/>
            </a:pPr>
            <a:r>
              <a:rPr lang="en-US" dirty="0"/>
              <a:t>Raising Exceptions</a:t>
            </a:r>
          </a:p>
          <a:p>
            <a:pPr marL="227013" indent="-227013">
              <a:buFont typeface="Arial" panose="020B0604020202020204" pitchFamily="34" charset="0"/>
              <a:buChar char="•"/>
            </a:pPr>
            <a:r>
              <a:rPr lang="en-US" dirty="0"/>
              <a:t>Logging</a:t>
            </a:r>
          </a:p>
          <a:p>
            <a:endParaRPr lang="uk-UA" dirty="0"/>
          </a:p>
        </p:txBody>
      </p:sp>
    </p:spTree>
    <p:extLst>
      <p:ext uri="{BB962C8B-B14F-4D97-AF65-F5344CB8AC3E}">
        <p14:creationId xmlns:p14="http://schemas.microsoft.com/office/powerpoint/2010/main" val="75953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Basic Configurations</a:t>
            </a:r>
          </a:p>
        </p:txBody>
      </p:sp>
      <p:sp>
        <p:nvSpPr>
          <p:cNvPr id="4" name="Text Placeholder 6">
            <a:extLst>
              <a:ext uri="{FF2B5EF4-FFF2-40B4-BE49-F238E27FC236}">
                <a16:creationId xmlns:a16="http://schemas.microsoft.com/office/drawing/2014/main" id="{5AACF276-614C-4241-82CD-65FF80331DD3}"/>
              </a:ext>
            </a:extLst>
          </p:cNvPr>
          <p:cNvSpPr>
            <a:spLocks noGrp="1"/>
          </p:cNvSpPr>
          <p:nvPr>
            <p:ph type="body" sz="quarter" idx="10"/>
          </p:nvPr>
        </p:nvSpPr>
        <p:spPr>
          <a:xfrm>
            <a:off x="401318" y="1912877"/>
            <a:ext cx="9845040" cy="3373120"/>
          </a:xfrm>
        </p:spPr>
        <p:txBody>
          <a:bodyPr/>
          <a:lstStyle/>
          <a:p>
            <a:pPr lvl="0" eaLnBrk="0" fontAlgn="base" hangingPunct="0">
              <a:spcBef>
                <a:spcPct val="0"/>
              </a:spcBef>
              <a:spcAft>
                <a:spcPct val="0"/>
              </a:spcAft>
            </a:pPr>
            <a:r>
              <a:rPr lang="uk-UA" altLang="uk-UA" sz="1600" dirty="0">
                <a:solidFill>
                  <a:srgbClr val="222222"/>
                </a:solidFill>
                <a:latin typeface="Open Sans" panose="020B0604020202020204" charset="0"/>
                <a:ea typeface="Open Sans" panose="020B0604020202020204" charset="0"/>
                <a:cs typeface="Open Sans" panose="020B0604020202020204" charset="0"/>
              </a:rPr>
              <a:t>You can use the </a:t>
            </a:r>
            <a:r>
              <a:rPr lang="en-US" sz="1600" b="1" dirty="0" err="1">
                <a:latin typeface="Open Sans" panose="020B0604020202020204" charset="0"/>
                <a:ea typeface="Open Sans" panose="020B0604020202020204" charset="0"/>
                <a:cs typeface="Open Sans" panose="020B0604020202020204" charset="0"/>
              </a:rPr>
              <a:t>basicConfig</a:t>
            </a:r>
            <a:r>
              <a:rPr lang="en-US" sz="1600" b="1" dirty="0">
                <a:latin typeface="Open Sans" panose="020B0604020202020204" charset="0"/>
                <a:ea typeface="Open Sans" panose="020B0604020202020204" charset="0"/>
                <a:cs typeface="Open Sans" panose="020B0604020202020204" charset="0"/>
              </a:rPr>
              <a:t> (**</a:t>
            </a:r>
            <a:r>
              <a:rPr lang="en-US" sz="1600" b="1" dirty="0" err="1">
                <a:latin typeface="Open Sans" panose="020B0604020202020204" charset="0"/>
                <a:ea typeface="Open Sans" panose="020B0604020202020204" charset="0"/>
                <a:cs typeface="Open Sans" panose="020B0604020202020204" charset="0"/>
              </a:rPr>
              <a:t>kwargs</a:t>
            </a:r>
            <a:r>
              <a:rPr lang="en-US" sz="1600" b="1" dirty="0">
                <a:latin typeface="Open Sans" panose="020B0604020202020204" charset="0"/>
                <a:ea typeface="Open Sans" panose="020B0604020202020204" charset="0"/>
                <a:cs typeface="Open Sans" panose="020B0604020202020204" charset="0"/>
              </a:rPr>
              <a:t>)</a:t>
            </a:r>
            <a:r>
              <a:rPr lang="uk-UA" altLang="uk-UA" sz="1600" dirty="0">
                <a:solidFill>
                  <a:srgbClr val="222222"/>
                </a:solidFill>
                <a:latin typeface="Open Sans" panose="020B0604020202020204" charset="0"/>
                <a:ea typeface="Open Sans" panose="020B0604020202020204" charset="0"/>
                <a:cs typeface="Open Sans" panose="020B0604020202020204" charset="0"/>
              </a:rPr>
              <a:t> method to configure the logging</a:t>
            </a:r>
            <a:r>
              <a:rPr lang="en-US" altLang="uk-UA" sz="1600" dirty="0">
                <a:solidFill>
                  <a:srgbClr val="222222"/>
                </a:solidFill>
                <a:latin typeface="Open Sans" panose="020B0604020202020204" charset="0"/>
                <a:ea typeface="Open Sans" panose="020B0604020202020204" charset="0"/>
                <a:cs typeface="Open Sans" panose="020B0604020202020204" charset="0"/>
              </a:rPr>
              <a:t>.</a:t>
            </a:r>
          </a:p>
          <a:p>
            <a:pPr lvl="0" eaLnBrk="0" fontAlgn="base" hangingPunct="0">
              <a:spcBef>
                <a:spcPct val="0"/>
              </a:spcBef>
              <a:spcAft>
                <a:spcPct val="0"/>
              </a:spcAft>
            </a:pPr>
            <a:r>
              <a:rPr lang="uk-UA" altLang="uk-UA" sz="1600" dirty="0">
                <a:solidFill>
                  <a:srgbClr val="222222"/>
                </a:solidFill>
                <a:latin typeface="+mn-lt"/>
              </a:rPr>
              <a:t>Some of the commonly used parameters for</a:t>
            </a:r>
            <a:r>
              <a:rPr lang="en-US" altLang="uk-UA" sz="1600" dirty="0">
                <a:solidFill>
                  <a:srgbClr val="222222"/>
                </a:solidFill>
                <a:latin typeface="+mn-lt"/>
              </a:rPr>
              <a:t> </a:t>
            </a:r>
            <a:r>
              <a:rPr lang="en-US" sz="1600" b="1" dirty="0" err="1">
                <a:latin typeface="+mn-lt"/>
                <a:ea typeface="Open Sans" panose="020B0604020202020204" charset="0"/>
                <a:cs typeface="Open Sans" panose="020B0604020202020204" charset="0"/>
              </a:rPr>
              <a:t>basicConfig</a:t>
            </a:r>
            <a:r>
              <a:rPr lang="en-US" sz="1600" b="1" dirty="0">
                <a:latin typeface="+mn-lt"/>
                <a:ea typeface="Open Sans" panose="020B0604020202020204" charset="0"/>
                <a:cs typeface="Open Sans" panose="020B0604020202020204" charset="0"/>
              </a:rPr>
              <a:t> () </a:t>
            </a:r>
            <a:r>
              <a:rPr lang="uk-UA" altLang="uk-UA" sz="1600" dirty="0">
                <a:solidFill>
                  <a:srgbClr val="222222"/>
                </a:solidFill>
                <a:latin typeface="+mn-lt"/>
              </a:rPr>
              <a:t>are the following:</a:t>
            </a:r>
            <a:endParaRPr lang="uk-UA" altLang="uk-UA" sz="1600" dirty="0">
              <a:solidFill>
                <a:schemeClr val="tx1"/>
              </a:solidFill>
              <a:latin typeface="+mn-lt"/>
            </a:endParaRPr>
          </a:p>
          <a:p>
            <a:pPr lvl="1" eaLnBrk="0" fontAlgn="base" hangingPunct="0">
              <a:spcBef>
                <a:spcPct val="0"/>
              </a:spcBef>
              <a:spcAft>
                <a:spcPct val="0"/>
              </a:spcAft>
              <a:buFontTx/>
              <a:buChar char="•"/>
            </a:pPr>
            <a:r>
              <a:rPr lang="uk-UA" altLang="uk-UA" sz="1600" b="1" dirty="0">
                <a:solidFill>
                  <a:srgbClr val="222222"/>
                </a:solidFill>
                <a:latin typeface="Open Sans" panose="020B0604020202020204" charset="0"/>
                <a:ea typeface="Open Sans" panose="020B0604020202020204" charset="0"/>
                <a:cs typeface="Open Sans" panose="020B0604020202020204" charset="0"/>
              </a:rPr>
              <a:t>level</a:t>
            </a:r>
            <a:r>
              <a:rPr lang="uk-UA" altLang="uk-UA" sz="1600" dirty="0">
                <a:solidFill>
                  <a:srgbClr val="222222"/>
                </a:solidFill>
                <a:latin typeface="Open Sans" panose="020B0604020202020204" charset="0"/>
                <a:ea typeface="Open Sans" panose="020B0604020202020204" charset="0"/>
                <a:cs typeface="Open Sans" panose="020B0604020202020204" charset="0"/>
              </a:rPr>
              <a:t>: </a:t>
            </a:r>
            <a:r>
              <a:rPr lang="en-US" altLang="uk-UA" sz="1600" dirty="0">
                <a:solidFill>
                  <a:srgbClr val="222222"/>
                </a:solidFill>
                <a:latin typeface="Open Sans" panose="020B0604020202020204" charset="0"/>
                <a:ea typeface="Open Sans" panose="020B0604020202020204" charset="0"/>
                <a:cs typeface="Open Sans" panose="020B0604020202020204" charset="0"/>
              </a:rPr>
              <a:t>      </a:t>
            </a:r>
            <a:r>
              <a:rPr lang="uk-UA" altLang="uk-UA" sz="1600" dirty="0">
                <a:solidFill>
                  <a:srgbClr val="222222"/>
                </a:solidFill>
                <a:latin typeface="Open Sans" panose="020B0604020202020204" charset="0"/>
                <a:ea typeface="Open Sans" panose="020B0604020202020204" charset="0"/>
                <a:cs typeface="Open Sans" panose="020B0604020202020204" charset="0"/>
              </a:rPr>
              <a:t>The root logger will be set to the specified severity level.</a:t>
            </a:r>
          </a:p>
          <a:p>
            <a:pPr lvl="1" eaLnBrk="0" fontAlgn="base" hangingPunct="0">
              <a:spcBef>
                <a:spcPct val="0"/>
              </a:spcBef>
              <a:spcAft>
                <a:spcPct val="0"/>
              </a:spcAft>
              <a:buFontTx/>
              <a:buChar char="•"/>
            </a:pPr>
            <a:r>
              <a:rPr lang="uk-UA" altLang="uk-UA" sz="1600" b="1" dirty="0">
                <a:solidFill>
                  <a:srgbClr val="222222"/>
                </a:solidFill>
                <a:latin typeface="Open Sans" panose="020B0604020202020204" charset="0"/>
                <a:ea typeface="Open Sans" panose="020B0604020202020204" charset="0"/>
                <a:cs typeface="Open Sans" panose="020B0604020202020204" charset="0"/>
              </a:rPr>
              <a:t>filename</a:t>
            </a:r>
            <a:r>
              <a:rPr lang="uk-UA" altLang="uk-UA" sz="1600" dirty="0">
                <a:solidFill>
                  <a:srgbClr val="222222"/>
                </a:solidFill>
                <a:latin typeface="Open Sans" panose="020B0604020202020204" charset="0"/>
                <a:ea typeface="Open Sans" panose="020B0604020202020204" charset="0"/>
                <a:cs typeface="Open Sans" panose="020B0604020202020204" charset="0"/>
              </a:rPr>
              <a:t>: This specifies the file.</a:t>
            </a:r>
          </a:p>
          <a:p>
            <a:pPr lvl="1" eaLnBrk="0" fontAlgn="base" hangingPunct="0">
              <a:spcBef>
                <a:spcPct val="0"/>
              </a:spcBef>
              <a:spcAft>
                <a:spcPct val="0"/>
              </a:spcAft>
              <a:buFontTx/>
              <a:buChar char="•"/>
            </a:pPr>
            <a:r>
              <a:rPr lang="uk-UA" altLang="uk-UA" sz="1600" b="1" dirty="0">
                <a:solidFill>
                  <a:srgbClr val="222222"/>
                </a:solidFill>
                <a:latin typeface="Open Sans" panose="020B0604020202020204" charset="0"/>
                <a:ea typeface="Open Sans" panose="020B0604020202020204" charset="0"/>
                <a:cs typeface="Open Sans" panose="020B0604020202020204" charset="0"/>
              </a:rPr>
              <a:t>filemode</a:t>
            </a:r>
            <a:r>
              <a:rPr lang="uk-UA" altLang="uk-UA" sz="1600" dirty="0">
                <a:solidFill>
                  <a:srgbClr val="222222"/>
                </a:solidFill>
                <a:latin typeface="Open Sans" panose="020B0604020202020204" charset="0"/>
                <a:ea typeface="Open Sans" panose="020B0604020202020204" charset="0"/>
                <a:cs typeface="Open Sans" panose="020B0604020202020204" charset="0"/>
              </a:rPr>
              <a:t>: If filename is given, the file is opened in this mode. The default is a, which means append.</a:t>
            </a:r>
          </a:p>
          <a:p>
            <a:pPr lvl="1" eaLnBrk="0" fontAlgn="base" hangingPunct="0">
              <a:spcBef>
                <a:spcPct val="0"/>
              </a:spcBef>
              <a:spcAft>
                <a:spcPct val="0"/>
              </a:spcAft>
              <a:buFontTx/>
              <a:buChar char="•"/>
            </a:pPr>
            <a:r>
              <a:rPr lang="uk-UA" altLang="uk-UA" sz="1600" b="1" dirty="0">
                <a:solidFill>
                  <a:srgbClr val="222222"/>
                </a:solidFill>
                <a:latin typeface="Open Sans" panose="020B0604020202020204" charset="0"/>
                <a:ea typeface="Open Sans" panose="020B0604020202020204" charset="0"/>
                <a:cs typeface="Open Sans" panose="020B0604020202020204" charset="0"/>
              </a:rPr>
              <a:t>format</a:t>
            </a:r>
            <a:r>
              <a:rPr lang="uk-UA" altLang="uk-UA" sz="1600" dirty="0">
                <a:solidFill>
                  <a:srgbClr val="222222"/>
                </a:solidFill>
                <a:latin typeface="Open Sans" panose="020B0604020202020204" charset="0"/>
                <a:ea typeface="Open Sans" panose="020B0604020202020204" charset="0"/>
                <a:cs typeface="Open Sans" panose="020B0604020202020204" charset="0"/>
              </a:rPr>
              <a:t>: </a:t>
            </a:r>
            <a:r>
              <a:rPr lang="en-US" altLang="uk-UA" sz="1600" dirty="0">
                <a:solidFill>
                  <a:srgbClr val="222222"/>
                </a:solidFill>
                <a:latin typeface="Open Sans" panose="020B0604020202020204" charset="0"/>
                <a:ea typeface="Open Sans" panose="020B0604020202020204" charset="0"/>
                <a:cs typeface="Open Sans" panose="020B0604020202020204" charset="0"/>
              </a:rPr>
              <a:t>   </a:t>
            </a:r>
            <a:r>
              <a:rPr lang="uk-UA" altLang="uk-UA" sz="1600" dirty="0">
                <a:solidFill>
                  <a:srgbClr val="222222"/>
                </a:solidFill>
                <a:latin typeface="Open Sans" panose="020B0604020202020204" charset="0"/>
                <a:ea typeface="Open Sans" panose="020B0604020202020204" charset="0"/>
                <a:cs typeface="Open Sans" panose="020B0604020202020204" charset="0"/>
              </a:rPr>
              <a:t>This is the format of the log message.</a:t>
            </a:r>
          </a:p>
          <a:p>
            <a:pPr lvl="0" eaLnBrk="0" fontAlgn="base" hangingPunct="0">
              <a:spcBef>
                <a:spcPct val="0"/>
              </a:spcBef>
              <a:spcAft>
                <a:spcPct val="0"/>
              </a:spcAft>
            </a:pPr>
            <a:endParaRPr lang="uk-UA" altLang="uk-UA" dirty="0">
              <a:solidFill>
                <a:schemeClr val="tx1"/>
              </a:solidFill>
              <a:latin typeface="Arial" panose="020B0604020202020204" pitchFamily="34" charset="0"/>
            </a:endParaRPr>
          </a:p>
          <a:p>
            <a:pPr lvl="0" eaLnBrk="0" fontAlgn="base" hangingPunct="0">
              <a:spcBef>
                <a:spcPct val="0"/>
              </a:spcBef>
              <a:spcAft>
                <a:spcPct val="0"/>
              </a:spcAft>
            </a:pPr>
            <a:endParaRPr lang="uk-UA" altLang="uk-UA" sz="1600" dirty="0">
              <a:solidFill>
                <a:schemeClr val="tx1"/>
              </a:solidFill>
              <a:latin typeface="Open Sans" panose="020B0604020202020204" charset="0"/>
              <a:ea typeface="Open Sans" panose="020B0604020202020204" charset="0"/>
              <a:cs typeface="Open Sans" panose="020B0604020202020204" charset="0"/>
            </a:endParaRPr>
          </a:p>
        </p:txBody>
      </p:sp>
      <p:sp>
        <p:nvSpPr>
          <p:cNvPr id="7" name="Text Placeholder 6">
            <a:extLst>
              <a:ext uri="{FF2B5EF4-FFF2-40B4-BE49-F238E27FC236}">
                <a16:creationId xmlns:a16="http://schemas.microsoft.com/office/drawing/2014/main" id="{8843392B-E6A0-46CC-A4D5-10AD53D987AA}"/>
              </a:ext>
            </a:extLst>
          </p:cNvPr>
          <p:cNvSpPr txBox="1">
            <a:spLocks/>
          </p:cNvSpPr>
          <p:nvPr/>
        </p:nvSpPr>
        <p:spPr>
          <a:xfrm>
            <a:off x="401318" y="3483746"/>
            <a:ext cx="5273040" cy="1068872"/>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p>
          <a:p>
            <a:r>
              <a:rPr lang="uk-UA" altLang="uk-UA" sz="1600" dirty="0">
                <a:solidFill>
                  <a:srgbClr val="000000"/>
                </a:solidFill>
                <a:latin typeface="Consolas" panose="020B0609020204030204" pitchFamily="49" charset="0"/>
              </a:rPr>
              <a:t>logging</a:t>
            </a:r>
            <a:r>
              <a:rPr lang="uk-UA" altLang="uk-UA" sz="1600" dirty="0">
                <a:solidFill>
                  <a:srgbClr val="CE5C00"/>
                </a:solidFill>
                <a:latin typeface="Consolas" panose="020B0609020204030204" pitchFamily="49" charset="0"/>
              </a:rPr>
              <a:t>.</a:t>
            </a:r>
            <a:r>
              <a:rPr lang="en-US" altLang="uk-UA" sz="1600" dirty="0" err="1">
                <a:solidFill>
                  <a:srgbClr val="000000"/>
                </a:solidFill>
                <a:latin typeface="Consolas" panose="020B0609020204030204" pitchFamily="49" charset="0"/>
              </a:rPr>
              <a:t>basicConfig</a:t>
            </a:r>
            <a:r>
              <a:rPr lang="en-US" altLang="uk-UA" sz="1600" dirty="0">
                <a:solidFill>
                  <a:srgbClr val="000000"/>
                </a:solidFill>
                <a:latin typeface="Consolas" panose="020B0609020204030204" pitchFamily="49" charset="0"/>
              </a:rPr>
              <a:t>(level=</a:t>
            </a:r>
            <a:r>
              <a:rPr lang="en-US" altLang="uk-UA" sz="1600" dirty="0" err="1">
                <a:solidFill>
                  <a:srgbClr val="000000"/>
                </a:solidFill>
                <a:latin typeface="Consolas" panose="020B0609020204030204" pitchFamily="49" charset="0"/>
              </a:rPr>
              <a:t>logging.DEBUG</a:t>
            </a:r>
            <a:r>
              <a:rPr lang="en-US" altLang="uk-UA" sz="1600" dirty="0">
                <a:solidFill>
                  <a:srgbClr val="000000"/>
                </a:solidFill>
                <a:latin typeface="Consolas" panose="020B0609020204030204" pitchFamily="49" charset="0"/>
              </a:rPr>
              <a:t>)</a:t>
            </a:r>
          </a:p>
          <a:p>
            <a:r>
              <a:rPr lang="en-US" altLang="uk-UA" sz="1600" dirty="0" err="1">
                <a:solidFill>
                  <a:srgbClr val="000000"/>
                </a:solidFill>
                <a:latin typeface="Consolas" panose="020B0609020204030204" pitchFamily="49" charset="0"/>
              </a:rPr>
              <a:t>logging.d</a:t>
            </a:r>
            <a:r>
              <a:rPr lang="uk-UA" altLang="uk-UA" sz="1600" dirty="0">
                <a:solidFill>
                  <a:srgbClr val="000000"/>
                </a:solidFill>
                <a:latin typeface="Consolas" panose="020B0609020204030204" pitchFamily="49" charset="0"/>
              </a:rPr>
              <a:t>ebug(</a:t>
            </a:r>
            <a:r>
              <a:rPr lang="uk-UA" altLang="uk-UA" sz="1600" dirty="0">
                <a:solidFill>
                  <a:srgbClr val="C00000"/>
                </a:solidFill>
                <a:latin typeface="Consolas" panose="020B0609020204030204" pitchFamily="49" charset="0"/>
              </a:rPr>
              <a:t>'This </a:t>
            </a:r>
            <a:r>
              <a:rPr lang="en-US" altLang="uk-UA" sz="1600" dirty="0">
                <a:solidFill>
                  <a:srgbClr val="C00000"/>
                </a:solidFill>
                <a:latin typeface="Consolas" panose="020B0609020204030204" pitchFamily="49" charset="0"/>
              </a:rPr>
              <a:t>w</a:t>
            </a:r>
            <a:r>
              <a:rPr lang="uk-UA" altLang="uk-UA" sz="1600" dirty="0">
                <a:solidFill>
                  <a:srgbClr val="C00000"/>
                </a:solidFill>
                <a:latin typeface="Consolas" panose="020B0609020204030204" pitchFamily="49" charset="0"/>
              </a:rPr>
              <a:t>i</a:t>
            </a:r>
            <a:r>
              <a:rPr lang="en-US" altLang="uk-UA" sz="1600" dirty="0" err="1">
                <a:solidFill>
                  <a:srgbClr val="C00000"/>
                </a:solidFill>
                <a:latin typeface="Consolas" panose="020B0609020204030204" pitchFamily="49" charset="0"/>
              </a:rPr>
              <a:t>ll</a:t>
            </a:r>
            <a:r>
              <a:rPr lang="uk-UA" altLang="uk-UA" sz="1600" dirty="0">
                <a:solidFill>
                  <a:srgbClr val="C00000"/>
                </a:solidFill>
                <a:latin typeface="Consolas" panose="020B0609020204030204" pitchFamily="49" charset="0"/>
              </a:rPr>
              <a:t> ge</a:t>
            </a:r>
            <a:r>
              <a:rPr lang="en-US" altLang="uk-UA" sz="1600" dirty="0">
                <a:solidFill>
                  <a:srgbClr val="C00000"/>
                </a:solidFill>
                <a:latin typeface="Consolas" panose="020B0609020204030204" pitchFamily="49" charset="0"/>
              </a:rPr>
              <a:t>t logged</a:t>
            </a:r>
            <a:r>
              <a:rPr lang="uk-UA" altLang="uk-UA" sz="1600" dirty="0">
                <a:solidFill>
                  <a:srgbClr val="C00000"/>
                </a:solidFill>
                <a:latin typeface="Consolas" panose="020B0609020204030204" pitchFamily="49" charset="0"/>
              </a:rPr>
              <a:t>'</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endParaRPr lang="en-US" altLang="uk-UA" sz="1600" dirty="0">
              <a:solidFill>
                <a:srgbClr val="C00000"/>
              </a:solidFill>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pic>
        <p:nvPicPr>
          <p:cNvPr id="13" name="Picture 12">
            <a:extLst>
              <a:ext uri="{FF2B5EF4-FFF2-40B4-BE49-F238E27FC236}">
                <a16:creationId xmlns:a16="http://schemas.microsoft.com/office/drawing/2014/main" id="{EE8A0F06-0EB7-4E60-AC77-6533868E7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18" y="4736471"/>
            <a:ext cx="3810000" cy="916215"/>
          </a:xfrm>
          <a:prstGeom prst="rect">
            <a:avLst/>
          </a:prstGeom>
        </p:spPr>
      </p:pic>
      <p:sp>
        <p:nvSpPr>
          <p:cNvPr id="14" name="Text Placeholder 6">
            <a:extLst>
              <a:ext uri="{FF2B5EF4-FFF2-40B4-BE49-F238E27FC236}">
                <a16:creationId xmlns:a16="http://schemas.microsoft.com/office/drawing/2014/main" id="{E3FE0E57-BDD0-4BF5-8FAE-E3201320FA37}"/>
              </a:ext>
            </a:extLst>
          </p:cNvPr>
          <p:cNvSpPr txBox="1">
            <a:spLocks/>
          </p:cNvSpPr>
          <p:nvPr/>
        </p:nvSpPr>
        <p:spPr>
          <a:xfrm>
            <a:off x="5872480" y="3466223"/>
            <a:ext cx="6035040" cy="1287803"/>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p>
          <a:p>
            <a:pPr lvl="0" eaLnBrk="0" hangingPunct="0">
              <a:spcBef>
                <a:spcPct val="0"/>
              </a:spcBef>
            </a:pPr>
            <a:r>
              <a:rPr lang="uk-UA" altLang="uk-UA" sz="1600" dirty="0">
                <a:solidFill>
                  <a:srgbClr val="000000"/>
                </a:solidFill>
                <a:latin typeface="Consolas" panose="020B0609020204030204" pitchFamily="49" charset="0"/>
              </a:rPr>
              <a:t>logging</a:t>
            </a:r>
            <a:r>
              <a:rPr lang="uk-UA" altLang="uk-UA" sz="1600" dirty="0">
                <a:solidFill>
                  <a:srgbClr val="CE5C00"/>
                </a:solidFill>
                <a:latin typeface="Consolas" panose="020B0609020204030204" pitchFamily="49" charset="0"/>
              </a:rPr>
              <a:t>.</a:t>
            </a:r>
            <a:r>
              <a:rPr lang="en-US" altLang="uk-UA" sz="1600" dirty="0" err="1">
                <a:solidFill>
                  <a:srgbClr val="000000"/>
                </a:solidFill>
                <a:latin typeface="Consolas" panose="020B0609020204030204" pitchFamily="49" charset="0"/>
              </a:rPr>
              <a:t>basicConfig</a:t>
            </a:r>
            <a:r>
              <a:rPr lang="en-US" altLang="uk-UA" sz="1600" dirty="0">
                <a:solidFill>
                  <a:srgbClr val="000000"/>
                </a:solidFill>
                <a:latin typeface="Consolas" panose="020B0609020204030204" pitchFamily="49" charset="0"/>
              </a:rPr>
              <a:t>(filename=</a:t>
            </a:r>
            <a:r>
              <a:rPr lang="uk-UA" altLang="uk-UA" sz="1600" dirty="0">
                <a:solidFill>
                  <a:srgbClr val="C00000"/>
                </a:solidFill>
                <a:latin typeface="Consolas" panose="020B0609020204030204" pitchFamily="49" charset="0"/>
              </a:rPr>
              <a:t>'</a:t>
            </a:r>
            <a:r>
              <a:rPr lang="en-US" altLang="uk-UA" sz="1600" dirty="0">
                <a:solidFill>
                  <a:srgbClr val="C00000"/>
                </a:solidFill>
                <a:latin typeface="Consolas" panose="020B0609020204030204" pitchFamily="49" charset="0"/>
              </a:rPr>
              <a:t>app.log</a:t>
            </a:r>
            <a:r>
              <a:rPr lang="uk-UA" altLang="uk-UA" sz="1600" dirty="0">
                <a:solidFill>
                  <a:srgbClr val="C00000"/>
                </a:solidFill>
                <a:latin typeface="Consolas" panose="020B0609020204030204" pitchFamily="49" charset="0"/>
              </a:rPr>
              <a:t>'</a:t>
            </a:r>
            <a:r>
              <a:rPr lang="en-US" altLang="uk-UA" sz="1600" dirty="0">
                <a:latin typeface="Consolas" panose="020B0609020204030204" pitchFamily="49" charset="0"/>
              </a:rPr>
              <a:t>,</a:t>
            </a:r>
            <a:r>
              <a:rPr lang="en-US" altLang="uk-UA" sz="1600" dirty="0" err="1">
                <a:latin typeface="Consolas" panose="020B0609020204030204" pitchFamily="49" charset="0"/>
              </a:rPr>
              <a:t>fi</a:t>
            </a:r>
            <a:r>
              <a:rPr lang="en-US" altLang="uk-UA" sz="1600" dirty="0" err="1">
                <a:solidFill>
                  <a:srgbClr val="000000"/>
                </a:solidFill>
                <a:latin typeface="Consolas" panose="020B0609020204030204" pitchFamily="49" charset="0"/>
              </a:rPr>
              <a:t>lemode</a:t>
            </a:r>
            <a:r>
              <a:rPr lang="en-US" altLang="uk-UA" sz="1600" dirty="0">
                <a:solidFill>
                  <a:srgbClr val="000000"/>
                </a:solidFill>
                <a:latin typeface="Consolas" panose="020B0609020204030204" pitchFamily="49" charset="0"/>
              </a:rPr>
              <a:t>=</a:t>
            </a:r>
            <a:r>
              <a:rPr lang="uk-UA" altLang="uk-UA" sz="1600" dirty="0">
                <a:solidFill>
                  <a:srgbClr val="C00000"/>
                </a:solidFill>
                <a:latin typeface="Consolas" panose="020B0609020204030204" pitchFamily="49" charset="0"/>
              </a:rPr>
              <a:t>'</a:t>
            </a:r>
            <a:r>
              <a:rPr lang="en-US" altLang="uk-UA" sz="1600" dirty="0">
                <a:solidFill>
                  <a:srgbClr val="C00000"/>
                </a:solidFill>
                <a:latin typeface="Consolas" panose="020B0609020204030204" pitchFamily="49" charset="0"/>
              </a:rPr>
              <a:t>w</a:t>
            </a:r>
            <a:r>
              <a:rPr lang="uk-UA" altLang="uk-UA" sz="1600" dirty="0">
                <a:solidFill>
                  <a:srgbClr val="C00000"/>
                </a:solidFill>
                <a:latin typeface="Consolas" panose="020B0609020204030204" pitchFamily="49" charset="0"/>
              </a:rPr>
              <a:t>'</a:t>
            </a:r>
            <a:r>
              <a:rPr lang="en-US"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endParaRPr lang="uk-UA" altLang="uk-UA" sz="2400" dirty="0">
              <a:solidFill>
                <a:srgbClr val="204A87"/>
              </a:solidFill>
              <a:latin typeface="Arial" panose="020B0604020202020204" pitchFamily="34" charset="0"/>
            </a:endParaRPr>
          </a:p>
          <a:p>
            <a:pPr lvl="0" eaLnBrk="0" hangingPunct="0">
              <a:spcBef>
                <a:spcPct val="30000"/>
              </a:spcBef>
            </a:pPr>
            <a:r>
              <a:rPr lang="en-US" altLang="uk-UA" sz="1600" dirty="0">
                <a:latin typeface="Consolas" panose="020B0609020204030204" pitchFamily="49" charset="0"/>
              </a:rPr>
              <a:t>format</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a:t>
            </a:r>
            <a:r>
              <a:rPr lang="en-US" altLang="uk-UA" sz="1600" dirty="0">
                <a:solidFill>
                  <a:srgbClr val="0070C0"/>
                </a:solidFill>
                <a:latin typeface="Consolas" panose="020B0609020204030204" pitchFamily="49" charset="0"/>
              </a:rPr>
              <a:t>%(</a:t>
            </a:r>
            <a:r>
              <a:rPr lang="uk-UA" altLang="uk-UA" sz="1600" dirty="0">
                <a:solidFill>
                  <a:srgbClr val="0070C0"/>
                </a:solidFill>
                <a:latin typeface="Consolas" panose="020B0609020204030204" pitchFamily="49" charset="0"/>
              </a:rPr>
              <a:t>name)s </a:t>
            </a:r>
            <a:r>
              <a:rPr lang="uk-UA" altLang="uk-UA" sz="1600" dirty="0">
                <a:latin typeface="Consolas" panose="020B0609020204030204" pitchFamily="49" charset="0"/>
              </a:rPr>
              <a:t>- </a:t>
            </a:r>
            <a:r>
              <a:rPr lang="uk-UA" altLang="uk-UA" sz="1600" dirty="0">
                <a:solidFill>
                  <a:srgbClr val="0070C0"/>
                </a:solidFill>
                <a:latin typeface="Consolas" panose="020B0609020204030204" pitchFamily="49" charset="0"/>
              </a:rPr>
              <a:t>%(levelname)s </a:t>
            </a:r>
            <a:r>
              <a:rPr lang="uk-UA" altLang="uk-UA" sz="1600" dirty="0">
                <a:latin typeface="Consolas" panose="020B0609020204030204" pitchFamily="49" charset="0"/>
              </a:rPr>
              <a:t>- </a:t>
            </a:r>
            <a:r>
              <a:rPr lang="uk-UA" altLang="uk-UA" sz="1600" dirty="0">
                <a:solidFill>
                  <a:srgbClr val="0070C0"/>
                </a:solidFill>
                <a:latin typeface="Consolas" panose="020B0609020204030204" pitchFamily="49" charset="0"/>
              </a:rPr>
              <a:t>%(message)s</a:t>
            </a:r>
            <a:r>
              <a:rPr lang="uk-UA" altLang="uk-UA" sz="1600" dirty="0">
                <a:solidFill>
                  <a:srgbClr val="C00000"/>
                </a:solidFill>
                <a:latin typeface="Consolas" panose="020B0609020204030204" pitchFamily="49" charset="0"/>
              </a:rPr>
              <a:t>'</a:t>
            </a:r>
            <a:r>
              <a:rPr lang="en-US" altLang="uk-UA" sz="1600" dirty="0">
                <a:solidFill>
                  <a:srgbClr val="000000"/>
                </a:solidFill>
                <a:latin typeface="Consolas" panose="020B0609020204030204" pitchFamily="49" charset="0"/>
              </a:rPr>
              <a:t>)</a:t>
            </a:r>
          </a:p>
          <a:p>
            <a:r>
              <a:rPr lang="en-US" altLang="uk-UA" sz="1600" dirty="0" err="1">
                <a:solidFill>
                  <a:srgbClr val="000000"/>
                </a:solidFill>
                <a:latin typeface="Consolas" panose="020B0609020204030204" pitchFamily="49" charset="0"/>
              </a:rPr>
              <a:t>logging.warning</a:t>
            </a:r>
            <a:r>
              <a:rPr lang="uk-UA" altLang="uk-UA" sz="1600" dirty="0">
                <a:solidFill>
                  <a:srgbClr val="000000"/>
                </a:solidFill>
                <a:latin typeface="Consolas" panose="020B0609020204030204" pitchFamily="49" charset="0"/>
              </a:rPr>
              <a:t>(</a:t>
            </a:r>
            <a:r>
              <a:rPr lang="uk-UA" altLang="uk-UA" sz="1600" dirty="0">
                <a:solidFill>
                  <a:srgbClr val="C00000"/>
                </a:solidFill>
                <a:latin typeface="Consolas" panose="020B0609020204030204" pitchFamily="49" charset="0"/>
              </a:rPr>
              <a:t>'This </a:t>
            </a:r>
            <a:r>
              <a:rPr lang="en-US" altLang="uk-UA" sz="1600" dirty="0">
                <a:solidFill>
                  <a:srgbClr val="C00000"/>
                </a:solidFill>
                <a:latin typeface="Consolas" panose="020B0609020204030204" pitchFamily="49" charset="0"/>
              </a:rPr>
              <a:t>w</a:t>
            </a:r>
            <a:r>
              <a:rPr lang="uk-UA" altLang="uk-UA" sz="1600" dirty="0">
                <a:solidFill>
                  <a:srgbClr val="C00000"/>
                </a:solidFill>
                <a:latin typeface="Consolas" panose="020B0609020204030204" pitchFamily="49" charset="0"/>
              </a:rPr>
              <a:t>i</a:t>
            </a:r>
            <a:r>
              <a:rPr lang="en-US" altLang="uk-UA" sz="1600" dirty="0" err="1">
                <a:solidFill>
                  <a:srgbClr val="C00000"/>
                </a:solidFill>
                <a:latin typeface="Consolas" panose="020B0609020204030204" pitchFamily="49" charset="0"/>
              </a:rPr>
              <a:t>ll</a:t>
            </a:r>
            <a:r>
              <a:rPr lang="uk-UA" altLang="uk-UA" sz="1600" dirty="0">
                <a:solidFill>
                  <a:srgbClr val="C00000"/>
                </a:solidFill>
                <a:latin typeface="Consolas" panose="020B0609020204030204" pitchFamily="49" charset="0"/>
              </a:rPr>
              <a:t> ge</a:t>
            </a:r>
            <a:r>
              <a:rPr lang="en-US" altLang="uk-UA" sz="1600" dirty="0">
                <a:solidFill>
                  <a:srgbClr val="C00000"/>
                </a:solidFill>
                <a:latin typeface="Consolas" panose="020B0609020204030204" pitchFamily="49" charset="0"/>
              </a:rPr>
              <a:t>t logged to a file</a:t>
            </a:r>
            <a:r>
              <a:rPr lang="uk-UA" altLang="uk-UA" sz="1600" dirty="0">
                <a:solidFill>
                  <a:srgbClr val="C00000"/>
                </a:solidFill>
                <a:latin typeface="Consolas" panose="020B0609020204030204" pitchFamily="49" charset="0"/>
              </a:rPr>
              <a:t>'</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endParaRPr lang="en-US" altLang="uk-UA" sz="1600" dirty="0">
              <a:solidFill>
                <a:srgbClr val="C00000"/>
              </a:solidFill>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pic>
        <p:nvPicPr>
          <p:cNvPr id="18" name="Picture 17">
            <a:extLst>
              <a:ext uri="{FF2B5EF4-FFF2-40B4-BE49-F238E27FC236}">
                <a16:creationId xmlns:a16="http://schemas.microsoft.com/office/drawing/2014/main" id="{7BEA880F-9C2A-4667-B787-E292E7B1F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480" y="4851400"/>
            <a:ext cx="5044901" cy="869193"/>
          </a:xfrm>
          <a:prstGeom prst="rect">
            <a:avLst/>
          </a:prstGeom>
        </p:spPr>
      </p:pic>
    </p:spTree>
    <p:extLst>
      <p:ext uri="{BB962C8B-B14F-4D97-AF65-F5344CB8AC3E}">
        <p14:creationId xmlns:p14="http://schemas.microsoft.com/office/powerpoint/2010/main" val="26808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Formatting the Output</a:t>
            </a:r>
          </a:p>
        </p:txBody>
      </p:sp>
      <p:sp>
        <p:nvSpPr>
          <p:cNvPr id="4" name="Text Placeholder 6">
            <a:extLst>
              <a:ext uri="{FF2B5EF4-FFF2-40B4-BE49-F238E27FC236}">
                <a16:creationId xmlns:a16="http://schemas.microsoft.com/office/drawing/2014/main" id="{5AACF276-614C-4241-82CD-65FF80331DD3}"/>
              </a:ext>
            </a:extLst>
          </p:cNvPr>
          <p:cNvSpPr>
            <a:spLocks noGrp="1"/>
          </p:cNvSpPr>
          <p:nvPr>
            <p:ph type="body" sz="quarter" idx="10"/>
          </p:nvPr>
        </p:nvSpPr>
        <p:spPr>
          <a:xfrm>
            <a:off x="401318" y="1912877"/>
            <a:ext cx="11231882" cy="3373120"/>
          </a:xfrm>
        </p:spPr>
        <p:txBody>
          <a:bodyPr/>
          <a:lstStyle/>
          <a:p>
            <a:pPr lvl="0" eaLnBrk="0" fontAlgn="base" hangingPunct="0">
              <a:spcBef>
                <a:spcPct val="0"/>
              </a:spcBef>
              <a:spcAft>
                <a:spcPct val="0"/>
              </a:spcAft>
            </a:pPr>
            <a:r>
              <a:rPr lang="uk-UA" altLang="uk-UA" sz="1600" dirty="0">
                <a:solidFill>
                  <a:srgbClr val="222222"/>
                </a:solidFill>
                <a:latin typeface="+mn-lt"/>
              </a:rPr>
              <a:t>While you can pass any variable that can be represented as a string from your program as a message to your logs, there are some basic elements that are already a part of the </a:t>
            </a:r>
            <a:r>
              <a:rPr lang="uk-UA" altLang="uk-UA" sz="1600" b="1" dirty="0">
                <a:solidFill>
                  <a:srgbClr val="222222"/>
                </a:solidFill>
                <a:latin typeface="+mn-lt"/>
              </a:rPr>
              <a:t>LogRecord</a:t>
            </a:r>
            <a:r>
              <a:rPr lang="uk-UA" altLang="uk-UA" sz="1600" dirty="0">
                <a:solidFill>
                  <a:srgbClr val="222222"/>
                </a:solidFill>
                <a:latin typeface="+mn-lt"/>
              </a:rPr>
              <a:t> and can be easily added to the output format. If you want </a:t>
            </a:r>
            <a:r>
              <a:rPr lang="uk-UA" altLang="uk-UA" sz="1600" b="1" dirty="0">
                <a:solidFill>
                  <a:srgbClr val="222222"/>
                </a:solidFill>
                <a:latin typeface="+mn-lt"/>
              </a:rPr>
              <a:t>to log </a:t>
            </a:r>
            <a:r>
              <a:rPr lang="uk-UA" altLang="uk-UA" sz="1600" dirty="0">
                <a:solidFill>
                  <a:srgbClr val="222222"/>
                </a:solidFill>
                <a:latin typeface="+mn-lt"/>
              </a:rPr>
              <a:t>the </a:t>
            </a:r>
            <a:r>
              <a:rPr lang="uk-UA" altLang="uk-UA" sz="1600" b="1" dirty="0">
                <a:solidFill>
                  <a:srgbClr val="222222"/>
                </a:solidFill>
                <a:latin typeface="+mn-lt"/>
              </a:rPr>
              <a:t>process ID </a:t>
            </a:r>
            <a:r>
              <a:rPr lang="uk-UA" altLang="uk-UA" sz="1600" dirty="0">
                <a:solidFill>
                  <a:srgbClr val="222222"/>
                </a:solidFill>
                <a:latin typeface="+mn-lt"/>
              </a:rPr>
              <a:t>along with the </a:t>
            </a:r>
            <a:r>
              <a:rPr lang="uk-UA" altLang="uk-UA" sz="1600" b="1" dirty="0">
                <a:solidFill>
                  <a:srgbClr val="222222"/>
                </a:solidFill>
                <a:latin typeface="+mn-lt"/>
              </a:rPr>
              <a:t>level, </a:t>
            </a:r>
            <a:r>
              <a:rPr lang="en-US" sz="1600" dirty="0">
                <a:latin typeface="+mn-lt"/>
              </a:rPr>
              <a:t>the </a:t>
            </a:r>
            <a:r>
              <a:rPr lang="en-US" sz="1600" b="1" dirty="0">
                <a:latin typeface="+mn-lt"/>
              </a:rPr>
              <a:t>date</a:t>
            </a:r>
            <a:r>
              <a:rPr lang="uk-UA" sz="1600" b="1" dirty="0">
                <a:latin typeface="+mn-lt"/>
              </a:rPr>
              <a:t>, </a:t>
            </a:r>
            <a:r>
              <a:rPr lang="en-US" sz="1600" b="1" dirty="0">
                <a:latin typeface="+mn-lt"/>
              </a:rPr>
              <a:t>time info</a:t>
            </a:r>
            <a:r>
              <a:rPr lang="uk-UA" altLang="uk-UA" sz="1600" b="1" dirty="0">
                <a:solidFill>
                  <a:srgbClr val="222222"/>
                </a:solidFill>
                <a:latin typeface="+mn-lt"/>
              </a:rPr>
              <a:t> </a:t>
            </a:r>
            <a:r>
              <a:rPr lang="uk-UA" altLang="uk-UA" sz="1600" dirty="0">
                <a:solidFill>
                  <a:srgbClr val="222222"/>
                </a:solidFill>
                <a:latin typeface="+mn-lt"/>
              </a:rPr>
              <a:t>and </a:t>
            </a:r>
            <a:r>
              <a:rPr lang="uk-UA" altLang="uk-UA" sz="1600" b="1" dirty="0">
                <a:solidFill>
                  <a:srgbClr val="222222"/>
                </a:solidFill>
                <a:latin typeface="+mn-lt"/>
              </a:rPr>
              <a:t>message</a:t>
            </a:r>
            <a:r>
              <a:rPr lang="uk-UA" altLang="uk-UA" sz="1600" dirty="0">
                <a:solidFill>
                  <a:srgbClr val="222222"/>
                </a:solidFill>
                <a:latin typeface="+mn-lt"/>
              </a:rPr>
              <a:t>, you can do something like this:</a:t>
            </a:r>
            <a:r>
              <a:rPr lang="uk-UA" altLang="uk-UA" sz="1600" dirty="0">
                <a:solidFill>
                  <a:schemeClr val="tx1"/>
                </a:solidFill>
                <a:latin typeface="+mn-lt"/>
              </a:rPr>
              <a:t> </a:t>
            </a:r>
          </a:p>
        </p:txBody>
      </p:sp>
      <p:sp>
        <p:nvSpPr>
          <p:cNvPr id="7" name="Text Placeholder 6">
            <a:extLst>
              <a:ext uri="{FF2B5EF4-FFF2-40B4-BE49-F238E27FC236}">
                <a16:creationId xmlns:a16="http://schemas.microsoft.com/office/drawing/2014/main" id="{8843392B-E6A0-46CC-A4D5-10AD53D987AA}"/>
              </a:ext>
            </a:extLst>
          </p:cNvPr>
          <p:cNvSpPr txBox="1">
            <a:spLocks/>
          </p:cNvSpPr>
          <p:nvPr/>
        </p:nvSpPr>
        <p:spPr>
          <a:xfrm>
            <a:off x="401317" y="2955535"/>
            <a:ext cx="11104882" cy="1287803"/>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p>
          <a:p>
            <a:r>
              <a:rPr lang="uk-UA" altLang="uk-UA" sz="1600" dirty="0">
                <a:solidFill>
                  <a:srgbClr val="000000"/>
                </a:solidFill>
                <a:latin typeface="Consolas" panose="020B0609020204030204" pitchFamily="49" charset="0"/>
              </a:rPr>
              <a:t>logging</a:t>
            </a:r>
            <a:r>
              <a:rPr lang="uk-UA" altLang="uk-UA" sz="1600" dirty="0">
                <a:solidFill>
                  <a:srgbClr val="CE5C00"/>
                </a:solidFill>
                <a:latin typeface="Consolas" panose="020B0609020204030204" pitchFamily="49" charset="0"/>
              </a:rPr>
              <a:t>.</a:t>
            </a:r>
            <a:r>
              <a:rPr lang="en-US" altLang="uk-UA" sz="1600" dirty="0" err="1">
                <a:solidFill>
                  <a:srgbClr val="000000"/>
                </a:solidFill>
                <a:latin typeface="Consolas" panose="020B0609020204030204" pitchFamily="49" charset="0"/>
              </a:rPr>
              <a:t>basicConfig</a:t>
            </a:r>
            <a:r>
              <a:rPr lang="en-US" altLang="uk-UA" sz="1600" dirty="0">
                <a:solidFill>
                  <a:srgbClr val="000000"/>
                </a:solidFill>
                <a:latin typeface="Consolas" panose="020B0609020204030204" pitchFamily="49" charset="0"/>
              </a:rPr>
              <a:t>(</a:t>
            </a:r>
            <a:r>
              <a:rPr lang="en-US" sz="1600" dirty="0">
                <a:latin typeface="Consolas" panose="020B0609020204030204" pitchFamily="49" charset="0"/>
              </a:rPr>
              <a:t>format=</a:t>
            </a:r>
            <a:r>
              <a:rPr lang="en-US" sz="1600" dirty="0">
                <a:solidFill>
                  <a:srgbClr val="C00000"/>
                </a:solidFill>
                <a:latin typeface="Consolas" panose="020B0609020204030204" pitchFamily="49" charset="0"/>
              </a:rPr>
              <a:t>'</a:t>
            </a:r>
            <a:r>
              <a:rPr lang="en-US" sz="1600" dirty="0">
                <a:solidFill>
                  <a:srgbClr val="0070C0"/>
                </a:solidFill>
                <a:latin typeface="Consolas" panose="020B0609020204030204" pitchFamily="49" charset="0"/>
              </a:rPr>
              <a:t>%(process)d</a:t>
            </a:r>
            <a:r>
              <a:rPr lang="en-US" sz="1600" dirty="0">
                <a:latin typeface="Consolas" panose="020B0609020204030204" pitchFamily="49" charset="0"/>
              </a:rPr>
              <a:t>-</a:t>
            </a:r>
            <a:r>
              <a:rPr lang="en-US" sz="1600" dirty="0">
                <a:solidFill>
                  <a:srgbClr val="0070C0"/>
                </a:solidFill>
                <a:latin typeface="Consolas" panose="020B0609020204030204" pitchFamily="49" charset="0"/>
              </a:rPr>
              <a:t>%(</a:t>
            </a:r>
            <a:r>
              <a:rPr lang="en-US" sz="1600" dirty="0" err="1">
                <a:solidFill>
                  <a:srgbClr val="0070C0"/>
                </a:solidFill>
                <a:latin typeface="Consolas" panose="020B0609020204030204" pitchFamily="49" charset="0"/>
              </a:rPr>
              <a:t>levelname</a:t>
            </a:r>
            <a:r>
              <a:rPr lang="en-US" sz="1600" dirty="0">
                <a:solidFill>
                  <a:srgbClr val="0070C0"/>
                </a:solidFill>
                <a:latin typeface="Consolas" panose="020B0609020204030204" pitchFamily="49" charset="0"/>
              </a:rPr>
              <a:t>)s</a:t>
            </a:r>
            <a:r>
              <a:rPr lang="en-US" sz="1600" dirty="0">
                <a:latin typeface="Consolas" panose="020B0609020204030204" pitchFamily="49" charset="0"/>
              </a:rPr>
              <a:t>-</a:t>
            </a:r>
            <a:r>
              <a:rPr lang="en-US" sz="1600" dirty="0">
                <a:solidFill>
                  <a:srgbClr val="0070C0"/>
                </a:solidFill>
                <a:latin typeface="Consolas" panose="020B0609020204030204" pitchFamily="49" charset="0"/>
              </a:rPr>
              <a:t>%(</a:t>
            </a:r>
            <a:r>
              <a:rPr lang="en-US" sz="1600" dirty="0" err="1">
                <a:solidFill>
                  <a:srgbClr val="0070C0"/>
                </a:solidFill>
                <a:latin typeface="Consolas" panose="020B0609020204030204" pitchFamily="49" charset="0"/>
              </a:rPr>
              <a:t>asctime</a:t>
            </a:r>
            <a:r>
              <a:rPr lang="en-US" sz="1600" dirty="0">
                <a:solidFill>
                  <a:srgbClr val="0070C0"/>
                </a:solidFill>
                <a:latin typeface="Consolas" panose="020B0609020204030204" pitchFamily="49" charset="0"/>
              </a:rPr>
              <a:t>)s</a:t>
            </a:r>
            <a:r>
              <a:rPr lang="en-US" sz="1600" dirty="0">
                <a:latin typeface="Consolas" panose="020B0609020204030204" pitchFamily="49" charset="0"/>
              </a:rPr>
              <a:t>-</a:t>
            </a:r>
            <a:r>
              <a:rPr lang="en-US" sz="1600" dirty="0">
                <a:solidFill>
                  <a:srgbClr val="0070C0"/>
                </a:solidFill>
                <a:latin typeface="Consolas" panose="020B0609020204030204" pitchFamily="49" charset="0"/>
              </a:rPr>
              <a:t>%(message)s</a:t>
            </a:r>
            <a:r>
              <a:rPr lang="en-US" sz="1600" dirty="0">
                <a:solidFill>
                  <a:srgbClr val="C00000"/>
                </a:solidFill>
                <a:latin typeface="Consolas" panose="020B0609020204030204" pitchFamily="49" charset="0"/>
              </a:rPr>
              <a:t>'</a:t>
            </a:r>
            <a:r>
              <a:rPr lang="en-US" sz="1600" dirty="0">
                <a:latin typeface="Consolas" panose="020B0609020204030204" pitchFamily="49" charset="0"/>
              </a:rPr>
              <a:t>, level=logging.INFO</a:t>
            </a:r>
            <a:r>
              <a:rPr lang="en-US" altLang="uk-UA" sz="1600" dirty="0">
                <a:solidFill>
                  <a:srgbClr val="000000"/>
                </a:solidFill>
                <a:latin typeface="Consolas" panose="020B0609020204030204" pitchFamily="49" charset="0"/>
              </a:rPr>
              <a:t>)</a:t>
            </a:r>
          </a:p>
          <a:p>
            <a:r>
              <a:rPr lang="en-US" altLang="uk-UA" sz="1600" dirty="0">
                <a:solidFill>
                  <a:srgbClr val="000000"/>
                </a:solidFill>
                <a:latin typeface="Consolas" panose="020B0609020204030204" pitchFamily="49" charset="0"/>
              </a:rPr>
              <a:t>logging.info</a:t>
            </a:r>
            <a:r>
              <a:rPr lang="uk-UA" altLang="uk-UA" sz="1600" dirty="0">
                <a:solidFill>
                  <a:srgbClr val="000000"/>
                </a:solidFill>
                <a:latin typeface="Consolas" panose="020B0609020204030204" pitchFamily="49" charset="0"/>
              </a:rPr>
              <a:t>(</a:t>
            </a:r>
            <a:r>
              <a:rPr lang="en-US" sz="1600" dirty="0">
                <a:solidFill>
                  <a:srgbClr val="C00000"/>
                </a:solidFill>
                <a:latin typeface="Consolas" panose="020B0609020204030204" pitchFamily="49" charset="0"/>
              </a:rPr>
              <a:t>'</a:t>
            </a:r>
            <a:r>
              <a:rPr lang="en-US" altLang="uk-UA" sz="1600" dirty="0">
                <a:solidFill>
                  <a:srgbClr val="C00000"/>
                </a:solidFill>
                <a:latin typeface="Consolas" panose="020B0609020204030204" pitchFamily="49" charset="0"/>
              </a:rPr>
              <a:t>Admin logged in</a:t>
            </a:r>
            <a:r>
              <a:rPr lang="en-US" sz="1600" dirty="0">
                <a:solidFill>
                  <a:srgbClr val="C00000"/>
                </a:solidFill>
                <a:latin typeface="Consolas" panose="020B0609020204030204" pitchFamily="49" charset="0"/>
              </a:rPr>
              <a:t>'</a:t>
            </a:r>
            <a:r>
              <a:rPr lang="uk-UA" altLang="uk-UA" sz="1600" dirty="0">
                <a:latin typeface="Consolas" panose="020B0609020204030204" pitchFamily="49" charset="0"/>
              </a:rPr>
              <a:t>)</a:t>
            </a:r>
            <a:r>
              <a:rPr lang="uk-UA" altLang="uk-UA" sz="1600" dirty="0">
                <a:solidFill>
                  <a:srgbClr val="C00000"/>
                </a:solidFill>
                <a:latin typeface="Consolas" panose="020B0609020204030204" pitchFamily="49" charset="0"/>
              </a:rPr>
              <a:t> </a:t>
            </a:r>
            <a:br>
              <a:rPr lang="en-US" dirty="0"/>
            </a:br>
            <a:r>
              <a:rPr lang="en-US" sz="1600" dirty="0" err="1">
                <a:latin typeface="Consolas" panose="020B0609020204030204" pitchFamily="49" charset="0"/>
              </a:rPr>
              <a:t>logging.warning</a:t>
            </a:r>
            <a:r>
              <a:rPr lang="en-US" sz="1600" dirty="0">
                <a:latin typeface="Consolas" panose="020B0609020204030204" pitchFamily="49" charset="0"/>
              </a:rPr>
              <a:t>(</a:t>
            </a:r>
            <a:r>
              <a:rPr lang="en-US" sz="1600" dirty="0">
                <a:solidFill>
                  <a:srgbClr val="C00000"/>
                </a:solidFill>
                <a:latin typeface="Consolas" panose="020B0609020204030204" pitchFamily="49" charset="0"/>
              </a:rPr>
              <a:t>'This is a Warning'</a:t>
            </a:r>
            <a:r>
              <a:rPr lang="uk-UA" altLang="uk-UA" sz="1600" dirty="0">
                <a:latin typeface="Consolas" panose="020B0609020204030204" pitchFamily="49" charset="0"/>
              </a:rPr>
              <a:t>)</a:t>
            </a:r>
            <a:endParaRPr lang="en-US" sz="1600" dirty="0">
              <a:solidFill>
                <a:srgbClr val="C00000"/>
              </a:solidFill>
              <a:latin typeface="Consolas" panose="020B0609020204030204" pitchFamily="49" charset="0"/>
            </a:endParaRPr>
          </a:p>
          <a:p>
            <a:endParaRPr lang="en-US" altLang="uk-UA" sz="1600" dirty="0">
              <a:solidFill>
                <a:srgbClr val="C00000"/>
              </a:solidFill>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pic>
        <p:nvPicPr>
          <p:cNvPr id="12" name="Picture 11">
            <a:extLst>
              <a:ext uri="{FF2B5EF4-FFF2-40B4-BE49-F238E27FC236}">
                <a16:creationId xmlns:a16="http://schemas.microsoft.com/office/drawing/2014/main" id="{8C453368-90D4-4C4C-89A4-DC99EEC3B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17" y="4527229"/>
            <a:ext cx="6053353" cy="913964"/>
          </a:xfrm>
          <a:prstGeom prst="rect">
            <a:avLst/>
          </a:prstGeom>
        </p:spPr>
      </p:pic>
    </p:spTree>
    <p:extLst>
      <p:ext uri="{BB962C8B-B14F-4D97-AF65-F5344CB8AC3E}">
        <p14:creationId xmlns:p14="http://schemas.microsoft.com/office/powerpoint/2010/main" val="3359794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a:t>Logging Variable Data</a:t>
            </a:r>
          </a:p>
        </p:txBody>
      </p:sp>
      <p:sp>
        <p:nvSpPr>
          <p:cNvPr id="4" name="Text Placeholder 6">
            <a:extLst>
              <a:ext uri="{FF2B5EF4-FFF2-40B4-BE49-F238E27FC236}">
                <a16:creationId xmlns:a16="http://schemas.microsoft.com/office/drawing/2014/main" id="{5AACF276-614C-4241-82CD-65FF80331DD3}"/>
              </a:ext>
            </a:extLst>
          </p:cNvPr>
          <p:cNvSpPr>
            <a:spLocks noGrp="1"/>
          </p:cNvSpPr>
          <p:nvPr>
            <p:ph type="body" sz="quarter" idx="10"/>
          </p:nvPr>
        </p:nvSpPr>
        <p:spPr>
          <a:xfrm>
            <a:off x="401318" y="1912877"/>
            <a:ext cx="8854442" cy="3373120"/>
          </a:xfrm>
        </p:spPr>
        <p:txBody>
          <a:bodyPr/>
          <a:lstStyle/>
          <a:p>
            <a:pPr lvl="0" eaLnBrk="0" fontAlgn="base" hangingPunct="0">
              <a:spcBef>
                <a:spcPct val="0"/>
              </a:spcBef>
              <a:spcAft>
                <a:spcPct val="0"/>
              </a:spcAft>
            </a:pPr>
            <a:r>
              <a:rPr lang="en-US" sz="1600" dirty="0"/>
              <a:t>In most cases, you would want to include dynamic information from your application in the logs.</a:t>
            </a:r>
            <a:r>
              <a:rPr lang="uk-UA" sz="1600" dirty="0"/>
              <a:t> </a:t>
            </a:r>
            <a:r>
              <a:rPr lang="en-US" sz="1600" dirty="0"/>
              <a:t>You have seen that the logging methods take a string as an argument</a:t>
            </a:r>
            <a:r>
              <a:rPr lang="uk-UA" sz="1600" dirty="0"/>
              <a:t>. </a:t>
            </a:r>
            <a:r>
              <a:rPr lang="en-US" sz="1600" dirty="0"/>
              <a:t>The arguments passed to the method would be included as variable data in the message.</a:t>
            </a:r>
            <a:endParaRPr lang="uk-UA" altLang="uk-UA" sz="1600" dirty="0">
              <a:solidFill>
                <a:schemeClr val="tx1"/>
              </a:solidFill>
              <a:latin typeface="+mn-lt"/>
            </a:endParaRPr>
          </a:p>
        </p:txBody>
      </p:sp>
      <p:sp>
        <p:nvSpPr>
          <p:cNvPr id="7" name="Text Placeholder 6">
            <a:extLst>
              <a:ext uri="{FF2B5EF4-FFF2-40B4-BE49-F238E27FC236}">
                <a16:creationId xmlns:a16="http://schemas.microsoft.com/office/drawing/2014/main" id="{8843392B-E6A0-46CC-A4D5-10AD53D987AA}"/>
              </a:ext>
            </a:extLst>
          </p:cNvPr>
          <p:cNvSpPr txBox="1">
            <a:spLocks/>
          </p:cNvSpPr>
          <p:nvPr/>
        </p:nvSpPr>
        <p:spPr>
          <a:xfrm>
            <a:off x="899157" y="2897536"/>
            <a:ext cx="5074923" cy="1330960"/>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item = </a:t>
            </a:r>
            <a:r>
              <a:rPr lang="en-US" sz="1600" dirty="0">
                <a:solidFill>
                  <a:srgbClr val="C00000"/>
                </a:solidFill>
                <a:latin typeface="Consolas" panose="020B0609020204030204" pitchFamily="49" charset="0"/>
              </a:rPr>
              <a:t>'Process'</a:t>
            </a:r>
          </a:p>
          <a:p>
            <a:r>
              <a:rPr lang="en-US" sz="1600" dirty="0" err="1">
                <a:latin typeface="Consolas" panose="020B0609020204030204" pitchFamily="49" charset="0"/>
              </a:rPr>
              <a:t>logging.warning</a:t>
            </a:r>
            <a:r>
              <a:rPr lang="en-US" sz="1600" dirty="0">
                <a:latin typeface="Consolas" panose="020B0609020204030204" pitchFamily="49" charset="0"/>
              </a:rPr>
              <a:t>(</a:t>
            </a:r>
            <a:r>
              <a:rPr lang="en-US" sz="1600" dirty="0">
                <a:solidFill>
                  <a:srgbClr val="0070C0"/>
                </a:solidFill>
                <a:latin typeface="Consolas" panose="020B0609020204030204" pitchFamily="49" charset="0"/>
              </a:rPr>
              <a:t>f</a:t>
            </a:r>
            <a:r>
              <a:rPr lang="en-US" sz="1600" dirty="0">
                <a:solidFill>
                  <a:srgbClr val="C00000"/>
                </a:solidFill>
                <a:latin typeface="Consolas" panose="020B0609020204030204" pitchFamily="49" charset="0"/>
              </a:rPr>
              <a:t>'</a:t>
            </a:r>
            <a:r>
              <a:rPr lang="en-US" sz="1600" dirty="0">
                <a:latin typeface="Consolas" panose="020B0609020204030204" pitchFamily="49" charset="0"/>
              </a:rPr>
              <a:t>{item} </a:t>
            </a:r>
            <a:r>
              <a:rPr lang="en-US" sz="1600" dirty="0">
                <a:solidFill>
                  <a:srgbClr val="C00000"/>
                </a:solidFill>
                <a:latin typeface="Consolas" panose="020B0609020204030204" pitchFamily="49" charset="0"/>
              </a:rPr>
              <a:t>raised an error'</a:t>
            </a:r>
            <a:r>
              <a:rPr lang="uk-UA" altLang="uk-UA" sz="1600" dirty="0">
                <a:latin typeface="Consolas" panose="020B0609020204030204" pitchFamily="49" charset="0"/>
              </a:rPr>
              <a:t>)</a:t>
            </a:r>
            <a:endParaRPr lang="en-US" altLang="uk-UA" sz="1600" dirty="0">
              <a:latin typeface="Consolas" panose="020B0609020204030204" pitchFamily="49" charset="0"/>
            </a:endParaRPr>
          </a:p>
          <a:p>
            <a:endParaRPr lang="en-US" sz="1600" dirty="0">
              <a:latin typeface="Consolas" panose="020B0609020204030204" pitchFamily="49" charset="0"/>
            </a:endParaRPr>
          </a:p>
          <a:p>
            <a:endParaRPr lang="en-US" altLang="uk-UA" sz="1600" dirty="0">
              <a:latin typeface="Consolas" panose="020B0609020204030204" pitchFamily="49" charset="0"/>
            </a:endParaRPr>
          </a:p>
          <a:p>
            <a:endParaRPr lang="en-US" sz="1600" dirty="0">
              <a:solidFill>
                <a:srgbClr val="C00000"/>
              </a:solidFill>
              <a:latin typeface="Consolas" panose="020B0609020204030204" pitchFamily="49" charset="0"/>
            </a:endParaRPr>
          </a:p>
          <a:p>
            <a:endParaRPr lang="en-US" altLang="uk-UA" sz="1600" dirty="0">
              <a:solidFill>
                <a:srgbClr val="C00000"/>
              </a:solidFill>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pic>
        <p:nvPicPr>
          <p:cNvPr id="10" name="Picture 9">
            <a:extLst>
              <a:ext uri="{FF2B5EF4-FFF2-40B4-BE49-F238E27FC236}">
                <a16:creationId xmlns:a16="http://schemas.microsoft.com/office/drawing/2014/main" id="{66E2513A-C4EF-4813-9552-60150DD25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157" y="4530357"/>
            <a:ext cx="4396170" cy="716168"/>
          </a:xfrm>
          <a:prstGeom prst="rect">
            <a:avLst/>
          </a:prstGeom>
        </p:spPr>
      </p:pic>
    </p:spTree>
    <p:extLst>
      <p:ext uri="{BB962C8B-B14F-4D97-AF65-F5344CB8AC3E}">
        <p14:creationId xmlns:p14="http://schemas.microsoft.com/office/powerpoint/2010/main" val="355673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a:t>Capturing Stack Traces</a:t>
            </a:r>
          </a:p>
        </p:txBody>
      </p:sp>
      <p:sp>
        <p:nvSpPr>
          <p:cNvPr id="4" name="Text Placeholder 6">
            <a:extLst>
              <a:ext uri="{FF2B5EF4-FFF2-40B4-BE49-F238E27FC236}">
                <a16:creationId xmlns:a16="http://schemas.microsoft.com/office/drawing/2014/main" id="{5AACF276-614C-4241-82CD-65FF80331DD3}"/>
              </a:ext>
            </a:extLst>
          </p:cNvPr>
          <p:cNvSpPr>
            <a:spLocks noGrp="1"/>
          </p:cNvSpPr>
          <p:nvPr>
            <p:ph type="body" sz="quarter" idx="10"/>
          </p:nvPr>
        </p:nvSpPr>
        <p:spPr>
          <a:xfrm>
            <a:off x="401318" y="1846845"/>
            <a:ext cx="11282682" cy="3373120"/>
          </a:xfrm>
        </p:spPr>
        <p:txBody>
          <a:bodyPr/>
          <a:lstStyle/>
          <a:p>
            <a:pPr lvl="0" eaLnBrk="0" fontAlgn="base" hangingPunct="0">
              <a:spcBef>
                <a:spcPct val="0"/>
              </a:spcBef>
              <a:spcAft>
                <a:spcPct val="0"/>
              </a:spcAft>
            </a:pPr>
            <a:r>
              <a:rPr lang="uk-UA" altLang="uk-UA" sz="1600" dirty="0">
                <a:solidFill>
                  <a:srgbClr val="222222"/>
                </a:solidFill>
                <a:latin typeface="source sans pro" panose="020B0503030403020204" pitchFamily="34" charset="0"/>
              </a:rPr>
              <a:t>The logging module also allows you to capture the full stack traces in an application.</a:t>
            </a:r>
            <a:r>
              <a:rPr lang="en-US" altLang="uk-UA" sz="1600" dirty="0">
                <a:solidFill>
                  <a:srgbClr val="222222"/>
                </a:solidFill>
                <a:latin typeface="source sans pro" panose="020B0503030403020204" pitchFamily="34" charset="0"/>
              </a:rPr>
              <a:t> Exception information</a:t>
            </a:r>
            <a:r>
              <a:rPr lang="uk-UA" altLang="uk-UA" sz="1600" dirty="0">
                <a:solidFill>
                  <a:srgbClr val="222222"/>
                </a:solidFill>
                <a:latin typeface="source sans pro" panose="020B0503030403020204" pitchFamily="34" charset="0"/>
              </a:rPr>
              <a:t> can be captured if the </a:t>
            </a:r>
            <a:r>
              <a:rPr lang="en-US" altLang="uk-UA" sz="1600" b="1" dirty="0" err="1">
                <a:solidFill>
                  <a:srgbClr val="222222"/>
                </a:solidFill>
                <a:latin typeface="source sans pro" panose="020B0503030403020204" pitchFamily="34" charset="0"/>
              </a:rPr>
              <a:t>exc_info</a:t>
            </a:r>
            <a:r>
              <a:rPr lang="uk-UA" altLang="uk-UA" sz="1600" dirty="0">
                <a:solidFill>
                  <a:srgbClr val="222222"/>
                </a:solidFill>
                <a:latin typeface="source sans pro" panose="020B0503030403020204" pitchFamily="34" charset="0"/>
              </a:rPr>
              <a:t> parameter is passed as</a:t>
            </a:r>
            <a:r>
              <a:rPr lang="en-US" altLang="uk-UA" sz="1600" dirty="0">
                <a:solidFill>
                  <a:srgbClr val="222222"/>
                </a:solidFill>
                <a:latin typeface="source sans pro" panose="020B0503030403020204" pitchFamily="34" charset="0"/>
              </a:rPr>
              <a:t> </a:t>
            </a:r>
            <a:r>
              <a:rPr lang="en-US" altLang="uk-UA" sz="1600" b="1" dirty="0">
                <a:solidFill>
                  <a:srgbClr val="222222"/>
                </a:solidFill>
                <a:latin typeface="source sans pro" panose="020B0503030403020204" pitchFamily="34" charset="0"/>
              </a:rPr>
              <a:t>True</a:t>
            </a:r>
            <a:r>
              <a:rPr lang="uk-UA" altLang="uk-UA" sz="900" dirty="0">
                <a:solidFill>
                  <a:schemeClr val="tx1"/>
                </a:solidFill>
              </a:rPr>
              <a:t> </a:t>
            </a:r>
            <a:endParaRPr lang="uk-UA" altLang="uk-UA" dirty="0">
              <a:solidFill>
                <a:schemeClr val="tx1"/>
              </a:solidFill>
              <a:latin typeface="Arial" panose="020B0604020202020204" pitchFamily="34" charset="0"/>
            </a:endParaRPr>
          </a:p>
        </p:txBody>
      </p:sp>
      <p:sp>
        <p:nvSpPr>
          <p:cNvPr id="7" name="Text Placeholder 6">
            <a:extLst>
              <a:ext uri="{FF2B5EF4-FFF2-40B4-BE49-F238E27FC236}">
                <a16:creationId xmlns:a16="http://schemas.microsoft.com/office/drawing/2014/main" id="{8843392B-E6A0-46CC-A4D5-10AD53D987AA}"/>
              </a:ext>
            </a:extLst>
          </p:cNvPr>
          <p:cNvSpPr txBox="1">
            <a:spLocks/>
          </p:cNvSpPr>
          <p:nvPr/>
        </p:nvSpPr>
        <p:spPr>
          <a:xfrm>
            <a:off x="472438" y="2446301"/>
            <a:ext cx="5918202" cy="2260631"/>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a = 5; b = 0</a:t>
            </a:r>
          </a:p>
          <a:p>
            <a:r>
              <a:rPr lang="en-US" sz="1600" dirty="0">
                <a:solidFill>
                  <a:srgbClr val="0070C0"/>
                </a:solidFill>
                <a:latin typeface="Consolas" panose="020B0609020204030204" pitchFamily="49" charset="0"/>
              </a:rPr>
              <a:t>try</a:t>
            </a:r>
            <a:r>
              <a:rPr lang="en-US" sz="1600" dirty="0">
                <a:latin typeface="Consolas" panose="020B0609020204030204" pitchFamily="49" charset="0"/>
              </a:rPr>
              <a:t>:</a:t>
            </a:r>
          </a:p>
          <a:p>
            <a:r>
              <a:rPr lang="en-US" sz="1600" dirty="0">
                <a:latin typeface="Consolas" panose="020B0609020204030204" pitchFamily="49" charset="0"/>
              </a:rPr>
              <a:t>  c = a / b</a:t>
            </a:r>
          </a:p>
          <a:p>
            <a:r>
              <a:rPr lang="en-US" sz="1600" dirty="0">
                <a:solidFill>
                  <a:srgbClr val="0070C0"/>
                </a:solidFill>
                <a:latin typeface="Consolas" panose="020B0609020204030204" pitchFamily="49" charset="0"/>
              </a:rPr>
              <a:t>except</a:t>
            </a:r>
            <a:r>
              <a:rPr lang="en-US" sz="1600" dirty="0">
                <a:latin typeface="Consolas" panose="020B0609020204030204" pitchFamily="49" charset="0"/>
              </a:rPr>
              <a:t> Exception </a:t>
            </a:r>
            <a:r>
              <a:rPr lang="en-US" sz="1600" dirty="0">
                <a:solidFill>
                  <a:srgbClr val="0070C0"/>
                </a:solidFill>
                <a:latin typeface="Consolas" panose="020B0609020204030204" pitchFamily="49" charset="0"/>
              </a:rPr>
              <a:t>as</a:t>
            </a:r>
            <a:r>
              <a:rPr lang="en-US" sz="1600" dirty="0">
                <a:latin typeface="Consolas" panose="020B0609020204030204" pitchFamily="49" charset="0"/>
              </a:rPr>
              <a:t> e:</a:t>
            </a:r>
          </a:p>
          <a:p>
            <a:r>
              <a:rPr lang="en-US" sz="1600" dirty="0">
                <a:latin typeface="Consolas" panose="020B0609020204030204" pitchFamily="49" charset="0"/>
              </a:rPr>
              <a:t>  </a:t>
            </a:r>
            <a:r>
              <a:rPr lang="en-US" sz="1600" dirty="0" err="1">
                <a:latin typeface="Consolas" panose="020B0609020204030204" pitchFamily="49" charset="0"/>
              </a:rPr>
              <a:t>logging.error</a:t>
            </a:r>
            <a:r>
              <a:rPr lang="en-US" sz="1600" dirty="0">
                <a:latin typeface="Consolas" panose="020B0609020204030204" pitchFamily="49" charset="0"/>
              </a:rPr>
              <a:t>(</a:t>
            </a:r>
            <a:r>
              <a:rPr lang="en-US" sz="1600" dirty="0">
                <a:solidFill>
                  <a:srgbClr val="C00000"/>
                </a:solidFill>
                <a:latin typeface="Consolas" panose="020B0609020204030204" pitchFamily="49" charset="0"/>
              </a:rPr>
              <a:t>"Exception occurred"</a:t>
            </a:r>
            <a:r>
              <a:rPr lang="en-US" sz="1600" dirty="0">
                <a:latin typeface="Consolas" panose="020B0609020204030204" pitchFamily="49" charset="0"/>
              </a:rPr>
              <a:t>, </a:t>
            </a:r>
            <a:r>
              <a:rPr lang="en-US" sz="1600" dirty="0" err="1">
                <a:latin typeface="Consolas" panose="020B0609020204030204" pitchFamily="49" charset="0"/>
              </a:rPr>
              <a:t>exc_info</a:t>
            </a:r>
            <a:r>
              <a:rPr lang="en-US" sz="1600" dirty="0">
                <a:latin typeface="Consolas" panose="020B0609020204030204" pitchFamily="49" charset="0"/>
              </a:rPr>
              <a:t>=</a:t>
            </a:r>
            <a:r>
              <a:rPr lang="en-US" sz="1600" dirty="0">
                <a:solidFill>
                  <a:srgbClr val="0070C0"/>
                </a:solidFill>
                <a:latin typeface="Consolas" panose="020B0609020204030204" pitchFamily="49" charset="0"/>
              </a:rPr>
              <a:t>True</a:t>
            </a:r>
            <a:r>
              <a:rPr lang="en-US" sz="1600" dirty="0">
                <a:latin typeface="Consolas" panose="020B0609020204030204" pitchFamily="49" charset="0"/>
              </a:rPr>
              <a:t>)</a:t>
            </a:r>
          </a:p>
          <a:p>
            <a:endParaRPr lang="en-US" altLang="uk-UA" sz="1600" dirty="0">
              <a:latin typeface="Consolas" panose="020B0609020204030204" pitchFamily="49" charset="0"/>
            </a:endParaRPr>
          </a:p>
          <a:p>
            <a:endParaRPr lang="en-US" sz="1600" dirty="0">
              <a:latin typeface="Consolas" panose="020B0609020204030204" pitchFamily="49" charset="0"/>
            </a:endParaRPr>
          </a:p>
          <a:p>
            <a:endParaRPr lang="en-US" altLang="uk-UA" sz="1600" dirty="0">
              <a:latin typeface="Consolas" panose="020B0609020204030204" pitchFamily="49" charset="0"/>
            </a:endParaRPr>
          </a:p>
          <a:p>
            <a:endParaRPr lang="en-US" sz="1600" dirty="0">
              <a:solidFill>
                <a:srgbClr val="C00000"/>
              </a:solidFill>
              <a:latin typeface="Consolas" panose="020B0609020204030204" pitchFamily="49" charset="0"/>
            </a:endParaRPr>
          </a:p>
          <a:p>
            <a:endParaRPr lang="en-US" altLang="uk-UA" sz="1600" dirty="0">
              <a:solidFill>
                <a:srgbClr val="C00000"/>
              </a:solidFill>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sp>
        <p:nvSpPr>
          <p:cNvPr id="8" name="Text Placeholder 6">
            <a:extLst>
              <a:ext uri="{FF2B5EF4-FFF2-40B4-BE49-F238E27FC236}">
                <a16:creationId xmlns:a16="http://schemas.microsoft.com/office/drawing/2014/main" id="{724D4A70-1099-4598-ABC0-634A9A1F13EA}"/>
              </a:ext>
            </a:extLst>
          </p:cNvPr>
          <p:cNvSpPr txBox="1">
            <a:spLocks/>
          </p:cNvSpPr>
          <p:nvPr/>
        </p:nvSpPr>
        <p:spPr>
          <a:xfrm>
            <a:off x="6611619" y="2446301"/>
            <a:ext cx="4759962" cy="2260631"/>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a = 5; b = 0</a:t>
            </a:r>
          </a:p>
          <a:p>
            <a:r>
              <a:rPr lang="en-US" sz="1600" dirty="0">
                <a:solidFill>
                  <a:srgbClr val="0070C0"/>
                </a:solidFill>
                <a:latin typeface="Consolas" panose="020B0609020204030204" pitchFamily="49" charset="0"/>
              </a:rPr>
              <a:t>try</a:t>
            </a:r>
            <a:r>
              <a:rPr lang="en-US" sz="1600" dirty="0">
                <a:latin typeface="Consolas" panose="020B0609020204030204" pitchFamily="49" charset="0"/>
              </a:rPr>
              <a:t>:</a:t>
            </a:r>
          </a:p>
          <a:p>
            <a:r>
              <a:rPr lang="en-US" sz="1600" dirty="0">
                <a:latin typeface="Consolas" panose="020B0609020204030204" pitchFamily="49" charset="0"/>
              </a:rPr>
              <a:t>  c = a / b</a:t>
            </a:r>
          </a:p>
          <a:p>
            <a:r>
              <a:rPr lang="en-US" sz="1600" dirty="0">
                <a:solidFill>
                  <a:srgbClr val="0070C0"/>
                </a:solidFill>
                <a:latin typeface="Consolas" panose="020B0609020204030204" pitchFamily="49" charset="0"/>
              </a:rPr>
              <a:t>except</a:t>
            </a:r>
            <a:r>
              <a:rPr lang="en-US" sz="1600" dirty="0">
                <a:latin typeface="Consolas" panose="020B0609020204030204" pitchFamily="49" charset="0"/>
              </a:rPr>
              <a:t> Exception </a:t>
            </a:r>
            <a:r>
              <a:rPr lang="en-US" sz="1600" dirty="0">
                <a:solidFill>
                  <a:srgbClr val="0070C0"/>
                </a:solidFill>
                <a:latin typeface="Consolas" panose="020B0609020204030204" pitchFamily="49" charset="0"/>
              </a:rPr>
              <a:t>as</a:t>
            </a:r>
            <a:r>
              <a:rPr lang="en-US" sz="1600" dirty="0">
                <a:latin typeface="Consolas" panose="020B0609020204030204" pitchFamily="49" charset="0"/>
              </a:rPr>
              <a:t> e:</a:t>
            </a:r>
          </a:p>
          <a:p>
            <a:r>
              <a:rPr lang="en-US" sz="1600" dirty="0">
                <a:latin typeface="Consolas" panose="020B0609020204030204" pitchFamily="49" charset="0"/>
              </a:rPr>
              <a:t>  </a:t>
            </a:r>
            <a:r>
              <a:rPr lang="en-US" sz="1600" dirty="0" err="1">
                <a:latin typeface="Consolas" panose="020B0609020204030204" pitchFamily="49" charset="0"/>
              </a:rPr>
              <a:t>logging.exception</a:t>
            </a:r>
            <a:r>
              <a:rPr lang="en-US" sz="1600" dirty="0">
                <a:latin typeface="Consolas" panose="020B0609020204030204" pitchFamily="49" charset="0"/>
              </a:rPr>
              <a:t>(</a:t>
            </a:r>
            <a:r>
              <a:rPr lang="en-US" sz="1600" dirty="0">
                <a:solidFill>
                  <a:srgbClr val="C00000"/>
                </a:solidFill>
                <a:latin typeface="Consolas" panose="020B0609020204030204" pitchFamily="49" charset="0"/>
              </a:rPr>
              <a:t>"Exception occurred"</a:t>
            </a:r>
            <a:r>
              <a:rPr lang="en-US" sz="1600" dirty="0">
                <a:latin typeface="Consolas" panose="020B0609020204030204" pitchFamily="49" charset="0"/>
              </a:rPr>
              <a:t>)</a:t>
            </a:r>
          </a:p>
          <a:p>
            <a:endParaRPr lang="en-US" altLang="uk-UA" sz="1600" dirty="0">
              <a:latin typeface="Consolas" panose="020B0609020204030204" pitchFamily="49" charset="0"/>
            </a:endParaRPr>
          </a:p>
          <a:p>
            <a:endParaRPr lang="en-US" sz="1600" dirty="0">
              <a:latin typeface="Consolas" panose="020B0609020204030204" pitchFamily="49" charset="0"/>
            </a:endParaRPr>
          </a:p>
          <a:p>
            <a:endParaRPr lang="en-US" altLang="uk-UA" sz="1600" dirty="0">
              <a:latin typeface="Consolas" panose="020B0609020204030204" pitchFamily="49" charset="0"/>
            </a:endParaRPr>
          </a:p>
          <a:p>
            <a:endParaRPr lang="en-US" sz="1600" dirty="0">
              <a:solidFill>
                <a:srgbClr val="C00000"/>
              </a:solidFill>
              <a:latin typeface="Consolas" panose="020B0609020204030204" pitchFamily="49" charset="0"/>
            </a:endParaRPr>
          </a:p>
          <a:p>
            <a:endParaRPr lang="en-US" altLang="uk-UA" sz="1600" dirty="0">
              <a:solidFill>
                <a:srgbClr val="C00000"/>
              </a:solidFill>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pic>
        <p:nvPicPr>
          <p:cNvPr id="5" name="Picture 4">
            <a:extLst>
              <a:ext uri="{FF2B5EF4-FFF2-40B4-BE49-F238E27FC236}">
                <a16:creationId xmlns:a16="http://schemas.microsoft.com/office/drawing/2014/main" id="{9466BF08-C4FD-4B70-8404-700B531E27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2970" y="4816416"/>
            <a:ext cx="4722089" cy="1879024"/>
          </a:xfrm>
          <a:prstGeom prst="rect">
            <a:avLst/>
          </a:prstGeom>
        </p:spPr>
      </p:pic>
    </p:spTree>
    <p:extLst>
      <p:ext uri="{BB962C8B-B14F-4D97-AF65-F5344CB8AC3E}">
        <p14:creationId xmlns:p14="http://schemas.microsoft.com/office/powerpoint/2010/main" val="3710270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Classes and Functions</a:t>
            </a:r>
          </a:p>
        </p:txBody>
      </p:sp>
      <p:sp>
        <p:nvSpPr>
          <p:cNvPr id="4" name="Text Placeholder 6">
            <a:extLst>
              <a:ext uri="{FF2B5EF4-FFF2-40B4-BE49-F238E27FC236}">
                <a16:creationId xmlns:a16="http://schemas.microsoft.com/office/drawing/2014/main" id="{5AACF276-614C-4241-82CD-65FF80331DD3}"/>
              </a:ext>
            </a:extLst>
          </p:cNvPr>
          <p:cNvSpPr>
            <a:spLocks noGrp="1"/>
          </p:cNvSpPr>
          <p:nvPr>
            <p:ph type="body" sz="quarter" idx="10"/>
          </p:nvPr>
        </p:nvSpPr>
        <p:spPr>
          <a:xfrm>
            <a:off x="454659" y="2029724"/>
            <a:ext cx="11282682" cy="3903715"/>
          </a:xfrm>
        </p:spPr>
        <p:txBody>
          <a:bodyPr/>
          <a:lstStyle/>
          <a:p>
            <a:pPr lvl="0" eaLnBrk="0" fontAlgn="base" hangingPunct="0">
              <a:spcBef>
                <a:spcPct val="0"/>
              </a:spcBef>
              <a:spcAft>
                <a:spcPct val="0"/>
              </a:spcAft>
            </a:pPr>
            <a:r>
              <a:rPr lang="uk-UA" altLang="uk-UA" sz="1600" dirty="0">
                <a:solidFill>
                  <a:srgbClr val="222222"/>
                </a:solidFill>
                <a:latin typeface="+mn-lt"/>
              </a:rPr>
              <a:t>So far, we have seen the default logger named </a:t>
            </a:r>
            <a:r>
              <a:rPr lang="uk-UA" altLang="uk-UA" sz="1600" b="1" dirty="0">
                <a:solidFill>
                  <a:srgbClr val="222222"/>
                </a:solidFill>
                <a:latin typeface="+mn-lt"/>
              </a:rPr>
              <a:t>root</a:t>
            </a:r>
            <a:r>
              <a:rPr lang="uk-UA" altLang="uk-UA" sz="1600" dirty="0">
                <a:solidFill>
                  <a:srgbClr val="222222"/>
                </a:solidFill>
                <a:latin typeface="+mn-lt"/>
              </a:rPr>
              <a:t>, which is used by the logging module whenever its functions are called directly like this: </a:t>
            </a:r>
            <a:r>
              <a:rPr lang="uk-UA" altLang="uk-UA" sz="1600" b="1" dirty="0">
                <a:solidFill>
                  <a:srgbClr val="222222"/>
                </a:solidFill>
                <a:latin typeface="+mn-lt"/>
              </a:rPr>
              <a:t>logging.debug()</a:t>
            </a:r>
            <a:r>
              <a:rPr lang="uk-UA" altLang="uk-UA" sz="1600" dirty="0">
                <a:solidFill>
                  <a:srgbClr val="222222"/>
                </a:solidFill>
                <a:latin typeface="+mn-lt"/>
              </a:rPr>
              <a:t>. You can (and should) define your own logger by </a:t>
            </a:r>
            <a:r>
              <a:rPr lang="en-US" altLang="uk-UA" sz="1600" b="1" dirty="0">
                <a:solidFill>
                  <a:srgbClr val="C00000"/>
                </a:solidFill>
                <a:latin typeface="+mn-lt"/>
              </a:rPr>
              <a:t>creating an object</a:t>
            </a:r>
            <a:r>
              <a:rPr lang="uk-UA" altLang="uk-UA" sz="1600" dirty="0">
                <a:solidFill>
                  <a:srgbClr val="222222"/>
                </a:solidFill>
                <a:latin typeface="+mn-lt"/>
              </a:rPr>
              <a:t> of the </a:t>
            </a:r>
            <a:r>
              <a:rPr lang="uk-UA" altLang="uk-UA" sz="1600" b="1" dirty="0">
                <a:solidFill>
                  <a:srgbClr val="222222"/>
                </a:solidFill>
                <a:latin typeface="+mn-lt"/>
              </a:rPr>
              <a:t>Logger class</a:t>
            </a:r>
            <a:r>
              <a:rPr lang="uk-UA" altLang="uk-UA" sz="1600" dirty="0">
                <a:solidFill>
                  <a:srgbClr val="222222"/>
                </a:solidFill>
                <a:latin typeface="+mn-lt"/>
              </a:rPr>
              <a:t>, especially if your application has multiple modules.</a:t>
            </a:r>
          </a:p>
          <a:p>
            <a:pPr lvl="0" eaLnBrk="0" fontAlgn="base" hangingPunct="0">
              <a:spcBef>
                <a:spcPct val="0"/>
              </a:spcBef>
              <a:spcAft>
                <a:spcPct val="0"/>
              </a:spcAft>
            </a:pPr>
            <a:r>
              <a:rPr lang="uk-UA" altLang="uk-UA" sz="1600" dirty="0">
                <a:solidFill>
                  <a:schemeClr val="tx1"/>
                </a:solidFill>
                <a:latin typeface="+mn-lt"/>
              </a:rPr>
              <a:t> </a:t>
            </a:r>
          </a:p>
          <a:p>
            <a:pPr lvl="0" eaLnBrk="0" fontAlgn="base" hangingPunct="0">
              <a:spcBef>
                <a:spcPct val="0"/>
              </a:spcBef>
              <a:spcAft>
                <a:spcPct val="0"/>
              </a:spcAft>
            </a:pPr>
            <a:r>
              <a:rPr lang="uk-UA" altLang="uk-UA" sz="1600" dirty="0">
                <a:solidFill>
                  <a:srgbClr val="222222"/>
                </a:solidFill>
                <a:latin typeface="Open Sans" panose="020B0604020202020204" charset="0"/>
                <a:ea typeface="Open Sans" panose="020B0604020202020204" charset="0"/>
                <a:cs typeface="Open Sans" panose="020B0604020202020204" charset="0"/>
              </a:rPr>
              <a:t>The most commonly used </a:t>
            </a:r>
            <a:r>
              <a:rPr lang="uk-UA" altLang="uk-UA" sz="1600" b="1" dirty="0">
                <a:solidFill>
                  <a:srgbClr val="222222"/>
                </a:solidFill>
                <a:latin typeface="Open Sans" panose="020B0604020202020204" charset="0"/>
                <a:ea typeface="Open Sans" panose="020B0604020202020204" charset="0"/>
                <a:cs typeface="Open Sans" panose="020B0604020202020204" charset="0"/>
              </a:rPr>
              <a:t>classes</a:t>
            </a:r>
            <a:r>
              <a:rPr lang="uk-UA" altLang="uk-UA" sz="1600" dirty="0">
                <a:solidFill>
                  <a:srgbClr val="222222"/>
                </a:solidFill>
                <a:latin typeface="Open Sans" panose="020B0604020202020204" charset="0"/>
                <a:ea typeface="Open Sans" panose="020B0604020202020204" charset="0"/>
                <a:cs typeface="Open Sans" panose="020B0604020202020204" charset="0"/>
              </a:rPr>
              <a:t> defined in the </a:t>
            </a:r>
            <a:r>
              <a:rPr lang="uk-UA" altLang="uk-UA" sz="1600" i="1" dirty="0">
                <a:solidFill>
                  <a:srgbClr val="222222"/>
                </a:solidFill>
                <a:latin typeface="Open Sans" panose="020B0604020202020204" charset="0"/>
                <a:ea typeface="Open Sans" panose="020B0604020202020204" charset="0"/>
                <a:cs typeface="Open Sans" panose="020B0604020202020204" charset="0"/>
              </a:rPr>
              <a:t>logging module </a:t>
            </a:r>
            <a:r>
              <a:rPr lang="uk-UA" altLang="uk-UA" sz="1600" dirty="0">
                <a:solidFill>
                  <a:srgbClr val="222222"/>
                </a:solidFill>
                <a:latin typeface="Open Sans" panose="020B0604020202020204" charset="0"/>
                <a:ea typeface="Open Sans" panose="020B0604020202020204" charset="0"/>
                <a:cs typeface="Open Sans" panose="020B0604020202020204" charset="0"/>
              </a:rPr>
              <a:t>are the following:</a:t>
            </a:r>
          </a:p>
          <a:p>
            <a:pPr lvl="0" eaLnBrk="0" fontAlgn="base" hangingPunct="0">
              <a:spcBef>
                <a:spcPct val="0"/>
              </a:spcBef>
              <a:spcAft>
                <a:spcPct val="0"/>
              </a:spcAft>
            </a:pPr>
            <a:endParaRPr lang="uk-UA" altLang="uk-UA" sz="1600" dirty="0">
              <a:solidFill>
                <a:schemeClr val="tx1"/>
              </a:solidFill>
              <a:latin typeface="Open Sans" panose="020B0604020202020204" charset="0"/>
              <a:ea typeface="Open Sans" panose="020B0604020202020204" charset="0"/>
              <a:cs typeface="Open Sans" panose="020B0604020202020204" charset="0"/>
            </a:endParaRPr>
          </a:p>
          <a:p>
            <a:pPr lvl="0" eaLnBrk="0" fontAlgn="base" hangingPunct="0">
              <a:spcBef>
                <a:spcPct val="0"/>
              </a:spcBef>
              <a:spcAft>
                <a:spcPct val="0"/>
              </a:spcAft>
              <a:buFontTx/>
              <a:buChar char="•"/>
            </a:pPr>
            <a:r>
              <a:rPr lang="uk-UA" altLang="uk-UA" sz="1600" b="1" dirty="0">
                <a:solidFill>
                  <a:srgbClr val="222222"/>
                </a:solidFill>
                <a:latin typeface="Open Sans" panose="020B0604020202020204" charset="0"/>
                <a:ea typeface="Open Sans" panose="020B0604020202020204" charset="0"/>
                <a:cs typeface="Open Sans" panose="020B0604020202020204" charset="0"/>
              </a:rPr>
              <a:t>Logger:</a:t>
            </a:r>
            <a:r>
              <a:rPr lang="uk-UA" altLang="uk-UA" sz="1600" dirty="0">
                <a:solidFill>
                  <a:srgbClr val="222222"/>
                </a:solidFill>
                <a:latin typeface="Open Sans" panose="020B0604020202020204" charset="0"/>
                <a:ea typeface="Open Sans" panose="020B0604020202020204" charset="0"/>
                <a:cs typeface="Open Sans" panose="020B0604020202020204" charset="0"/>
              </a:rPr>
              <a:t>       This is the class whose objects will be used in the application code directly to call the functions.</a:t>
            </a:r>
          </a:p>
          <a:p>
            <a:pPr lvl="0" eaLnBrk="0" fontAlgn="base" hangingPunct="0">
              <a:spcBef>
                <a:spcPct val="0"/>
              </a:spcBef>
              <a:spcAft>
                <a:spcPct val="0"/>
              </a:spcAft>
              <a:buFontTx/>
              <a:buChar char="•"/>
            </a:pPr>
            <a:r>
              <a:rPr lang="uk-UA" altLang="uk-UA" sz="1600" b="1" dirty="0">
                <a:solidFill>
                  <a:srgbClr val="222222"/>
                </a:solidFill>
                <a:latin typeface="Open Sans" panose="020B0604020202020204" charset="0"/>
                <a:ea typeface="Open Sans" panose="020B0604020202020204" charset="0"/>
                <a:cs typeface="Open Sans" panose="020B0604020202020204" charset="0"/>
              </a:rPr>
              <a:t>LogRecord:</a:t>
            </a:r>
            <a:r>
              <a:rPr lang="uk-UA" altLang="uk-UA" sz="1600" dirty="0">
                <a:solidFill>
                  <a:srgbClr val="222222"/>
                </a:solidFill>
                <a:latin typeface="Open Sans" panose="020B0604020202020204" charset="0"/>
                <a:ea typeface="Open Sans" panose="020B0604020202020204" charset="0"/>
                <a:cs typeface="Open Sans" panose="020B0604020202020204" charset="0"/>
              </a:rPr>
              <a:t> Loggers automatically create LogRecord objects that have all the information related to the event being 		      logged, like the name of the logger, the function, the line number, the message, and more.</a:t>
            </a:r>
          </a:p>
          <a:p>
            <a:pPr lvl="0" eaLnBrk="0" fontAlgn="base" hangingPunct="0">
              <a:spcBef>
                <a:spcPct val="0"/>
              </a:spcBef>
              <a:spcAft>
                <a:spcPct val="0"/>
              </a:spcAft>
              <a:buFontTx/>
              <a:buChar char="•"/>
            </a:pPr>
            <a:r>
              <a:rPr lang="uk-UA" altLang="uk-UA" sz="1600" b="1" dirty="0">
                <a:solidFill>
                  <a:srgbClr val="222222"/>
                </a:solidFill>
                <a:latin typeface="Open Sans" panose="020B0604020202020204" charset="0"/>
                <a:ea typeface="Open Sans" panose="020B0604020202020204" charset="0"/>
                <a:cs typeface="Open Sans" panose="020B0604020202020204" charset="0"/>
              </a:rPr>
              <a:t>Handler:</a:t>
            </a:r>
            <a:r>
              <a:rPr lang="uk-UA" altLang="uk-UA" sz="1600" dirty="0">
                <a:solidFill>
                  <a:srgbClr val="222222"/>
                </a:solidFill>
                <a:latin typeface="Open Sans" panose="020B0604020202020204" charset="0"/>
                <a:ea typeface="Open Sans" panose="020B0604020202020204" charset="0"/>
                <a:cs typeface="Open Sans" panose="020B0604020202020204" charset="0"/>
              </a:rPr>
              <a:t>      Handlers send the LogRecord to the required output destination, like the console or a file. Handler is a base for 	      subclasses like StreamHandler, FileHandler, SMTPHandler, HTTPHandler, and more. These subclasses send 	      the logging outputs to corresponding destinations, like sys.stdout or a disk file.</a:t>
            </a:r>
          </a:p>
          <a:p>
            <a:pPr lvl="0" eaLnBrk="0" fontAlgn="base" hangingPunct="0">
              <a:spcBef>
                <a:spcPct val="0"/>
              </a:spcBef>
              <a:spcAft>
                <a:spcPct val="0"/>
              </a:spcAft>
              <a:buFontTx/>
              <a:buChar char="•"/>
            </a:pPr>
            <a:r>
              <a:rPr lang="uk-UA" altLang="uk-UA" sz="1600" b="1" dirty="0">
                <a:solidFill>
                  <a:srgbClr val="222222"/>
                </a:solidFill>
                <a:latin typeface="Open Sans" panose="020B0604020202020204" charset="0"/>
                <a:ea typeface="Open Sans" panose="020B0604020202020204" charset="0"/>
                <a:cs typeface="Open Sans" panose="020B0604020202020204" charset="0"/>
              </a:rPr>
              <a:t>Formatter:</a:t>
            </a:r>
            <a:r>
              <a:rPr lang="uk-UA" altLang="uk-UA" sz="1600" dirty="0">
                <a:solidFill>
                  <a:srgbClr val="222222"/>
                </a:solidFill>
                <a:latin typeface="Open Sans" panose="020B0604020202020204" charset="0"/>
                <a:ea typeface="Open Sans" panose="020B0604020202020204" charset="0"/>
                <a:cs typeface="Open Sans" panose="020B0604020202020204" charset="0"/>
              </a:rPr>
              <a:t>  This is where you specify the format of the output by specifying a string format that lists out the attributes that  	     the output should contain.</a:t>
            </a:r>
            <a:endParaRPr lang="en-US" altLang="uk-UA" sz="1600" dirty="0">
              <a:solidFill>
                <a:srgbClr val="222222"/>
              </a:solidFill>
              <a:latin typeface="Open Sans" panose="020B0604020202020204" charset="0"/>
              <a:ea typeface="Open Sans" panose="020B0604020202020204" charset="0"/>
              <a:cs typeface="Open Sans" panose="020B0604020202020204" charset="0"/>
            </a:endParaRPr>
          </a:p>
          <a:p>
            <a:pPr lvl="0" eaLnBrk="0" fontAlgn="base" hangingPunct="0">
              <a:spcBef>
                <a:spcPct val="0"/>
              </a:spcBef>
              <a:spcAft>
                <a:spcPct val="0"/>
              </a:spcAft>
              <a:buFontTx/>
              <a:buChar char="•"/>
            </a:pPr>
            <a:endParaRPr lang="uk-UA" altLang="uk-UA" sz="1600" dirty="0">
              <a:solidFill>
                <a:srgbClr val="222222"/>
              </a:solidFill>
              <a:latin typeface="Open Sans" panose="020B0604020202020204" charset="0"/>
              <a:ea typeface="Open Sans" panose="020B0604020202020204" charset="0"/>
              <a:cs typeface="Open Sans" panose="020B0604020202020204" charset="0"/>
            </a:endParaRPr>
          </a:p>
          <a:p>
            <a:pPr lvl="0" eaLnBrk="0" fontAlgn="base" hangingPunct="0">
              <a:spcBef>
                <a:spcPct val="0"/>
              </a:spcBef>
              <a:spcAft>
                <a:spcPct val="0"/>
              </a:spcAft>
            </a:pPr>
            <a:endParaRPr lang="uk-UA" altLang="uk-UA" dirty="0">
              <a:solidFill>
                <a:schemeClr val="tx1"/>
              </a:solidFill>
              <a:latin typeface="Arial" panose="020B0604020202020204" pitchFamily="34" charset="0"/>
            </a:endParaRPr>
          </a:p>
          <a:p>
            <a:pPr lvl="0" eaLnBrk="0" fontAlgn="base" hangingPunct="0">
              <a:spcBef>
                <a:spcPct val="0"/>
              </a:spcBef>
              <a:spcAft>
                <a:spcPct val="0"/>
              </a:spcAft>
              <a:buFontTx/>
              <a:buChar char="•"/>
            </a:pPr>
            <a:endParaRPr lang="uk-UA" altLang="uk-UA" sz="1600" dirty="0">
              <a:solidFill>
                <a:srgbClr val="222222"/>
              </a:solidFill>
              <a:latin typeface="source sans pro" panose="020B0503030403020204" pitchFamily="34" charset="0"/>
            </a:endParaRPr>
          </a:p>
          <a:p>
            <a:pPr lvl="0" eaLnBrk="0" fontAlgn="base" hangingPunct="0">
              <a:spcBef>
                <a:spcPct val="0"/>
              </a:spcBef>
              <a:spcAft>
                <a:spcPct val="0"/>
              </a:spcAft>
            </a:pPr>
            <a:endParaRPr lang="uk-UA" altLang="uk-UA" dirty="0">
              <a:solidFill>
                <a:schemeClr val="tx1"/>
              </a:solidFill>
              <a:latin typeface="Arial" panose="020B0604020202020204" pitchFamily="34" charset="0"/>
            </a:endParaRPr>
          </a:p>
          <a:p>
            <a:pPr lvl="0" eaLnBrk="0" fontAlgn="base" hangingPunct="0">
              <a:spcBef>
                <a:spcPct val="0"/>
              </a:spcBef>
              <a:spcAft>
                <a:spcPct val="0"/>
              </a:spcAft>
            </a:pPr>
            <a:endParaRPr lang="uk-UA" altLang="uk-UA" sz="1600" dirty="0">
              <a:solidFill>
                <a:schemeClr val="tx1"/>
              </a:solidFill>
              <a:latin typeface="+mn-lt"/>
            </a:endParaRPr>
          </a:p>
        </p:txBody>
      </p:sp>
    </p:spTree>
    <p:extLst>
      <p:ext uri="{BB962C8B-B14F-4D97-AF65-F5344CB8AC3E}">
        <p14:creationId xmlns:p14="http://schemas.microsoft.com/office/powerpoint/2010/main" val="2033604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Classes and Functions</a:t>
            </a:r>
          </a:p>
        </p:txBody>
      </p:sp>
      <p:sp>
        <p:nvSpPr>
          <p:cNvPr id="4" name="Text Placeholder 6">
            <a:extLst>
              <a:ext uri="{FF2B5EF4-FFF2-40B4-BE49-F238E27FC236}">
                <a16:creationId xmlns:a16="http://schemas.microsoft.com/office/drawing/2014/main" id="{5AACF276-614C-4241-82CD-65FF80331DD3}"/>
              </a:ext>
            </a:extLst>
          </p:cNvPr>
          <p:cNvSpPr>
            <a:spLocks noGrp="1"/>
          </p:cNvSpPr>
          <p:nvPr>
            <p:ph type="body" sz="quarter" idx="10"/>
          </p:nvPr>
        </p:nvSpPr>
        <p:spPr>
          <a:xfrm>
            <a:off x="454659" y="2029724"/>
            <a:ext cx="11282682" cy="4142475"/>
          </a:xfrm>
        </p:spPr>
        <p:txBody>
          <a:bodyPr/>
          <a:lstStyle/>
          <a:p>
            <a:pPr lvl="0" eaLnBrk="0" fontAlgn="base" hangingPunct="0">
              <a:spcBef>
                <a:spcPct val="0"/>
              </a:spcBef>
              <a:spcAft>
                <a:spcPct val="0"/>
              </a:spcAft>
            </a:pPr>
            <a:r>
              <a:rPr lang="uk-UA" altLang="uk-UA" sz="1600" dirty="0">
                <a:solidFill>
                  <a:srgbClr val="222222"/>
                </a:solidFill>
                <a:latin typeface="+mn-lt"/>
              </a:rPr>
              <a:t>Out of these, we mostly deal with the objects of the </a:t>
            </a:r>
            <a:r>
              <a:rPr lang="uk-UA" altLang="uk-UA" sz="1600" b="1" dirty="0">
                <a:solidFill>
                  <a:srgbClr val="222222"/>
                </a:solidFill>
                <a:latin typeface="+mn-lt"/>
              </a:rPr>
              <a:t>Logger</a:t>
            </a:r>
            <a:r>
              <a:rPr lang="uk-UA" altLang="uk-UA" sz="1600" dirty="0">
                <a:solidFill>
                  <a:srgbClr val="222222"/>
                </a:solidFill>
                <a:latin typeface="+mn-lt"/>
              </a:rPr>
              <a:t> class, which are instantiated using the module-level function </a:t>
            </a:r>
            <a:r>
              <a:rPr lang="uk-UA" altLang="uk-UA" sz="1600" b="1" dirty="0">
                <a:solidFill>
                  <a:srgbClr val="222222"/>
                </a:solidFill>
                <a:latin typeface="+mn-lt"/>
              </a:rPr>
              <a:t>logging.getLogger(name). </a:t>
            </a:r>
            <a:r>
              <a:rPr lang="uk-UA" altLang="uk-UA" sz="1600" dirty="0">
                <a:solidFill>
                  <a:srgbClr val="222222"/>
                </a:solidFill>
                <a:latin typeface="+mn-lt"/>
              </a:rPr>
              <a:t>Multiple calls to </a:t>
            </a:r>
            <a:r>
              <a:rPr lang="uk-UA" altLang="uk-UA" sz="1600" b="1" dirty="0">
                <a:solidFill>
                  <a:srgbClr val="222222"/>
                </a:solidFill>
                <a:latin typeface="+mn-lt"/>
              </a:rPr>
              <a:t>getLogger()</a:t>
            </a:r>
            <a:r>
              <a:rPr lang="uk-UA" altLang="uk-UA" sz="1600" dirty="0">
                <a:solidFill>
                  <a:srgbClr val="222222"/>
                </a:solidFill>
                <a:latin typeface="+mn-lt"/>
              </a:rPr>
              <a:t> with the same </a:t>
            </a:r>
            <a:r>
              <a:rPr lang="uk-UA" altLang="uk-UA" sz="1600" b="1" dirty="0">
                <a:solidFill>
                  <a:srgbClr val="222222"/>
                </a:solidFill>
                <a:latin typeface="+mn-lt"/>
              </a:rPr>
              <a:t>name</a:t>
            </a:r>
            <a:r>
              <a:rPr lang="uk-UA" altLang="uk-UA" sz="1600" dirty="0">
                <a:solidFill>
                  <a:srgbClr val="222222"/>
                </a:solidFill>
                <a:latin typeface="+mn-lt"/>
              </a:rPr>
              <a:t> will return a reference to the same </a:t>
            </a:r>
            <a:r>
              <a:rPr lang="uk-UA" altLang="uk-UA" sz="1600" b="1" dirty="0">
                <a:solidFill>
                  <a:srgbClr val="222222"/>
                </a:solidFill>
                <a:latin typeface="+mn-lt"/>
              </a:rPr>
              <a:t>Logger</a:t>
            </a:r>
            <a:r>
              <a:rPr lang="uk-UA" altLang="uk-UA" sz="1600" dirty="0">
                <a:solidFill>
                  <a:srgbClr val="222222"/>
                </a:solidFill>
                <a:latin typeface="+mn-lt"/>
              </a:rPr>
              <a:t> object, which saves us from passing the logger objects to every part where it’s needed.</a:t>
            </a: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endParaRPr lang="en-US" altLang="uk-UA" sz="1600" dirty="0">
              <a:solidFill>
                <a:srgbClr val="222222"/>
              </a:solidFill>
              <a:latin typeface="+mn-lt"/>
            </a:endParaRPr>
          </a:p>
          <a:p>
            <a:pPr lvl="0" eaLnBrk="0" fontAlgn="base" hangingPunct="0">
              <a:spcBef>
                <a:spcPct val="0"/>
              </a:spcBef>
              <a:spcAft>
                <a:spcPct val="0"/>
              </a:spcAft>
            </a:pPr>
            <a:r>
              <a:rPr lang="en-US" altLang="uk-UA" sz="1600" dirty="0">
                <a:latin typeface="+mn-lt"/>
              </a:rPr>
              <a:t>Unlike the </a:t>
            </a:r>
            <a:r>
              <a:rPr lang="en-US" altLang="uk-UA" sz="1600" b="1" dirty="0">
                <a:latin typeface="+mn-lt"/>
              </a:rPr>
              <a:t>root logger</a:t>
            </a:r>
            <a:r>
              <a:rPr lang="en-US" altLang="uk-UA" sz="1600" dirty="0">
                <a:latin typeface="+mn-lt"/>
              </a:rPr>
              <a:t>, a custom logger </a:t>
            </a:r>
            <a:r>
              <a:rPr lang="en-US" altLang="uk-UA" sz="1600" b="1" dirty="0">
                <a:latin typeface="+mn-lt"/>
              </a:rPr>
              <a:t>can’t be </a:t>
            </a:r>
            <a:r>
              <a:rPr lang="en-US" altLang="uk-UA" sz="1600" dirty="0">
                <a:latin typeface="+mn-lt"/>
              </a:rPr>
              <a:t>configured using </a:t>
            </a:r>
            <a:r>
              <a:rPr lang="en-US" altLang="uk-UA" sz="1600" b="1" dirty="0" err="1">
                <a:latin typeface="+mn-lt"/>
              </a:rPr>
              <a:t>basicConfig</a:t>
            </a:r>
            <a:r>
              <a:rPr lang="en-US" altLang="uk-UA" sz="1600" b="1" dirty="0">
                <a:latin typeface="+mn-lt"/>
              </a:rPr>
              <a:t>()</a:t>
            </a:r>
            <a:r>
              <a:rPr lang="en-US" altLang="uk-UA" sz="1600" dirty="0">
                <a:latin typeface="+mn-lt"/>
              </a:rPr>
              <a:t>. You have to configure it using Handlers and Formatters</a:t>
            </a:r>
            <a:r>
              <a:rPr lang="uk-UA" altLang="uk-UA" sz="1600" dirty="0">
                <a:latin typeface="+mn-lt"/>
              </a:rPr>
              <a:t> </a:t>
            </a:r>
          </a:p>
        </p:txBody>
      </p:sp>
      <p:sp>
        <p:nvSpPr>
          <p:cNvPr id="5" name="Text Placeholder 6">
            <a:extLst>
              <a:ext uri="{FF2B5EF4-FFF2-40B4-BE49-F238E27FC236}">
                <a16:creationId xmlns:a16="http://schemas.microsoft.com/office/drawing/2014/main" id="{C4FC96DB-379B-43E9-9777-5F8CE5BF332E}"/>
              </a:ext>
            </a:extLst>
          </p:cNvPr>
          <p:cNvSpPr txBox="1">
            <a:spLocks/>
          </p:cNvSpPr>
          <p:nvPr/>
        </p:nvSpPr>
        <p:spPr>
          <a:xfrm>
            <a:off x="1234438" y="3147341"/>
            <a:ext cx="5918202" cy="1180819"/>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altLang="uk-UA" sz="1600" dirty="0">
                <a:solidFill>
                  <a:srgbClr val="0070C0"/>
                </a:solidFill>
                <a:latin typeface="Consolas" panose="020B0609020204030204" pitchFamily="49" charset="0"/>
              </a:rPr>
              <a:t>import</a:t>
            </a:r>
            <a:r>
              <a:rPr lang="uk-UA" altLang="uk-UA" sz="1600" dirty="0">
                <a:solidFill>
                  <a:srgbClr val="212529"/>
                </a:solidFill>
                <a:latin typeface="Consolas" panose="020B0609020204030204" pitchFamily="49" charset="0"/>
              </a:rPr>
              <a:t> </a:t>
            </a:r>
            <a:r>
              <a:rPr lang="uk-UA" altLang="uk-UA" sz="1600" dirty="0">
                <a:solidFill>
                  <a:srgbClr val="000000"/>
                </a:solidFill>
                <a:latin typeface="Consolas" panose="020B0609020204030204" pitchFamily="49" charset="0"/>
              </a:rPr>
              <a:t>logging</a:t>
            </a:r>
            <a:r>
              <a:rPr lang="uk-UA" altLang="uk-UA" sz="1600" dirty="0">
                <a:solidFill>
                  <a:srgbClr val="212529"/>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logger=</a:t>
            </a:r>
            <a:r>
              <a:rPr lang="en-US" sz="1600" dirty="0" err="1">
                <a:latin typeface="Consolas" panose="020B0609020204030204" pitchFamily="49" charset="0"/>
              </a:rPr>
              <a:t>logging.getLogger</a:t>
            </a:r>
            <a:r>
              <a:rPr lang="en-US" sz="1600" dirty="0">
                <a:latin typeface="Consolas" panose="020B0609020204030204" pitchFamily="49" charset="0"/>
              </a:rPr>
              <a:t>(</a:t>
            </a:r>
            <a:r>
              <a:rPr lang="en-US" sz="1600" dirty="0">
                <a:solidFill>
                  <a:srgbClr val="C00000"/>
                </a:solidFill>
                <a:latin typeface="Consolas" panose="020B0609020204030204" pitchFamily="49" charset="0"/>
              </a:rPr>
              <a:t>'</a:t>
            </a:r>
            <a:r>
              <a:rPr lang="en-US" sz="1600" dirty="0" err="1">
                <a:solidFill>
                  <a:srgbClr val="C00000"/>
                </a:solidFill>
                <a:latin typeface="Consolas" panose="020B0609020204030204" pitchFamily="49" charset="0"/>
              </a:rPr>
              <a:t>Example_logger</a:t>
            </a:r>
            <a:r>
              <a:rPr lang="en-US" sz="1600" dirty="0">
                <a:solidFill>
                  <a:srgbClr val="C00000"/>
                </a:solidFill>
                <a:latin typeface="Consolas" panose="020B0609020204030204" pitchFamily="49" charset="0"/>
              </a:rPr>
              <a:t>'</a:t>
            </a:r>
            <a:r>
              <a:rPr lang="en-US" sz="1600" dirty="0">
                <a:latin typeface="Consolas" panose="020B0609020204030204" pitchFamily="49" charset="0"/>
              </a:rPr>
              <a:t>)</a:t>
            </a:r>
            <a:endParaRPr lang="uk-UA" sz="1600" dirty="0">
              <a:latin typeface="Consolas" panose="020B0609020204030204" pitchFamily="49" charset="0"/>
            </a:endParaRPr>
          </a:p>
          <a:p>
            <a:r>
              <a:rPr lang="en-US" sz="1600" dirty="0" err="1">
                <a:latin typeface="Consolas" panose="020B0609020204030204" pitchFamily="49" charset="0"/>
              </a:rPr>
              <a:t>logger.warning</a:t>
            </a:r>
            <a:r>
              <a:rPr lang="en-US" sz="1600" dirty="0">
                <a:latin typeface="Consolas" panose="020B0609020204030204" pitchFamily="49" charset="0"/>
              </a:rPr>
              <a:t>(</a:t>
            </a:r>
            <a:r>
              <a:rPr lang="en-US" sz="1600" dirty="0">
                <a:solidFill>
                  <a:srgbClr val="C00000"/>
                </a:solidFill>
                <a:latin typeface="Consolas" panose="020B0609020204030204" pitchFamily="49" charset="0"/>
              </a:rPr>
              <a:t>'This is a warning'</a:t>
            </a:r>
            <a:r>
              <a:rPr lang="en-US" sz="1600" dirty="0">
                <a:latin typeface="Consolas" panose="020B0609020204030204" pitchFamily="49" charset="0"/>
              </a:rPr>
              <a:t>)</a:t>
            </a:r>
          </a:p>
          <a:p>
            <a:br>
              <a:rPr lang="en-US" dirty="0"/>
            </a:br>
            <a:endParaRPr lang="en-US" dirty="0"/>
          </a:p>
          <a:p>
            <a:endParaRPr lang="en-US" sz="1600" dirty="0">
              <a:latin typeface="Consolas" panose="020B0609020204030204" pitchFamily="49" charset="0"/>
            </a:endParaRPr>
          </a:p>
          <a:p>
            <a:endParaRPr lang="en-US" altLang="uk-UA" sz="1600" dirty="0">
              <a:latin typeface="Consolas" panose="020B0609020204030204" pitchFamily="49" charset="0"/>
            </a:endParaRPr>
          </a:p>
          <a:p>
            <a:endParaRPr lang="en-US" sz="1600" dirty="0">
              <a:latin typeface="Consolas" panose="020B0609020204030204" pitchFamily="49" charset="0"/>
            </a:endParaRPr>
          </a:p>
          <a:p>
            <a:endParaRPr lang="en-US" altLang="uk-UA" sz="1600" dirty="0">
              <a:latin typeface="Consolas" panose="020B0609020204030204" pitchFamily="49" charset="0"/>
            </a:endParaRPr>
          </a:p>
          <a:p>
            <a:endParaRPr lang="en-US" sz="1600" dirty="0">
              <a:solidFill>
                <a:srgbClr val="C00000"/>
              </a:solidFill>
              <a:latin typeface="Consolas" panose="020B0609020204030204" pitchFamily="49" charset="0"/>
            </a:endParaRPr>
          </a:p>
          <a:p>
            <a:endParaRPr lang="en-US" altLang="uk-UA" sz="1600" dirty="0">
              <a:solidFill>
                <a:srgbClr val="C00000"/>
              </a:solidFill>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a:p>
            <a:endParaRPr lang="en-US" sz="1600" dirty="0">
              <a:latin typeface="Consolas" panose="020B0609020204030204" pitchFamily="49" charset="0"/>
            </a:endParaRPr>
          </a:p>
        </p:txBody>
      </p:sp>
      <p:pic>
        <p:nvPicPr>
          <p:cNvPr id="3" name="Picture 2">
            <a:extLst>
              <a:ext uri="{FF2B5EF4-FFF2-40B4-BE49-F238E27FC236}">
                <a16:creationId xmlns:a16="http://schemas.microsoft.com/office/drawing/2014/main" id="{8E687584-E880-4DAC-B1A5-020170878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438" y="4409773"/>
            <a:ext cx="2922320" cy="840406"/>
          </a:xfrm>
          <a:prstGeom prst="rect">
            <a:avLst/>
          </a:prstGeom>
        </p:spPr>
      </p:pic>
    </p:spTree>
    <p:extLst>
      <p:ext uri="{BB962C8B-B14F-4D97-AF65-F5344CB8AC3E}">
        <p14:creationId xmlns:p14="http://schemas.microsoft.com/office/powerpoint/2010/main" val="2059332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Using Handlers</a:t>
            </a:r>
          </a:p>
        </p:txBody>
      </p:sp>
      <p:pic>
        <p:nvPicPr>
          <p:cNvPr id="9" name="Picture 8">
            <a:extLst>
              <a:ext uri="{FF2B5EF4-FFF2-40B4-BE49-F238E27FC236}">
                <a16:creationId xmlns:a16="http://schemas.microsoft.com/office/drawing/2014/main" id="{1C961FDD-758D-4CEA-8A01-4934845B9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695" y="1983637"/>
            <a:ext cx="8554896" cy="4488283"/>
          </a:xfrm>
          <a:prstGeom prst="rect">
            <a:avLst/>
          </a:prstGeom>
          <a:ln>
            <a:solidFill>
              <a:srgbClr val="FFC000"/>
            </a:solidFill>
          </a:ln>
        </p:spPr>
      </p:pic>
    </p:spTree>
    <p:extLst>
      <p:ext uri="{BB962C8B-B14F-4D97-AF65-F5344CB8AC3E}">
        <p14:creationId xmlns:p14="http://schemas.microsoft.com/office/powerpoint/2010/main" val="4158633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39EF-A955-4208-9B31-27C3C279F6DE}"/>
              </a:ext>
            </a:extLst>
          </p:cNvPr>
          <p:cNvSpPr>
            <a:spLocks noGrp="1"/>
          </p:cNvSpPr>
          <p:nvPr>
            <p:ph type="title"/>
          </p:nvPr>
        </p:nvSpPr>
        <p:spPr/>
        <p:txBody>
          <a:bodyPr/>
          <a:lstStyle/>
          <a:p>
            <a:r>
              <a:rPr lang="en-US" dirty="0"/>
              <a:t>TIME TO PRACTICE</a:t>
            </a:r>
            <a:endParaRPr lang="uk-UA" dirty="0"/>
          </a:p>
        </p:txBody>
      </p:sp>
      <p:sp>
        <p:nvSpPr>
          <p:cNvPr id="11" name="Content Placeholder 2">
            <a:extLst>
              <a:ext uri="{FF2B5EF4-FFF2-40B4-BE49-F238E27FC236}">
                <a16:creationId xmlns:a16="http://schemas.microsoft.com/office/drawing/2014/main" id="{5B57A6D3-161B-4753-AD62-4F6C7E08CDFE}"/>
              </a:ext>
            </a:extLst>
          </p:cNvPr>
          <p:cNvSpPr>
            <a:spLocks noGrp="1"/>
          </p:cNvSpPr>
          <p:nvPr>
            <p:ph type="body" sz="quarter" idx="10"/>
          </p:nvPr>
        </p:nvSpPr>
        <p:spPr>
          <a:xfrm>
            <a:off x="126124" y="3012440"/>
            <a:ext cx="11278476" cy="1517105"/>
          </a:xfrm>
        </p:spPr>
        <p:txBody>
          <a:bodyPr>
            <a:noAutofit/>
          </a:bodyPr>
          <a:lstStyle/>
          <a:p>
            <a:pPr lvl="0" eaLnBrk="0" fontAlgn="base" hangingPunct="0">
              <a:spcBef>
                <a:spcPct val="0"/>
              </a:spcBef>
              <a:spcAft>
                <a:spcPct val="0"/>
              </a:spcAft>
            </a:pPr>
            <a:r>
              <a:rPr lang="uk-UA" altLang="uk-UA" sz="2400" dirty="0">
                <a:solidFill>
                  <a:srgbClr val="222222"/>
                </a:solidFill>
                <a:latin typeface="inherit"/>
              </a:rPr>
              <a:t>Write a program that analyzes the entered number and, depending on the number, gives the day of the week that corresponds to this number (1 is Monday, 2 is Tuesday, etc.). Take into account cases of entering numbers from 8 and more, as well as cases of entering non-numerical data.</a:t>
            </a:r>
            <a:r>
              <a:rPr lang="uk-UA" altLang="uk-UA" sz="900" dirty="0">
                <a:solidFill>
                  <a:schemeClr val="tx1"/>
                </a:solidFill>
              </a:rPr>
              <a:t> </a:t>
            </a:r>
            <a:endParaRPr lang="uk-UA" altLang="uk-UA" dirty="0">
              <a:solidFill>
                <a:schemeClr val="tx1"/>
              </a:solidFill>
              <a:latin typeface="Arial" panose="020B0604020202020204" pitchFamily="34" charset="0"/>
            </a:endParaRPr>
          </a:p>
        </p:txBody>
      </p:sp>
      <p:pic>
        <p:nvPicPr>
          <p:cNvPr id="5" name="Picture 4">
            <a:extLst>
              <a:ext uri="{FF2B5EF4-FFF2-40B4-BE49-F238E27FC236}">
                <a16:creationId xmlns:a16="http://schemas.microsoft.com/office/drawing/2014/main" id="{07400E18-BC1D-42B0-B2AC-97DDBB9F3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568" y="298696"/>
            <a:ext cx="6221432" cy="1242978"/>
          </a:xfrm>
          <a:prstGeom prst="rect">
            <a:avLst/>
          </a:prstGeom>
        </p:spPr>
      </p:pic>
    </p:spTree>
    <p:extLst>
      <p:ext uri="{BB962C8B-B14F-4D97-AF65-F5344CB8AC3E}">
        <p14:creationId xmlns:p14="http://schemas.microsoft.com/office/powerpoint/2010/main" val="3593900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3"/>
          <a:stretch>
            <a:fillRect/>
          </a:stretch>
        </p:blipFill>
        <p:spPr>
          <a:xfrm>
            <a:off x="0" y="0"/>
            <a:ext cx="12192000" cy="6858000"/>
          </a:xfrm>
          <a:prstGeom prst="rect">
            <a:avLst/>
          </a:prstGeom>
          <a:ln w="12700">
            <a:miter lim="400000"/>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2" y="283"/>
            <a:ext cx="12184896" cy="6857433"/>
          </a:xfrm>
          <a:prstGeom prst="rect">
            <a:avLst/>
          </a:prstGeom>
        </p:spPr>
      </p:pic>
    </p:spTree>
    <p:extLst>
      <p:ext uri="{BB962C8B-B14F-4D97-AF65-F5344CB8AC3E}">
        <p14:creationId xmlns:p14="http://schemas.microsoft.com/office/powerpoint/2010/main" val="100137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a:t>Errors vs Exceptions</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685800" y="1473200"/>
            <a:ext cx="10820400" cy="4267200"/>
          </a:xfrm>
        </p:spPr>
        <p:txBody>
          <a:bodyPr/>
          <a:lstStyle/>
          <a:p>
            <a:pPr algn="just"/>
            <a:r>
              <a:rPr lang="en-US" dirty="0">
                <a:latin typeface="Open Sans" panose="020B0604020202020204" charset="0"/>
                <a:ea typeface="Open Sans" panose="020B0604020202020204" charset="0"/>
                <a:cs typeface="Open Sans" panose="020B0604020202020204" charset="0"/>
              </a:rPr>
              <a:t>There are (at least) two distinguishable kinds of errors: </a:t>
            </a:r>
          </a:p>
          <a:p>
            <a:pPr algn="just"/>
            <a:r>
              <a:rPr lang="en-US" b="1" dirty="0">
                <a:latin typeface="Open Sans" panose="020B0604020202020204" charset="0"/>
                <a:ea typeface="Open Sans" panose="020B0604020202020204" charset="0"/>
                <a:cs typeface="Open Sans" panose="020B0604020202020204" charset="0"/>
              </a:rPr>
              <a:t>				syntax errors </a:t>
            </a:r>
            <a:r>
              <a:rPr lang="en-US" dirty="0">
                <a:latin typeface="Open Sans" panose="020B0604020202020204" charset="0"/>
                <a:ea typeface="Open Sans" panose="020B0604020202020204" charset="0"/>
                <a:cs typeface="Open Sans" panose="020B0604020202020204" charset="0"/>
              </a:rPr>
              <a:t>and </a:t>
            </a:r>
            <a:r>
              <a:rPr lang="en-US" b="1" dirty="0">
                <a:latin typeface="Open Sans" panose="020B0604020202020204" charset="0"/>
                <a:ea typeface="Open Sans" panose="020B0604020202020204" charset="0"/>
                <a:cs typeface="Open Sans" panose="020B0604020202020204" charset="0"/>
              </a:rPr>
              <a:t>logical</a:t>
            </a:r>
            <a:r>
              <a:rPr lang="en-US" dirty="0">
                <a:latin typeface="Open Sans" panose="020B0604020202020204" charset="0"/>
                <a:ea typeface="Open Sans" panose="020B0604020202020204" charset="0"/>
                <a:cs typeface="Open Sans" panose="020B0604020202020204" charset="0"/>
              </a:rPr>
              <a:t> </a:t>
            </a:r>
            <a:r>
              <a:rPr lang="en-US" b="1" dirty="0">
                <a:latin typeface="Open Sans" panose="020B0604020202020204" charset="0"/>
                <a:ea typeface="Open Sans" panose="020B0604020202020204" charset="0"/>
                <a:cs typeface="Open Sans" panose="020B0604020202020204" charset="0"/>
              </a:rPr>
              <a:t>errors (exceptions)</a:t>
            </a:r>
            <a:r>
              <a:rPr lang="en-US" dirty="0">
                <a:latin typeface="Open Sans" panose="020B0604020202020204" charset="0"/>
                <a:ea typeface="Open Sans" panose="020B0604020202020204" charset="0"/>
                <a:cs typeface="Open Sans" panose="020B0604020202020204" charset="0"/>
              </a:rPr>
              <a:t>. </a:t>
            </a:r>
          </a:p>
          <a:p>
            <a:pPr algn="just"/>
            <a:endParaRPr lang="en-US" dirty="0">
              <a:latin typeface="Open Sans" panose="020B0604020202020204" charset="0"/>
              <a:ea typeface="Open Sans" panose="020B0604020202020204" charset="0"/>
              <a:cs typeface="Open Sans" panose="020B0604020202020204" charset="0"/>
            </a:endParaRPr>
          </a:p>
          <a:p>
            <a:pPr algn="just"/>
            <a:r>
              <a:rPr lang="en-US" dirty="0">
                <a:latin typeface="Open Sans" panose="020B0604020202020204" charset="0"/>
                <a:ea typeface="Open Sans" panose="020B0604020202020204" charset="0"/>
                <a:cs typeface="Open Sans" panose="020B0604020202020204" charset="0"/>
              </a:rPr>
              <a:t>The first type is </a:t>
            </a:r>
            <a:r>
              <a:rPr lang="en-US" b="1" dirty="0">
                <a:latin typeface="Open Sans" panose="020B0604020202020204" charset="0"/>
                <a:ea typeface="Open Sans" panose="020B0604020202020204" charset="0"/>
                <a:cs typeface="Open Sans" panose="020B0604020202020204" charset="0"/>
              </a:rPr>
              <a:t>syntax error</a:t>
            </a:r>
            <a:r>
              <a:rPr lang="en-US" dirty="0">
                <a:latin typeface="Open Sans" panose="020B0604020202020204" charset="0"/>
                <a:ea typeface="Open Sans" panose="020B0604020202020204" charset="0"/>
                <a:cs typeface="Open Sans" panose="020B0604020202020204" charset="0"/>
              </a:rPr>
              <a:t>. They result from a violation of the programming language syntax when writing source code. If there are such errors, the program cannot be compiled. When working in any development environment, for example, in PyCharm, the IDE itself can track syntax errors and allocate them in some way.</a:t>
            </a:r>
          </a:p>
          <a:p>
            <a:pPr algn="just"/>
            <a:endParaRPr lang="en-US" dirty="0">
              <a:latin typeface="Open Sans" panose="020B0604020202020204" charset="0"/>
              <a:ea typeface="Open Sans" panose="020B0604020202020204" charset="0"/>
              <a:cs typeface="Open Sans" panose="020B0604020202020204" charset="0"/>
            </a:endParaRPr>
          </a:p>
          <a:p>
            <a:pPr lvl="0" eaLnBrk="0" fontAlgn="base" hangingPunct="0">
              <a:spcBef>
                <a:spcPct val="0"/>
              </a:spcBef>
              <a:spcAft>
                <a:spcPct val="0"/>
              </a:spcAft>
            </a:pPr>
            <a:r>
              <a:rPr lang="en-US" dirty="0">
                <a:latin typeface="Open Sans" panose="020B0604020202020204" charset="0"/>
                <a:ea typeface="Open Sans" panose="020B0604020202020204" charset="0"/>
                <a:cs typeface="Open Sans" panose="020B0604020202020204" charset="0"/>
              </a:rPr>
              <a:t>The second type of errors are </a:t>
            </a:r>
            <a:r>
              <a:rPr lang="en-US" b="1" dirty="0">
                <a:latin typeface="Open Sans" panose="020B0604020202020204" charset="0"/>
                <a:ea typeface="Open Sans" panose="020B0604020202020204" charset="0"/>
                <a:cs typeface="Open Sans" panose="020B0604020202020204" charset="0"/>
              </a:rPr>
              <a:t>runtime errors</a:t>
            </a:r>
            <a:r>
              <a:rPr lang="en-US" dirty="0">
                <a:latin typeface="Open Sans" panose="020B0604020202020204" charset="0"/>
                <a:ea typeface="Open Sans" panose="020B0604020202020204" charset="0"/>
                <a:cs typeface="Open Sans" panose="020B0604020202020204" charset="0"/>
              </a:rPr>
              <a:t>. They appear in the already compiled program during its execution. Such errors are also called </a:t>
            </a:r>
            <a:r>
              <a:rPr lang="en-US" b="1" dirty="0">
                <a:latin typeface="Open Sans" panose="020B0604020202020204" charset="0"/>
                <a:ea typeface="Open Sans" panose="020B0604020202020204" charset="0"/>
                <a:cs typeface="Open Sans" panose="020B0604020202020204" charset="0"/>
              </a:rPr>
              <a:t>exceptions</a:t>
            </a:r>
            <a:r>
              <a:rPr lang="en-US" dirty="0">
                <a:latin typeface="Open Sans" panose="020B0604020202020204" charset="0"/>
                <a:ea typeface="Open Sans" panose="020B0604020202020204" charset="0"/>
                <a:cs typeface="Open Sans" panose="020B0604020202020204" charset="0"/>
              </a:rPr>
              <a:t>. </a:t>
            </a:r>
            <a:r>
              <a:rPr lang="uk-UA" altLang="uk-UA" dirty="0">
                <a:latin typeface="Open Sans" panose="020B0604020202020204" charset="0"/>
                <a:ea typeface="Open Sans" panose="020B0604020202020204" charset="0"/>
                <a:cs typeface="Open Sans" panose="020B0604020202020204" charset="0"/>
              </a:rPr>
              <a:t>When that error occurs, Python generate an exception that can be handled, which avoids your program to crash. </a:t>
            </a:r>
          </a:p>
          <a:p>
            <a:endParaRPr lang="uk-UA" dirty="0"/>
          </a:p>
        </p:txBody>
      </p:sp>
    </p:spTree>
    <p:extLst>
      <p:ext uri="{BB962C8B-B14F-4D97-AF65-F5344CB8AC3E}">
        <p14:creationId xmlns:p14="http://schemas.microsoft.com/office/powerpoint/2010/main" val="194303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Errors vs Exceptions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299720" y="1831865"/>
            <a:ext cx="10820400" cy="421640"/>
          </a:xfrm>
        </p:spPr>
        <p:txBody>
          <a:bodyPr/>
          <a:lstStyle/>
          <a:p>
            <a:r>
              <a:rPr lang="en-US" dirty="0">
                <a:cs typeface="Calibri" panose="020F0502020204030204" pitchFamily="34" charset="0"/>
              </a:rPr>
              <a:t>Syntax </a:t>
            </a:r>
            <a:r>
              <a:rPr lang="en-US" b="1" dirty="0">
                <a:cs typeface="Calibri" panose="020F0502020204030204" pitchFamily="34" charset="0"/>
              </a:rPr>
              <a:t>errors </a:t>
            </a:r>
            <a:r>
              <a:rPr lang="en-US" dirty="0">
                <a:cs typeface="Calibri" panose="020F0502020204030204" pitchFamily="34" charset="0"/>
              </a:rPr>
              <a:t>occur when the parser detects an incorrect statement.</a:t>
            </a:r>
          </a:p>
        </p:txBody>
      </p:sp>
      <p:sp>
        <p:nvSpPr>
          <p:cNvPr id="8" name="Text Placeholder 6">
            <a:extLst>
              <a:ext uri="{FF2B5EF4-FFF2-40B4-BE49-F238E27FC236}">
                <a16:creationId xmlns:a16="http://schemas.microsoft.com/office/drawing/2014/main" id="{E85AF83D-E8F8-4993-9711-0C1B69685C87}"/>
              </a:ext>
            </a:extLst>
          </p:cNvPr>
          <p:cNvSpPr txBox="1">
            <a:spLocks/>
          </p:cNvSpPr>
          <p:nvPr/>
        </p:nvSpPr>
        <p:spPr>
          <a:xfrm>
            <a:off x="3261360" y="2225565"/>
            <a:ext cx="5659120" cy="2000995"/>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pPr>
            <a:r>
              <a:rPr lang="uk-UA" altLang="uk-UA" dirty="0">
                <a:solidFill>
                  <a:srgbClr val="212529"/>
                </a:solidFill>
                <a:latin typeface="Consolas" panose="020B0609020204030204" pitchFamily="49" charset="0"/>
              </a:rPr>
              <a:t>&gt;&gt;&gt; print( 0 / 0 ))</a:t>
            </a:r>
            <a:endParaRPr lang="en-US" altLang="uk-UA" dirty="0">
              <a:solidFill>
                <a:srgbClr val="212529"/>
              </a:solidFill>
              <a:latin typeface="Consolas" panose="020B0609020204030204" pitchFamily="49" charset="0"/>
            </a:endParaRPr>
          </a:p>
          <a:p>
            <a:pPr lvl="0">
              <a:spcBef>
                <a:spcPct val="0"/>
              </a:spcBef>
            </a:pPr>
            <a:r>
              <a:rPr lang="uk-UA" altLang="uk-UA" dirty="0">
                <a:solidFill>
                  <a:srgbClr val="212529"/>
                </a:solidFill>
                <a:latin typeface="Consolas" panose="020B0609020204030204" pitchFamily="49" charset="0"/>
              </a:rPr>
              <a:t> File </a:t>
            </a:r>
            <a:r>
              <a:rPr lang="en-US" altLang="uk-UA" dirty="0">
                <a:solidFill>
                  <a:srgbClr val="212529"/>
                </a:solidFill>
                <a:latin typeface="Consolas" panose="020B0609020204030204" pitchFamily="49" charset="0"/>
              </a:rPr>
              <a:t>“&lt;stdin&gt;”</a:t>
            </a:r>
            <a:r>
              <a:rPr lang="uk-UA" altLang="uk-UA" dirty="0">
                <a:solidFill>
                  <a:srgbClr val="212529"/>
                </a:solidFill>
                <a:latin typeface="Consolas" panose="020B0609020204030204" pitchFamily="49" charset="0"/>
              </a:rPr>
              <a:t>, line </a:t>
            </a:r>
            <a:r>
              <a:rPr lang="uk-UA" altLang="uk-UA" dirty="0">
                <a:solidFill>
                  <a:srgbClr val="0000CF"/>
                </a:solidFill>
                <a:latin typeface="Consolas" panose="020B0609020204030204" pitchFamily="49" charset="0"/>
              </a:rPr>
              <a:t>1</a:t>
            </a:r>
            <a:r>
              <a:rPr lang="uk-UA" altLang="uk-UA" dirty="0">
                <a:solidFill>
                  <a:srgbClr val="212529"/>
                </a:solidFill>
                <a:latin typeface="Consolas" panose="020B0609020204030204" pitchFamily="49" charset="0"/>
              </a:rPr>
              <a:t> </a:t>
            </a:r>
            <a:endParaRPr lang="uk-UA" altLang="uk-UA" dirty="0">
              <a:solidFill>
                <a:srgbClr val="204A87"/>
              </a:solidFill>
              <a:latin typeface="Consolas" panose="020B0609020204030204" pitchFamily="49" charset="0"/>
            </a:endParaRPr>
          </a:p>
          <a:p>
            <a:pPr lvl="0">
              <a:spcBef>
                <a:spcPct val="30000"/>
              </a:spcBef>
            </a:pPr>
            <a:r>
              <a:rPr lang="en-US" altLang="uk-UA" dirty="0">
                <a:solidFill>
                  <a:srgbClr val="000000"/>
                </a:solidFill>
                <a:latin typeface="Consolas" panose="020B0609020204030204" pitchFamily="49" charset="0"/>
              </a:rPr>
              <a:t>   print</a:t>
            </a:r>
            <a:r>
              <a:rPr lang="uk-UA" altLang="uk-UA" dirty="0">
                <a:solidFill>
                  <a:srgbClr val="000000"/>
                </a:solidFill>
                <a:latin typeface="Consolas" panose="020B0609020204030204" pitchFamily="49" charset="0"/>
              </a:rPr>
              <a:t>(</a:t>
            </a:r>
            <a:r>
              <a:rPr lang="uk-UA" altLang="uk-UA" dirty="0">
                <a:solidFill>
                  <a:srgbClr val="212529"/>
                </a:solidFill>
                <a:latin typeface="Consolas" panose="020B0609020204030204" pitchFamily="49" charset="0"/>
              </a:rPr>
              <a:t> </a:t>
            </a:r>
            <a:r>
              <a:rPr lang="uk-UA" altLang="uk-UA" dirty="0">
                <a:solidFill>
                  <a:srgbClr val="0000CF"/>
                </a:solidFill>
                <a:latin typeface="Consolas" panose="020B0609020204030204" pitchFamily="49" charset="0"/>
              </a:rPr>
              <a:t>0</a:t>
            </a:r>
            <a:r>
              <a:rPr lang="uk-UA" altLang="uk-UA" dirty="0">
                <a:solidFill>
                  <a:srgbClr val="212529"/>
                </a:solidFill>
                <a:latin typeface="Consolas" panose="020B0609020204030204" pitchFamily="49" charset="0"/>
              </a:rPr>
              <a:t> </a:t>
            </a:r>
            <a:r>
              <a:rPr lang="uk-UA" altLang="uk-UA" dirty="0">
                <a:solidFill>
                  <a:srgbClr val="CE5C00"/>
                </a:solidFill>
                <a:latin typeface="Consolas" panose="020B0609020204030204" pitchFamily="49" charset="0"/>
              </a:rPr>
              <a:t>/</a:t>
            </a:r>
            <a:r>
              <a:rPr lang="uk-UA" altLang="uk-UA" dirty="0">
                <a:solidFill>
                  <a:srgbClr val="212529"/>
                </a:solidFill>
                <a:latin typeface="Consolas" panose="020B0609020204030204" pitchFamily="49" charset="0"/>
              </a:rPr>
              <a:t> </a:t>
            </a:r>
            <a:r>
              <a:rPr lang="uk-UA" altLang="uk-UA" dirty="0">
                <a:solidFill>
                  <a:srgbClr val="0000CF"/>
                </a:solidFill>
                <a:latin typeface="Consolas" panose="020B0609020204030204" pitchFamily="49" charset="0"/>
              </a:rPr>
              <a:t>0</a:t>
            </a:r>
            <a:r>
              <a:rPr lang="uk-UA" altLang="uk-UA" dirty="0">
                <a:solidFill>
                  <a:srgbClr val="212529"/>
                </a:solidFill>
                <a:latin typeface="Consolas" panose="020B0609020204030204" pitchFamily="49" charset="0"/>
              </a:rPr>
              <a:t> </a:t>
            </a:r>
            <a:r>
              <a:rPr lang="uk-UA" altLang="uk-UA" dirty="0">
                <a:solidFill>
                  <a:srgbClr val="000000"/>
                </a:solidFill>
                <a:latin typeface="Consolas" panose="020B0609020204030204" pitchFamily="49" charset="0"/>
              </a:rPr>
              <a:t>))</a:t>
            </a:r>
            <a:r>
              <a:rPr lang="uk-UA" altLang="uk-UA" dirty="0">
                <a:solidFill>
                  <a:srgbClr val="212529"/>
                </a:solidFill>
                <a:latin typeface="Consolas" panose="020B0609020204030204" pitchFamily="49" charset="0"/>
              </a:rPr>
              <a:t> </a:t>
            </a:r>
            <a:endParaRPr lang="en-US" altLang="uk-UA" dirty="0">
              <a:solidFill>
                <a:srgbClr val="212529"/>
              </a:solidFill>
              <a:latin typeface="Consolas" panose="020B0609020204030204" pitchFamily="49" charset="0"/>
            </a:endParaRPr>
          </a:p>
          <a:p>
            <a:pPr lvl="0"/>
            <a:r>
              <a:rPr lang="en-US" altLang="uk-UA" dirty="0">
                <a:solidFill>
                  <a:srgbClr val="CE5C00"/>
                </a:solidFill>
                <a:latin typeface="Consolas" panose="020B0609020204030204" pitchFamily="49" charset="0"/>
              </a:rPr>
              <a:t>                 </a:t>
            </a:r>
            <a:r>
              <a:rPr lang="uk-UA" altLang="uk-UA" dirty="0">
                <a:solidFill>
                  <a:srgbClr val="CE5C00"/>
                </a:solidFill>
                <a:latin typeface="Consolas" panose="020B0609020204030204" pitchFamily="49" charset="0"/>
              </a:rPr>
              <a:t>^</a:t>
            </a:r>
            <a:r>
              <a:rPr lang="uk-UA" altLang="uk-UA" dirty="0">
                <a:solidFill>
                  <a:srgbClr val="212529"/>
                </a:solidFill>
                <a:latin typeface="Consolas" panose="020B0609020204030204" pitchFamily="49" charset="0"/>
              </a:rPr>
              <a:t> </a:t>
            </a:r>
            <a:endParaRPr lang="en-US" altLang="uk-UA" dirty="0">
              <a:solidFill>
                <a:srgbClr val="212529"/>
              </a:solidFill>
              <a:latin typeface="Consolas" panose="020B0609020204030204" pitchFamily="49" charset="0"/>
            </a:endParaRPr>
          </a:p>
          <a:p>
            <a:pPr lvl="0"/>
            <a:r>
              <a:rPr lang="uk-UA" altLang="uk-UA" dirty="0">
                <a:solidFill>
                  <a:srgbClr val="EF2929"/>
                </a:solidFill>
                <a:latin typeface="Consolas" panose="020B0609020204030204" pitchFamily="49" charset="0"/>
              </a:rPr>
              <a:t>SyntaxError</a:t>
            </a:r>
            <a:r>
              <a:rPr lang="uk-UA" altLang="uk-UA" dirty="0">
                <a:solidFill>
                  <a:srgbClr val="212529"/>
                </a:solidFill>
                <a:latin typeface="Consolas" panose="020B0609020204030204" pitchFamily="49" charset="0"/>
              </a:rPr>
              <a:t>: </a:t>
            </a:r>
            <a:r>
              <a:rPr lang="uk-UA" altLang="uk-UA" dirty="0">
                <a:solidFill>
                  <a:srgbClr val="000000"/>
                </a:solidFill>
                <a:latin typeface="Consolas" panose="020B0609020204030204" pitchFamily="49" charset="0"/>
              </a:rPr>
              <a:t>invalid syntax</a:t>
            </a:r>
            <a:r>
              <a:rPr lang="uk-UA" altLang="uk-UA" dirty="0">
                <a:solidFill>
                  <a:schemeClr val="tx1"/>
                </a:solidFill>
                <a:latin typeface="Consolas" panose="020B0609020204030204" pitchFamily="49" charset="0"/>
              </a:rPr>
              <a:t> </a:t>
            </a:r>
          </a:p>
        </p:txBody>
      </p:sp>
      <p:sp>
        <p:nvSpPr>
          <p:cNvPr id="9" name="Text Placeholder 6">
            <a:extLst>
              <a:ext uri="{FF2B5EF4-FFF2-40B4-BE49-F238E27FC236}">
                <a16:creationId xmlns:a16="http://schemas.microsoft.com/office/drawing/2014/main" id="{A438CFF5-05D9-4E17-913F-3DFBA43E6D27}"/>
              </a:ext>
            </a:extLst>
          </p:cNvPr>
          <p:cNvSpPr txBox="1">
            <a:spLocks/>
          </p:cNvSpPr>
          <p:nvPr/>
        </p:nvSpPr>
        <p:spPr>
          <a:xfrm>
            <a:off x="375920" y="4198620"/>
            <a:ext cx="11130280" cy="901175"/>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Calibri" panose="020F0502020204030204" pitchFamily="34" charset="0"/>
                <a:cs typeface="Calibri" panose="020F0502020204030204" pitchFamily="34" charset="0"/>
              </a:rPr>
              <a:t>An </a:t>
            </a:r>
            <a:r>
              <a:rPr lang="en-US" b="1" dirty="0">
                <a:latin typeface="Calibri" panose="020F0502020204030204" pitchFamily="34" charset="0"/>
                <a:cs typeface="Calibri" panose="020F0502020204030204" pitchFamily="34" charset="0"/>
              </a:rPr>
              <a:t>exception</a:t>
            </a:r>
            <a:r>
              <a:rPr lang="en-US" dirty="0">
                <a:latin typeface="Calibri" panose="020F0502020204030204" pitchFamily="34" charset="0"/>
                <a:cs typeface="Calibri" panose="020F0502020204030204" pitchFamily="34" charset="0"/>
              </a:rPr>
              <a:t> is an error that happens during execution of a program. When that error occurs, a Python script raises exception (it creates an </a:t>
            </a:r>
            <a:r>
              <a:rPr lang="en-US" b="1" dirty="0">
                <a:latin typeface="Calibri" panose="020F0502020204030204" pitchFamily="34" charset="0"/>
                <a:cs typeface="Calibri" panose="020F0502020204030204" pitchFamily="34" charset="0"/>
              </a:rPr>
              <a:t>Exception object</a:t>
            </a:r>
            <a:r>
              <a:rPr lang="en-US" dirty="0">
                <a:latin typeface="Calibri" panose="020F0502020204030204" pitchFamily="34" charset="0"/>
                <a:cs typeface="Calibri" panose="020F0502020204030204" pitchFamily="34" charset="0"/>
              </a:rPr>
              <a:t>) that can be handled, which avoids your program to crash. </a:t>
            </a:r>
          </a:p>
        </p:txBody>
      </p:sp>
      <p:sp>
        <p:nvSpPr>
          <p:cNvPr id="10" name="Text Placeholder 6">
            <a:extLst>
              <a:ext uri="{FF2B5EF4-FFF2-40B4-BE49-F238E27FC236}">
                <a16:creationId xmlns:a16="http://schemas.microsoft.com/office/drawing/2014/main" id="{B4808A5B-5890-4415-99E9-55C65C0FF66D}"/>
              </a:ext>
            </a:extLst>
          </p:cNvPr>
          <p:cNvSpPr txBox="1">
            <a:spLocks/>
          </p:cNvSpPr>
          <p:nvPr/>
        </p:nvSpPr>
        <p:spPr>
          <a:xfrm>
            <a:off x="2016760" y="4927600"/>
            <a:ext cx="7853680" cy="1706880"/>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pPr>
            <a:r>
              <a:rPr lang="uk-UA" altLang="uk-UA" dirty="0">
                <a:solidFill>
                  <a:srgbClr val="212529"/>
                </a:solidFill>
                <a:latin typeface="Consolas" panose="020B0609020204030204" pitchFamily="49" charset="0"/>
              </a:rPr>
              <a:t>&gt;&gt;&gt; print( 0 / 0) </a:t>
            </a:r>
            <a:endParaRPr lang="en-US" altLang="uk-UA" dirty="0">
              <a:solidFill>
                <a:srgbClr val="212529"/>
              </a:solidFill>
              <a:latin typeface="Consolas" panose="020B0609020204030204" pitchFamily="49" charset="0"/>
            </a:endParaRPr>
          </a:p>
          <a:p>
            <a:pPr lvl="0">
              <a:spcBef>
                <a:spcPct val="0"/>
              </a:spcBef>
            </a:pPr>
            <a:r>
              <a:rPr lang="uk-UA" altLang="uk-UA" dirty="0">
                <a:solidFill>
                  <a:srgbClr val="A40000"/>
                </a:solidFill>
                <a:latin typeface="Consolas" panose="020B0609020204030204" pitchFamily="49" charset="0"/>
              </a:rPr>
              <a:t>Traceback (most recent call last):</a:t>
            </a:r>
            <a:r>
              <a:rPr lang="uk-UA" altLang="uk-UA" dirty="0">
                <a:solidFill>
                  <a:srgbClr val="212529"/>
                </a:solidFill>
                <a:latin typeface="Consolas" panose="020B0609020204030204" pitchFamily="49" charset="0"/>
              </a:rPr>
              <a:t> </a:t>
            </a:r>
            <a:endParaRPr lang="en-US" altLang="uk-UA" dirty="0">
              <a:solidFill>
                <a:srgbClr val="212529"/>
              </a:solidFill>
              <a:latin typeface="Consolas" panose="020B0609020204030204" pitchFamily="49" charset="0"/>
            </a:endParaRPr>
          </a:p>
          <a:p>
            <a:pPr lvl="0">
              <a:spcBef>
                <a:spcPct val="0"/>
              </a:spcBef>
            </a:pPr>
            <a:r>
              <a:rPr lang="uk-UA" altLang="uk-UA" dirty="0">
                <a:solidFill>
                  <a:srgbClr val="212529"/>
                </a:solidFill>
                <a:latin typeface="Consolas" panose="020B0609020204030204" pitchFamily="49" charset="0"/>
              </a:rPr>
              <a:t>File</a:t>
            </a:r>
            <a:r>
              <a:rPr lang="en-US" altLang="uk-UA" dirty="0">
                <a:solidFill>
                  <a:srgbClr val="212529"/>
                </a:solidFill>
                <a:latin typeface="Consolas" panose="020B0609020204030204" pitchFamily="49" charset="0"/>
              </a:rPr>
              <a:t> “&lt;stdin&gt;”</a:t>
            </a:r>
            <a:r>
              <a:rPr lang="uk-UA" altLang="uk-UA" dirty="0">
                <a:solidFill>
                  <a:srgbClr val="212529"/>
                </a:solidFill>
                <a:latin typeface="Consolas" panose="020B0609020204030204" pitchFamily="49" charset="0"/>
              </a:rPr>
              <a:t>, line </a:t>
            </a:r>
            <a:r>
              <a:rPr lang="uk-UA" altLang="uk-UA" dirty="0">
                <a:solidFill>
                  <a:srgbClr val="0000CF"/>
                </a:solidFill>
                <a:latin typeface="Consolas" panose="020B0609020204030204" pitchFamily="49" charset="0"/>
              </a:rPr>
              <a:t>1</a:t>
            </a:r>
            <a:r>
              <a:rPr lang="uk-UA" altLang="uk-UA" dirty="0">
                <a:solidFill>
                  <a:srgbClr val="212529"/>
                </a:solidFill>
                <a:latin typeface="Consolas" panose="020B0609020204030204" pitchFamily="49" charset="0"/>
              </a:rPr>
              <a:t>, in </a:t>
            </a:r>
            <a:r>
              <a:rPr lang="uk-UA" altLang="uk-UA" dirty="0">
                <a:solidFill>
                  <a:srgbClr val="000000"/>
                </a:solidFill>
                <a:latin typeface="Consolas" panose="020B0609020204030204" pitchFamily="49" charset="0"/>
              </a:rPr>
              <a:t>&lt;module&gt;</a:t>
            </a:r>
            <a:r>
              <a:rPr lang="uk-UA" altLang="uk-UA" dirty="0">
                <a:solidFill>
                  <a:srgbClr val="212529"/>
                </a:solidFill>
                <a:latin typeface="Consolas" panose="020B0609020204030204" pitchFamily="49" charset="0"/>
              </a:rPr>
              <a:t> </a:t>
            </a:r>
            <a:endParaRPr lang="en-US" altLang="uk-UA" dirty="0">
              <a:solidFill>
                <a:srgbClr val="212529"/>
              </a:solidFill>
              <a:latin typeface="Consolas" panose="020B0609020204030204" pitchFamily="49" charset="0"/>
            </a:endParaRPr>
          </a:p>
          <a:p>
            <a:pPr lvl="0">
              <a:spcBef>
                <a:spcPct val="30000"/>
              </a:spcBef>
            </a:pPr>
            <a:r>
              <a:rPr lang="uk-UA" altLang="uk-UA" dirty="0">
                <a:solidFill>
                  <a:srgbClr val="EF2929"/>
                </a:solidFill>
                <a:latin typeface="Consolas" panose="020B0609020204030204" pitchFamily="49" charset="0"/>
              </a:rPr>
              <a:t>ZeroDivisionError</a:t>
            </a:r>
            <a:r>
              <a:rPr lang="uk-UA" altLang="uk-UA" dirty="0">
                <a:solidFill>
                  <a:srgbClr val="212529"/>
                </a:solidFill>
                <a:latin typeface="Consolas" panose="020B0609020204030204" pitchFamily="49" charset="0"/>
              </a:rPr>
              <a:t>: </a:t>
            </a:r>
            <a:r>
              <a:rPr lang="uk-UA" altLang="uk-UA" dirty="0">
                <a:solidFill>
                  <a:srgbClr val="000000"/>
                </a:solidFill>
                <a:latin typeface="Consolas" panose="020B0609020204030204" pitchFamily="49" charset="0"/>
              </a:rPr>
              <a:t>integer division or modulo by zero</a:t>
            </a:r>
            <a:r>
              <a:rPr lang="uk-UA" altLang="uk-UA"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213085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Exception inheritance tree</a:t>
            </a:r>
            <a:endParaRPr lang="uk-UA" dirty="0"/>
          </a:p>
        </p:txBody>
      </p:sp>
      <p:pic>
        <p:nvPicPr>
          <p:cNvPr id="9" name="Picture 8">
            <a:extLst>
              <a:ext uri="{FF2B5EF4-FFF2-40B4-BE49-F238E27FC236}">
                <a16:creationId xmlns:a16="http://schemas.microsoft.com/office/drawing/2014/main" id="{ADFCAAE7-5E74-45B8-A10C-77473C50A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121" y="1812510"/>
            <a:ext cx="9846199" cy="4059970"/>
          </a:xfrm>
          <a:prstGeom prst="rect">
            <a:avLst/>
          </a:prstGeom>
        </p:spPr>
      </p:pic>
    </p:spTree>
    <p:extLst>
      <p:ext uri="{BB962C8B-B14F-4D97-AF65-F5344CB8AC3E}">
        <p14:creationId xmlns:p14="http://schemas.microsoft.com/office/powerpoint/2010/main" val="81651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List of Standard Exceptions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187960" y="2014744"/>
            <a:ext cx="11892280" cy="3847576"/>
          </a:xfrm>
        </p:spPr>
        <p:txBody>
          <a:bodyPr/>
          <a:lstStyle/>
          <a:p>
            <a:r>
              <a:rPr lang="en-US" sz="1600" b="1" dirty="0" err="1"/>
              <a:t>BaseException</a:t>
            </a:r>
            <a:r>
              <a:rPr lang="en-US" sz="1600" b="1" dirty="0"/>
              <a:t>      </a:t>
            </a:r>
            <a:r>
              <a:rPr lang="en-US" sz="1600" dirty="0"/>
              <a:t>The base class for all built-in exceptions. It is not meant to be directly inherited by user-defined classes.</a:t>
            </a:r>
          </a:p>
          <a:p>
            <a:r>
              <a:rPr lang="en-US" sz="1600" b="1" dirty="0"/>
              <a:t>Exception               </a:t>
            </a:r>
            <a:r>
              <a:rPr lang="en-US" sz="1600" dirty="0"/>
              <a:t>All built-in, non-system-exiting exceptions are derived from this class. All user-defined exceptions should          		also be derived from this class.</a:t>
            </a:r>
          </a:p>
          <a:p>
            <a:r>
              <a:rPr lang="en-US" sz="1600" b="1" dirty="0" err="1"/>
              <a:t>ArithmeticError</a:t>
            </a:r>
            <a:r>
              <a:rPr lang="en-US" sz="1600" b="1" dirty="0"/>
              <a:t>      </a:t>
            </a:r>
            <a:r>
              <a:rPr lang="uk-UA" altLang="uk-UA" sz="1600" dirty="0">
                <a:solidFill>
                  <a:srgbClr val="222222"/>
                </a:solidFill>
                <a:latin typeface="Open Sans" panose="020B0604020202020204" charset="0"/>
                <a:ea typeface="Open Sans" panose="020B0604020202020204" charset="0"/>
                <a:cs typeface="Open Sans" panose="020B0604020202020204" charset="0"/>
              </a:rPr>
              <a:t>The base class for those built-in exceptions that are raised for various arithmetic error</a:t>
            </a:r>
            <a:r>
              <a:rPr lang="en-US" altLang="uk-UA" sz="1600" dirty="0">
                <a:solidFill>
                  <a:srgbClr val="222222"/>
                </a:solidFill>
                <a:latin typeface="Open Sans" panose="020B0604020202020204" charset="0"/>
                <a:ea typeface="Open Sans" panose="020B0604020202020204" charset="0"/>
                <a:cs typeface="Open Sans" panose="020B0604020202020204" charset="0"/>
              </a:rPr>
              <a:t>s</a:t>
            </a:r>
            <a:r>
              <a:rPr lang="en-US" sz="1600" dirty="0">
                <a:latin typeface="Open Sans" panose="020B0604020202020204" charset="0"/>
                <a:ea typeface="Open Sans" panose="020B0604020202020204" charset="0"/>
                <a:cs typeface="Open Sans" panose="020B0604020202020204" charset="0"/>
              </a:rPr>
              <a:t>.</a:t>
            </a:r>
            <a:r>
              <a:rPr lang="uk-UA" sz="1600" dirty="0">
                <a:latin typeface="Open Sans" panose="020B0604020202020204" charset="0"/>
                <a:ea typeface="Open Sans" panose="020B0604020202020204" charset="0"/>
                <a:cs typeface="Open Sans" panose="020B0604020202020204" charset="0"/>
              </a:rPr>
              <a:t> </a:t>
            </a:r>
            <a:endParaRPr lang="en-US" sz="1600" dirty="0">
              <a:latin typeface="Open Sans" panose="020B0604020202020204" charset="0"/>
              <a:ea typeface="Open Sans" panose="020B0604020202020204" charset="0"/>
              <a:cs typeface="Open Sans" panose="020B0604020202020204" charset="0"/>
            </a:endParaRPr>
          </a:p>
          <a:p>
            <a:r>
              <a:rPr lang="en-US" sz="1600" b="1" dirty="0" err="1"/>
              <a:t>ZeroDivisionError</a:t>
            </a:r>
            <a:r>
              <a:rPr lang="en-US" sz="1600" b="1" dirty="0"/>
              <a:t>  </a:t>
            </a:r>
            <a:r>
              <a:rPr lang="en-US" sz="1600" dirty="0"/>
              <a:t>Raised when division or modulo by zero takes place for all numeric types</a:t>
            </a:r>
            <a:r>
              <a:rPr lang="uk-UA" sz="1600" dirty="0"/>
              <a:t>.</a:t>
            </a:r>
            <a:endParaRPr lang="en-US" sz="1600" dirty="0"/>
          </a:p>
          <a:p>
            <a:r>
              <a:rPr lang="uk-UA" altLang="uk-UA" sz="1600" b="1" dirty="0">
                <a:solidFill>
                  <a:srgbClr val="333333"/>
                </a:solidFill>
              </a:rPr>
              <a:t>IOError </a:t>
            </a:r>
            <a:r>
              <a:rPr lang="en-US" altLang="uk-UA" sz="1600" b="1" dirty="0">
                <a:solidFill>
                  <a:srgbClr val="333333"/>
                </a:solidFill>
              </a:rPr>
              <a:t>                   </a:t>
            </a:r>
            <a:r>
              <a:rPr lang="en-US" sz="1600" dirty="0"/>
              <a:t>Raised when an input/ output operation fails, such as the print statement or the open() function when trying to 		open a file that does not exist.</a:t>
            </a:r>
          </a:p>
          <a:p>
            <a:r>
              <a:rPr lang="en-US" sz="1600" b="1" dirty="0" err="1"/>
              <a:t>IndexError</a:t>
            </a:r>
            <a:r>
              <a:rPr lang="en-US" sz="1600" b="1" dirty="0"/>
              <a:t>              </a:t>
            </a:r>
            <a:r>
              <a:rPr lang="en-US" sz="1600" dirty="0"/>
              <a:t>Raised when an index is not found in a sequence.</a:t>
            </a:r>
          </a:p>
          <a:p>
            <a:r>
              <a:rPr lang="en-US" sz="1600" b="1" dirty="0" err="1"/>
              <a:t>KeyError</a:t>
            </a:r>
            <a:r>
              <a:rPr lang="en-US" sz="1600" b="1" dirty="0"/>
              <a:t>                 </a:t>
            </a:r>
            <a:r>
              <a:rPr lang="en-US" sz="1600" dirty="0"/>
              <a:t>Raised when the specified key is not found in the dictionary.</a:t>
            </a:r>
          </a:p>
          <a:p>
            <a:r>
              <a:rPr lang="en-US" sz="1600" b="1" dirty="0" err="1"/>
              <a:t>NameError</a:t>
            </a:r>
            <a:r>
              <a:rPr lang="en-US" sz="1600" b="1" dirty="0"/>
              <a:t>              </a:t>
            </a:r>
            <a:r>
              <a:rPr lang="en-US" sz="1600" dirty="0"/>
              <a:t>Raised when an identifier is not found in the local or global namespace.</a:t>
            </a:r>
          </a:p>
          <a:p>
            <a:r>
              <a:rPr lang="en-US" sz="1600" b="1" dirty="0" err="1"/>
              <a:t>TypeError</a:t>
            </a:r>
            <a:r>
              <a:rPr lang="en-US" sz="1600" b="1" dirty="0"/>
              <a:t>               </a:t>
            </a:r>
            <a:r>
              <a:rPr lang="en-US" sz="1600" dirty="0"/>
              <a:t>Raised when an operation or function is attempted that is invalid for he specified data type.</a:t>
            </a:r>
          </a:p>
        </p:txBody>
      </p:sp>
    </p:spTree>
    <p:extLst>
      <p:ext uri="{BB962C8B-B14F-4D97-AF65-F5344CB8AC3E}">
        <p14:creationId xmlns:p14="http://schemas.microsoft.com/office/powerpoint/2010/main" val="281398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List of Standard Exceptions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187960" y="2116344"/>
            <a:ext cx="11892280" cy="3867896"/>
          </a:xfrm>
        </p:spPr>
        <p:txBody>
          <a:bodyPr/>
          <a:lstStyle/>
          <a:p>
            <a:pPr eaLnBrk="0" fontAlgn="base" hangingPunct="0">
              <a:spcBef>
                <a:spcPct val="0"/>
              </a:spcBef>
              <a:spcAft>
                <a:spcPct val="0"/>
              </a:spcAft>
            </a:pPr>
            <a:r>
              <a:rPr lang="uk-UA" altLang="uk-UA" sz="1600" b="1" dirty="0">
                <a:solidFill>
                  <a:srgbClr val="333333"/>
                </a:solidFill>
              </a:rPr>
              <a:t>EOFError </a:t>
            </a:r>
            <a:r>
              <a:rPr lang="en-US" altLang="uk-UA" sz="1600" b="1" dirty="0">
                <a:solidFill>
                  <a:srgbClr val="333333"/>
                </a:solidFill>
              </a:rPr>
              <a:t>              </a:t>
            </a:r>
            <a:r>
              <a:rPr lang="uk-UA" altLang="uk-UA" sz="1600" dirty="0"/>
              <a:t>Raised when one of the built-in functions (input() or raw_input()) hits an end-of-file condition (EOF) without </a:t>
            </a:r>
            <a:r>
              <a:rPr lang="en-US" altLang="uk-UA" sz="1600" dirty="0"/>
              <a:t> 		</a:t>
            </a:r>
            <a:r>
              <a:rPr lang="uk-UA" altLang="uk-UA" sz="1600" dirty="0"/>
              <a:t>reading any data. </a:t>
            </a:r>
            <a:endParaRPr lang="en-US" altLang="uk-UA" sz="1600" dirty="0"/>
          </a:p>
          <a:p>
            <a:r>
              <a:rPr lang="en-US" sz="1600" b="1" dirty="0" err="1"/>
              <a:t>ValueError</a:t>
            </a:r>
            <a:r>
              <a:rPr lang="en-US" sz="1600" b="1" dirty="0"/>
              <a:t>             </a:t>
            </a:r>
            <a:r>
              <a:rPr lang="en-US" sz="1600" dirty="0"/>
              <a:t>Raised when the built-in function for a data type has the valid type of arguments, but the arguments have 		invalid values specified.</a:t>
            </a:r>
          </a:p>
          <a:p>
            <a:r>
              <a:rPr lang="en-US" sz="1600" b="1" dirty="0" err="1"/>
              <a:t>AttributeError</a:t>
            </a:r>
            <a:r>
              <a:rPr lang="en-US" sz="1600" b="1" dirty="0"/>
              <a:t>        </a:t>
            </a:r>
            <a:r>
              <a:rPr lang="en-US" sz="1600" dirty="0"/>
              <a:t>Raised in case of failure of attribute reference or assignment.</a:t>
            </a:r>
          </a:p>
          <a:p>
            <a:r>
              <a:rPr lang="en-US" sz="1600" b="1" dirty="0" err="1"/>
              <a:t>IdentationError</a:t>
            </a:r>
            <a:r>
              <a:rPr lang="en-US" sz="1600" b="1" dirty="0"/>
              <a:t>      </a:t>
            </a:r>
            <a:r>
              <a:rPr lang="en-US" sz="1600" dirty="0"/>
              <a:t>Raised when </a:t>
            </a:r>
            <a:r>
              <a:rPr lang="en-US" sz="1600" dirty="0" err="1"/>
              <a:t>identation</a:t>
            </a:r>
            <a:r>
              <a:rPr lang="en-US" sz="1600" dirty="0"/>
              <a:t> is not correct.</a:t>
            </a:r>
            <a:endParaRPr lang="en-US" sz="1600" b="1" dirty="0"/>
          </a:p>
          <a:p>
            <a:r>
              <a:rPr lang="en-US" sz="1600" b="1" dirty="0" err="1"/>
              <a:t>StopIteration</a:t>
            </a:r>
            <a:r>
              <a:rPr lang="en-US" sz="1600" b="1" dirty="0"/>
              <a:t>          </a:t>
            </a:r>
            <a:r>
              <a:rPr lang="en-US" sz="1600" dirty="0"/>
              <a:t>Raised when the next() method of an iterator does not point to any object.</a:t>
            </a:r>
          </a:p>
          <a:p>
            <a:r>
              <a:rPr lang="en-US" sz="1600" b="1" dirty="0" err="1"/>
              <a:t>SystemExit</a:t>
            </a:r>
            <a:r>
              <a:rPr lang="en-US" sz="1600" b="1" dirty="0"/>
              <a:t>             </a:t>
            </a:r>
            <a:r>
              <a:rPr lang="en-US" sz="1600" dirty="0"/>
              <a:t>Raised by the </a:t>
            </a:r>
            <a:r>
              <a:rPr lang="en-US" sz="1600" dirty="0" err="1"/>
              <a:t>sys.exit</a:t>
            </a:r>
            <a:r>
              <a:rPr lang="en-US" sz="1600" dirty="0"/>
              <a:t>() function.</a:t>
            </a:r>
          </a:p>
          <a:p>
            <a:r>
              <a:rPr lang="en-US" sz="1600" b="1" dirty="0" err="1"/>
              <a:t>KeyboardInterrupt</a:t>
            </a:r>
            <a:r>
              <a:rPr lang="en-US" sz="1600" b="1" dirty="0"/>
              <a:t>  </a:t>
            </a:r>
            <a:r>
              <a:rPr lang="en-US" sz="1600" dirty="0"/>
              <a:t>Raised when the user interrupts program execution, usually by pressing </a:t>
            </a:r>
            <a:r>
              <a:rPr lang="en-US" sz="1600" dirty="0" err="1"/>
              <a:t>Ctrl+c</a:t>
            </a:r>
            <a:r>
              <a:rPr lang="en-US" sz="1600" dirty="0"/>
              <a:t>.</a:t>
            </a:r>
          </a:p>
          <a:p>
            <a:r>
              <a:rPr lang="uk-UA" altLang="uk-UA" sz="1600" b="1" dirty="0">
                <a:solidFill>
                  <a:srgbClr val="222222"/>
                </a:solidFill>
                <a:latin typeface="Open Sans" panose="020B0604020202020204" charset="0"/>
                <a:ea typeface="Open Sans" panose="020B0604020202020204" charset="0"/>
                <a:cs typeface="Open Sans" panose="020B0604020202020204" charset="0"/>
              </a:rPr>
              <a:t>SyntaxError</a:t>
            </a:r>
            <a:r>
              <a:rPr lang="uk-UA" altLang="uk-UA" sz="1600" dirty="0">
                <a:solidFill>
                  <a:srgbClr val="222222"/>
                </a:solidFill>
                <a:latin typeface="inherit"/>
              </a:rPr>
              <a:t>                </a:t>
            </a:r>
            <a:r>
              <a:rPr lang="uk-UA" altLang="uk-UA" sz="1600" dirty="0">
                <a:solidFill>
                  <a:srgbClr val="222222"/>
                </a:solidFill>
                <a:latin typeface="+mn-lt"/>
              </a:rPr>
              <a:t>Raised when a syntax error is encountered by the parser.</a:t>
            </a:r>
            <a:r>
              <a:rPr lang="uk-UA" altLang="uk-UA" sz="1600" dirty="0">
                <a:solidFill>
                  <a:schemeClr val="tx1"/>
                </a:solidFill>
                <a:latin typeface="+mn-lt"/>
              </a:rPr>
              <a:t> </a:t>
            </a:r>
          </a:p>
          <a:p>
            <a:r>
              <a:rPr lang="uk-UA" altLang="uk-UA" sz="1600" b="1" dirty="0">
                <a:solidFill>
                  <a:srgbClr val="333333"/>
                </a:solidFill>
              </a:rPr>
              <a:t>ImportError </a:t>
            </a:r>
            <a:r>
              <a:rPr lang="en-US" altLang="uk-UA" sz="1600" b="1" dirty="0">
                <a:solidFill>
                  <a:srgbClr val="333333"/>
                </a:solidFill>
              </a:rPr>
              <a:t>            </a:t>
            </a:r>
            <a:r>
              <a:rPr lang="en-US" sz="1600" dirty="0"/>
              <a:t>Raised when </a:t>
            </a:r>
            <a:r>
              <a:rPr lang="uk-UA" altLang="uk-UA" sz="1600" dirty="0"/>
              <a:t>python cannot find the module.</a:t>
            </a:r>
            <a:endParaRPr lang="en-US" altLang="uk-UA" sz="1600" dirty="0"/>
          </a:p>
          <a:p>
            <a:endParaRPr lang="en-US" altLang="uk-UA" sz="1600" dirty="0"/>
          </a:p>
          <a:p>
            <a:endParaRPr lang="en-US" altLang="uk-UA" sz="1600" dirty="0"/>
          </a:p>
          <a:p>
            <a:endParaRPr lang="en-US" sz="1600" dirty="0"/>
          </a:p>
        </p:txBody>
      </p:sp>
    </p:spTree>
    <p:extLst>
      <p:ext uri="{BB962C8B-B14F-4D97-AF65-F5344CB8AC3E}">
        <p14:creationId xmlns:p14="http://schemas.microsoft.com/office/powerpoint/2010/main" val="279817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List of Standard Exceptions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939800" y="2458720"/>
            <a:ext cx="4373880" cy="3322320"/>
          </a:xfrm>
          <a:ln>
            <a:solidFill>
              <a:srgbClr val="FFC000"/>
            </a:solidFill>
          </a:ln>
        </p:spPr>
        <p:txBody>
          <a:bodyPr/>
          <a:lstStyle/>
          <a:p>
            <a:pPr lvl="0" eaLnBrk="0" fontAlgn="base" hangingPunct="0">
              <a:spcBef>
                <a:spcPct val="0"/>
              </a:spcBef>
              <a:spcAft>
                <a:spcPct val="0"/>
              </a:spcAft>
            </a:pPr>
            <a:r>
              <a:rPr lang="uk-UA" altLang="uk-UA" sz="1600" b="1" dirty="0">
                <a:solidFill>
                  <a:srgbClr val="C65D09"/>
                </a:solidFill>
                <a:latin typeface="Consolas" panose="020B0609020204030204" pitchFamily="49" charset="0"/>
                <a:cs typeface="Courier New" panose="02070309020205020404" pitchFamily="49" charset="0"/>
              </a:rPr>
              <a:t>&gt;&gt;&gt; </a:t>
            </a:r>
            <a:r>
              <a:rPr lang="en-US" altLang="uk-UA" sz="1600" dirty="0">
                <a:solidFill>
                  <a:srgbClr val="208050"/>
                </a:solidFill>
                <a:latin typeface="Consolas" panose="020B0609020204030204" pitchFamily="49" charset="0"/>
                <a:cs typeface="Courier New" panose="02070309020205020404" pitchFamily="49" charset="0"/>
              </a:rPr>
              <a:t>8</a:t>
            </a:r>
            <a:r>
              <a:rPr lang="uk-UA"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666666"/>
                </a:solidFill>
                <a:latin typeface="Consolas" panose="020B0609020204030204" pitchFamily="49" charset="0"/>
              </a:rPr>
              <a:t>*</a:t>
            </a:r>
            <a:r>
              <a:rPr lang="uk-UA"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208050"/>
                </a:solidFill>
                <a:latin typeface="Consolas" panose="020B0609020204030204" pitchFamily="49" charset="0"/>
                <a:cs typeface="Courier New" panose="02070309020205020404" pitchFamily="49" charset="0"/>
              </a:rPr>
              <a:t>1</a:t>
            </a:r>
            <a:r>
              <a:rPr lang="en-US" altLang="uk-UA" sz="1600" dirty="0">
                <a:solidFill>
                  <a:srgbClr val="208050"/>
                </a:solidFill>
                <a:latin typeface="Consolas" panose="020B0609020204030204" pitchFamily="49" charset="0"/>
                <a:cs typeface="Courier New" panose="02070309020205020404" pitchFamily="49" charset="0"/>
              </a:rPr>
              <a:t>7</a:t>
            </a:r>
            <a:r>
              <a:rPr lang="uk-UA" altLang="uk-UA" sz="1600" dirty="0">
                <a:solidFill>
                  <a:srgbClr val="666666"/>
                </a:solidFill>
                <a:latin typeface="Consolas" panose="020B0609020204030204" pitchFamily="49" charset="0"/>
              </a:rPr>
              <a:t>/</a:t>
            </a:r>
            <a:r>
              <a:rPr lang="uk-UA" altLang="uk-UA" sz="1600" dirty="0">
                <a:solidFill>
                  <a:srgbClr val="208050"/>
                </a:solidFill>
                <a:latin typeface="Consolas" panose="020B0609020204030204" pitchFamily="49" charset="0"/>
                <a:cs typeface="Courier New" panose="02070309020205020404" pitchFamily="49" charset="0"/>
              </a:rPr>
              <a:t>0</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r>
              <a:rPr lang="uk-UA" altLang="uk-UA" sz="1600" dirty="0">
                <a:solidFill>
                  <a:srgbClr val="0044DD"/>
                </a:solidFill>
                <a:latin typeface="Consolas" panose="020B0609020204030204" pitchFamily="49" charset="0"/>
                <a:cs typeface="Courier New" panose="02070309020205020404" pitchFamily="49" charset="0"/>
              </a:rPr>
              <a:t>Traceback (most recent call last):</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r>
              <a:rPr lang="en-US"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333333"/>
                </a:solidFill>
                <a:latin typeface="Consolas" panose="020B0609020204030204" pitchFamily="49" charset="0"/>
                <a:cs typeface="Courier New" panose="02070309020205020404" pitchFamily="49" charset="0"/>
              </a:rPr>
              <a:t>File, line </a:t>
            </a:r>
            <a:r>
              <a:rPr lang="uk-UA" altLang="uk-UA" sz="1600" dirty="0">
                <a:solidFill>
                  <a:srgbClr val="208050"/>
                </a:solidFill>
                <a:latin typeface="Consolas" panose="020B0609020204030204" pitchFamily="49" charset="0"/>
                <a:cs typeface="Courier New" panose="02070309020205020404" pitchFamily="49" charset="0"/>
              </a:rPr>
              <a:t>1</a:t>
            </a:r>
            <a:r>
              <a:rPr lang="uk-UA" altLang="uk-UA" sz="1600" dirty="0">
                <a:solidFill>
                  <a:srgbClr val="333333"/>
                </a:solidFill>
                <a:latin typeface="Consolas" panose="020B0609020204030204" pitchFamily="49" charset="0"/>
                <a:cs typeface="Courier New" panose="02070309020205020404" pitchFamily="49" charset="0"/>
              </a:rPr>
              <a:t>, in </a:t>
            </a:r>
            <a:r>
              <a:rPr lang="uk-UA" altLang="uk-UA" sz="1600" dirty="0">
                <a:solidFill>
                  <a:schemeClr val="tx1"/>
                </a:solidFill>
                <a:latin typeface="Consolas" panose="020B0609020204030204" pitchFamily="49" charset="0"/>
              </a:rPr>
              <a:t>&lt;module&gt;</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r>
              <a:rPr lang="uk-UA" altLang="uk-UA" sz="1600" dirty="0">
                <a:solidFill>
                  <a:srgbClr val="FF0000"/>
                </a:solidFill>
                <a:latin typeface="Consolas" panose="020B0609020204030204" pitchFamily="49" charset="0"/>
                <a:cs typeface="Courier New" panose="02070309020205020404" pitchFamily="49" charset="0"/>
              </a:rPr>
              <a:t>ZeroDivisionError</a:t>
            </a:r>
            <a:r>
              <a:rPr lang="uk-UA" altLang="uk-UA" sz="1600" dirty="0">
                <a:solidFill>
                  <a:srgbClr val="333333"/>
                </a:solidFill>
                <a:latin typeface="Consolas" panose="020B0609020204030204" pitchFamily="49" charset="0"/>
                <a:cs typeface="Courier New" panose="02070309020205020404" pitchFamily="49" charset="0"/>
              </a:rPr>
              <a:t>: </a:t>
            </a:r>
            <a:r>
              <a:rPr lang="uk-UA" altLang="uk-UA" sz="1600" dirty="0">
                <a:latin typeface="Consolas" panose="020B0609020204030204" pitchFamily="49" charset="0"/>
              </a:rPr>
              <a:t>division by zero</a:t>
            </a:r>
            <a:r>
              <a:rPr lang="uk-UA" altLang="uk-UA" sz="1600" dirty="0">
                <a:latin typeface="Consolas" panose="020B0609020204030204" pitchFamily="49" charset="0"/>
                <a:cs typeface="Courier New" panose="02070309020205020404" pitchFamily="49" charset="0"/>
              </a:rPr>
              <a:t> </a:t>
            </a:r>
            <a:endParaRPr lang="en-US" altLang="uk-UA" sz="1600" dirty="0">
              <a:latin typeface="Consolas" panose="020B0609020204030204" pitchFamily="49" charset="0"/>
              <a:cs typeface="Courier New" panose="02070309020205020404" pitchFamily="49" charset="0"/>
            </a:endParaRPr>
          </a:p>
          <a:p>
            <a:pPr lvl="0" eaLnBrk="0" fontAlgn="base" hangingPunct="0">
              <a:spcBef>
                <a:spcPct val="0"/>
              </a:spcBef>
              <a:spcAft>
                <a:spcPct val="0"/>
              </a:spcAft>
            </a:pPr>
            <a:endParaRPr lang="en-US" altLang="uk-UA" sz="1600" b="1" dirty="0">
              <a:solidFill>
                <a:srgbClr val="C65D09"/>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endParaRPr lang="en-US" altLang="uk-UA" sz="1600" b="1" dirty="0">
              <a:solidFill>
                <a:srgbClr val="C65D09"/>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endParaRPr lang="en-US" altLang="uk-UA" sz="1600" b="1" dirty="0">
              <a:solidFill>
                <a:srgbClr val="C65D09"/>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r>
              <a:rPr lang="uk-UA" altLang="uk-UA" sz="1600" b="1" dirty="0">
                <a:solidFill>
                  <a:srgbClr val="C65D09"/>
                </a:solidFill>
                <a:latin typeface="Consolas" panose="020B0609020204030204" pitchFamily="49" charset="0"/>
                <a:cs typeface="Courier New" panose="02070309020205020404" pitchFamily="49" charset="0"/>
              </a:rPr>
              <a:t>&gt;&gt;&gt; </a:t>
            </a:r>
            <a:r>
              <a:rPr lang="en-US" altLang="uk-UA" sz="1600" dirty="0">
                <a:solidFill>
                  <a:srgbClr val="208050"/>
                </a:solidFill>
                <a:latin typeface="Consolas" panose="020B0609020204030204" pitchFamily="49" charset="0"/>
                <a:cs typeface="Courier New" panose="02070309020205020404" pitchFamily="49" charset="0"/>
              </a:rPr>
              <a:t>6</a:t>
            </a:r>
            <a:r>
              <a:rPr lang="uk-UA"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666666"/>
                </a:solidFill>
                <a:latin typeface="Consolas" panose="020B0609020204030204" pitchFamily="49" charset="0"/>
              </a:rPr>
              <a:t>+</a:t>
            </a:r>
            <a:r>
              <a:rPr lang="uk-UA" altLang="uk-UA" sz="1600" dirty="0">
                <a:solidFill>
                  <a:srgbClr val="333333"/>
                </a:solidFill>
                <a:latin typeface="Consolas" panose="020B0609020204030204" pitchFamily="49" charset="0"/>
                <a:cs typeface="Courier New" panose="02070309020205020404" pitchFamily="49" charset="0"/>
              </a:rPr>
              <a:t> </a:t>
            </a:r>
            <a:r>
              <a:rPr lang="en-US" altLang="uk-UA" sz="1600" dirty="0">
                <a:solidFill>
                  <a:srgbClr val="333333"/>
                </a:solidFill>
                <a:latin typeface="Consolas" panose="020B0609020204030204" pitchFamily="49" charset="0"/>
                <a:cs typeface="Courier New" panose="02070309020205020404" pitchFamily="49" charset="0"/>
              </a:rPr>
              <a:t>value</a:t>
            </a:r>
            <a:r>
              <a:rPr lang="uk-UA" altLang="uk-UA" sz="1600" dirty="0">
                <a:solidFill>
                  <a:srgbClr val="666666"/>
                </a:solidFill>
                <a:latin typeface="Consolas" panose="020B0609020204030204" pitchFamily="49" charset="0"/>
              </a:rPr>
              <a:t>*</a:t>
            </a:r>
            <a:r>
              <a:rPr lang="en-US" altLang="uk-UA" sz="1600" dirty="0">
                <a:solidFill>
                  <a:srgbClr val="208050"/>
                </a:solidFill>
                <a:latin typeface="Consolas" panose="020B0609020204030204" pitchFamily="49" charset="0"/>
                <a:cs typeface="Courier New" panose="02070309020205020404" pitchFamily="49" charset="0"/>
              </a:rPr>
              <a:t>2</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r>
              <a:rPr lang="uk-UA" altLang="uk-UA" sz="1600" dirty="0">
                <a:solidFill>
                  <a:srgbClr val="0044DD"/>
                </a:solidFill>
                <a:latin typeface="Consolas" panose="020B0609020204030204" pitchFamily="49" charset="0"/>
                <a:cs typeface="Courier New" panose="02070309020205020404" pitchFamily="49" charset="0"/>
              </a:rPr>
              <a:t>Traceback (most recent call last):</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r>
              <a:rPr lang="en-US"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333333"/>
                </a:solidFill>
                <a:latin typeface="Consolas" panose="020B0609020204030204" pitchFamily="49" charset="0"/>
                <a:cs typeface="Courier New" panose="02070309020205020404" pitchFamily="49" charset="0"/>
              </a:rPr>
              <a:t>File,</a:t>
            </a:r>
            <a:r>
              <a:rPr lang="en-US"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333333"/>
                </a:solidFill>
                <a:latin typeface="Consolas" panose="020B0609020204030204" pitchFamily="49" charset="0"/>
                <a:cs typeface="Courier New" panose="02070309020205020404" pitchFamily="49" charset="0"/>
              </a:rPr>
              <a:t>line </a:t>
            </a:r>
            <a:r>
              <a:rPr lang="uk-UA" altLang="uk-UA" sz="1600" dirty="0">
                <a:solidFill>
                  <a:srgbClr val="208050"/>
                </a:solidFill>
                <a:latin typeface="Consolas" panose="020B0609020204030204" pitchFamily="49" charset="0"/>
                <a:cs typeface="Courier New" panose="02070309020205020404" pitchFamily="49" charset="0"/>
              </a:rPr>
              <a:t>1</a:t>
            </a:r>
            <a:r>
              <a:rPr lang="uk-UA" altLang="uk-UA" sz="1600" dirty="0">
                <a:solidFill>
                  <a:srgbClr val="333333"/>
                </a:solidFill>
                <a:latin typeface="Consolas" panose="020B0609020204030204" pitchFamily="49" charset="0"/>
                <a:cs typeface="Courier New" panose="02070309020205020404" pitchFamily="49" charset="0"/>
              </a:rPr>
              <a:t>, in </a:t>
            </a:r>
            <a:r>
              <a:rPr lang="uk-UA" altLang="uk-UA" sz="1600" dirty="0">
                <a:solidFill>
                  <a:schemeClr val="tx1"/>
                </a:solidFill>
                <a:latin typeface="Consolas" panose="020B0609020204030204" pitchFamily="49" charset="0"/>
              </a:rPr>
              <a:t>&lt;module&gt;</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r>
              <a:rPr lang="uk-UA" altLang="uk-UA" sz="1600" dirty="0">
                <a:solidFill>
                  <a:srgbClr val="FF0000"/>
                </a:solidFill>
                <a:latin typeface="Consolas" panose="020B0609020204030204" pitchFamily="49" charset="0"/>
                <a:cs typeface="Courier New" panose="02070309020205020404" pitchFamily="49" charset="0"/>
              </a:rPr>
              <a:t>NameError</a:t>
            </a:r>
            <a:r>
              <a:rPr lang="uk-UA" altLang="uk-UA" sz="1600" dirty="0">
                <a:latin typeface="Consolas" panose="020B0609020204030204" pitchFamily="49" charset="0"/>
                <a:cs typeface="Courier New" panose="02070309020205020404" pitchFamily="49" charset="0"/>
              </a:rPr>
              <a:t>: </a:t>
            </a:r>
            <a:r>
              <a:rPr lang="uk-UA" altLang="uk-UA" sz="1600" dirty="0">
                <a:latin typeface="Consolas" panose="020B0609020204030204" pitchFamily="49" charset="0"/>
              </a:rPr>
              <a:t>name '</a:t>
            </a:r>
            <a:r>
              <a:rPr lang="en-US" altLang="uk-UA" sz="1600" dirty="0">
                <a:latin typeface="Consolas" panose="020B0609020204030204" pitchFamily="49" charset="0"/>
              </a:rPr>
              <a:t>value</a:t>
            </a:r>
            <a:r>
              <a:rPr lang="uk-UA" altLang="uk-UA" sz="1600" dirty="0">
                <a:latin typeface="Consolas" panose="020B0609020204030204" pitchFamily="49" charset="0"/>
              </a:rPr>
              <a:t>' is not </a:t>
            </a:r>
            <a:r>
              <a:rPr lang="uk-UA" altLang="uk-UA" sz="1600" dirty="0">
                <a:solidFill>
                  <a:schemeClr val="tx1"/>
                </a:solidFill>
                <a:latin typeface="Consolas" panose="020B0609020204030204" pitchFamily="49" charset="0"/>
              </a:rPr>
              <a:t>defined</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endParaRPr lang="en-US" altLang="uk-UA" sz="1600" b="1" dirty="0">
              <a:solidFill>
                <a:srgbClr val="C65D09"/>
              </a:solidFill>
              <a:latin typeface="Consolas" panose="020B0609020204030204" pitchFamily="49" charset="0"/>
              <a:cs typeface="Courier New" panose="02070309020205020404" pitchFamily="49" charset="0"/>
            </a:endParaRPr>
          </a:p>
          <a:p>
            <a:pPr lvl="0" eaLnBrk="0" fontAlgn="base" hangingPunct="0">
              <a:spcBef>
                <a:spcPct val="0"/>
              </a:spcBef>
              <a:spcAft>
                <a:spcPct val="0"/>
              </a:spcAft>
            </a:pPr>
            <a:endParaRPr lang="uk-UA" altLang="uk-UA" sz="1600" dirty="0">
              <a:solidFill>
                <a:schemeClr val="tx1"/>
              </a:solidFill>
              <a:latin typeface="Consolas" panose="020B0609020204030204" pitchFamily="49" charset="0"/>
            </a:endParaRPr>
          </a:p>
        </p:txBody>
      </p:sp>
      <p:sp>
        <p:nvSpPr>
          <p:cNvPr id="4" name="Text Placeholder 6">
            <a:extLst>
              <a:ext uri="{FF2B5EF4-FFF2-40B4-BE49-F238E27FC236}">
                <a16:creationId xmlns:a16="http://schemas.microsoft.com/office/drawing/2014/main" id="{518A41AF-2AC6-429F-B61A-350F61594714}"/>
              </a:ext>
            </a:extLst>
          </p:cNvPr>
          <p:cNvSpPr txBox="1">
            <a:spLocks/>
          </p:cNvSpPr>
          <p:nvPr/>
        </p:nvSpPr>
        <p:spPr>
          <a:xfrm>
            <a:off x="5918200" y="2458720"/>
            <a:ext cx="4373880" cy="3322320"/>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spcBef>
                <a:spcPct val="0"/>
              </a:spcBef>
              <a:spcAft>
                <a:spcPct val="0"/>
              </a:spcAft>
            </a:pPr>
            <a:r>
              <a:rPr lang="uk-UA" altLang="uk-UA" sz="1600" b="1" dirty="0">
                <a:solidFill>
                  <a:srgbClr val="C65D09"/>
                </a:solidFill>
                <a:latin typeface="Consolas" panose="020B0609020204030204" pitchFamily="49" charset="0"/>
                <a:cs typeface="Courier New" panose="02070309020205020404" pitchFamily="49" charset="0"/>
              </a:rPr>
              <a:t>&gt;&gt;&gt; </a:t>
            </a:r>
            <a:r>
              <a:rPr lang="uk-UA" altLang="uk-UA" sz="1600" dirty="0">
                <a:solidFill>
                  <a:srgbClr val="4070A0"/>
                </a:solidFill>
                <a:latin typeface="Consolas" panose="020B0609020204030204" pitchFamily="49" charset="0"/>
                <a:cs typeface="Courier New" panose="02070309020205020404" pitchFamily="49" charset="0"/>
              </a:rPr>
              <a:t>'</a:t>
            </a:r>
            <a:r>
              <a:rPr lang="en-US" altLang="uk-UA" sz="1600" dirty="0">
                <a:solidFill>
                  <a:srgbClr val="4070A0"/>
                </a:solidFill>
                <a:latin typeface="Consolas" panose="020B0609020204030204" pitchFamily="49" charset="0"/>
                <a:cs typeface="Courier New" panose="02070309020205020404" pitchFamily="49" charset="0"/>
              </a:rPr>
              <a:t>5</a:t>
            </a:r>
            <a:r>
              <a:rPr lang="uk-UA" altLang="uk-UA" sz="1600" dirty="0">
                <a:solidFill>
                  <a:srgbClr val="4070A0"/>
                </a:solidFill>
                <a:latin typeface="Consolas" panose="020B0609020204030204" pitchFamily="49" charset="0"/>
                <a:cs typeface="Courier New" panose="02070309020205020404" pitchFamily="49" charset="0"/>
              </a:rPr>
              <a:t>'</a:t>
            </a:r>
            <a:r>
              <a:rPr lang="uk-UA"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666666"/>
                </a:solidFill>
                <a:latin typeface="Consolas" panose="020B0609020204030204" pitchFamily="49" charset="0"/>
              </a:rPr>
              <a:t>+</a:t>
            </a:r>
            <a:r>
              <a:rPr lang="uk-UA" altLang="uk-UA" sz="1600" dirty="0">
                <a:solidFill>
                  <a:srgbClr val="333333"/>
                </a:solidFill>
                <a:latin typeface="Consolas" panose="020B0609020204030204" pitchFamily="49" charset="0"/>
                <a:cs typeface="Courier New" panose="02070309020205020404" pitchFamily="49" charset="0"/>
              </a:rPr>
              <a:t> </a:t>
            </a:r>
            <a:r>
              <a:rPr lang="en-US" altLang="uk-UA" sz="1600" dirty="0">
                <a:solidFill>
                  <a:srgbClr val="208050"/>
                </a:solidFill>
                <a:latin typeface="Consolas" panose="020B0609020204030204" pitchFamily="49" charset="0"/>
                <a:cs typeface="Courier New" panose="02070309020205020404" pitchFamily="49" charset="0"/>
              </a:rPr>
              <a:t>5</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eaLnBrk="0" fontAlgn="base" hangingPunct="0">
              <a:spcBef>
                <a:spcPct val="0"/>
              </a:spcBef>
              <a:spcAft>
                <a:spcPct val="0"/>
              </a:spcAft>
            </a:pPr>
            <a:r>
              <a:rPr lang="uk-UA" altLang="uk-UA" sz="1600" dirty="0">
                <a:solidFill>
                  <a:srgbClr val="0044DD"/>
                </a:solidFill>
                <a:latin typeface="Consolas" panose="020B0609020204030204" pitchFamily="49" charset="0"/>
                <a:cs typeface="Courier New" panose="02070309020205020404" pitchFamily="49" charset="0"/>
              </a:rPr>
              <a:t>Traceback (most recent call last):</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eaLnBrk="0" fontAlgn="base" hangingPunct="0">
              <a:spcBef>
                <a:spcPct val="0"/>
              </a:spcBef>
              <a:spcAft>
                <a:spcPct val="0"/>
              </a:spcAft>
            </a:pPr>
            <a:r>
              <a:rPr lang="en-US"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333333"/>
                </a:solidFill>
                <a:latin typeface="Consolas" panose="020B0609020204030204" pitchFamily="49" charset="0"/>
                <a:cs typeface="Courier New" panose="02070309020205020404" pitchFamily="49" charset="0"/>
              </a:rPr>
              <a:t>File, line </a:t>
            </a:r>
            <a:r>
              <a:rPr lang="uk-UA" altLang="uk-UA" sz="1600" dirty="0">
                <a:solidFill>
                  <a:srgbClr val="208050"/>
                </a:solidFill>
                <a:latin typeface="Consolas" panose="020B0609020204030204" pitchFamily="49" charset="0"/>
                <a:cs typeface="Courier New" panose="02070309020205020404" pitchFamily="49" charset="0"/>
              </a:rPr>
              <a:t>1</a:t>
            </a:r>
            <a:r>
              <a:rPr lang="uk-UA" altLang="uk-UA" sz="1600" dirty="0">
                <a:solidFill>
                  <a:srgbClr val="333333"/>
                </a:solidFill>
                <a:latin typeface="Consolas" panose="020B0609020204030204" pitchFamily="49" charset="0"/>
                <a:cs typeface="Courier New" panose="02070309020205020404" pitchFamily="49" charset="0"/>
              </a:rPr>
              <a:t>, in </a:t>
            </a:r>
            <a:r>
              <a:rPr lang="uk-UA" altLang="uk-UA" sz="1600" dirty="0">
                <a:solidFill>
                  <a:schemeClr val="tx1"/>
                </a:solidFill>
                <a:latin typeface="Consolas" panose="020B0609020204030204" pitchFamily="49" charset="0"/>
              </a:rPr>
              <a:t>&lt;module&gt;</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eaLnBrk="0" fontAlgn="base" hangingPunct="0">
              <a:spcBef>
                <a:spcPct val="0"/>
              </a:spcBef>
              <a:spcAft>
                <a:spcPct val="0"/>
              </a:spcAft>
            </a:pPr>
            <a:r>
              <a:rPr lang="uk-UA" altLang="uk-UA" sz="1600" dirty="0">
                <a:solidFill>
                  <a:srgbClr val="FF0000"/>
                </a:solidFill>
                <a:latin typeface="Consolas" panose="020B0609020204030204" pitchFamily="49" charset="0"/>
                <a:cs typeface="Courier New" panose="02070309020205020404" pitchFamily="49" charset="0"/>
              </a:rPr>
              <a:t>TypeError</a:t>
            </a:r>
            <a:r>
              <a:rPr lang="uk-UA" altLang="uk-UA" sz="1600" dirty="0">
                <a:latin typeface="Consolas" panose="020B0609020204030204" pitchFamily="49" charset="0"/>
                <a:cs typeface="Courier New" panose="02070309020205020404" pitchFamily="49" charset="0"/>
              </a:rPr>
              <a:t>: </a:t>
            </a:r>
            <a:r>
              <a:rPr lang="uk-UA" altLang="uk-UA" sz="1600" dirty="0">
                <a:latin typeface="Consolas" panose="020B0609020204030204" pitchFamily="49" charset="0"/>
              </a:rPr>
              <a:t>Can't convert 'int' object </a:t>
            </a:r>
            <a:r>
              <a:rPr lang="uk-UA" altLang="uk-UA" sz="1600" dirty="0">
                <a:solidFill>
                  <a:schemeClr val="tx1"/>
                </a:solidFill>
                <a:latin typeface="Consolas" panose="020B0609020204030204" pitchFamily="49" charset="0"/>
              </a:rPr>
              <a:t>tompl</a:t>
            </a:r>
            <a:endParaRPr lang="en-US" altLang="uk-UA" sz="1600" dirty="0">
              <a:solidFill>
                <a:schemeClr val="tx1"/>
              </a:solidFill>
              <a:latin typeface="Consolas" panose="020B0609020204030204" pitchFamily="49" charset="0"/>
            </a:endParaRPr>
          </a:p>
          <a:p>
            <a:pPr eaLnBrk="0" fontAlgn="base" hangingPunct="0">
              <a:spcBef>
                <a:spcPct val="0"/>
              </a:spcBef>
              <a:spcAft>
                <a:spcPct val="0"/>
              </a:spcAft>
            </a:pPr>
            <a:r>
              <a:rPr lang="en-US" altLang="uk-UA" sz="1600" dirty="0">
                <a:solidFill>
                  <a:schemeClr val="tx1"/>
                </a:solidFill>
                <a:latin typeface="Consolas" panose="020B0609020204030204" pitchFamily="49" charset="0"/>
              </a:rPr>
              <a:t>I</a:t>
            </a:r>
            <a:r>
              <a:rPr lang="uk-UA" altLang="uk-UA" sz="1600" dirty="0">
                <a:solidFill>
                  <a:schemeClr val="tx1"/>
                </a:solidFill>
                <a:latin typeface="Consolas" panose="020B0609020204030204" pitchFamily="49" charset="0"/>
              </a:rPr>
              <a:t>c</a:t>
            </a:r>
            <a:endParaRPr lang="en-US" altLang="uk-UA" sz="1600" dirty="0">
              <a:solidFill>
                <a:schemeClr val="tx1"/>
              </a:solidFill>
              <a:latin typeface="Consolas" panose="020B0609020204030204" pitchFamily="49" charset="0"/>
            </a:endParaRPr>
          </a:p>
          <a:p>
            <a:pPr eaLnBrk="0" fontAlgn="base" hangingPunct="0">
              <a:spcBef>
                <a:spcPct val="0"/>
              </a:spcBef>
              <a:spcAft>
                <a:spcPct val="0"/>
              </a:spcAft>
            </a:pPr>
            <a:r>
              <a:rPr lang="uk-UA" altLang="uk-UA" sz="1600" dirty="0">
                <a:solidFill>
                  <a:schemeClr val="tx1"/>
                </a:solidFill>
                <a:latin typeface="Consolas" panose="020B0609020204030204" pitchFamily="49" charset="0"/>
              </a:rPr>
              <a:t>itly</a:t>
            </a:r>
            <a:endParaRPr lang="en-US" altLang="uk-UA" sz="1600" dirty="0">
              <a:solidFill>
                <a:schemeClr val="tx1"/>
              </a:solidFill>
              <a:latin typeface="Consolas" panose="020B0609020204030204" pitchFamily="49" charset="0"/>
            </a:endParaRPr>
          </a:p>
          <a:p>
            <a:pPr eaLnBrk="0" fontAlgn="base" hangingPunct="0">
              <a:spcBef>
                <a:spcPct val="0"/>
              </a:spcBef>
              <a:spcAft>
                <a:spcPct val="0"/>
              </a:spcAft>
            </a:pPr>
            <a:r>
              <a:rPr lang="uk-UA" altLang="uk-UA" sz="1600" b="1" dirty="0">
                <a:solidFill>
                  <a:srgbClr val="C65D09"/>
                </a:solidFill>
                <a:latin typeface="Consolas" panose="020B0609020204030204" pitchFamily="49" charset="0"/>
                <a:cs typeface="Courier New" panose="02070309020205020404" pitchFamily="49" charset="0"/>
              </a:rPr>
              <a:t>&gt;&gt;&gt; </a:t>
            </a:r>
            <a:r>
              <a:rPr lang="en-US" sz="1600" dirty="0" err="1"/>
              <a:t>abc</a:t>
            </a:r>
            <a:r>
              <a:rPr lang="en-US" sz="1600" dirty="0"/>
              <a:t> = { </a:t>
            </a:r>
            <a:r>
              <a:rPr lang="en-US" sz="1600" dirty="0">
                <a:solidFill>
                  <a:srgbClr val="0070C0"/>
                </a:solidFill>
              </a:rPr>
              <a:t>'a'</a:t>
            </a:r>
            <a:r>
              <a:rPr lang="en-US" sz="1600" dirty="0"/>
              <a:t>:</a:t>
            </a:r>
            <a:r>
              <a:rPr lang="en-US" sz="1600" dirty="0">
                <a:solidFill>
                  <a:srgbClr val="00B050"/>
                </a:solidFill>
              </a:rPr>
              <a:t>1</a:t>
            </a:r>
            <a:r>
              <a:rPr lang="en-US" sz="1600" dirty="0"/>
              <a:t>, </a:t>
            </a:r>
            <a:r>
              <a:rPr lang="en-US" sz="1600" dirty="0">
                <a:solidFill>
                  <a:srgbClr val="0070C0"/>
                </a:solidFill>
              </a:rPr>
              <a:t>'b'</a:t>
            </a:r>
            <a:r>
              <a:rPr lang="en-US" sz="1600" dirty="0"/>
              <a:t>:</a:t>
            </a:r>
            <a:r>
              <a:rPr lang="en-US" sz="1600" dirty="0">
                <a:solidFill>
                  <a:srgbClr val="00B050"/>
                </a:solidFill>
              </a:rPr>
              <a:t>2</a:t>
            </a:r>
            <a:r>
              <a:rPr lang="en-US" sz="1600" dirty="0"/>
              <a:t> }</a:t>
            </a:r>
          </a:p>
          <a:p>
            <a:pPr eaLnBrk="0" fontAlgn="base" hangingPunct="0">
              <a:spcBef>
                <a:spcPct val="0"/>
              </a:spcBef>
              <a:spcAft>
                <a:spcPct val="0"/>
              </a:spcAft>
            </a:pPr>
            <a:r>
              <a:rPr lang="uk-UA" altLang="uk-UA" sz="1600" b="1" dirty="0">
                <a:solidFill>
                  <a:srgbClr val="C65D09"/>
                </a:solidFill>
                <a:latin typeface="Consolas" panose="020B0609020204030204" pitchFamily="49" charset="0"/>
                <a:cs typeface="Courier New" panose="02070309020205020404" pitchFamily="49" charset="0"/>
              </a:rPr>
              <a:t>&gt;&gt;&gt;</a:t>
            </a:r>
            <a:r>
              <a:rPr lang="en-US" altLang="uk-UA" sz="1600" b="1" dirty="0">
                <a:solidFill>
                  <a:srgbClr val="C65D09"/>
                </a:solidFill>
                <a:latin typeface="Consolas" panose="020B0609020204030204" pitchFamily="49" charset="0"/>
                <a:cs typeface="Courier New" panose="02070309020205020404" pitchFamily="49" charset="0"/>
              </a:rPr>
              <a:t> </a:t>
            </a:r>
            <a:r>
              <a:rPr lang="en-US" altLang="uk-UA" sz="1600" dirty="0" err="1">
                <a:latin typeface="Consolas" panose="020B0609020204030204" pitchFamily="49" charset="0"/>
                <a:cs typeface="Courier New" panose="02070309020205020404" pitchFamily="49" charset="0"/>
              </a:rPr>
              <a:t>abc</a:t>
            </a:r>
            <a:r>
              <a:rPr lang="en-US" altLang="uk-UA" sz="1600" dirty="0">
                <a:latin typeface="Consolas" panose="020B0609020204030204" pitchFamily="49" charset="0"/>
                <a:cs typeface="Courier New" panose="02070309020205020404" pitchFamily="49" charset="0"/>
              </a:rPr>
              <a:t>[</a:t>
            </a:r>
            <a:r>
              <a:rPr lang="en-US" altLang="uk-UA" sz="1600" dirty="0">
                <a:solidFill>
                  <a:srgbClr val="0070C0"/>
                </a:solidFill>
                <a:latin typeface="Consolas" panose="020B0609020204030204" pitchFamily="49" charset="0"/>
                <a:cs typeface="Courier New" panose="02070309020205020404" pitchFamily="49" charset="0"/>
              </a:rPr>
              <a:t>'c'</a:t>
            </a:r>
            <a:r>
              <a:rPr lang="en-US" altLang="uk-UA" sz="1600" dirty="0">
                <a:latin typeface="Consolas" panose="020B0609020204030204" pitchFamily="49" charset="0"/>
                <a:cs typeface="Courier New" panose="02070309020205020404" pitchFamily="49" charset="0"/>
              </a:rPr>
              <a:t>]</a:t>
            </a:r>
            <a:r>
              <a:rPr lang="uk-UA" altLang="uk-UA" sz="1600" dirty="0">
                <a:latin typeface="Consolas" panose="020B0609020204030204" pitchFamily="49" charset="0"/>
                <a:cs typeface="Courier New" panose="02070309020205020404" pitchFamily="49" charset="0"/>
              </a:rPr>
              <a:t> </a:t>
            </a:r>
            <a:endParaRPr lang="en-US" altLang="uk-UA" sz="1600" dirty="0">
              <a:latin typeface="Consolas" panose="020B0609020204030204" pitchFamily="49" charset="0"/>
              <a:cs typeface="Courier New" panose="02070309020205020404" pitchFamily="49" charset="0"/>
            </a:endParaRPr>
          </a:p>
          <a:p>
            <a:pPr eaLnBrk="0" fontAlgn="base" hangingPunct="0">
              <a:spcBef>
                <a:spcPct val="0"/>
              </a:spcBef>
              <a:spcAft>
                <a:spcPct val="0"/>
              </a:spcAft>
            </a:pPr>
            <a:r>
              <a:rPr lang="uk-UA" altLang="uk-UA" sz="1600" dirty="0">
                <a:solidFill>
                  <a:srgbClr val="0044DD"/>
                </a:solidFill>
                <a:latin typeface="Consolas" panose="020B0609020204030204" pitchFamily="49" charset="0"/>
                <a:cs typeface="Courier New" panose="02070309020205020404" pitchFamily="49" charset="0"/>
              </a:rPr>
              <a:t>Traceback (most recent call last):</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eaLnBrk="0" fontAlgn="base" hangingPunct="0">
              <a:spcBef>
                <a:spcPct val="0"/>
              </a:spcBef>
              <a:spcAft>
                <a:spcPct val="0"/>
              </a:spcAft>
            </a:pPr>
            <a:r>
              <a:rPr lang="en-US"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333333"/>
                </a:solidFill>
                <a:latin typeface="Consolas" panose="020B0609020204030204" pitchFamily="49" charset="0"/>
                <a:cs typeface="Courier New" panose="02070309020205020404" pitchFamily="49" charset="0"/>
              </a:rPr>
              <a:t>File,</a:t>
            </a:r>
            <a:r>
              <a:rPr lang="en-US" altLang="uk-UA" sz="1600" dirty="0">
                <a:solidFill>
                  <a:srgbClr val="333333"/>
                </a:solidFill>
                <a:latin typeface="Consolas" panose="020B0609020204030204" pitchFamily="49" charset="0"/>
                <a:cs typeface="Courier New" panose="02070309020205020404" pitchFamily="49" charset="0"/>
              </a:rPr>
              <a:t> </a:t>
            </a:r>
            <a:r>
              <a:rPr lang="uk-UA" altLang="uk-UA" sz="1600" dirty="0">
                <a:solidFill>
                  <a:srgbClr val="333333"/>
                </a:solidFill>
                <a:latin typeface="Consolas" panose="020B0609020204030204" pitchFamily="49" charset="0"/>
                <a:cs typeface="Courier New" panose="02070309020205020404" pitchFamily="49" charset="0"/>
              </a:rPr>
              <a:t>line </a:t>
            </a:r>
            <a:r>
              <a:rPr lang="uk-UA" altLang="uk-UA" sz="1600" dirty="0">
                <a:solidFill>
                  <a:srgbClr val="208050"/>
                </a:solidFill>
                <a:latin typeface="Consolas" panose="020B0609020204030204" pitchFamily="49" charset="0"/>
                <a:cs typeface="Courier New" panose="02070309020205020404" pitchFamily="49" charset="0"/>
              </a:rPr>
              <a:t>1</a:t>
            </a:r>
            <a:r>
              <a:rPr lang="uk-UA" altLang="uk-UA" sz="1600" dirty="0">
                <a:solidFill>
                  <a:srgbClr val="333333"/>
                </a:solidFill>
                <a:latin typeface="Consolas" panose="020B0609020204030204" pitchFamily="49" charset="0"/>
                <a:cs typeface="Courier New" panose="02070309020205020404" pitchFamily="49" charset="0"/>
              </a:rPr>
              <a:t>, in </a:t>
            </a:r>
            <a:r>
              <a:rPr lang="uk-UA" altLang="uk-UA" sz="1600" dirty="0">
                <a:latin typeface="Consolas" panose="020B0609020204030204" pitchFamily="49" charset="0"/>
              </a:rPr>
              <a:t>&lt;module&gt;</a:t>
            </a:r>
            <a:r>
              <a:rPr lang="uk-UA" altLang="uk-UA" sz="1600" dirty="0">
                <a:solidFill>
                  <a:srgbClr val="333333"/>
                </a:solidFill>
                <a:latin typeface="Consolas" panose="020B0609020204030204" pitchFamily="49" charset="0"/>
                <a:cs typeface="Courier New" panose="02070309020205020404" pitchFamily="49" charset="0"/>
              </a:rPr>
              <a:t> </a:t>
            </a:r>
            <a:endParaRPr lang="en-US" altLang="uk-UA" sz="1600" dirty="0">
              <a:solidFill>
                <a:srgbClr val="333333"/>
              </a:solidFill>
              <a:latin typeface="Consolas" panose="020B0609020204030204" pitchFamily="49" charset="0"/>
              <a:cs typeface="Courier New" panose="02070309020205020404" pitchFamily="49" charset="0"/>
            </a:endParaRPr>
          </a:p>
          <a:p>
            <a:pPr eaLnBrk="0" fontAlgn="base" hangingPunct="0">
              <a:spcBef>
                <a:spcPct val="0"/>
              </a:spcBef>
              <a:spcAft>
                <a:spcPct val="0"/>
              </a:spcAft>
            </a:pPr>
            <a:r>
              <a:rPr lang="en-US" altLang="uk-UA" sz="1600" dirty="0" err="1">
                <a:solidFill>
                  <a:srgbClr val="FF0000"/>
                </a:solidFill>
                <a:latin typeface="Consolas" panose="020B0609020204030204" pitchFamily="49" charset="0"/>
                <a:cs typeface="Courier New" panose="02070309020205020404" pitchFamily="49" charset="0"/>
              </a:rPr>
              <a:t>KeyError</a:t>
            </a:r>
            <a:r>
              <a:rPr lang="uk-UA" altLang="uk-UA" sz="1600" dirty="0">
                <a:solidFill>
                  <a:srgbClr val="333333"/>
                </a:solidFill>
                <a:latin typeface="Consolas" panose="020B0609020204030204" pitchFamily="49" charset="0"/>
                <a:cs typeface="Courier New" panose="02070309020205020404" pitchFamily="49" charset="0"/>
              </a:rPr>
              <a:t>: </a:t>
            </a:r>
            <a:r>
              <a:rPr lang="uk-UA" altLang="uk-UA" sz="1600" dirty="0">
                <a:latin typeface="Consolas" panose="020B0609020204030204" pitchFamily="49" charset="0"/>
              </a:rPr>
              <a:t>'</a:t>
            </a:r>
            <a:r>
              <a:rPr lang="en-US" altLang="uk-UA" sz="1600" dirty="0">
                <a:latin typeface="Consolas" panose="020B0609020204030204" pitchFamily="49" charset="0"/>
              </a:rPr>
              <a:t>c</a:t>
            </a:r>
            <a:r>
              <a:rPr lang="uk-UA" altLang="uk-UA" sz="1600" dirty="0">
                <a:latin typeface="Consolas" panose="020B0609020204030204" pitchFamily="49" charset="0"/>
              </a:rPr>
              <a:t>'  </a:t>
            </a:r>
          </a:p>
        </p:txBody>
      </p:sp>
    </p:spTree>
    <p:extLst>
      <p:ext uri="{BB962C8B-B14F-4D97-AF65-F5344CB8AC3E}">
        <p14:creationId xmlns:p14="http://schemas.microsoft.com/office/powerpoint/2010/main" val="69950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b="1" dirty="0"/>
              <a:t>Handling Exceptions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330200" y="1960880"/>
            <a:ext cx="9845040" cy="3850640"/>
          </a:xfrm>
        </p:spPr>
        <p:txBody>
          <a:bodyPr/>
          <a:lstStyle/>
          <a:p>
            <a:pPr marL="285750" indent="-285750">
              <a:buFont typeface="Arial" panose="020B0604020202020204" pitchFamily="34" charset="0"/>
              <a:buChar char="•"/>
            </a:pPr>
            <a:r>
              <a:rPr lang="en-US" sz="1600" b="1" dirty="0"/>
              <a:t>Exceptions</a:t>
            </a:r>
            <a:r>
              <a:rPr lang="en-US" sz="1600" dirty="0"/>
              <a:t> should be </a:t>
            </a:r>
            <a:r>
              <a:rPr lang="en-US" sz="1600" b="1" dirty="0"/>
              <a:t>class objects</a:t>
            </a:r>
            <a:r>
              <a:rPr lang="en-US" sz="1600" dirty="0"/>
              <a:t>. The exceptions are defined in the module “exceptions”. This module never needs to be imported explicitly: the exceptions are provided in the built-in namespace as well as the exceptions module.</a:t>
            </a:r>
          </a:p>
          <a:p>
            <a:pPr marL="285750" indent="-285750">
              <a:buFont typeface="Arial" panose="020B0604020202020204" pitchFamily="34" charset="0"/>
              <a:buChar char="•"/>
            </a:pPr>
            <a:r>
              <a:rPr lang="en-US" altLang="uk-UA" sz="1600" dirty="0"/>
              <a:t>One can catch exception with the help of  "</a:t>
            </a:r>
            <a:r>
              <a:rPr lang="en-US" altLang="uk-UA" sz="1600" b="1" dirty="0"/>
              <a:t>try...except</a:t>
            </a:r>
            <a:r>
              <a:rPr lang="en-US" altLang="uk-UA" sz="1600" dirty="0"/>
              <a:t>", which have the following syntax:</a:t>
            </a:r>
          </a:p>
        </p:txBody>
      </p:sp>
      <p:pic>
        <p:nvPicPr>
          <p:cNvPr id="5" name="Picture 4">
            <a:extLst>
              <a:ext uri="{FF2B5EF4-FFF2-40B4-BE49-F238E27FC236}">
                <a16:creationId xmlns:a16="http://schemas.microsoft.com/office/drawing/2014/main" id="{C9FB7D49-F584-4589-A9E6-E6B2689D3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0" y="3601720"/>
            <a:ext cx="4764205" cy="2235874"/>
          </a:xfrm>
          <a:prstGeom prst="rect">
            <a:avLst/>
          </a:prstGeom>
        </p:spPr>
      </p:pic>
      <p:sp>
        <p:nvSpPr>
          <p:cNvPr id="8" name="Text Placeholder 6">
            <a:extLst>
              <a:ext uri="{FF2B5EF4-FFF2-40B4-BE49-F238E27FC236}">
                <a16:creationId xmlns:a16="http://schemas.microsoft.com/office/drawing/2014/main" id="{B89DB54A-585B-4060-8949-8166B079DFF6}"/>
              </a:ext>
            </a:extLst>
          </p:cNvPr>
          <p:cNvSpPr txBox="1">
            <a:spLocks/>
          </p:cNvSpPr>
          <p:nvPr/>
        </p:nvSpPr>
        <p:spPr>
          <a:xfrm>
            <a:off x="5145205" y="3561081"/>
            <a:ext cx="6904555" cy="2246034"/>
          </a:xfrm>
          <a:prstGeom prst="rect">
            <a:avLst/>
          </a:prstGeom>
          <a:ln>
            <a:solidFill>
              <a:srgbClr val="FFC000"/>
            </a:solidFill>
          </a:ln>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ct val="0"/>
              </a:spcBef>
            </a:pPr>
            <a:r>
              <a:rPr lang="uk-UA" altLang="uk-UA" sz="1600" dirty="0">
                <a:solidFill>
                  <a:srgbClr val="000000"/>
                </a:solidFill>
                <a:latin typeface="Consolas" panose="020B0609020204030204" pitchFamily="49" charset="0"/>
              </a:rPr>
              <a:t>a </a:t>
            </a:r>
            <a:r>
              <a:rPr lang="uk-UA" altLang="uk-UA" sz="1600" dirty="0">
                <a:solidFill>
                  <a:srgbClr val="006699"/>
                </a:solidFill>
                <a:latin typeface="Consolas" panose="020B0609020204030204" pitchFamily="49" charset="0"/>
              </a:rPr>
              <a:t>=</a:t>
            </a:r>
            <a:r>
              <a:rPr lang="uk-UA" altLang="uk-UA" sz="1600" dirty="0">
                <a:solidFill>
                  <a:schemeClr val="tx1"/>
                </a:solidFill>
                <a:latin typeface="Consolas" panose="020B0609020204030204" pitchFamily="49" charset="0"/>
              </a:rPr>
              <a:t> </a:t>
            </a:r>
            <a:r>
              <a:rPr lang="uk-UA" altLang="uk-UA" sz="1600" dirty="0">
                <a:solidFill>
                  <a:srgbClr val="000000"/>
                </a:solidFill>
                <a:latin typeface="Consolas" panose="020B0609020204030204" pitchFamily="49" charset="0"/>
              </a:rPr>
              <a:t>[</a:t>
            </a:r>
            <a:r>
              <a:rPr lang="en-US" altLang="uk-UA" sz="1600" dirty="0">
                <a:solidFill>
                  <a:srgbClr val="009900"/>
                </a:solidFill>
                <a:latin typeface="Consolas" panose="020B0609020204030204" pitchFamily="49" charset="0"/>
              </a:rPr>
              <a:t>5</a:t>
            </a:r>
            <a:r>
              <a:rPr lang="uk-UA" altLang="uk-UA" sz="1600" dirty="0">
                <a:solidFill>
                  <a:srgbClr val="000000"/>
                </a:solidFill>
                <a:latin typeface="Consolas" panose="020B0609020204030204" pitchFamily="49" charset="0"/>
              </a:rPr>
              <a:t>, </a:t>
            </a:r>
            <a:r>
              <a:rPr lang="en-US" altLang="uk-UA" sz="1600" dirty="0">
                <a:solidFill>
                  <a:srgbClr val="009900"/>
                </a:solidFill>
                <a:latin typeface="Consolas" panose="020B0609020204030204" pitchFamily="49" charset="0"/>
              </a:rPr>
              <a:t>6</a:t>
            </a:r>
            <a:r>
              <a:rPr lang="uk-UA" altLang="uk-UA" sz="1600" dirty="0">
                <a:solidFill>
                  <a:srgbClr val="000000"/>
                </a:solidFill>
                <a:latin typeface="Consolas" panose="020B0609020204030204" pitchFamily="49" charset="0"/>
              </a:rPr>
              <a:t>, </a:t>
            </a:r>
            <a:r>
              <a:rPr lang="en-US" altLang="uk-UA" sz="1600" dirty="0">
                <a:solidFill>
                  <a:srgbClr val="009900"/>
                </a:solidFill>
                <a:latin typeface="Consolas" panose="020B0609020204030204" pitchFamily="49" charset="0"/>
              </a:rPr>
              <a:t>7,8</a:t>
            </a:r>
            <a:r>
              <a:rPr lang="uk-UA" altLang="uk-UA" sz="1600" dirty="0">
                <a:latin typeface="Consolas" panose="020B0609020204030204" pitchFamily="49" charset="0"/>
              </a:rPr>
              <a:t>] </a:t>
            </a:r>
          </a:p>
          <a:p>
            <a:pPr lvl="0">
              <a:spcBef>
                <a:spcPct val="0"/>
              </a:spcBef>
            </a:pPr>
            <a:r>
              <a:rPr lang="uk-UA" altLang="uk-UA" sz="1600" dirty="0">
                <a:solidFill>
                  <a:srgbClr val="006699"/>
                </a:solidFill>
                <a:latin typeface="Consolas" panose="020B0609020204030204" pitchFamily="49" charset="0"/>
              </a:rPr>
              <a:t>try</a:t>
            </a:r>
            <a:r>
              <a:rPr lang="uk-UA" altLang="uk-UA" sz="1600" dirty="0">
                <a:solidFill>
                  <a:srgbClr val="0000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r>
              <a:rPr lang="uk-UA" altLang="uk-UA" sz="1600" dirty="0">
                <a:latin typeface="Consolas" panose="020B0609020204030204" pitchFamily="49" charset="0"/>
              </a:rPr>
              <a:t>   print</a:t>
            </a:r>
            <a:r>
              <a:rPr lang="en-US" altLang="uk-UA" sz="1600" dirty="0">
                <a:latin typeface="Consolas" panose="020B0609020204030204" pitchFamily="49" charset="0"/>
              </a:rPr>
              <a:t>(</a:t>
            </a:r>
            <a:r>
              <a:rPr lang="uk-UA" altLang="uk-UA" sz="1600" dirty="0">
                <a:solidFill>
                  <a:srgbClr val="C00000"/>
                </a:solidFill>
                <a:latin typeface="Consolas" panose="020B0609020204030204" pitchFamily="49" charset="0"/>
              </a:rPr>
              <a:t>"Second element = </a:t>
            </a:r>
            <a:r>
              <a:rPr lang="en-US" altLang="uk-UA" sz="1600" dirty="0">
                <a:solidFill>
                  <a:srgbClr val="C00000"/>
                </a:solidFill>
                <a:latin typeface="Consolas" panose="020B0609020204030204" pitchFamily="49" charset="0"/>
              </a:rPr>
              <a:t>{}</a:t>
            </a:r>
            <a:r>
              <a:rPr lang="uk-UA" altLang="uk-UA" sz="1600" dirty="0">
                <a:solidFill>
                  <a:srgbClr val="C00000"/>
                </a:solidFill>
                <a:latin typeface="Consolas" panose="020B0609020204030204" pitchFamily="49" charset="0"/>
              </a:rPr>
              <a:t>"</a:t>
            </a:r>
            <a:r>
              <a:rPr lang="en-US" altLang="uk-UA" sz="1600" dirty="0">
                <a:solidFill>
                  <a:srgbClr val="C00000"/>
                </a:solidFill>
                <a:latin typeface="Consolas" panose="020B0609020204030204" pitchFamily="49" charset="0"/>
              </a:rPr>
              <a:t>.format</a:t>
            </a:r>
            <a:r>
              <a:rPr lang="uk-UA" altLang="uk-UA" sz="1600" dirty="0">
                <a:solidFill>
                  <a:srgbClr val="000000"/>
                </a:solidFill>
                <a:latin typeface="Consolas" panose="020B0609020204030204" pitchFamily="49" charset="0"/>
              </a:rPr>
              <a:t>(a[</a:t>
            </a:r>
            <a:r>
              <a:rPr lang="uk-UA" altLang="uk-UA" sz="1600" dirty="0">
                <a:solidFill>
                  <a:srgbClr val="009900"/>
                </a:solidFill>
                <a:latin typeface="Consolas" panose="020B0609020204030204" pitchFamily="49" charset="0"/>
              </a:rPr>
              <a:t>1</a:t>
            </a:r>
            <a:r>
              <a:rPr lang="uk-UA" altLang="uk-UA" sz="1600" dirty="0">
                <a:solidFill>
                  <a:srgbClr val="000000"/>
                </a:solidFill>
                <a:latin typeface="Consolas" panose="020B0609020204030204" pitchFamily="49" charset="0"/>
              </a:rPr>
              <a:t>])</a:t>
            </a:r>
            <a:r>
              <a:rPr lang="en-US" altLang="uk-UA" sz="1600" dirty="0">
                <a:solidFill>
                  <a:srgbClr val="000000"/>
                </a:solidFill>
                <a:latin typeface="Consolas" panose="020B0609020204030204" pitchFamily="49" charset="0"/>
              </a:rPr>
              <a:t>)</a:t>
            </a:r>
            <a:r>
              <a:rPr lang="uk-UA" altLang="uk-UA" sz="1600" dirty="0">
                <a:solidFill>
                  <a:srgbClr val="0000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p>
          <a:p>
            <a:pPr lvl="0">
              <a:spcBef>
                <a:spcPct val="0"/>
              </a:spcBef>
            </a:pPr>
            <a:r>
              <a:rPr lang="uk-UA" altLang="uk-UA" sz="1600" dirty="0">
                <a:solidFill>
                  <a:schemeClr val="tx1"/>
                </a:solidFill>
                <a:latin typeface="Consolas" panose="020B0609020204030204" pitchFamily="49" charset="0"/>
              </a:rPr>
              <a:t>    </a:t>
            </a:r>
            <a:r>
              <a:rPr lang="uk-UA" altLang="uk-UA" sz="1600" dirty="0">
                <a:solidFill>
                  <a:srgbClr val="00B050"/>
                </a:solidFill>
                <a:latin typeface="Consolas" panose="020B0609020204030204" pitchFamily="49" charset="0"/>
              </a:rPr>
              <a:t># Throws error since there are only </a:t>
            </a:r>
            <a:r>
              <a:rPr lang="en-US" altLang="uk-UA" sz="1600" dirty="0">
                <a:solidFill>
                  <a:srgbClr val="00B050"/>
                </a:solidFill>
                <a:latin typeface="Consolas" panose="020B0609020204030204" pitchFamily="49" charset="0"/>
              </a:rPr>
              <a:t>4</a:t>
            </a:r>
            <a:r>
              <a:rPr lang="uk-UA" altLang="uk-UA" sz="1600" dirty="0">
                <a:solidFill>
                  <a:srgbClr val="00B050"/>
                </a:solidFill>
                <a:latin typeface="Consolas" panose="020B0609020204030204" pitchFamily="49" charset="0"/>
              </a:rPr>
              <a:t> elements in array</a:t>
            </a:r>
            <a:r>
              <a:rPr lang="uk-UA" altLang="uk-UA" sz="1600" dirty="0">
                <a:solidFill>
                  <a:srgbClr val="0082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r>
              <a:rPr lang="uk-UA" altLang="uk-UA" sz="1600" dirty="0">
                <a:latin typeface="Consolas" panose="020B0609020204030204" pitchFamily="49" charset="0"/>
              </a:rPr>
              <a:t> print</a:t>
            </a:r>
            <a:r>
              <a:rPr lang="en-US" altLang="uk-UA" sz="1600" dirty="0">
                <a:latin typeface="Consolas" panose="020B0609020204030204" pitchFamily="49" charset="0"/>
              </a:rPr>
              <a:t>(</a:t>
            </a:r>
            <a:r>
              <a:rPr lang="uk-UA" altLang="uk-UA" sz="1600" dirty="0">
                <a:solidFill>
                  <a:srgbClr val="C00000"/>
                </a:solidFill>
                <a:latin typeface="Consolas" panose="020B0609020204030204" pitchFamily="49" charset="0"/>
              </a:rPr>
              <a:t>"F</a:t>
            </a:r>
            <a:r>
              <a:rPr lang="en-US" altLang="uk-UA" sz="1600" dirty="0">
                <a:solidFill>
                  <a:srgbClr val="C00000"/>
                </a:solidFill>
                <a:latin typeface="Consolas" panose="020B0609020204030204" pitchFamily="49" charset="0"/>
              </a:rPr>
              <a:t>if</a:t>
            </a:r>
            <a:r>
              <a:rPr lang="uk-UA" altLang="uk-UA" sz="1600" dirty="0">
                <a:solidFill>
                  <a:srgbClr val="C00000"/>
                </a:solidFill>
                <a:latin typeface="Consolas" panose="020B0609020204030204" pitchFamily="49" charset="0"/>
              </a:rPr>
              <a:t>th element = </a:t>
            </a:r>
            <a:r>
              <a:rPr lang="en-US" altLang="uk-UA" sz="1600" dirty="0">
                <a:solidFill>
                  <a:srgbClr val="C00000"/>
                </a:solidFill>
                <a:latin typeface="Consolas" panose="020B0609020204030204" pitchFamily="49" charset="0"/>
              </a:rPr>
              <a:t>{}</a:t>
            </a:r>
            <a:r>
              <a:rPr lang="uk-UA" altLang="uk-UA" sz="1600" dirty="0">
                <a:solidFill>
                  <a:srgbClr val="C00000"/>
                </a:solidFill>
                <a:latin typeface="Consolas" panose="020B0609020204030204" pitchFamily="49" charset="0"/>
              </a:rPr>
              <a:t>"</a:t>
            </a:r>
            <a:r>
              <a:rPr lang="en-US" altLang="uk-UA" sz="1600" dirty="0">
                <a:solidFill>
                  <a:srgbClr val="C00000"/>
                </a:solidFill>
                <a:latin typeface="Consolas" panose="020B0609020204030204" pitchFamily="49" charset="0"/>
              </a:rPr>
              <a:t>.format</a:t>
            </a:r>
            <a:r>
              <a:rPr lang="en-US" altLang="uk-UA" sz="1600" dirty="0">
                <a:solidFill>
                  <a:srgbClr val="000000"/>
                </a:solidFill>
                <a:latin typeface="Consolas" panose="020B0609020204030204" pitchFamily="49" charset="0"/>
              </a:rPr>
              <a:t>(</a:t>
            </a:r>
            <a:r>
              <a:rPr lang="uk-UA" altLang="uk-UA" sz="1600" dirty="0">
                <a:solidFill>
                  <a:srgbClr val="000000"/>
                </a:solidFill>
                <a:latin typeface="Consolas" panose="020B0609020204030204" pitchFamily="49" charset="0"/>
              </a:rPr>
              <a:t>a[</a:t>
            </a:r>
            <a:r>
              <a:rPr lang="en-US" altLang="uk-UA" sz="1600" dirty="0">
                <a:solidFill>
                  <a:srgbClr val="009900"/>
                </a:solidFill>
                <a:latin typeface="Consolas" panose="020B0609020204030204" pitchFamily="49" charset="0"/>
              </a:rPr>
              <a:t>4</a:t>
            </a:r>
            <a:r>
              <a:rPr lang="uk-UA" altLang="uk-UA" sz="1600" dirty="0">
                <a:solidFill>
                  <a:srgbClr val="000000"/>
                </a:solidFill>
                <a:latin typeface="Consolas" panose="020B0609020204030204" pitchFamily="49" charset="0"/>
              </a:rPr>
              <a:t>]</a:t>
            </a:r>
            <a:r>
              <a:rPr lang="en-US" altLang="uk-UA" sz="1600" dirty="0">
                <a:solidFill>
                  <a:srgbClr val="000000"/>
                </a:solidFill>
                <a:latin typeface="Consolas" panose="020B0609020204030204" pitchFamily="49" charset="0"/>
              </a:rPr>
              <a:t>)</a:t>
            </a:r>
            <a:r>
              <a:rPr lang="uk-UA" altLang="uk-UA" sz="1600" dirty="0">
                <a:solidFill>
                  <a:srgbClr val="0000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p>
          <a:p>
            <a:pPr lvl="0">
              <a:spcBef>
                <a:spcPct val="0"/>
              </a:spcBef>
            </a:pPr>
            <a:r>
              <a:rPr lang="uk-UA" altLang="uk-UA" sz="1600" dirty="0">
                <a:solidFill>
                  <a:srgbClr val="006699"/>
                </a:solidFill>
                <a:latin typeface="Consolas" panose="020B0609020204030204" pitchFamily="49" charset="0"/>
              </a:rPr>
              <a:t>except</a:t>
            </a:r>
            <a:r>
              <a:rPr lang="uk-UA" altLang="uk-UA" sz="1600" dirty="0">
                <a:solidFill>
                  <a:schemeClr val="tx1"/>
                </a:solidFill>
                <a:latin typeface="Consolas" panose="020B0609020204030204" pitchFamily="49" charset="0"/>
              </a:rPr>
              <a:t> </a:t>
            </a:r>
            <a:r>
              <a:rPr lang="uk-UA" altLang="uk-UA" sz="1600" dirty="0">
                <a:solidFill>
                  <a:schemeClr val="accent2"/>
                </a:solidFill>
                <a:latin typeface="Consolas" panose="020B0609020204030204" pitchFamily="49" charset="0"/>
              </a:rPr>
              <a:t>IndexError</a:t>
            </a:r>
            <a:r>
              <a:rPr lang="en-US" altLang="uk-UA" sz="1600" dirty="0">
                <a:solidFill>
                  <a:schemeClr val="accent2"/>
                </a:solidFill>
                <a:latin typeface="Consolas" panose="020B0609020204030204" pitchFamily="49" charset="0"/>
              </a:rPr>
              <a:t> </a:t>
            </a:r>
            <a:r>
              <a:rPr lang="en-US" altLang="uk-UA" sz="1600" dirty="0">
                <a:solidFill>
                  <a:schemeClr val="accent3"/>
                </a:solidFill>
                <a:latin typeface="Consolas" panose="020B0609020204030204" pitchFamily="49" charset="0"/>
              </a:rPr>
              <a:t>as</a:t>
            </a:r>
            <a:r>
              <a:rPr lang="en-US" altLang="uk-UA" sz="1600" dirty="0">
                <a:solidFill>
                  <a:schemeClr val="accent2"/>
                </a:solidFill>
                <a:latin typeface="Consolas" panose="020B0609020204030204" pitchFamily="49" charset="0"/>
              </a:rPr>
              <a:t> </a:t>
            </a:r>
            <a:r>
              <a:rPr lang="en-US" altLang="uk-UA" sz="1600" dirty="0">
                <a:latin typeface="Consolas" panose="020B0609020204030204" pitchFamily="49" charset="0"/>
              </a:rPr>
              <a:t>e</a:t>
            </a:r>
            <a:r>
              <a:rPr lang="uk-UA" altLang="uk-UA" sz="1600" dirty="0">
                <a:solidFill>
                  <a:srgbClr val="000000"/>
                </a:solidFill>
                <a:latin typeface="Consolas" panose="020B0609020204030204" pitchFamily="49" charset="0"/>
              </a:rPr>
              <a:t>: </a:t>
            </a:r>
            <a:endParaRPr lang="uk-UA" altLang="uk-UA" sz="1600" dirty="0">
              <a:solidFill>
                <a:schemeClr val="tx1"/>
              </a:solidFill>
              <a:latin typeface="Consolas" panose="020B0609020204030204" pitchFamily="49" charset="0"/>
            </a:endParaRPr>
          </a:p>
          <a:p>
            <a:pPr lvl="0">
              <a:spcBef>
                <a:spcPct val="0"/>
              </a:spcBef>
            </a:pPr>
            <a:r>
              <a:rPr lang="uk-UA" altLang="uk-UA" sz="1600" dirty="0">
                <a:solidFill>
                  <a:schemeClr val="tx1"/>
                </a:solidFill>
                <a:latin typeface="Consolas" panose="020B0609020204030204" pitchFamily="49" charset="0"/>
              </a:rPr>
              <a:t>    </a:t>
            </a:r>
            <a:r>
              <a:rPr lang="uk-UA" altLang="uk-UA" sz="1600" dirty="0">
                <a:latin typeface="Consolas" panose="020B0609020204030204" pitchFamily="49" charset="0"/>
              </a:rPr>
              <a:t>print</a:t>
            </a:r>
            <a:r>
              <a:rPr lang="en-US" altLang="uk-UA" sz="1600" dirty="0">
                <a:latin typeface="Consolas" panose="020B0609020204030204" pitchFamily="49" charset="0"/>
              </a:rPr>
              <a:t>(e)</a:t>
            </a:r>
            <a:endParaRPr lang="uk-UA" altLang="uk-UA" sz="1600" dirty="0">
              <a:latin typeface="Consolas" panose="020B0609020204030204" pitchFamily="49" charset="0"/>
            </a:endParaRPr>
          </a:p>
        </p:txBody>
      </p:sp>
    </p:spTree>
    <p:extLst>
      <p:ext uri="{BB962C8B-B14F-4D97-AF65-F5344CB8AC3E}">
        <p14:creationId xmlns:p14="http://schemas.microsoft.com/office/powerpoint/2010/main" val="3007243178"/>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2932</Words>
  <Application>Microsoft Office PowerPoint</Application>
  <PresentationFormat>Widescreen</PresentationFormat>
  <Paragraphs>301</Paragraphs>
  <Slides>28</Slides>
  <Notes>10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28</vt:i4>
      </vt:variant>
    </vt:vector>
  </HeadingPairs>
  <TitlesOfParts>
    <vt:vector size="41" baseType="lpstr">
      <vt:lpstr>Arial</vt:lpstr>
      <vt:lpstr>Calibri</vt:lpstr>
      <vt:lpstr>Consolas</vt:lpstr>
      <vt:lpstr>Courier New</vt:lpstr>
      <vt:lpstr>inherit</vt:lpstr>
      <vt:lpstr>Open Sans</vt:lpstr>
      <vt:lpstr>Open Sans Regular</vt:lpstr>
      <vt:lpstr>Proxima Nova Black</vt:lpstr>
      <vt:lpstr>source sans pro</vt:lpstr>
      <vt:lpstr>Verdana</vt:lpstr>
      <vt:lpstr>1_GRADIENT THEME</vt:lpstr>
      <vt:lpstr>2_GRADIENT THEME</vt:lpstr>
      <vt:lpstr>2_DARK THEME</vt:lpstr>
      <vt:lpstr>EXCEPTION HANDLING </vt:lpstr>
      <vt:lpstr>Agenda  </vt:lpstr>
      <vt:lpstr>Errors vs Exceptions</vt:lpstr>
      <vt:lpstr>Errors vs Exceptions</vt:lpstr>
      <vt:lpstr>Exception inheritance tree</vt:lpstr>
      <vt:lpstr>List of Standard Exceptions</vt:lpstr>
      <vt:lpstr>List of Standard Exceptions</vt:lpstr>
      <vt:lpstr>List of Standard Exceptions</vt:lpstr>
      <vt:lpstr>Handling Exceptions</vt:lpstr>
      <vt:lpstr>TIME TO PRACTICE</vt:lpstr>
      <vt:lpstr>Handling Many Exceptions</vt:lpstr>
      <vt:lpstr>Handling Many Exceptions</vt:lpstr>
      <vt:lpstr>Handling Exceptions</vt:lpstr>
      <vt:lpstr>Handling Exceptions</vt:lpstr>
      <vt:lpstr>TIME TO PRACTICE</vt:lpstr>
      <vt:lpstr>Raising Exceptions</vt:lpstr>
      <vt:lpstr>TIME TO PRACTICE</vt:lpstr>
      <vt:lpstr>Custom exception class</vt:lpstr>
      <vt:lpstr>Logging</vt:lpstr>
      <vt:lpstr>Basic Configurations</vt:lpstr>
      <vt:lpstr>Formatting the Output</vt:lpstr>
      <vt:lpstr>Logging Variable Data</vt:lpstr>
      <vt:lpstr>Capturing Stack Traces</vt:lpstr>
      <vt:lpstr>Classes and Functions</vt:lpstr>
      <vt:lpstr>Classes and Functions</vt:lpstr>
      <vt:lpstr>Using Handlers</vt:lpstr>
      <vt:lpstr>TIME TO PRACTICE</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Liubov Koliasa</cp:lastModifiedBy>
  <cp:revision>67</cp:revision>
  <dcterms:created xsi:type="dcterms:W3CDTF">2018-11-02T13:55:27Z</dcterms:created>
  <dcterms:modified xsi:type="dcterms:W3CDTF">2020-11-08T22:22:07Z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