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8" r:id="rId5"/>
    <p:sldId id="266" r:id="rId6"/>
    <p:sldId id="267" r:id="rId7"/>
    <p:sldId id="257" r:id="rId8"/>
    <p:sldId id="258" r:id="rId9"/>
    <p:sldId id="262" r:id="rId10"/>
    <p:sldId id="260" r:id="rId11"/>
    <p:sldId id="259" r:id="rId12"/>
    <p:sldId id="261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F3FB35-C343-48D0-B8D3-5ED2C69C53EF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thinmurali/pygsheets/archive/master.zip'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hale/Google_Spreadsheet_Updater.git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crypto/" TargetMode="External"/><Relationship Id="rId2" Type="http://schemas.openxmlformats.org/officeDocument/2006/relationships/hyperlink" Target="https://github.com/tthale/Python-Encrypter.gi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hromedriver.chromium.org/downloads" TargetMode="External"/><Relationship Id="rId5" Type="http://schemas.openxmlformats.org/officeDocument/2006/relationships/hyperlink" Target="https://github.com/tthale/Google_Spreadsheet_Updater" TargetMode="External"/><Relationship Id="rId4" Type="http://schemas.openxmlformats.org/officeDocument/2006/relationships/hyperlink" Target="http://www.voidspace.org.uk/python/modules.shtml#pycrypt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hale/VCHS_HomeworkCrawler.git" TargetMode="External"/><Relationship Id="rId2" Type="http://schemas.openxmlformats.org/officeDocument/2006/relationships/hyperlink" Target="https://www.java.com/en/download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akeuseof.com/tag/install-pip-for-python/" TargetMode="External"/><Relationship Id="rId5" Type="http://schemas.openxmlformats.org/officeDocument/2006/relationships/hyperlink" Target="https://python.org/" TargetMode="External"/><Relationship Id="rId4" Type="http://schemas.openxmlformats.org/officeDocument/2006/relationships/hyperlink" Target="https://git-scm.com/downloa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9628" y="685800"/>
            <a:ext cx="5637010" cy="17526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Valley Christian HS</a:t>
            </a:r>
          </a:p>
          <a:p>
            <a:pPr algn="ctr"/>
            <a:r>
              <a:rPr lang="en-US" sz="3200" dirty="0" smtClean="0"/>
              <a:t>Student Portal Homework Crawler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2819400"/>
            <a:ext cx="56292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57834"/>
            <a:ext cx="901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doc moved to Tom’s </a:t>
            </a:r>
            <a:r>
              <a:rPr lang="en-US" dirty="0" err="1" smtClean="0"/>
              <a:t>Gdocs</a:t>
            </a:r>
            <a:r>
              <a:rPr lang="en-US" dirty="0"/>
              <a:t> </a:t>
            </a:r>
            <a:r>
              <a:rPr lang="en-US" dirty="0" smtClean="0"/>
              <a:t>@</a:t>
            </a:r>
          </a:p>
          <a:p>
            <a:r>
              <a:rPr lang="en-US" dirty="0" smtClean="0"/>
              <a:t>https</a:t>
            </a:r>
            <a:r>
              <a:rPr lang="en-US" dirty="0"/>
              <a:t>://drive.google.com/drive/u/0/folders/1HL6VSMSldBhIBpAMPGwQkbs7r1q60ktv</a:t>
            </a:r>
          </a:p>
        </p:txBody>
      </p:sp>
    </p:spTree>
    <p:extLst>
      <p:ext uri="{BB962C8B-B14F-4D97-AF65-F5344CB8AC3E}">
        <p14:creationId xmlns:p14="http://schemas.microsoft.com/office/powerpoint/2010/main" val="384255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93281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Detailed what to-do information and links (</a:t>
            </a:r>
            <a:r>
              <a:rPr lang="en-US" sz="2400" dirty="0" err="1" smtClean="0"/>
              <a:t>con’t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06400" y="9906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dirty="0"/>
              <a:t>) Install </a:t>
            </a:r>
            <a:r>
              <a:rPr lang="en-US" dirty="0" err="1"/>
              <a:t>pygsheets</a:t>
            </a:r>
            <a:r>
              <a:rPr lang="en-US" dirty="0"/>
              <a:t> via </a:t>
            </a:r>
            <a:r>
              <a:rPr lang="en-US" dirty="0" smtClean="0"/>
              <a:t>'pip install’ </a:t>
            </a:r>
            <a:r>
              <a:rPr lang="en-US" dirty="0">
                <a:hlinkClick r:id="rId2"/>
              </a:rPr>
              <a:t>https://github.com/nithinmurali/pygsheets/archive/master.zip'. Unfortunately, there is no 'pip install </a:t>
            </a:r>
            <a:r>
              <a:rPr lang="en-US" dirty="0" err="1">
                <a:hlinkClick r:id="rId2"/>
              </a:rPr>
              <a:t>pygsheets</a:t>
            </a:r>
            <a:r>
              <a:rPr lang="en-US" dirty="0">
                <a:hlinkClick r:id="rId2"/>
              </a:rPr>
              <a:t>'</a:t>
            </a:r>
          </a:p>
          <a:p>
            <a:r>
              <a:rPr lang="en-US" dirty="0"/>
              <a:t>g</a:t>
            </a:r>
            <a:r>
              <a:rPr lang="en-US" dirty="0" smtClean="0"/>
              <a:t>) </a:t>
            </a:r>
            <a:r>
              <a:rPr lang="en-US" dirty="0"/>
              <a:t>Depending upon a previous install of Python, you may have to add these additional libs:</a:t>
            </a:r>
          </a:p>
          <a:p>
            <a:r>
              <a:rPr lang="en-US" dirty="0"/>
              <a:t>     pip install urllib3</a:t>
            </a:r>
          </a:p>
          <a:p>
            <a:r>
              <a:rPr lang="en-US" dirty="0"/>
              <a:t>    pip install --upgrade </a:t>
            </a:r>
            <a:r>
              <a:rPr lang="en-US" dirty="0" err="1"/>
              <a:t>pyOpenSSL</a:t>
            </a:r>
            <a:r>
              <a:rPr lang="en-US" dirty="0"/>
              <a:t> </a:t>
            </a:r>
            <a:r>
              <a:rPr lang="en-US" dirty="0" err="1"/>
              <a:t>ndg-httpsclient</a:t>
            </a:r>
            <a:r>
              <a:rPr lang="en-US" dirty="0"/>
              <a:t> pyasn1</a:t>
            </a:r>
          </a:p>
          <a:p>
            <a:r>
              <a:rPr lang="en-US" dirty="0"/>
              <a:t>    pip install python-</a:t>
            </a:r>
            <a:r>
              <a:rPr lang="en-US" dirty="0" err="1"/>
              <a:t>dev</a:t>
            </a:r>
            <a:r>
              <a:rPr lang="en-US" dirty="0"/>
              <a:t> </a:t>
            </a:r>
            <a:r>
              <a:rPr lang="en-US" dirty="0" err="1"/>
              <a:t>libffi-dev</a:t>
            </a:r>
            <a:r>
              <a:rPr lang="en-US" dirty="0"/>
              <a:t> </a:t>
            </a:r>
            <a:r>
              <a:rPr lang="en-US" dirty="0" err="1"/>
              <a:t>libssl-dev</a:t>
            </a:r>
            <a:endParaRPr lang="en-US" dirty="0"/>
          </a:p>
          <a:p>
            <a:r>
              <a:rPr lang="en-US" dirty="0"/>
              <a:t>    pip install requests==2.5.3 </a:t>
            </a:r>
          </a:p>
          <a:p>
            <a:r>
              <a:rPr lang="en-US" dirty="0"/>
              <a:t>h) Install </a:t>
            </a:r>
            <a:r>
              <a:rPr lang="en-US" dirty="0" err="1"/>
              <a:t>pycrypto</a:t>
            </a:r>
            <a:r>
              <a:rPr lang="en-US" dirty="0"/>
              <a:t> via ‘pip install </a:t>
            </a:r>
            <a:r>
              <a:rPr lang="en-US" dirty="0" err="1"/>
              <a:t>pycrypto</a:t>
            </a:r>
            <a:r>
              <a:rPr lang="en-US" dirty="0"/>
              <a:t>’. You might need to build this if issues arise - see previous </a:t>
            </a:r>
            <a:r>
              <a:rPr lang="en-US" dirty="0" smtClean="0"/>
              <a:t>details in this presentation </a:t>
            </a:r>
            <a:r>
              <a:rPr lang="en-US" dirty="0"/>
              <a:t>for </a:t>
            </a:r>
            <a:r>
              <a:rPr lang="en-US" dirty="0" smtClean="0"/>
              <a:t>on </a:t>
            </a:r>
            <a:r>
              <a:rPr lang="en-US" dirty="0"/>
              <a:t>how to do that.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3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422310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Detailed what to-do information and links (</a:t>
            </a:r>
            <a:r>
              <a:rPr lang="en-US" sz="2400" dirty="0" err="1" smtClean="0"/>
              <a:t>con’t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954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) You will need to get a special “key” from your </a:t>
            </a:r>
            <a:r>
              <a:rPr lang="en-US" dirty="0" err="1" smtClean="0"/>
              <a:t>gmail</a:t>
            </a:r>
            <a:r>
              <a:rPr lang="en-US" dirty="0" smtClean="0"/>
              <a:t> account and configure it for the </a:t>
            </a:r>
            <a:r>
              <a:rPr lang="en-US" dirty="0" err="1" smtClean="0"/>
              <a:t>fill_spreadsheet</a:t>
            </a:r>
            <a:r>
              <a:rPr lang="en-US" dirty="0" smtClean="0"/>
              <a:t> program. This is the most complicated part of the Homework Crawler setup. It is detailed @ the README.md in the </a:t>
            </a:r>
            <a:r>
              <a:rPr lang="en-US" dirty="0" err="1" smtClean="0"/>
              <a:t>Google_Spreadsheet_Updater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/>
              <a:t> project @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github.com/lhale/Google_Spreadsheet_Updater.git</a:t>
            </a:r>
            <a:r>
              <a:rPr lang="en-US" dirty="0" smtClean="0"/>
              <a:t> (you should have checked out this project into a suitable area on your PC) and add this location </a:t>
            </a:r>
            <a:r>
              <a:rPr lang="en-US" dirty="0"/>
              <a:t>to the </a:t>
            </a:r>
            <a:r>
              <a:rPr lang="en-US" dirty="0" err="1"/>
              <a:t>HomeworkCrawler</a:t>
            </a:r>
            <a:r>
              <a:rPr lang="en-US" dirty="0"/>
              <a:t> </a:t>
            </a:r>
            <a:r>
              <a:rPr lang="en-US" dirty="0" smtClean="0"/>
              <a:t>project’s </a:t>
            </a:r>
            <a:r>
              <a:rPr lang="en-US" dirty="0" err="1" smtClean="0"/>
              <a:t>config</a:t>
            </a:r>
            <a:r>
              <a:rPr lang="en-US" dirty="0" smtClean="0"/>
              <a:t> file found @ ./resources/</a:t>
            </a:r>
            <a:r>
              <a:rPr lang="en-US" dirty="0" err="1" smtClean="0"/>
              <a:t>config.properties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657" y="3869783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) It seems to be we may need an installer for the crawler/filler, in order to get this mainstream. Might need to create a Selenium crawler just to orchestrate the installs (hopefully a script can do most of </a:t>
            </a:r>
            <a:r>
              <a:rPr lang="en-US" dirty="0" err="1" smtClean="0"/>
              <a:t>grabbng</a:t>
            </a:r>
            <a:r>
              <a:rPr lang="en-US" dirty="0" smtClean="0"/>
              <a:t> the </a:t>
            </a:r>
            <a:r>
              <a:rPr lang="en-US" dirty="0" err="1" smtClean="0"/>
              <a:t>git</a:t>
            </a:r>
            <a:r>
              <a:rPr lang="en-US" dirty="0" smtClean="0"/>
              <a:t> project pieces and installing in a common area.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2771" y="53340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) The ultimate would be a </a:t>
            </a:r>
            <a:r>
              <a:rPr lang="en-US" dirty="0" err="1" smtClean="0"/>
              <a:t>Saas</a:t>
            </a:r>
            <a:r>
              <a:rPr lang="en-US" dirty="0" smtClean="0"/>
              <a:t>-style web application available to all VCHS students.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127945"/>
            <a:ext cx="177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APPENDIX A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607252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Argument passing from Homework Crawler to </a:t>
            </a:r>
            <a:r>
              <a:rPr lang="en-US" sz="2400" dirty="0" err="1" smtClean="0"/>
              <a:t>fill_spreadsheet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dirty="0"/>
              <a:t>D</a:t>
            </a:r>
            <a:r>
              <a:rPr lang="en-US" dirty="0" smtClean="0"/>
              <a:t>ue to </a:t>
            </a:r>
            <a:r>
              <a:rPr lang="en-US" dirty="0"/>
              <a:t>Java runtime </a:t>
            </a:r>
            <a:r>
              <a:rPr lang="en-US" dirty="0" smtClean="0"/>
              <a:t>limitations in passing arguments to other </a:t>
            </a:r>
            <a:r>
              <a:rPr lang="en-US" dirty="0" err="1" smtClean="0"/>
              <a:t>executables</a:t>
            </a:r>
            <a:r>
              <a:rPr lang="en-US" dirty="0" smtClean="0"/>
              <a:t> and access to other directories, a couple of adapters are required to condition the arguments to be correctly consumed. On Windows, Java is only allowed to open &amp; execute a CMD window.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2286000"/>
            <a:ext cx="2286000" cy="8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Homework Crawler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0758" y="5668229"/>
            <a:ext cx="224624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fill_spreadsheet.py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3577771"/>
            <a:ext cx="29718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runSpreadsheetUpdater.sh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2857" y="4648200"/>
            <a:ext cx="224624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etopts.py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0" y="2609004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bash &lt;</a:t>
            </a:r>
            <a:r>
              <a:rPr lang="en-US" dirty="0" err="1" smtClean="0"/>
              <a:t>rsu</a:t>
            </a:r>
            <a:r>
              <a:rPr lang="en-US" dirty="0" smtClean="0"/>
              <a:t>&gt; python &lt;</a:t>
            </a:r>
            <a:r>
              <a:rPr lang="en-US" dirty="0" err="1" smtClean="0"/>
              <a:t>getopts_loc</a:t>
            </a:r>
            <a:r>
              <a:rPr lang="en-US" dirty="0" smtClean="0"/>
              <a:t>&gt; &lt;</a:t>
            </a:r>
            <a:r>
              <a:rPr lang="en-US" dirty="0" err="1" smtClean="0"/>
              <a:t>sprd_sht_nm</a:t>
            </a:r>
            <a:r>
              <a:rPr lang="en-US" dirty="0" smtClean="0"/>
              <a:t>&gt; &lt;</a:t>
            </a:r>
            <a:r>
              <a:rPr lang="en-US" dirty="0" err="1" smtClean="0"/>
              <a:t>wrk_sht_nm</a:t>
            </a:r>
            <a:r>
              <a:rPr lang="en-US" dirty="0" smtClean="0"/>
              <a:t>&gt; &lt;date&gt; “&lt;</a:t>
            </a:r>
            <a:r>
              <a:rPr lang="en-US" dirty="0" err="1" smtClean="0"/>
              <a:t>class_nm</a:t>
            </a:r>
            <a:r>
              <a:rPr lang="en-US" dirty="0" smtClean="0"/>
              <a:t>&gt;,&lt;</a:t>
            </a:r>
            <a:r>
              <a:rPr lang="en-US" dirty="0" err="1" smtClean="0"/>
              <a:t>hw_date</a:t>
            </a:r>
            <a:r>
              <a:rPr lang="en-US" dirty="0" smtClean="0"/>
              <a:t>&gt;,&lt;</a:t>
            </a:r>
            <a:r>
              <a:rPr lang="en-US" dirty="0" err="1" smtClean="0"/>
              <a:t>hw</a:t>
            </a:r>
            <a:r>
              <a:rPr lang="en-US" dirty="0" smtClean="0"/>
              <a:t> item&gt;,&lt;</a:t>
            </a:r>
            <a:r>
              <a:rPr lang="en-US" dirty="0" err="1" smtClean="0"/>
              <a:t>due_date</a:t>
            </a:r>
            <a:r>
              <a:rPr lang="en-US" dirty="0" smtClean="0"/>
              <a:t>&gt;,&lt;status&gt;,&lt;submission&gt;,&lt;comment&gt;”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85978" y="3167342"/>
            <a:ext cx="4110" cy="410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90088" y="3372556"/>
            <a:ext cx="1634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24224" y="4201828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ython &lt;</a:t>
            </a:r>
            <a:r>
              <a:rPr lang="en-US" dirty="0" err="1" smtClean="0"/>
              <a:t>getopts_loc</a:t>
            </a:r>
            <a:r>
              <a:rPr lang="en-US" dirty="0" smtClean="0"/>
              <a:t>&gt; “</a:t>
            </a:r>
            <a:r>
              <a:rPr lang="en-US" dirty="0" err="1" smtClean="0"/>
              <a:t>sprd_sht_nm</a:t>
            </a:r>
            <a:r>
              <a:rPr lang="en-US" dirty="0" smtClean="0"/>
              <a:t>” “</a:t>
            </a:r>
            <a:r>
              <a:rPr lang="en-US" dirty="0" err="1" smtClean="0"/>
              <a:t>wrk_sht_nm</a:t>
            </a:r>
            <a:r>
              <a:rPr lang="en-US" dirty="0" smtClean="0"/>
              <a:t>” “date” “</a:t>
            </a:r>
            <a:r>
              <a:rPr lang="en-US" dirty="0" err="1" smtClean="0"/>
              <a:t>class_nm</a:t>
            </a:r>
            <a:r>
              <a:rPr lang="en-US" dirty="0" smtClean="0"/>
              <a:t>” “</a:t>
            </a:r>
            <a:r>
              <a:rPr lang="en-US" dirty="0" err="1" smtClean="0"/>
              <a:t>hw_date</a:t>
            </a:r>
            <a:r>
              <a:rPr lang="en-US" dirty="0" smtClean="0"/>
              <a:t>” “</a:t>
            </a:r>
            <a:r>
              <a:rPr lang="en-US" dirty="0" err="1" smtClean="0"/>
              <a:t>hw</a:t>
            </a:r>
            <a:r>
              <a:rPr lang="en-US" dirty="0" smtClean="0"/>
              <a:t> item” “</a:t>
            </a:r>
            <a:r>
              <a:rPr lang="en-US" dirty="0" err="1" smtClean="0"/>
              <a:t>due_date</a:t>
            </a:r>
            <a:r>
              <a:rPr lang="en-US" dirty="0" smtClean="0"/>
              <a:t>” “status” “submission” “comment”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481868" y="4204629"/>
            <a:ext cx="4110" cy="410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4427101"/>
            <a:ext cx="1634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5253335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sprd_sht_nm</a:t>
            </a:r>
            <a:r>
              <a:rPr lang="en-US" dirty="0" smtClean="0"/>
              <a:t>” “</a:t>
            </a:r>
            <a:r>
              <a:rPr lang="en-US" dirty="0" err="1" smtClean="0"/>
              <a:t>wrk_sht_nm</a:t>
            </a:r>
            <a:r>
              <a:rPr lang="en-US" dirty="0" smtClean="0"/>
              <a:t>” “date” “</a:t>
            </a:r>
            <a:r>
              <a:rPr lang="en-US" dirty="0" err="1" smtClean="0"/>
              <a:t>class_nm</a:t>
            </a:r>
            <a:r>
              <a:rPr lang="en-US" dirty="0" smtClean="0"/>
              <a:t>” “</a:t>
            </a:r>
            <a:r>
              <a:rPr lang="en-US" dirty="0" err="1" smtClean="0"/>
              <a:t>hw_date</a:t>
            </a:r>
            <a:r>
              <a:rPr lang="en-US" dirty="0" smtClean="0"/>
              <a:t>” “</a:t>
            </a:r>
            <a:r>
              <a:rPr lang="en-US" dirty="0" err="1" smtClean="0"/>
              <a:t>hw</a:t>
            </a:r>
            <a:r>
              <a:rPr lang="en-US" dirty="0" smtClean="0"/>
              <a:t> item” “</a:t>
            </a:r>
            <a:r>
              <a:rPr lang="en-US" dirty="0" err="1" smtClean="0"/>
              <a:t>due_date</a:t>
            </a:r>
            <a:r>
              <a:rPr lang="en-US" dirty="0" smtClean="0"/>
              <a:t>” “status” “submission” “comment”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484263" y="5257800"/>
            <a:ext cx="4110" cy="410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0" y="5470515"/>
            <a:ext cx="1634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24400" y="2047004"/>
            <a:ext cx="237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Arguments passed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56910" y="3697905"/>
            <a:ext cx="538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(Intermediary between Java, the OS and Python</a:t>
            </a:r>
            <a:r>
              <a:rPr lang="en-US" dirty="0"/>
              <a:t>)</a:t>
            </a:r>
          </a:p>
        </p:txBody>
      </p:sp>
      <p:cxnSp>
        <p:nvCxnSpPr>
          <p:cNvPr id="24" name="Straight Arrow Connector 23"/>
          <p:cNvCxnSpPr>
            <a:stCxn id="23" idx="1"/>
            <a:endCxn id="6" idx="3"/>
          </p:cNvCxnSpPr>
          <p:nvPr/>
        </p:nvCxnSpPr>
        <p:spPr>
          <a:xfrm flipH="1">
            <a:off x="3352800" y="3882571"/>
            <a:ext cx="404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38100" y="627854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Where</a:t>
            </a:r>
            <a:r>
              <a:rPr lang="en-US" sz="1600" dirty="0" smtClean="0"/>
              <a:t>: </a:t>
            </a:r>
            <a:r>
              <a:rPr lang="en-US" sz="1600" dirty="0" err="1" smtClean="0"/>
              <a:t>rsu</a:t>
            </a:r>
            <a:r>
              <a:rPr lang="en-US" sz="1600" dirty="0" smtClean="0"/>
              <a:t>=runSpreadsheetUpdater.sh, </a:t>
            </a:r>
            <a:r>
              <a:rPr lang="en-US" sz="1600" dirty="0" err="1" smtClean="0"/>
              <a:t>getopts_loc</a:t>
            </a:r>
            <a:r>
              <a:rPr lang="en-US" sz="1600" dirty="0" smtClean="0"/>
              <a:t>=full pathname to getopts.py,  </a:t>
            </a:r>
            <a:r>
              <a:rPr lang="en-US" sz="1600" dirty="0" err="1" smtClean="0"/>
              <a:t>sprd_sht_nm</a:t>
            </a:r>
            <a:r>
              <a:rPr lang="en-US" sz="1600" dirty="0" smtClean="0"/>
              <a:t>=user’s Google spreadsheet name, </a:t>
            </a:r>
            <a:r>
              <a:rPr lang="en-US" sz="1600" dirty="0" err="1" smtClean="0"/>
              <a:t>wrk_sht_nm</a:t>
            </a:r>
            <a:r>
              <a:rPr lang="en-US" sz="1600" dirty="0" smtClean="0"/>
              <a:t>=current </a:t>
            </a:r>
            <a:r>
              <a:rPr lang="en-US" sz="1600" dirty="0" err="1" smtClean="0"/>
              <a:t>month_day</a:t>
            </a:r>
            <a:r>
              <a:rPr lang="en-US" sz="1600" dirty="0" smtClean="0"/>
              <a:t> worksheet name</a:t>
            </a:r>
            <a:endParaRPr lang="en-US" sz="1600" dirty="0"/>
          </a:p>
        </p:txBody>
      </p:sp>
      <p:sp>
        <p:nvSpPr>
          <p:cNvPr id="30" name="Arc 29"/>
          <p:cNvSpPr/>
          <p:nvPr/>
        </p:nvSpPr>
        <p:spPr>
          <a:xfrm flipH="1">
            <a:off x="152398" y="3882571"/>
            <a:ext cx="457201" cy="2090458"/>
          </a:xfrm>
          <a:prstGeom prst="arc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flipH="1" flipV="1">
            <a:off x="152399" y="3882571"/>
            <a:ext cx="457200" cy="2090458"/>
          </a:xfrm>
          <a:prstGeom prst="arc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-347898" y="5285849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4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127945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APPENDIX B</a:t>
            </a:r>
            <a:endParaRPr lang="en-US" sz="2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589610"/>
            <a:ext cx="8001000" cy="93439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US" dirty="0" smtClean="0">
                <a:effectLst/>
              </a:rPr>
              <a:t>Videos?</a:t>
            </a:r>
            <a:endParaRPr 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764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We’ve recorded a video to show how it all works on a Windows PC. You can view it </a:t>
            </a:r>
            <a:r>
              <a:rPr lang="en-US" sz="2400" dirty="0"/>
              <a:t>@ https://youtu.be/7b8UXfV089w</a:t>
            </a:r>
          </a:p>
        </p:txBody>
      </p:sp>
    </p:spTree>
    <p:extLst>
      <p:ext uri="{BB962C8B-B14F-4D97-AF65-F5344CB8AC3E}">
        <p14:creationId xmlns:p14="http://schemas.microsoft.com/office/powerpoint/2010/main" val="199887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6512511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What are the Issues ?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143000"/>
            <a:ext cx="8077200" cy="3124200"/>
          </a:xfrm>
        </p:spPr>
        <p:txBody>
          <a:bodyPr/>
          <a:lstStyle/>
          <a:p>
            <a:r>
              <a:rPr lang="en-US" smtClean="0"/>
              <a:t>Biggest challenge: Using the learn.vcs student Powerschool  portal to keep track of all homework and when it’s due.</a:t>
            </a:r>
          </a:p>
          <a:p>
            <a:r>
              <a:rPr lang="en-US" smtClean="0"/>
              <a:t>Not having a good dashboard, where all pending homework is viewable on a single online page (a calendar would be great)</a:t>
            </a:r>
          </a:p>
          <a:p>
            <a:r>
              <a:rPr lang="en-US" smtClean="0"/>
              <a:t>No single page showing every homework item for every class with the due date attached</a:t>
            </a:r>
          </a:p>
          <a:p>
            <a:r>
              <a:rPr lang="en-US" smtClean="0"/>
              <a:t> No single page showing homework progress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4214397"/>
            <a:ext cx="6512511" cy="762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en-US" dirty="0">
                <a:effectLst/>
              </a:rPr>
              <a:t>What are the </a:t>
            </a:r>
            <a:r>
              <a:rPr lang="en-US" dirty="0" smtClean="0">
                <a:effectLst/>
              </a:rPr>
              <a:t>Impacts?</a:t>
            </a:r>
            <a:endParaRPr lang="en-US" dirty="0">
              <a:effectLst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4947822"/>
            <a:ext cx="8077200" cy="154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Student’s grades suffer due to missing deadlines</a:t>
            </a:r>
          </a:p>
          <a:p>
            <a:r>
              <a:rPr lang="en-US" dirty="0" smtClean="0"/>
              <a:t>Takes time wandering through the student portal</a:t>
            </a:r>
          </a:p>
          <a:p>
            <a:r>
              <a:rPr lang="en-US" dirty="0" smtClean="0"/>
              <a:t>Homework due dates are opaque to parents</a:t>
            </a:r>
          </a:p>
        </p:txBody>
      </p:sp>
    </p:spTree>
    <p:extLst>
      <p:ext uri="{BB962C8B-B14F-4D97-AF65-F5344CB8AC3E}">
        <p14:creationId xmlns:p14="http://schemas.microsoft.com/office/powerpoint/2010/main" val="308342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010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effectLst/>
              </a:rPr>
              <a:t>The Solution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8077200" cy="5105400"/>
          </a:xfrm>
        </p:spPr>
        <p:txBody>
          <a:bodyPr/>
          <a:lstStyle/>
          <a:p>
            <a:r>
              <a:rPr lang="en-US" dirty="0" smtClean="0"/>
              <a:t>Automated software application that crawls the student’s Moodle portal and places each homework item in a Google spreadsheet.</a:t>
            </a:r>
          </a:p>
          <a:p>
            <a:r>
              <a:rPr lang="en-US" dirty="0" smtClean="0"/>
              <a:t>Spreadsheet has worksheets corresponding to the day the crawler was run.</a:t>
            </a:r>
          </a:p>
          <a:p>
            <a:r>
              <a:rPr lang="en-US" dirty="0" smtClean="0"/>
              <a:t>Worksheet has columns for Class name, assignment date, description of homework item, its due date, completion status, yes/no status and lastly for comments.</a:t>
            </a:r>
          </a:p>
          <a:p>
            <a:r>
              <a:rPr lang="en-US" dirty="0" smtClean="0"/>
              <a:t>Each worksheet row associated with one homework item</a:t>
            </a:r>
          </a:p>
          <a:p>
            <a:r>
              <a:rPr lang="en-US" dirty="0" smtClean="0"/>
              <a:t>For each worksheet, Homework crawler looks back a few days and forward into tomorrow</a:t>
            </a:r>
          </a:p>
          <a:p>
            <a:r>
              <a:rPr lang="en-US" dirty="0" smtClean="0"/>
              <a:t>Secure method of storing Moodle info and Google Docs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2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010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effectLst/>
              </a:rPr>
              <a:t>Flow Chart</a:t>
            </a:r>
            <a:endParaRPr lang="en-US" dirty="0">
              <a:effectLst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58035" y="2736616"/>
            <a:ext cx="3352799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Crawl all recent class assignments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58035" y="1524000"/>
            <a:ext cx="3352800" cy="6857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Connect to learn.vcs.net portal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4334435" y="2209799"/>
            <a:ext cx="0" cy="526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658035" y="5105400"/>
            <a:ext cx="3352799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Populate Google spreadsheet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58035" y="3959106"/>
            <a:ext cx="3352799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Relay assignment info to Spreadsheet Filler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52363" y="3346215"/>
            <a:ext cx="0" cy="612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4334434" y="4568706"/>
            <a:ext cx="1" cy="536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15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effectLst/>
              </a:rPr>
              <a:t>Crawler Spreadsheet Example</a:t>
            </a:r>
            <a:endParaRPr lang="en-US" dirty="0"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647"/>
            <a:ext cx="9144000" cy="4475706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256" y="2590800"/>
            <a:ext cx="1195386" cy="121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63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US" sz="3600" dirty="0" smtClean="0">
                <a:effectLst/>
              </a:rPr>
              <a:t>Design Criteria and Constraints</a:t>
            </a:r>
            <a:endParaRPr lang="en-US" sz="3600" dirty="0"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143000" y="762000"/>
            <a:ext cx="64008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Using limited number of actual student’s portal accounts</a:t>
            </a:r>
          </a:p>
          <a:p>
            <a:r>
              <a:rPr lang="en-US" dirty="0" smtClean="0"/>
              <a:t>Operate crawler locally on a PC (instead of website)</a:t>
            </a:r>
          </a:p>
          <a:p>
            <a:r>
              <a:rPr lang="en-US" dirty="0"/>
              <a:t>G</a:t>
            </a:r>
            <a:r>
              <a:rPr lang="en-US" dirty="0" smtClean="0"/>
              <a:t>oogle limitations on number of rows inserted into worksheet</a:t>
            </a:r>
          </a:p>
          <a:p>
            <a:r>
              <a:rPr lang="en-US" dirty="0" smtClean="0"/>
              <a:t>Student credentials in the clear (instead of encrypted)</a:t>
            </a:r>
          </a:p>
          <a:p>
            <a:r>
              <a:rPr lang="en-US" dirty="0" smtClean="0"/>
              <a:t>Moodle lacks consistent date and assignment formats (teachers can free-form anything)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29609" y="2910400"/>
            <a:ext cx="2286000" cy="8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Homework Crawler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334540" y="2302529"/>
            <a:ext cx="224624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Config.properties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199" y="609600"/>
            <a:ext cx="2662217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CredentialEncrypter.py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96000" y="533400"/>
            <a:ext cx="2723322" cy="11231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PowerSchool class links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lasses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lesson plans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3" idx="0"/>
          </p:cNvCxnSpPr>
          <p:nvPr/>
        </p:nvCxnSpPr>
        <p:spPr>
          <a:xfrm>
            <a:off x="7457661" y="1656521"/>
            <a:ext cx="0" cy="646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90600" y="1772478"/>
            <a:ext cx="1219201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cred.txt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 flipH="1">
            <a:off x="1600201" y="1295400"/>
            <a:ext cx="188107" cy="477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65821" y="1383268"/>
            <a:ext cx="265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VCHS </a:t>
            </a:r>
            <a:r>
              <a:rPr lang="en-US" dirty="0" err="1" smtClean="0"/>
              <a:t>Username,password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316358" y="4697121"/>
            <a:ext cx="224624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fill_spreadsheet.py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7627" y="4693808"/>
            <a:ext cx="224624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Client_secret.json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5" idx="1"/>
            <a:endCxn id="26" idx="3"/>
          </p:cNvCxnSpPr>
          <p:nvPr/>
        </p:nvCxnSpPr>
        <p:spPr>
          <a:xfrm flipH="1" flipV="1">
            <a:off x="2633869" y="4998608"/>
            <a:ext cx="682489" cy="3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98097" y="4697121"/>
            <a:ext cx="224624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Google spreadsheet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5" idx="3"/>
            <a:endCxn id="34" idx="1"/>
          </p:cNvCxnSpPr>
          <p:nvPr/>
        </p:nvCxnSpPr>
        <p:spPr>
          <a:xfrm>
            <a:off x="5562600" y="5001921"/>
            <a:ext cx="7354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73849" y="4998608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88037" y="1752600"/>
            <a:ext cx="109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links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35227" y="2286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77947" y="22197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2" idx="2"/>
            <a:endCxn id="25" idx="0"/>
          </p:cNvCxnSpPr>
          <p:nvPr/>
        </p:nvCxnSpPr>
        <p:spPr>
          <a:xfrm flipH="1">
            <a:off x="4439479" y="3791742"/>
            <a:ext cx="33130" cy="905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3310" y="4048629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invokes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616936" y="5118742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334540" y="3486942"/>
            <a:ext cx="224624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 driver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9" idx="0"/>
            <a:endCxn id="3" idx="2"/>
          </p:cNvCxnSpPr>
          <p:nvPr/>
        </p:nvCxnSpPr>
        <p:spPr>
          <a:xfrm flipV="1">
            <a:off x="7457661" y="2912129"/>
            <a:ext cx="0" cy="574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23922" y="2996539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2" idx="1"/>
            <a:endCxn id="13" idx="3"/>
          </p:cNvCxnSpPr>
          <p:nvPr/>
        </p:nvCxnSpPr>
        <p:spPr>
          <a:xfrm flipH="1" flipV="1">
            <a:off x="2209801" y="2115378"/>
            <a:ext cx="1119808" cy="1235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06518" y="2548558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reads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2" idx="0"/>
            <a:endCxn id="8" idx="1"/>
          </p:cNvCxnSpPr>
          <p:nvPr/>
        </p:nvCxnSpPr>
        <p:spPr>
          <a:xfrm flipV="1">
            <a:off x="4472609" y="1094961"/>
            <a:ext cx="1623391" cy="1815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89768" y="2222296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crawls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235226" y="4236608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105940" y="3181205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2842246" y="3365871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5227" y="5454134"/>
            <a:ext cx="89354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Use </a:t>
            </a:r>
            <a:r>
              <a:rPr lang="en-US" dirty="0" err="1" smtClean="0"/>
              <a:t>CredentialEncrypter</a:t>
            </a:r>
            <a:r>
              <a:rPr lang="en-US" dirty="0" smtClean="0"/>
              <a:t> to encrypt your VCHS PowerSchool credentials, </a:t>
            </a:r>
          </a:p>
          <a:p>
            <a:pPr marL="342900" indent="-342900">
              <a:buAutoNum type="arabicParenR"/>
            </a:pPr>
            <a:r>
              <a:rPr lang="en-US" dirty="0" smtClean="0"/>
              <a:t>Follow the </a:t>
            </a:r>
            <a:r>
              <a:rPr lang="en-US" dirty="0" err="1" smtClean="0"/>
              <a:t>SpreadsheetUpdater</a:t>
            </a:r>
            <a:r>
              <a:rPr lang="en-US" dirty="0" smtClean="0"/>
              <a:t> README to get your Google credentials</a:t>
            </a:r>
          </a:p>
          <a:p>
            <a:pPr marL="342900" indent="-342900">
              <a:buAutoNum type="arabicParenR"/>
            </a:pPr>
            <a:r>
              <a:rPr lang="en-US" dirty="0" smtClean="0"/>
              <a:t>Follow the above instructions to capture your class IDs -&gt; </a:t>
            </a:r>
            <a:r>
              <a:rPr lang="en-US" dirty="0" err="1" smtClean="0"/>
              <a:t>config.properties</a:t>
            </a:r>
            <a:endParaRPr lang="en-US" dirty="0" smtClean="0"/>
          </a:p>
          <a:p>
            <a:pPr marL="342900" indent="-342900">
              <a:buFontTx/>
              <a:buAutoNum type="arabicParenR"/>
            </a:pPr>
            <a:r>
              <a:rPr lang="en-US" dirty="0" smtClean="0"/>
              <a:t>Download and install the Chrome Selenium driver, location -&gt; </a:t>
            </a:r>
            <a:r>
              <a:rPr lang="en-US" dirty="0" err="1" smtClean="0"/>
              <a:t>config.properties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After installing Java 7/8, run the homework crawler per the README instructions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2" idx="3"/>
            <a:endCxn id="3" idx="1"/>
          </p:cNvCxnSpPr>
          <p:nvPr/>
        </p:nvCxnSpPr>
        <p:spPr>
          <a:xfrm flipV="1">
            <a:off x="5615609" y="2607329"/>
            <a:ext cx="718931" cy="743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" idx="3"/>
            <a:endCxn id="49" idx="1"/>
          </p:cNvCxnSpPr>
          <p:nvPr/>
        </p:nvCxnSpPr>
        <p:spPr>
          <a:xfrm>
            <a:off x="5615609" y="3351071"/>
            <a:ext cx="718931" cy="440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16457" y="367067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invokes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01486" y="43934"/>
            <a:ext cx="4258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Top level component diagram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673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599"/>
            <a:ext cx="8171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Detailed what to-do information and links (Windows-only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954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To download the </a:t>
            </a:r>
            <a:r>
              <a:rPr lang="en-US" dirty="0" err="1" smtClean="0">
                <a:solidFill>
                  <a:schemeClr val="tx1"/>
                </a:solidFill>
              </a:rPr>
              <a:t>CredentialEncrypter</a:t>
            </a:r>
            <a:r>
              <a:rPr lang="en-US" dirty="0"/>
              <a:t> </a:t>
            </a:r>
            <a:r>
              <a:rPr lang="en-US" dirty="0" smtClean="0"/>
              <a:t>program, go to </a:t>
            </a:r>
            <a:r>
              <a:rPr lang="en-US" dirty="0">
                <a:hlinkClick r:id="rId2"/>
              </a:rPr>
              <a:t>https://github.com/tthale/Python-Encrypter.git</a:t>
            </a:r>
            <a:r>
              <a:rPr lang="en-US" dirty="0" smtClean="0"/>
              <a:t> and put it in  a “Credential </a:t>
            </a:r>
            <a:r>
              <a:rPr lang="en-US" dirty="0" err="1" smtClean="0"/>
              <a:t>Encrypter</a:t>
            </a:r>
            <a:r>
              <a:rPr lang="en-US" dirty="0" smtClean="0"/>
              <a:t>” subdirectory on our system. This program is used to obfuscate your Google </a:t>
            </a:r>
            <a:r>
              <a:rPr lang="en-US" dirty="0" err="1" smtClean="0"/>
              <a:t>gmail</a:t>
            </a:r>
            <a:r>
              <a:rPr lang="en-US" dirty="0" smtClean="0"/>
              <a:t> credentials from prying eyes. You will also need to install the </a:t>
            </a:r>
            <a:r>
              <a:rPr lang="en-US" dirty="0" err="1" smtClean="0"/>
              <a:t>PyCrypto</a:t>
            </a:r>
            <a:r>
              <a:rPr lang="en-US" dirty="0" smtClean="0"/>
              <a:t> encryption library by running ‘pip install </a:t>
            </a:r>
            <a:r>
              <a:rPr lang="en-US" dirty="0" err="1" smtClean="0"/>
              <a:t>pycrypto</a:t>
            </a:r>
            <a:r>
              <a:rPr lang="en-US" dirty="0" smtClean="0"/>
              <a:t>’. If you run into problems when installing this library, you may need to download, build and install </a:t>
            </a:r>
            <a:r>
              <a:rPr lang="en-US" dirty="0" err="1" smtClean="0"/>
              <a:t>PyCrypto</a:t>
            </a:r>
            <a:r>
              <a:rPr lang="en-US" dirty="0" smtClean="0"/>
              <a:t> @ </a:t>
            </a:r>
            <a:r>
              <a:rPr lang="en-US" dirty="0" smtClean="0">
                <a:hlinkClick r:id="rId3"/>
              </a:rPr>
              <a:t>https://pypi.org/project/pycrypto/</a:t>
            </a:r>
            <a:r>
              <a:rPr lang="en-US" dirty="0" smtClean="0"/>
              <a:t>. If you STILL are running into problems (on Windows systems), then go to </a:t>
            </a:r>
            <a:r>
              <a:rPr lang="en-US" dirty="0" smtClean="0">
                <a:hlinkClick r:id="rId4"/>
              </a:rPr>
              <a:t>http://www.voidspace.org.uk/python/modules.shtml#pycrypto</a:t>
            </a:r>
            <a:r>
              <a:rPr lang="en-US" dirty="0" smtClean="0"/>
              <a:t> and match your OS version and your Python version with a matching </a:t>
            </a:r>
            <a:r>
              <a:rPr lang="en-US" dirty="0" err="1" smtClean="0"/>
              <a:t>PyCrypto</a:t>
            </a:r>
            <a:r>
              <a:rPr lang="en-US" dirty="0" smtClean="0"/>
              <a:t> version found here.</a:t>
            </a:r>
          </a:p>
          <a:p>
            <a:pPr marL="342900" indent="-342900">
              <a:buAutoNum type="arabicParenR"/>
            </a:pPr>
            <a:r>
              <a:rPr lang="en-US" dirty="0" smtClean="0"/>
              <a:t>To download the Google Spreadsheet Updater, go </a:t>
            </a:r>
            <a:r>
              <a:rPr lang="en-US" dirty="0"/>
              <a:t>to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github.com/tthale/Google_Spreadsheet_Updater</a:t>
            </a:r>
            <a:r>
              <a:rPr lang="en-US" dirty="0" smtClean="0"/>
              <a:t> and put </a:t>
            </a:r>
            <a:r>
              <a:rPr lang="en-US" dirty="0"/>
              <a:t>it in a </a:t>
            </a:r>
            <a:r>
              <a:rPr lang="en-US" dirty="0" err="1" smtClean="0"/>
              <a:t>Google_Spreadsheet_Updater</a:t>
            </a:r>
            <a:r>
              <a:rPr lang="en-US" dirty="0" smtClean="0"/>
              <a:t> subdirectory on your system.</a:t>
            </a:r>
          </a:p>
          <a:p>
            <a:pPr marL="342900" indent="-342900">
              <a:buAutoNum type="arabicParenR"/>
            </a:pPr>
            <a:r>
              <a:rPr lang="en-US" dirty="0" smtClean="0"/>
              <a:t>Download the Windows Chrome Selenium </a:t>
            </a:r>
            <a:r>
              <a:rPr lang="en-US" dirty="0"/>
              <a:t>driver @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chromedriver.chromium.org/downloads</a:t>
            </a:r>
            <a:r>
              <a:rPr lang="en-US" dirty="0" smtClean="0"/>
              <a:t>. Be sure to match your version of your Chrome browser to this driver. Install this driver in a location you’ll remember (since the </a:t>
            </a:r>
            <a:r>
              <a:rPr lang="en-US" dirty="0"/>
              <a:t>location </a:t>
            </a:r>
            <a:r>
              <a:rPr lang="en-US" dirty="0" smtClean="0"/>
              <a:t>needs to be configured with the Homework Crawler)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93281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Detailed what to-do information and links (</a:t>
            </a:r>
            <a:r>
              <a:rPr lang="en-US" sz="2400" dirty="0" err="1" smtClean="0"/>
              <a:t>con’t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3743" y="990600"/>
            <a:ext cx="845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There's several components that need to be installed to get the Java-based Homework Crawler to interact correctly with the Python-based components of the Google Spreadsheet Filler application. In between, there are more shell and Python adapters performing the necessary argument processing for the two major halves.</a:t>
            </a:r>
          </a:p>
          <a:p>
            <a:endParaRPr lang="en" dirty="0"/>
          </a:p>
          <a:p>
            <a:r>
              <a:rPr lang="en-US" dirty="0"/>
              <a:t>a) Install JVM - </a:t>
            </a:r>
            <a:r>
              <a:rPr lang="en-US" dirty="0" smtClean="0"/>
              <a:t>minimum </a:t>
            </a:r>
            <a:r>
              <a:rPr lang="en-US" dirty="0"/>
              <a:t>version 8, @  </a:t>
            </a:r>
            <a:r>
              <a:rPr lang="en-US" dirty="0">
                <a:hlinkClick r:id="rId2"/>
              </a:rPr>
              <a:t>https://www.java.com/en/download/ (check if already installed by executing java --version)</a:t>
            </a:r>
          </a:p>
          <a:p>
            <a:r>
              <a:rPr lang="en-US" dirty="0"/>
              <a:t>b) Optionally, check out the </a:t>
            </a:r>
            <a:r>
              <a:rPr lang="en-US" dirty="0" err="1"/>
              <a:t>HomeworkCrawler</a:t>
            </a:r>
            <a:r>
              <a:rPr lang="en-US" dirty="0"/>
              <a:t> project @ </a:t>
            </a:r>
            <a:r>
              <a:rPr lang="en-US" dirty="0">
                <a:hlinkClick r:id="rId3"/>
              </a:rPr>
              <a:t>https://github.com/lhale/VCHS_HomeworkCrawler.git (that will cover the executable HomeworkCrawler.jar file and the runSpreadsheetUpdater.sh adapter program .</a:t>
            </a:r>
          </a:p>
          <a:p>
            <a:r>
              <a:rPr lang="en-US" dirty="0"/>
              <a:t>c) Install </a:t>
            </a:r>
            <a:r>
              <a:rPr lang="en-US" dirty="0" err="1"/>
              <a:t>Git</a:t>
            </a:r>
            <a:r>
              <a:rPr lang="en-US" dirty="0"/>
              <a:t> bash @ </a:t>
            </a:r>
            <a:r>
              <a:rPr lang="en-US" dirty="0">
                <a:hlinkClick r:id="rId4"/>
              </a:rPr>
              <a:t>https://git-scm.com/downloads</a:t>
            </a:r>
          </a:p>
          <a:p>
            <a:r>
              <a:rPr lang="en-US" dirty="0"/>
              <a:t>d) Install Python - minimum version 2.7.14 </a:t>
            </a:r>
            <a:r>
              <a:rPr lang="en-US" dirty="0" smtClean="0"/>
              <a:t>@ </a:t>
            </a:r>
            <a:r>
              <a:rPr lang="en-US" dirty="0" smtClean="0">
                <a:hlinkClick r:id="rId5"/>
              </a:rPr>
              <a:t>https://python.org</a:t>
            </a:r>
            <a:r>
              <a:rPr lang="en-US" dirty="0" smtClean="0"/>
              <a:t> (check </a:t>
            </a:r>
            <a:r>
              <a:rPr lang="en-US" dirty="0"/>
              <a:t>if already installed by executing python --version)</a:t>
            </a:r>
          </a:p>
          <a:p>
            <a:r>
              <a:rPr lang="en-US" dirty="0"/>
              <a:t>e) Install pip via instructions @ </a:t>
            </a:r>
            <a:r>
              <a:rPr lang="en-US" dirty="0">
                <a:hlinkClick r:id="rId6"/>
              </a:rPr>
              <a:t>https://www.makeuseof.com/tag/install-pip-for-python/ and verify it's installed in the Scripts subdirectory of where your Python is installed (which means this subdirectory should be in your system's PATH</a:t>
            </a:r>
            <a:r>
              <a:rPr lang="en-US" dirty="0" smtClean="0">
                <a:hlinkClick r:id="rId6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7977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117271</TotalTime>
  <Words>1239</Words>
  <Application>Microsoft Office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Slipstream</vt:lpstr>
      <vt:lpstr>PowerPoint Presentation</vt:lpstr>
      <vt:lpstr>What are the Issues ?</vt:lpstr>
      <vt:lpstr>The Solution</vt:lpstr>
      <vt:lpstr>Flow Chart</vt:lpstr>
      <vt:lpstr>Crawler Spreadsheet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Hale</dc:creator>
  <cp:lastModifiedBy>Larry Hale</cp:lastModifiedBy>
  <cp:revision>48</cp:revision>
  <dcterms:created xsi:type="dcterms:W3CDTF">2018-08-19T20:38:38Z</dcterms:created>
  <dcterms:modified xsi:type="dcterms:W3CDTF">2020-01-04T18:34:52Z</dcterms:modified>
</cp:coreProperties>
</file>