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53" r:id="rId2"/>
    <p:sldId id="354" r:id="rId3"/>
    <p:sldId id="440" r:id="rId4"/>
    <p:sldId id="441" r:id="rId5"/>
    <p:sldId id="442" r:id="rId6"/>
    <p:sldId id="444" r:id="rId7"/>
    <p:sldId id="443" r:id="rId8"/>
    <p:sldId id="445" r:id="rId9"/>
    <p:sldId id="446" r:id="rId10"/>
    <p:sldId id="447" r:id="rId11"/>
    <p:sldId id="448" r:id="rId12"/>
    <p:sldId id="449" r:id="rId13"/>
    <p:sldId id="450" r:id="rId14"/>
    <p:sldId id="451" r:id="rId15"/>
    <p:sldId id="452" r:id="rId16"/>
    <p:sldId id="453" r:id="rId17"/>
    <p:sldId id="454" r:id="rId18"/>
    <p:sldId id="455" r:id="rId19"/>
    <p:sldId id="456" r:id="rId20"/>
    <p:sldId id="457" r:id="rId21"/>
    <p:sldId id="459" r:id="rId22"/>
    <p:sldId id="460" r:id="rId23"/>
    <p:sldId id="461" r:id="rId24"/>
    <p:sldId id="458" r:id="rId25"/>
    <p:sldId id="462" r:id="rId26"/>
    <p:sldId id="466" r:id="rId27"/>
    <p:sldId id="463" r:id="rId28"/>
    <p:sldId id="464" r:id="rId29"/>
    <p:sldId id="465" r:id="rId30"/>
    <p:sldId id="467" r:id="rId3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571AB-DB6A-4278-BE93-A6EDE4FC4293}" type="datetimeFigureOut">
              <a:rPr lang="en-PK" smtClean="0"/>
              <a:t>26/09/2023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ACD94-295C-4909-B246-6AE25C13C5FF}" type="slidenum">
              <a:rPr lang="en-PK" smtClean="0"/>
              <a:t>‹#›</a:t>
            </a:fld>
            <a:endParaRPr lang="en-PK"/>
          </a:p>
        </p:txBody>
      </p:sp>
    </p:spTree>
    <p:extLst>
      <p:ext uri="{BB962C8B-B14F-4D97-AF65-F5344CB8AC3E}">
        <p14:creationId xmlns:p14="http://schemas.microsoft.com/office/powerpoint/2010/main" val="395597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0340211"/>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1666167"/>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744515"/>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6324990"/>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4316069"/>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2183191"/>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2867362"/>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5314904"/>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0754775"/>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2434523"/>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0419108"/>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3000">
              <a:srgbClr val="92D050"/>
            </a:gs>
            <a:gs pos="0">
              <a:schemeClr val="accent1">
                <a:lumMod val="5000"/>
                <a:lumOff val="95000"/>
              </a:schemeClr>
            </a:gs>
            <a:gs pos="62000">
              <a:srgbClr val="00B0F0"/>
            </a:gs>
            <a:gs pos="81000">
              <a:schemeClr val="accent6">
                <a:lumMod val="40000"/>
                <a:lumOff val="60000"/>
              </a:schemeClr>
            </a:gs>
            <a:gs pos="97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63418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3" Type="http://schemas.openxmlformats.org/officeDocument/2006/relationships/image" Target="../media/image34.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image" Target="../media/image33.png"/><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19" Type="http://schemas.openxmlformats.org/officeDocument/2006/relationships/image" Target="../media/image49.png"/><Relationship Id="rId4" Type="http://schemas.openxmlformats.org/officeDocument/2006/relationships/image" Target="../media/image340.png"/><Relationship Id="rId9" Type="http://schemas.openxmlformats.org/officeDocument/2006/relationships/image" Target="../media/image39.png"/><Relationship Id="rId1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ajmalkhan@cuilahore.edu.pk"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2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49D6E6-F406-4F06-8EF3-83AC7916FA5F}"/>
              </a:ext>
            </a:extLst>
          </p:cNvPr>
          <p:cNvPicPr>
            <a:picLocks noChangeAspect="1"/>
          </p:cNvPicPr>
          <p:nvPr/>
        </p:nvPicPr>
        <p:blipFill rotWithShape="1">
          <a:blip r:embed="rId2"/>
          <a:srcRect l="3672" t="4984" r="2090" b="3576"/>
          <a:stretch/>
        </p:blipFill>
        <p:spPr>
          <a:xfrm rot="20938292">
            <a:off x="1902547" y="565815"/>
            <a:ext cx="6440431" cy="5436729"/>
          </a:xfrm>
          <a:prstGeom prst="ellipse">
            <a:avLst/>
          </a:prstGeom>
          <a:ln w="190500" cap="rnd">
            <a:solidFill>
              <a:srgbClr val="0070C0"/>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943097697"/>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124350F-E869-08C9-D43C-7912A86967FD}"/>
                  </a:ext>
                </a:extLst>
              </p:cNvPr>
              <p:cNvSpPr txBox="1"/>
              <p:nvPr/>
            </p:nvSpPr>
            <p:spPr>
              <a:xfrm>
                <a:off x="149230" y="0"/>
                <a:ext cx="11603058" cy="6483763"/>
              </a:xfrm>
              <a:prstGeom prst="rect">
                <a:avLst/>
              </a:prstGeom>
              <a:noFill/>
              <a:ln>
                <a:solidFill>
                  <a:srgbClr val="FF0000"/>
                </a:solidFill>
              </a:ln>
            </p:spPr>
            <p:txBody>
              <a:bodyPr wrap="square">
                <a:spAutoFit/>
              </a:bodyPr>
              <a:lstStyle/>
              <a:p>
                <a:pPr algn="just">
                  <a:lnSpc>
                    <a:spcPct val="150000"/>
                  </a:lnSpc>
                </a:pPr>
                <a:r>
                  <a:rPr lang="en-US" sz="2000" dirty="0"/>
                  <a:t>Comparing eq 1 &amp; 2 we have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𝐿</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b="0" i="1" smtClean="0">
                            <a:latin typeface="Cambria Math" panose="02040503050406030204" pitchFamily="18" charset="0"/>
                          </a:rPr>
                          <m:t>𝑀</m:t>
                        </m:r>
                      </m:sub>
                    </m:sSub>
                  </m:oMath>
                </a14:m>
                <a:endParaRPr lang="en-US" sz="2000" dirty="0"/>
              </a:p>
              <a:p>
                <a:pPr algn="just">
                  <a:lnSpc>
                    <a:spcPct val="150000"/>
                  </a:lnSpc>
                </a:pPr>
                <a:r>
                  <a:rPr lang="en-US" sz="2000" dirty="0"/>
                  <a:t>Now we calculate electric field </a:t>
                </a:r>
                <a14:m>
                  <m:oMath xmlns:m="http://schemas.openxmlformats.org/officeDocument/2006/math">
                    <m:r>
                      <a:rPr lang="en-US" sz="2000" b="0" i="1" smtClean="0">
                        <a:latin typeface="Cambria Math" panose="02040503050406030204" pitchFamily="18" charset="0"/>
                      </a:rPr>
                      <m:t>𝑑𝐸</m:t>
                    </m:r>
                    <m:r>
                      <a:rPr lang="en-US" sz="2000" b="0" i="1" smtClean="0">
                        <a:latin typeface="Cambria Math" panose="02040503050406030204" pitchFamily="18" charset="0"/>
                      </a:rPr>
                      <m:t> </m:t>
                    </m:r>
                  </m:oMath>
                </a14:m>
                <a:r>
                  <a:rPr lang="en-US" sz="2000" dirty="0"/>
                  <a:t>at P due to both length elements, first we resolve the electric field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𝐿</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𝑀</m:t>
                        </m:r>
                      </m:sub>
                    </m:sSub>
                  </m:oMath>
                </a14:m>
                <a:r>
                  <a:rPr lang="en-US" sz="2000" dirty="0"/>
                  <a:t> into its components</a:t>
                </a:r>
              </a:p>
              <a:p>
                <a:pPr algn="just">
                  <a:lnSpc>
                    <a:spcPct val="150000"/>
                  </a:lnSpc>
                </a:pPr>
                <a:r>
                  <a:rPr lang="en-US" sz="2000" dirty="0"/>
                  <a:t>Rectangular components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𝐿</m:t>
                        </m:r>
                      </m:sub>
                    </m:sSub>
                  </m:oMath>
                </a14:m>
                <a:r>
                  <a:rPr lang="en-US" sz="2000" dirty="0"/>
                  <a:t> are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𝐿</m:t>
                        </m:r>
                        <m:r>
                          <a:rPr lang="en-US" sz="2000" b="0" i="1" smtClean="0">
                            <a:latin typeface="Cambria Math" panose="02040503050406030204" pitchFamily="18" charset="0"/>
                          </a:rPr>
                          <m:t>𝑥</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b="0" i="1" smtClean="0">
                            <a:latin typeface="Cambria Math" panose="02040503050406030204" pitchFamily="18" charset="0"/>
                          </a:rPr>
                          <m:t>𝐿</m:t>
                        </m:r>
                      </m:sub>
                    </m:sSub>
                    <m:r>
                      <a:rPr lang="en-US" sz="2000" b="0" i="1" smtClean="0">
                        <a:latin typeface="Cambria Math" panose="02040503050406030204" pitchFamily="18" charset="0"/>
                      </a:rPr>
                      <m:t>𝐶𝑜𝑠</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𝜃</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𝐿</m:t>
                        </m:r>
                        <m:r>
                          <a:rPr lang="en-US" sz="2000" b="0" i="1" smtClean="0">
                            <a:latin typeface="Cambria Math" panose="02040503050406030204" pitchFamily="18" charset="0"/>
                          </a:rPr>
                          <m:t>𝑦</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b="0" i="1" smtClean="0">
                            <a:latin typeface="Cambria Math" panose="02040503050406030204" pitchFamily="18" charset="0"/>
                          </a:rPr>
                          <m:t>𝐿</m:t>
                        </m:r>
                      </m:sub>
                    </m:sSub>
                    <m:r>
                      <a:rPr lang="en-US" sz="2000" b="0" i="1" smtClean="0">
                        <a:latin typeface="Cambria Math" panose="02040503050406030204" pitchFamily="18" charset="0"/>
                      </a:rPr>
                      <m:t>𝑆𝑖𝑛</m:t>
                    </m:r>
                    <m:r>
                      <a:rPr lang="en-US" sz="2000" b="0" i="1" smtClean="0">
                        <a:latin typeface="Cambria Math" panose="02040503050406030204" pitchFamily="18" charset="0"/>
                        <a:ea typeface="Cambria Math" panose="02040503050406030204" pitchFamily="18" charset="0"/>
                      </a:rPr>
                      <m:t>𝜃</m:t>
                    </m:r>
                  </m:oMath>
                </a14:m>
                <a:endParaRPr lang="en-US" sz="2000" dirty="0"/>
              </a:p>
              <a:p>
                <a:pPr algn="just">
                  <a:lnSpc>
                    <a:spcPct val="150000"/>
                  </a:lnSpc>
                </a:pPr>
                <a:r>
                  <a:rPr lang="en-US" sz="2000" dirty="0"/>
                  <a:t>Rectangular components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b="0" i="1" smtClean="0">
                            <a:latin typeface="Cambria Math" panose="02040503050406030204" pitchFamily="18" charset="0"/>
                          </a:rPr>
                          <m:t>𝑀</m:t>
                        </m:r>
                      </m:sub>
                    </m:sSub>
                  </m:oMath>
                </a14:m>
                <a:r>
                  <a:rPr lang="en-US" sz="2000" dirty="0"/>
                  <a:t> are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b="0" i="1" smtClean="0">
                            <a:latin typeface="Cambria Math" panose="02040503050406030204" pitchFamily="18" charset="0"/>
                          </a:rPr>
                          <m:t>𝑀</m:t>
                        </m:r>
                        <m:r>
                          <a:rPr lang="en-US" sz="2000" i="1">
                            <a:latin typeface="Cambria Math" panose="02040503050406030204" pitchFamily="18" charset="0"/>
                          </a:rPr>
                          <m:t>𝑥</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b="0" i="1" smtClean="0">
                            <a:latin typeface="Cambria Math" panose="02040503050406030204" pitchFamily="18" charset="0"/>
                          </a:rPr>
                          <m:t>𝑀</m:t>
                        </m:r>
                      </m:sub>
                    </m:sSub>
                    <m:r>
                      <a:rPr lang="en-US" sz="2000" i="1">
                        <a:latin typeface="Cambria Math" panose="02040503050406030204" pitchFamily="18" charset="0"/>
                      </a:rPr>
                      <m:t>𝐶𝑜𝑠</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b="0" i="1" smtClean="0">
                            <a:latin typeface="Cambria Math" panose="02040503050406030204" pitchFamily="18" charset="0"/>
                          </a:rPr>
                          <m:t>𝑀</m:t>
                        </m:r>
                        <m:r>
                          <a:rPr lang="en-US" sz="2000" i="1">
                            <a:latin typeface="Cambria Math" panose="02040503050406030204" pitchFamily="18" charset="0"/>
                          </a:rPr>
                          <m:t>𝑦</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b="0" i="1" smtClean="0">
                            <a:latin typeface="Cambria Math" panose="02040503050406030204" pitchFamily="18" charset="0"/>
                          </a:rPr>
                          <m:t>𝑀</m:t>
                        </m:r>
                      </m:sub>
                    </m:sSub>
                    <m:r>
                      <a:rPr lang="en-US" sz="2000" i="1">
                        <a:latin typeface="Cambria Math" panose="02040503050406030204" pitchFamily="18" charset="0"/>
                      </a:rPr>
                      <m:t>𝑆𝑖𝑛</m:t>
                    </m:r>
                    <m:r>
                      <a:rPr lang="en-US" sz="2000" i="1">
                        <a:latin typeface="Cambria Math" panose="02040503050406030204" pitchFamily="18" charset="0"/>
                        <a:ea typeface="Cambria Math" panose="02040503050406030204" pitchFamily="18" charset="0"/>
                      </a:rPr>
                      <m:t>𝜃</m:t>
                    </m:r>
                  </m:oMath>
                </a14:m>
                <a:endParaRPr lang="en-US" sz="2000" dirty="0"/>
              </a:p>
              <a:p>
                <a:pPr algn="just">
                  <a:lnSpc>
                    <a:spcPct val="150000"/>
                  </a:lnSpc>
                </a:pPr>
                <a:r>
                  <a:rPr lang="en-US" sz="2000" dirty="0"/>
                  <a:t>Resultant x-component of electric field is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𝑑𝐸</m:t>
                        </m:r>
                      </m:e>
                      <m:sub>
                        <m:r>
                          <a:rPr lang="en-US" sz="2000" b="0" i="1" smtClean="0">
                            <a:latin typeface="Cambria Math" panose="02040503050406030204" pitchFamily="18" charset="0"/>
                          </a:rPr>
                          <m:t>𝑥</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𝑑𝐸</m:t>
                            </m:r>
                          </m:e>
                          <m:sub>
                            <m:r>
                              <a:rPr lang="en-US" sz="2000" b="0" i="1" smtClean="0">
                                <a:latin typeface="Cambria Math" panose="02040503050406030204" pitchFamily="18" charset="0"/>
                              </a:rPr>
                              <m:t>𝐿𝑥</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𝑑𝐸</m:t>
                            </m:r>
                          </m:e>
                          <m:sub>
                            <m:r>
                              <a:rPr lang="en-US" sz="2000" b="0" i="1" smtClean="0">
                                <a:latin typeface="Cambria Math" panose="02040503050406030204" pitchFamily="18" charset="0"/>
                              </a:rPr>
                              <m:t>𝑀𝑥</m:t>
                            </m:r>
                          </m:sub>
                        </m:sSub>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𝐿</m:t>
                        </m:r>
                      </m:sub>
                    </m:sSub>
                    <m:r>
                      <a:rPr lang="en-US" sz="2000" i="1">
                        <a:latin typeface="Cambria Math" panose="02040503050406030204" pitchFamily="18" charset="0"/>
                      </a:rPr>
                      <m:t>𝐶𝑜𝑠</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b="0" i="1" smtClean="0">
                            <a:latin typeface="Cambria Math" panose="02040503050406030204" pitchFamily="18" charset="0"/>
                          </a:rPr>
                          <m:t>𝑀</m:t>
                        </m:r>
                      </m:sub>
                    </m:sSub>
                    <m:r>
                      <a:rPr lang="en-US" sz="2000" i="1">
                        <a:latin typeface="Cambria Math" panose="02040503050406030204" pitchFamily="18" charset="0"/>
                      </a:rPr>
                      <m:t>𝐶𝑜𝑠</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endParaRPr lang="en-US" sz="2000" dirty="0"/>
              </a:p>
              <a:p>
                <a:pPr algn="just">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𝐿</m:t>
                        </m:r>
                      </m:sub>
                    </m:sSub>
                    <m:r>
                      <a:rPr lang="en-US" sz="2000" i="1">
                        <a:latin typeface="Cambria Math" panose="02040503050406030204" pitchFamily="18" charset="0"/>
                      </a:rPr>
                      <m:t>𝐶𝑜𝑠</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𝐿</m:t>
                        </m:r>
                      </m:sub>
                    </m:sSub>
                    <m:r>
                      <a:rPr lang="en-US" sz="2000" i="1">
                        <a:latin typeface="Cambria Math" panose="02040503050406030204" pitchFamily="18" charset="0"/>
                      </a:rPr>
                      <m:t>𝐶𝑜𝑠</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r>
                  <a:rPr lang="en-US" sz="2000" dirty="0"/>
                  <a:t>  = 0</a:t>
                </a:r>
              </a:p>
              <a:p>
                <a:pPr algn="just">
                  <a:lnSpc>
                    <a:spcPct val="150000"/>
                  </a:lnSpc>
                </a:pPr>
                <a:r>
                  <a:rPr lang="en-US" sz="2000" dirty="0"/>
                  <a:t> Resultant y-component of electric field is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b="0" i="1" smtClean="0">
                            <a:latin typeface="Cambria Math" panose="02040503050406030204" pitchFamily="18" charset="0"/>
                          </a:rPr>
                          <m:t>𝑦</m:t>
                        </m:r>
                      </m:sub>
                    </m:sSub>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𝐿</m:t>
                            </m:r>
                            <m:r>
                              <a:rPr lang="en-US" sz="2000" b="0" i="1" smtClean="0">
                                <a:latin typeface="Cambria Math" panose="02040503050406030204" pitchFamily="18" charset="0"/>
                              </a:rPr>
                              <m:t>𝑦</m:t>
                            </m:r>
                          </m:sub>
                        </m:sSub>
                      </m:e>
                    </m:d>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𝑀</m:t>
                            </m:r>
                            <m:r>
                              <a:rPr lang="en-US" sz="2000" b="0" i="1" smtClean="0">
                                <a:latin typeface="Cambria Math" panose="02040503050406030204" pitchFamily="18" charset="0"/>
                              </a:rPr>
                              <m:t>𝑦</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𝐿</m:t>
                        </m:r>
                      </m:sub>
                    </m:sSub>
                    <m:r>
                      <a:rPr lang="en-US" sz="2000" b="0" i="1" smtClean="0">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𝑀</m:t>
                        </m:r>
                      </m:sub>
                    </m:sSub>
                    <m:r>
                      <a:rPr lang="en-US" sz="2000" b="0" i="1" smtClean="0">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endParaRPr lang="en-US" sz="2000" dirty="0"/>
              </a:p>
              <a:p>
                <a:pPr algn="just">
                  <a:lnSpc>
                    <a:spcPct val="150000"/>
                  </a:lnSpc>
                </a:pPr>
                <a:r>
                  <a:rPr lang="en-US" sz="2000" dirty="0"/>
                  <a:t>                                                                                     </a:t>
                </a: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𝐿</m:t>
                        </m:r>
                      </m:sub>
                    </m:sSub>
                    <m:r>
                      <a:rPr lang="en-US" sz="2000" b="0" i="1" smtClean="0">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r>
                      <a:rPr lang="en-US" sz="2000" b="0" i="0" smtClean="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i="1">
                            <a:latin typeface="Cambria Math" panose="02040503050406030204" pitchFamily="18" charset="0"/>
                          </a:rPr>
                          <m:t>𝐿</m:t>
                        </m:r>
                      </m:sub>
                    </m:sSub>
                    <m:r>
                      <a:rPr lang="en-US" sz="2000" b="0" i="1" smtClean="0">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2</m:t>
                        </m:r>
                        <m:r>
                          <a:rPr lang="en-US" sz="2000" i="1">
                            <a:latin typeface="Cambria Math" panose="02040503050406030204" pitchFamily="18" charset="0"/>
                          </a:rPr>
                          <m:t>𝑑𝐸</m:t>
                        </m:r>
                      </m:e>
                      <m:sub>
                        <m:r>
                          <a:rPr lang="en-US" sz="2000" i="1">
                            <a:latin typeface="Cambria Math" panose="02040503050406030204" pitchFamily="18" charset="0"/>
                          </a:rPr>
                          <m:t>𝐿</m:t>
                        </m:r>
                      </m:sub>
                    </m:sSub>
                    <m:r>
                      <a:rPr lang="en-US" sz="2000" i="1">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endParaRPr lang="en-US" sz="2000" dirty="0"/>
              </a:p>
              <a:p>
                <a:pPr algn="just">
                  <a:lnSpc>
                    <a:spcPct val="150000"/>
                  </a:lnSpc>
                </a:pPr>
                <a:r>
                  <a:rPr lang="en-US" sz="2000" dirty="0"/>
                  <a:t>The magnitude of electric field is </a:t>
                </a:r>
                <a14:m>
                  <m:oMath xmlns:m="http://schemas.openxmlformats.org/officeDocument/2006/math">
                    <m:r>
                      <a:rPr lang="en-US" sz="2000" b="0" i="1" smtClean="0">
                        <a:latin typeface="Cambria Math" panose="02040503050406030204" pitchFamily="18" charset="0"/>
                      </a:rPr>
                      <m:t>𝑑𝐸</m:t>
                    </m:r>
                  </m:oMath>
                </a14:m>
                <a:r>
                  <a:rPr lang="en-US" sz="2000" dirty="0"/>
                  <a:t> is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𝑑𝐸</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𝑑𝐸</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𝑑𝐸</m:t>
                        </m:r>
                      </m:e>
                      <m:sub>
                        <m:r>
                          <a:rPr lang="en-US" sz="2000" b="0" i="1" smtClean="0">
                            <a:latin typeface="Cambria Math" panose="02040503050406030204" pitchFamily="18" charset="0"/>
                          </a:rPr>
                          <m:t>𝑦</m:t>
                        </m:r>
                      </m:sub>
                      <m:sup>
                        <m:r>
                          <a:rPr lang="en-US" sz="2000" i="1">
                            <a:latin typeface="Cambria Math" panose="02040503050406030204" pitchFamily="18" charset="0"/>
                          </a:rPr>
                          <m:t>2</m:t>
                        </m:r>
                      </m:sup>
                    </m:sSubSup>
                    <m:r>
                      <a:rPr lang="en-US" sz="2000" b="0" i="1" smtClean="0">
                        <a:latin typeface="Cambria Math" panose="02040503050406030204" pitchFamily="18" charset="0"/>
                      </a:rPr>
                      <m:t>=0+</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2</m:t>
                            </m:r>
                            <m:r>
                              <a:rPr lang="en-US" sz="2000" i="1">
                                <a:latin typeface="Cambria Math" panose="02040503050406030204" pitchFamily="18" charset="0"/>
                              </a:rPr>
                              <m:t>𝑑𝐸</m:t>
                            </m:r>
                          </m:e>
                          <m:sub>
                            <m:r>
                              <a:rPr lang="en-US" sz="2000" i="1">
                                <a:latin typeface="Cambria Math" panose="02040503050406030204" pitchFamily="18" charset="0"/>
                              </a:rPr>
                              <m:t>𝐿</m:t>
                            </m:r>
                          </m:sub>
                        </m:sSub>
                        <m:r>
                          <a:rPr lang="en-US" sz="2000" i="1">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𝑑𝐸</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2</m:t>
                        </m:r>
                        <m:r>
                          <a:rPr lang="en-US" sz="2000" i="1">
                            <a:latin typeface="Cambria Math" panose="02040503050406030204" pitchFamily="18" charset="0"/>
                          </a:rPr>
                          <m:t>𝑑𝐸</m:t>
                        </m:r>
                      </m:e>
                      <m:sub>
                        <m:r>
                          <a:rPr lang="en-US" sz="2000" i="1">
                            <a:latin typeface="Cambria Math" panose="02040503050406030204" pitchFamily="18" charset="0"/>
                          </a:rPr>
                          <m:t>𝐿</m:t>
                        </m:r>
                      </m:sub>
                    </m:sSub>
                    <m:r>
                      <a:rPr lang="en-US" sz="2000" i="1">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endParaRPr lang="en-US" sz="2000" dirty="0"/>
              </a:p>
              <a:p>
                <a:pPr algn="just">
                  <a:lnSpc>
                    <a:spcPct val="150000"/>
                  </a:lnSpc>
                </a:pPr>
                <a:r>
                  <a:rPr lang="en-US" sz="2000" dirty="0"/>
                  <a:t>The net electric field at “P” due to whole ring of the charge is   </a:t>
                </a:r>
                <a14:m>
                  <m:oMath xmlns:m="http://schemas.openxmlformats.org/officeDocument/2006/math">
                    <m:r>
                      <a:rPr lang="en-US" sz="2000" i="1">
                        <a:latin typeface="Cambria Math" panose="02040503050406030204" pitchFamily="18" charset="0"/>
                        <a:ea typeface="Cambria Math" panose="02040503050406030204" pitchFamily="18" charset="0"/>
                      </a:rPr>
                      <m:t>𝐸</m:t>
                    </m:r>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smtClean="0">
                            <a:latin typeface="Cambria Math" panose="02040503050406030204" pitchFamily="18" charset="0"/>
                            <a:ea typeface="Cambria Math" panose="02040503050406030204" pitchFamily="18" charset="0"/>
                          </a:rPr>
                        </m:ctrlPr>
                      </m:naryPr>
                      <m:sub/>
                      <m:sup/>
                      <m:e>
                        <m:sSub>
                          <m:sSubPr>
                            <m:ctrlPr>
                              <a:rPr lang="en-US" sz="2000" i="1">
                                <a:latin typeface="Cambria Math" panose="02040503050406030204" pitchFamily="18" charset="0"/>
                              </a:rPr>
                            </m:ctrlPr>
                          </m:sSubPr>
                          <m:e>
                            <m:r>
                              <a:rPr lang="en-US" sz="2000" i="1">
                                <a:latin typeface="Cambria Math" panose="02040503050406030204" pitchFamily="18" charset="0"/>
                              </a:rPr>
                              <m:t>2</m:t>
                            </m:r>
                            <m:r>
                              <a:rPr lang="en-US" sz="2000" i="1">
                                <a:latin typeface="Cambria Math" panose="02040503050406030204" pitchFamily="18" charset="0"/>
                              </a:rPr>
                              <m:t>𝑑𝐸</m:t>
                            </m:r>
                          </m:e>
                          <m:sub>
                            <m:r>
                              <a:rPr lang="en-US" sz="2000" i="1">
                                <a:latin typeface="Cambria Math" panose="02040503050406030204" pitchFamily="18" charset="0"/>
                              </a:rPr>
                              <m:t>𝐿</m:t>
                            </m:r>
                          </m:sub>
                        </m:sSub>
                        <m:r>
                          <a:rPr lang="en-US" sz="2000" i="1">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r>
                          <m:rPr>
                            <m:nor/>
                          </m:rPr>
                          <a:rPr lang="en-US" sz="2000" dirty="0"/>
                          <m:t> </m:t>
                        </m:r>
                      </m:e>
                    </m:nary>
                    <m:r>
                      <a:rPr lang="en-US" sz="2000" b="0" i="1" smtClean="0">
                        <a:latin typeface="Cambria Math" panose="02040503050406030204" pitchFamily="18" charset="0"/>
                        <a:ea typeface="Cambria Math" panose="02040503050406030204" pitchFamily="18" charset="0"/>
                      </a:rPr>
                      <m:t>= </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r>
                          <a:rPr lang="en-US" sz="2000" b="0" i="1" smtClean="0">
                            <a:latin typeface="Cambria Math" panose="02040503050406030204" pitchFamily="18" charset="0"/>
                            <a:ea typeface="Cambria Math" panose="02040503050406030204" pitchFamily="18" charset="0"/>
                          </a:rPr>
                          <m:t>2</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𝐾𝑑𝑞</m:t>
                            </m:r>
                            <m:r>
                              <a:rPr lang="en-US" sz="2000" b="0" i="1" smtClean="0">
                                <a:latin typeface="Cambria Math" panose="02040503050406030204" pitchFamily="18" charset="0"/>
                                <a:ea typeface="Cambria Math" panose="02040503050406030204" pitchFamily="18" charset="0"/>
                              </a:rPr>
                              <m:t> </m:t>
                            </m:r>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𝑟</m:t>
                                </m:r>
                              </m:e>
                              <m:sup>
                                <m:r>
                                  <a:rPr lang="en-US" sz="2000" b="0" i="1" smtClean="0">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𝑍</m:t>
                            </m:r>
                          </m:num>
                          <m:den>
                            <m:r>
                              <a:rPr lang="en-US" sz="2000" b="0" i="1" smtClean="0">
                                <a:latin typeface="Cambria Math" panose="02040503050406030204" pitchFamily="18" charset="0"/>
                                <a:ea typeface="Cambria Math" panose="02040503050406030204" pitchFamily="18" charset="0"/>
                              </a:rPr>
                              <m:t>𝑟</m:t>
                            </m:r>
                          </m:den>
                        </m:f>
                        <m:r>
                          <a:rPr lang="en-US" sz="2000" b="0" i="1" smtClean="0">
                            <a:latin typeface="Cambria Math" panose="02040503050406030204" pitchFamily="18" charset="0"/>
                            <a:ea typeface="Cambria Math" panose="02040503050406030204" pitchFamily="18" charset="0"/>
                          </a:rPr>
                          <m:t>)</m:t>
                        </m:r>
                      </m:e>
                    </m:nary>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ea typeface="Cambria Math" panose="02040503050406030204" pitchFamily="18" charset="0"/>
                          </a:rPr>
                        </m:ctrlPr>
                      </m:naryPr>
                      <m:sub/>
                      <m:sup/>
                      <m:e>
                        <m:r>
                          <a:rPr lang="en-US" sz="2000" i="1">
                            <a:latin typeface="Cambria Math" panose="02040503050406030204" pitchFamily="18" charset="0"/>
                            <a:ea typeface="Cambria Math" panose="02040503050406030204" pitchFamily="18" charset="0"/>
                          </a:rPr>
                          <m:t>2</m:t>
                        </m:r>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𝑧</m:t>
                            </m:r>
                            <m:r>
                              <a:rPr lang="en-US" sz="2000" i="1">
                                <a:latin typeface="Cambria Math" panose="02040503050406030204" pitchFamily="18" charset="0"/>
                                <a:ea typeface="Cambria Math" panose="02040503050406030204" pitchFamily="18" charset="0"/>
                              </a:rPr>
                              <m:t>𝐾𝑑𝑞</m:t>
                            </m:r>
                            <m:r>
                              <a:rPr lang="en-US" sz="2000" i="1">
                                <a:latin typeface="Cambria Math" panose="02040503050406030204" pitchFamily="18" charset="0"/>
                                <a:ea typeface="Cambria Math" panose="02040503050406030204" pitchFamily="18" charset="0"/>
                              </a:rPr>
                              <m:t> </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𝑟</m:t>
                                </m:r>
                              </m:e>
                              <m:sup>
                                <m:r>
                                  <a:rPr lang="en-US" sz="2000" b="0" i="1" smtClean="0">
                                    <a:latin typeface="Cambria Math" panose="02040503050406030204" pitchFamily="18" charset="0"/>
                                    <a:ea typeface="Cambria Math" panose="02040503050406030204" pitchFamily="18" charset="0"/>
                                  </a:rPr>
                                  <m:t>3</m:t>
                                </m:r>
                              </m:sup>
                            </m:sSup>
                          </m:den>
                        </m:f>
                      </m:e>
                    </m:nary>
                  </m:oMath>
                </a14:m>
                <a:endParaRPr lang="en-US" sz="2000" dirty="0"/>
              </a:p>
              <a:p>
                <a:pPr algn="just"/>
                <a14:m>
                  <m:oMath xmlns:m="http://schemas.openxmlformats.org/officeDocument/2006/math">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ea typeface="Cambria Math" panose="02040503050406030204" pitchFamily="18" charset="0"/>
                          </a:rPr>
                        </m:ctrlPr>
                      </m:naryPr>
                      <m:sub/>
                      <m:sup/>
                      <m:e>
                        <m:r>
                          <a:rPr lang="en-US" sz="2000" i="1">
                            <a:latin typeface="Cambria Math" panose="02040503050406030204" pitchFamily="18" charset="0"/>
                            <a:ea typeface="Cambria Math" panose="02040503050406030204" pitchFamily="18" charset="0"/>
                          </a:rPr>
                          <m:t>2</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𝑧𝐾𝑑𝑞</m:t>
                            </m:r>
                            <m:r>
                              <a:rPr lang="en-US" sz="2000" i="1">
                                <a:latin typeface="Cambria Math" panose="02040503050406030204" pitchFamily="18" charset="0"/>
                                <a:ea typeface="Cambria Math" panose="02040503050406030204" pitchFamily="18" charset="0"/>
                              </a:rPr>
                              <m:t> </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𝑟</m:t>
                                </m:r>
                              </m:e>
                              <m:sup>
                                <m:r>
                                  <a:rPr lang="en-US" sz="2000" i="1">
                                    <a:latin typeface="Cambria Math" panose="02040503050406030204" pitchFamily="18" charset="0"/>
                                    <a:ea typeface="Cambria Math" panose="02040503050406030204" pitchFamily="18" charset="0"/>
                                  </a:rPr>
                                  <m:t>3</m:t>
                                </m:r>
                              </m:sup>
                            </m:sSup>
                          </m:den>
                        </m:f>
                      </m:e>
                    </m:nary>
                  </m:oMath>
                </a14:m>
                <a:r>
                  <a:rPr lang="en-US" sz="2000" dirty="0"/>
                  <a:t> ,                         here we putting the value of “r” </a:t>
                </a:r>
                <a14:m>
                  <m:oMath xmlns:m="http://schemas.openxmlformats.org/officeDocument/2006/math">
                    <m:r>
                      <m:rPr>
                        <m:sty m:val="p"/>
                      </m:rPr>
                      <a:rPr lang="en-US" sz="2000" b="0" i="0" smtClean="0">
                        <a:latin typeface="Cambria Math" panose="02040503050406030204" pitchFamily="18" charset="0"/>
                      </a:rPr>
                      <m:t>r</m:t>
                    </m:r>
                    <m:r>
                      <a:rPr lang="en-US" sz="2000" b="0" i="0"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r>
                          <a:rPr lang="en-US" sz="2000" i="1">
                            <a:latin typeface="Cambria Math" panose="02040503050406030204" pitchFamily="18" charset="0"/>
                          </a:rPr>
                          <m:t>)</m:t>
                        </m:r>
                      </m:e>
                      <m:sup>
                        <m:r>
                          <a:rPr lang="en-US" sz="2000" b="0" i="1" smtClean="0">
                            <a:latin typeface="Cambria Math" panose="02040503050406030204" pitchFamily="18" charset="0"/>
                          </a:rPr>
                          <m:t>3/2</m:t>
                        </m:r>
                      </m:sup>
                    </m:sSup>
                  </m:oMath>
                </a14:m>
                <a:endParaRPr lang="en-US" sz="2000" b="0" i="1" dirty="0">
                  <a:latin typeface="Cambria Math" panose="02040503050406030204" pitchFamily="18" charset="0"/>
                </a:endParaRPr>
              </a:p>
              <a:p>
                <a:pPr algn="just"/>
                <a14:m>
                  <m:oMath xmlns:m="http://schemas.openxmlformats.org/officeDocument/2006/math">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ea typeface="Cambria Math" panose="02040503050406030204" pitchFamily="18" charset="0"/>
                          </a:rPr>
                        </m:ctrlPr>
                      </m:naryPr>
                      <m:sub/>
                      <m:sup/>
                      <m:e>
                        <m:r>
                          <a:rPr lang="en-US" sz="2000" i="1">
                            <a:latin typeface="Cambria Math" panose="02040503050406030204" pitchFamily="18" charset="0"/>
                            <a:ea typeface="Cambria Math" panose="02040503050406030204" pitchFamily="18" charset="0"/>
                          </a:rPr>
                          <m:t>2</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𝑧𝐾𝑑𝑞</m:t>
                            </m:r>
                            <m:r>
                              <a:rPr lang="en-US" sz="2000" i="1">
                                <a:latin typeface="Cambria Math" panose="02040503050406030204" pitchFamily="18" charset="0"/>
                                <a:ea typeface="Cambria Math" panose="02040503050406030204" pitchFamily="18" charset="0"/>
                              </a:rPr>
                              <m:t> </m:t>
                            </m:r>
                          </m:num>
                          <m:den>
                            <m:sSup>
                              <m:sSupPr>
                                <m:ctrlPr>
                                  <a:rPr lang="en-US" sz="2000" i="1">
                                    <a:latin typeface="Cambria Math" panose="02040503050406030204" pitchFamily="18" charset="0"/>
                                  </a:rPr>
                                </m:ctrlPr>
                              </m:sSupPr>
                              <m:e>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r>
                                  <a:rPr lang="en-US" sz="2000" i="1">
                                    <a:latin typeface="Cambria Math" panose="02040503050406030204" pitchFamily="18" charset="0"/>
                                  </a:rPr>
                                  <m:t>)</m:t>
                                </m:r>
                              </m:e>
                              <m:sup>
                                <m:r>
                                  <a:rPr lang="en-US" sz="2000" i="1">
                                    <a:latin typeface="Cambria Math" panose="02040503050406030204" pitchFamily="18" charset="0"/>
                                  </a:rPr>
                                  <m:t>3/2</m:t>
                                </m:r>
                              </m:sup>
                            </m:sSup>
                          </m:den>
                        </m:f>
                      </m:e>
                    </m:nary>
                  </m:oMath>
                </a14:m>
                <a:r>
                  <a:rPr lang="en-US" sz="2000" dirty="0"/>
                  <a:t>            but the linear charge density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 </m:t>
                    </m:r>
                    <m:f>
                      <m:fPr>
                        <m:type m:val="lin"/>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𝑑𝑞</m:t>
                        </m:r>
                      </m:num>
                      <m:den>
                        <m:r>
                          <a:rPr lang="en-US" sz="2000" b="0" i="1" smtClean="0">
                            <a:latin typeface="Cambria Math" panose="02040503050406030204" pitchFamily="18" charset="0"/>
                            <a:ea typeface="Cambria Math" panose="02040503050406030204" pitchFamily="18" charset="0"/>
                          </a:rPr>
                          <m:t>𝑑𝑠</m:t>
                        </m:r>
                      </m:den>
                    </m:f>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𝑑𝑞</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𝑡h𝑖𝑠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𝑣𝑎𝑙𝑢𝑒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𝑝𝑢𝑡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𝑒𝑞</m:t>
                    </m:r>
                  </m:oMath>
                </a14:m>
                <a:endParaRPr lang="en-US" sz="2000" dirty="0"/>
              </a:p>
            </p:txBody>
          </p:sp>
        </mc:Choice>
        <mc:Fallback xmlns="">
          <p:sp>
            <p:nvSpPr>
              <p:cNvPr id="2" name="TextBox 1">
                <a:extLst>
                  <a:ext uri="{FF2B5EF4-FFF2-40B4-BE49-F238E27FC236}">
                    <a16:creationId xmlns:a16="http://schemas.microsoft.com/office/drawing/2014/main" id="{F124350F-E869-08C9-D43C-7912A86967FD}"/>
                  </a:ext>
                </a:extLst>
              </p:cNvPr>
              <p:cNvSpPr txBox="1">
                <a:spLocks noRot="1" noChangeAspect="1" noMove="1" noResize="1" noEditPoints="1" noAdjustHandles="1" noChangeArrowheads="1" noChangeShapeType="1" noTextEdit="1"/>
              </p:cNvSpPr>
              <p:nvPr/>
            </p:nvSpPr>
            <p:spPr>
              <a:xfrm>
                <a:off x="149230" y="0"/>
                <a:ext cx="11603058" cy="6483763"/>
              </a:xfrm>
              <a:prstGeom prst="rect">
                <a:avLst/>
              </a:prstGeom>
              <a:blipFill>
                <a:blip r:embed="rId2"/>
                <a:stretch>
                  <a:fillRect l="-472" r="-472"/>
                </a:stretch>
              </a:blipFill>
              <a:ln>
                <a:solidFill>
                  <a:srgbClr val="FF0000"/>
                </a:solidFill>
              </a:ln>
            </p:spPr>
            <p:txBody>
              <a:bodyPr/>
              <a:lstStyle/>
              <a:p>
                <a:r>
                  <a:rPr lang="en-PK">
                    <a:noFill/>
                  </a:rPr>
                  <a:t> </a:t>
                </a:r>
              </a:p>
            </p:txBody>
          </p:sp>
        </mc:Fallback>
      </mc:AlternateContent>
    </p:spTree>
    <p:extLst>
      <p:ext uri="{BB962C8B-B14F-4D97-AF65-F5344CB8AC3E}">
        <p14:creationId xmlns:p14="http://schemas.microsoft.com/office/powerpoint/2010/main" val="3475186130"/>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0551273-7F53-36CD-4A43-83F3150A5128}"/>
                  </a:ext>
                </a:extLst>
              </p:cNvPr>
              <p:cNvSpPr txBox="1"/>
              <p:nvPr/>
            </p:nvSpPr>
            <p:spPr>
              <a:xfrm>
                <a:off x="294471" y="359764"/>
                <a:ext cx="11603058" cy="4659161"/>
              </a:xfrm>
              <a:prstGeom prst="rect">
                <a:avLst/>
              </a:prstGeom>
              <a:noFill/>
              <a:ln>
                <a:solidFill>
                  <a:srgbClr val="FF0000"/>
                </a:solidFill>
              </a:ln>
            </p:spPr>
            <p:txBody>
              <a:bodyPr wrap="square">
                <a:spAutoFit/>
              </a:bodyPr>
              <a:lstStyle/>
              <a:p>
                <a:pPr algn="just"/>
                <a14:m>
                  <m:oMath xmlns:m="http://schemas.openxmlformats.org/officeDocument/2006/math">
                    <m:r>
                      <a:rPr lang="en-US" sz="2000" i="1" smtClean="0">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ea typeface="Cambria Math" panose="02040503050406030204" pitchFamily="18" charset="0"/>
                          </a:rPr>
                        </m:ctrlPr>
                      </m:naryPr>
                      <m:sub/>
                      <m:sup/>
                      <m:e>
                        <m:r>
                          <a:rPr lang="en-US" sz="2000" i="1">
                            <a:latin typeface="Cambria Math" panose="02040503050406030204" pitchFamily="18" charset="0"/>
                            <a:ea typeface="Cambria Math" panose="02040503050406030204" pitchFamily="18" charset="0"/>
                          </a:rPr>
                          <m:t>2</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𝑧𝐾𝑑𝑞</m:t>
                            </m:r>
                            <m:r>
                              <a:rPr lang="en-US" sz="2000" i="1">
                                <a:latin typeface="Cambria Math" panose="02040503050406030204" pitchFamily="18" charset="0"/>
                                <a:ea typeface="Cambria Math" panose="02040503050406030204" pitchFamily="18" charset="0"/>
                              </a:rPr>
                              <m:t> </m:t>
                            </m:r>
                          </m:num>
                          <m:den>
                            <m:sSup>
                              <m:sSupPr>
                                <m:ctrlPr>
                                  <a:rPr lang="en-US" sz="2000" i="1">
                                    <a:latin typeface="Cambria Math" panose="02040503050406030204" pitchFamily="18" charset="0"/>
                                  </a:rPr>
                                </m:ctrlPr>
                              </m:sSupPr>
                              <m:e>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r>
                                  <a:rPr lang="en-US" sz="2000" i="1">
                                    <a:latin typeface="Cambria Math" panose="02040503050406030204" pitchFamily="18" charset="0"/>
                                  </a:rPr>
                                  <m:t>)</m:t>
                                </m:r>
                              </m:e>
                              <m:sup>
                                <m:r>
                                  <a:rPr lang="en-US" sz="2000" i="1">
                                    <a:latin typeface="Cambria Math" panose="02040503050406030204" pitchFamily="18" charset="0"/>
                                  </a:rPr>
                                  <m:t>3/2</m:t>
                                </m:r>
                              </m:sup>
                            </m:sSup>
                          </m:den>
                        </m:f>
                      </m:e>
                    </m:nary>
                  </m:oMath>
                </a14:m>
                <a:r>
                  <a:rPr lang="en-US" sz="2000" dirty="0"/>
                  <a:t>            but the linear charge density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 </m:t>
                    </m:r>
                    <m:f>
                      <m:fPr>
                        <m:type m:val="lin"/>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𝑑𝑞</m:t>
                        </m:r>
                      </m:num>
                      <m:den>
                        <m:r>
                          <a:rPr lang="en-US" sz="2000" b="0" i="1" smtClean="0">
                            <a:latin typeface="Cambria Math" panose="02040503050406030204" pitchFamily="18" charset="0"/>
                            <a:ea typeface="Cambria Math" panose="02040503050406030204" pitchFamily="18" charset="0"/>
                          </a:rPr>
                          <m:t>𝑑𝑠</m:t>
                        </m:r>
                      </m:den>
                    </m:f>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𝑑𝑞</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𝑡h𝑖𝑠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𝑣𝑎𝑙𝑢𝑒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𝑝𝑢𝑡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𝑒𝑞</m:t>
                    </m:r>
                  </m:oMath>
                </a14:m>
                <a:endParaRPr lang="en-US" sz="2000" dirty="0"/>
              </a:p>
              <a:p>
                <a:pPr algn="just"/>
                <a14:m>
                  <m:oMath xmlns:m="http://schemas.openxmlformats.org/officeDocument/2006/math">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ea typeface="Cambria Math" panose="02040503050406030204" pitchFamily="18" charset="0"/>
                          </a:rPr>
                        </m:ctrlPr>
                      </m:naryPr>
                      <m:sub/>
                      <m:sup/>
                      <m:e>
                        <m:r>
                          <a:rPr lang="en-US" sz="2000" i="1">
                            <a:latin typeface="Cambria Math" panose="02040503050406030204" pitchFamily="18" charset="0"/>
                            <a:ea typeface="Cambria Math" panose="02040503050406030204" pitchFamily="18" charset="0"/>
                          </a:rPr>
                          <m:t>2</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𝑧𝐾</m:t>
                            </m:r>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𝑑𝑠</m:t>
                            </m:r>
                          </m:num>
                          <m:den>
                            <m:sSup>
                              <m:sSupPr>
                                <m:ctrlPr>
                                  <a:rPr lang="en-US" sz="2000" i="1">
                                    <a:latin typeface="Cambria Math" panose="02040503050406030204" pitchFamily="18" charset="0"/>
                                  </a:rPr>
                                </m:ctrlPr>
                              </m:sSupPr>
                              <m:e>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r>
                                  <a:rPr lang="en-US" sz="2000" i="1">
                                    <a:latin typeface="Cambria Math" panose="02040503050406030204" pitchFamily="18" charset="0"/>
                                  </a:rPr>
                                  <m:t>)</m:t>
                                </m:r>
                              </m:e>
                              <m:sup>
                                <m:r>
                                  <a:rPr lang="en-US" sz="2000" i="1">
                                    <a:latin typeface="Cambria Math" panose="02040503050406030204" pitchFamily="18" charset="0"/>
                                  </a:rPr>
                                  <m:t>3/2</m:t>
                                </m:r>
                              </m:sup>
                            </m:sSup>
                          </m:den>
                        </m:f>
                      </m:e>
                    </m:nary>
                    <m:r>
                      <a:rPr lang="en-US" sz="2000" b="0" i="1" smtClean="0">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𝑧𝐾</m:t>
                        </m:r>
                        <m:r>
                          <a:rPr lang="en-US" sz="2000" i="1">
                            <a:latin typeface="Cambria Math" panose="02040503050406030204" pitchFamily="18" charset="0"/>
                            <a:ea typeface="Cambria Math" panose="02040503050406030204" pitchFamily="18" charset="0"/>
                          </a:rPr>
                          <m:t>𝜆</m:t>
                        </m:r>
                      </m:num>
                      <m:den>
                        <m:sSup>
                          <m:sSupPr>
                            <m:ctrlPr>
                              <a:rPr lang="en-US" sz="2000" i="1">
                                <a:latin typeface="Cambria Math" panose="02040503050406030204" pitchFamily="18" charset="0"/>
                              </a:rPr>
                            </m:ctrlPr>
                          </m:sSupPr>
                          <m:e>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r>
                              <a:rPr lang="en-US" sz="2000" i="1">
                                <a:latin typeface="Cambria Math" panose="02040503050406030204" pitchFamily="18" charset="0"/>
                              </a:rPr>
                              <m:t>)</m:t>
                            </m:r>
                          </m:e>
                          <m:sup>
                            <m:r>
                              <a:rPr lang="en-US" sz="2000" i="1">
                                <a:latin typeface="Cambria Math" panose="02040503050406030204" pitchFamily="18" charset="0"/>
                              </a:rPr>
                              <m:t>3/2</m:t>
                            </m:r>
                          </m:sup>
                        </m:sSup>
                      </m:den>
                    </m:f>
                    <m:r>
                      <a:rPr lang="en-US" sz="2000" b="0" i="1" smtClean="0">
                        <a:latin typeface="Cambria Math" panose="02040503050406030204" pitchFamily="18" charset="0"/>
                      </a:rPr>
                      <m:t> </m:t>
                    </m:r>
                    <m:nary>
                      <m:naryPr>
                        <m:limLoc m:val="undOvr"/>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𝑑𝑠</m:t>
                        </m:r>
                      </m:e>
                    </m:nary>
                  </m:oMath>
                </a14:m>
                <a:r>
                  <a:rPr lang="en-US" sz="2000" dirty="0"/>
                  <a:t>   ,     [</a:t>
                </a:r>
                <a14:m>
                  <m:oMath xmlns:m="http://schemas.openxmlformats.org/officeDocument/2006/math">
                    <m:nary>
                      <m:naryPr>
                        <m:limLoc m:val="undOvr"/>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𝑑𝑠</m:t>
                        </m:r>
                      </m:e>
                    </m:nary>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m:t>
                    </m:r>
                  </m:oMath>
                </a14:m>
                <a:r>
                  <a:rPr lang="en-US" sz="2000" dirty="0"/>
                  <a:t> = length of circumference of half ring because length elements are taken at both side of diameter.</a:t>
                </a:r>
              </a:p>
              <a:p>
                <a:pPr algn="just"/>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𝐸</m:t>
                      </m:r>
                      <m:r>
                        <a:rPr lang="en-US" sz="2000" b="0" i="1" smtClean="0">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𝑧𝐾</m:t>
                          </m:r>
                          <m:r>
                            <a:rPr lang="en-US" sz="2000" i="1">
                              <a:latin typeface="Cambria Math" panose="02040503050406030204" pitchFamily="18" charset="0"/>
                              <a:ea typeface="Cambria Math" panose="02040503050406030204" pitchFamily="18" charset="0"/>
                            </a:rPr>
                            <m:t>𝜆</m:t>
                          </m:r>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e>
                              </m:d>
                            </m:e>
                            <m:sup>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2</m:t>
                                  </m:r>
                                </m:den>
                              </m:f>
                            </m:sup>
                          </m:sSup>
                        </m:den>
                      </m:f>
                      <m:d>
                        <m:dPr>
                          <m:ctrlPr>
                            <a:rPr lang="en-US" sz="2000" b="0" i="1" smtClean="0">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𝜋</m:t>
                          </m:r>
                          <m:r>
                            <a:rPr lang="en-US" sz="2000" i="1">
                              <a:latin typeface="Cambria Math" panose="02040503050406030204" pitchFamily="18" charset="0"/>
                              <a:ea typeface="Cambria Math" panose="02040503050406030204" pitchFamily="18" charset="0"/>
                            </a:rPr>
                            <m:t>𝑅</m:t>
                          </m:r>
                        </m:e>
                      </m:d>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 </m:t>
                      </m:r>
                      <m:f>
                        <m:fPr>
                          <m:type m:val="lin"/>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𝑑𝑞</m:t>
                          </m:r>
                          <m:r>
                            <a:rPr lang="en-US" sz="2000" i="1">
                              <a:latin typeface="Cambria Math" panose="02040503050406030204" pitchFamily="18" charset="0"/>
                              <a:ea typeface="Cambria Math" panose="02040503050406030204" pitchFamily="18" charset="0"/>
                            </a:rPr>
                            <m:t> </m:t>
                          </m:r>
                        </m:num>
                        <m:den>
                          <m:r>
                            <a:rPr lang="en-US" sz="2000" i="1">
                              <a:latin typeface="Cambria Math" panose="02040503050406030204" pitchFamily="18" charset="0"/>
                              <a:ea typeface="Cambria Math" panose="02040503050406030204" pitchFamily="18" charset="0"/>
                            </a:rPr>
                            <m:t>𝑑𝑠</m:t>
                          </m:r>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𝑑𝑞</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𝑞</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𝜆</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r>
                            <a:rPr lang="en-US" sz="2000" b="0" i="1" smtClean="0">
                              <a:latin typeface="Cambria Math" panose="02040503050406030204" pitchFamily="18" charset="0"/>
                              <a:ea typeface="Cambria Math" panose="02040503050406030204" pitchFamily="18" charset="0"/>
                            </a:rPr>
                            <m:t>𝑑𝑠</m:t>
                          </m:r>
                        </m:e>
                      </m:nary>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m:t>
                      </m:r>
                    </m:oMath>
                  </m:oMathPara>
                </a14:m>
                <a:endParaRPr lang="en-US" sz="2000" dirty="0"/>
              </a:p>
              <a:p>
                <a:pPr algn="just"/>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Cambria Math" panose="02040503050406030204" pitchFamily="18" charset="0"/>
                        </a:rPr>
                        <m:t>𝐸</m:t>
                      </m:r>
                      <m:r>
                        <a:rPr lang="en-US" sz="2000" i="1">
                          <a:latin typeface="Cambria Math" panose="02040503050406030204" pitchFamily="18" charset="0"/>
                          <a:ea typeface="Cambria Math" panose="02040503050406030204" pitchFamily="18" charset="0"/>
                        </a:rPr>
                        <m:t>= </m:t>
                      </m:r>
                      <m:f>
                        <m:fPr>
                          <m:ctrlPr>
                            <a:rPr lang="en-US" sz="2000" i="1" smtClean="0">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𝑧𝐾</m:t>
                          </m:r>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𝜆</m:t>
                          </m:r>
                          <m:r>
                            <a:rPr lang="en-US" sz="200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m:t>
                          </m:r>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e>
                              </m:d>
                            </m:e>
                            <m:sup>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2</m:t>
                                  </m:r>
                                </m:den>
                              </m:f>
                            </m:sup>
                          </m:sSup>
                        </m:den>
                      </m:f>
                      <m:r>
                        <a:rPr lang="en-US" sz="2000" b="0" i="1" smtClean="0">
                          <a:latin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𝑧𝐾</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𝑞</m:t>
                          </m:r>
                          <m:r>
                            <a:rPr lang="en-US" sz="2000" i="1">
                              <a:latin typeface="Cambria Math" panose="02040503050406030204" pitchFamily="18" charset="0"/>
                              <a:ea typeface="Cambria Math" panose="02040503050406030204" pitchFamily="18" charset="0"/>
                            </a:rPr>
                            <m:t>)</m:t>
                          </m:r>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e>
                              </m:d>
                            </m:e>
                            <m:sup>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2</m:t>
                                  </m:r>
                                </m:den>
                              </m:f>
                            </m:sup>
                          </m:sSup>
                        </m:den>
                      </m:f>
                      <m:r>
                        <a:rPr lang="en-US" sz="2000" b="0" i="1" smtClean="0">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𝑞</m:t>
                          </m:r>
                          <m:r>
                            <a:rPr lang="en-US" sz="2000" i="1">
                              <a:latin typeface="Cambria Math" panose="02040503050406030204" pitchFamily="18" charset="0"/>
                              <a:ea typeface="Cambria Math" panose="02040503050406030204" pitchFamily="18" charset="0"/>
                            </a:rPr>
                            <m:t>𝑧𝐾</m:t>
                          </m:r>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e>
                              </m:d>
                            </m:e>
                            <m:sup>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2</m:t>
                                  </m:r>
                                </m:den>
                              </m:f>
                            </m:sup>
                          </m:sSup>
                        </m:den>
                      </m:f>
                    </m:oMath>
                  </m:oMathPara>
                </a14:m>
                <a:endParaRPr lang="en-US" sz="2000" dirty="0"/>
              </a:p>
              <a:p>
                <a:pPr algn="just"/>
                <a:r>
                  <a:rPr lang="en-US" sz="2000" dirty="0"/>
                  <a:t>This is electric field at point “P” due to the ring charge.</a:t>
                </a:r>
              </a:p>
              <a:p>
                <a:pPr algn="just"/>
                <a:r>
                  <a:rPr lang="en-US" sz="2000" dirty="0"/>
                  <a:t>When point “P” lies at large distance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m:t>
                    </m:r>
                    <m:r>
                      <a:rPr lang="en-US" sz="2000" b="0" i="1" smtClean="0">
                        <a:latin typeface="Cambria Math" panose="02040503050406030204" pitchFamily="18" charset="0"/>
                      </a:rPr>
                      <m:t>𝑅</m:t>
                    </m:r>
                  </m:oMath>
                </a14:m>
                <a:r>
                  <a:rPr lang="en-US" sz="2000" dirty="0"/>
                  <a:t>), the term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oMath>
                </a14:m>
                <a:r>
                  <a:rPr lang="en-US" sz="2000" dirty="0"/>
                  <a:t> can be neglected as compared to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𝑧</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dirty="0"/>
              </a:p>
              <a:p>
                <a:pPr algn="just"/>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𝐸</m:t>
                      </m:r>
                      <m:r>
                        <a:rPr lang="en-US" sz="2000" b="0" i="1" smtClean="0">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𝑞𝑧𝐾</m:t>
                          </m:r>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e>
                              </m:d>
                            </m:e>
                            <m:sup>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2</m:t>
                                  </m:r>
                                </m:den>
                              </m:f>
                            </m:sup>
                          </m:sSup>
                        </m:den>
                      </m:f>
                      <m:r>
                        <a:rPr lang="en-US" sz="2000" b="0" i="1" smtClean="0">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𝑞𝑧𝐾</m:t>
                          </m:r>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r>
                                    <a:rPr lang="en-US" sz="2000" i="1">
                                      <a:latin typeface="Cambria Math" panose="02040503050406030204" pitchFamily="18" charset="0"/>
                                    </a:rPr>
                                    <m:t>+</m:t>
                                  </m:r>
                                  <m:r>
                                    <a:rPr lang="en-US" sz="2000" b="0" i="1" smtClean="0">
                                      <a:latin typeface="Cambria Math" panose="02040503050406030204" pitchFamily="18" charset="0"/>
                                    </a:rPr>
                                    <m:t>0</m:t>
                                  </m:r>
                                </m:e>
                              </m:d>
                            </m:e>
                            <m:sup>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2</m:t>
                                  </m:r>
                                </m:den>
                              </m:f>
                            </m:sup>
                          </m:sSup>
                        </m:den>
                      </m:f>
                      <m:r>
                        <a:rPr lang="en-US" sz="2000" b="0" i="1" smtClean="0">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𝑞𝑧𝐾</m:t>
                          </m:r>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e>
                              </m:d>
                            </m:e>
                            <m:sup>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2</m:t>
                                  </m:r>
                                </m:den>
                              </m:f>
                            </m:sup>
                          </m:sSup>
                        </m:den>
                      </m:f>
                      <m:r>
                        <a:rPr lang="en-US" sz="2000" b="0" i="1" smtClean="0">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𝑞𝑧𝐾</m:t>
                          </m:r>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b="0" i="1" smtClean="0">
                                      <a:latin typeface="Cambria Math" panose="02040503050406030204" pitchFamily="18" charset="0"/>
                                    </a:rPr>
                                    <m:t>𝑧</m:t>
                                  </m:r>
                                </m:e>
                              </m:d>
                            </m:e>
                            <m:sup>
                              <m:r>
                                <a:rPr lang="en-US" sz="2000" b="0" i="1" smtClean="0">
                                  <a:latin typeface="Cambria Math" panose="02040503050406030204" pitchFamily="18" charset="0"/>
                                </a:rPr>
                                <m:t>3</m:t>
                              </m:r>
                            </m:sup>
                          </m:sSup>
                        </m:den>
                      </m:f>
                      <m:r>
                        <a:rPr lang="en-US" sz="2000" b="0" i="1" smtClean="0">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𝑞𝐾</m:t>
                          </m:r>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𝑧</m:t>
                                  </m:r>
                                </m:e>
                              </m:d>
                            </m:e>
                            <m:sup>
                              <m:r>
                                <a:rPr lang="en-US" sz="2000" b="0" i="1" smtClean="0">
                                  <a:latin typeface="Cambria Math" panose="02040503050406030204" pitchFamily="18" charset="0"/>
                                </a:rPr>
                                <m:t>2</m:t>
                              </m:r>
                            </m:sup>
                          </m:sSup>
                        </m:den>
                      </m:f>
                    </m:oMath>
                  </m:oMathPara>
                </a14:m>
                <a:endParaRPr lang="en-US" sz="2000" dirty="0"/>
              </a:p>
              <a:p>
                <a:pPr algn="just"/>
                <a:r>
                  <a:rPr lang="en-US" sz="2000" dirty="0"/>
                  <a:t>It means ring behaves as a point charge which is connected at center of ring when </a:t>
                </a:r>
                <a14:m>
                  <m:oMath xmlns:m="http://schemas.openxmlformats.org/officeDocument/2006/math">
                    <m:r>
                      <a:rPr lang="en-US" sz="2000" i="1">
                        <a:latin typeface="Cambria Math" panose="02040503050406030204" pitchFamily="18" charset="0"/>
                      </a:rPr>
                      <m:t>𝑧</m:t>
                    </m:r>
                    <m:r>
                      <a:rPr lang="en-US" sz="2000" i="1">
                        <a:latin typeface="Cambria Math" panose="02040503050406030204" pitchFamily="18" charset="0"/>
                      </a:rPr>
                      <m:t>≫</m:t>
                    </m:r>
                    <m:r>
                      <a:rPr lang="en-US" sz="2000" i="1">
                        <a:latin typeface="Cambria Math" panose="02040503050406030204" pitchFamily="18" charset="0"/>
                      </a:rPr>
                      <m:t>𝑅</m:t>
                    </m:r>
                  </m:oMath>
                </a14:m>
                <a:r>
                  <a:rPr lang="en-US" sz="2000" dirty="0"/>
                  <a:t>.  </a:t>
                </a:r>
              </a:p>
            </p:txBody>
          </p:sp>
        </mc:Choice>
        <mc:Fallback xmlns="">
          <p:sp>
            <p:nvSpPr>
              <p:cNvPr id="2" name="TextBox 1">
                <a:extLst>
                  <a:ext uri="{FF2B5EF4-FFF2-40B4-BE49-F238E27FC236}">
                    <a16:creationId xmlns:a16="http://schemas.microsoft.com/office/drawing/2014/main" id="{F0551273-7F53-36CD-4A43-83F3150A5128}"/>
                  </a:ext>
                </a:extLst>
              </p:cNvPr>
              <p:cNvSpPr txBox="1">
                <a:spLocks noRot="1" noChangeAspect="1" noMove="1" noResize="1" noEditPoints="1" noAdjustHandles="1" noChangeArrowheads="1" noChangeShapeType="1" noTextEdit="1"/>
              </p:cNvSpPr>
              <p:nvPr/>
            </p:nvSpPr>
            <p:spPr>
              <a:xfrm>
                <a:off x="294471" y="359764"/>
                <a:ext cx="11603058" cy="4659161"/>
              </a:xfrm>
              <a:prstGeom prst="rect">
                <a:avLst/>
              </a:prstGeom>
              <a:blipFill>
                <a:blip r:embed="rId2"/>
                <a:stretch>
                  <a:fillRect l="-472" r="-472" b="-1305"/>
                </a:stretch>
              </a:blipFill>
              <a:ln>
                <a:solidFill>
                  <a:srgbClr val="FF0000"/>
                </a:solidFill>
              </a:ln>
            </p:spPr>
            <p:txBody>
              <a:bodyPr/>
              <a:lstStyle/>
              <a:p>
                <a:r>
                  <a:rPr lang="en-PK">
                    <a:noFill/>
                  </a:rPr>
                  <a:t> </a:t>
                </a:r>
              </a:p>
            </p:txBody>
          </p:sp>
        </mc:Fallback>
      </mc:AlternateContent>
    </p:spTree>
    <p:extLst>
      <p:ext uri="{BB962C8B-B14F-4D97-AF65-F5344CB8AC3E}">
        <p14:creationId xmlns:p14="http://schemas.microsoft.com/office/powerpoint/2010/main" val="2498112683"/>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E5ADA5-8B05-8884-6789-1547BEF6F4C4}"/>
              </a:ext>
            </a:extLst>
          </p:cNvPr>
          <p:cNvSpPr txBox="1"/>
          <p:nvPr/>
        </p:nvSpPr>
        <p:spPr>
          <a:xfrm>
            <a:off x="1597002" y="116433"/>
            <a:ext cx="5681472" cy="523220"/>
          </a:xfrm>
          <a:prstGeom prst="rect">
            <a:avLst/>
          </a:prstGeom>
          <a:noFill/>
          <a:ln>
            <a:solidFill>
              <a:srgbClr val="FF0000"/>
            </a:solidFill>
          </a:ln>
        </p:spPr>
        <p:txBody>
          <a:bodyPr wrap="square">
            <a:spAutoFit/>
          </a:bodyPr>
          <a:lstStyle/>
          <a:p>
            <a:r>
              <a:rPr lang="en-US" sz="2800" b="1" dirty="0">
                <a:solidFill>
                  <a:srgbClr val="242021"/>
                </a:solidFill>
                <a:latin typeface="RotisSemiSerifStd-Bold"/>
              </a:rPr>
              <a:t>Electric field due to an electric dipole </a:t>
            </a:r>
            <a:endParaRPr lang="en-PK" sz="28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872A4AE-A6A9-0046-430E-41690300F141}"/>
                  </a:ext>
                </a:extLst>
              </p:cNvPr>
              <p:cNvSpPr txBox="1"/>
              <p:nvPr/>
            </p:nvSpPr>
            <p:spPr>
              <a:xfrm>
                <a:off x="91440" y="772024"/>
                <a:ext cx="11930671" cy="4559390"/>
              </a:xfrm>
              <a:prstGeom prst="rect">
                <a:avLst/>
              </a:prstGeom>
              <a:noFill/>
              <a:ln>
                <a:solidFill>
                  <a:srgbClr val="FF0000"/>
                </a:solidFill>
              </a:ln>
            </p:spPr>
            <p:txBody>
              <a:bodyPr wrap="square">
                <a:spAutoFit/>
              </a:bodyPr>
              <a:lstStyle/>
              <a:p>
                <a:pPr algn="just">
                  <a:lnSpc>
                    <a:spcPct val="150000"/>
                  </a:lnSpc>
                </a:pPr>
                <a:r>
                  <a:rPr lang="en-US" sz="2400" dirty="0"/>
                  <a:t>A pair of positive charge and negative charge of same magnitude having constant distance between them is called </a:t>
                </a:r>
                <a:r>
                  <a:rPr lang="en-US" sz="2800" b="1" i="1" dirty="0"/>
                  <a:t>electric dipole</a:t>
                </a:r>
                <a:r>
                  <a:rPr lang="en-US" sz="2400" dirty="0"/>
                  <a:t>.</a:t>
                </a:r>
              </a:p>
              <a:p>
                <a:pPr algn="just">
                  <a:lnSpc>
                    <a:spcPct val="150000"/>
                  </a:lnSpc>
                </a:pPr>
                <a:r>
                  <a:rPr lang="en-US" sz="2400" dirty="0"/>
                  <a:t>It is useful concept in atoms and molecules where the effect of charge separation are measurable. It is also a useful concept in dielectrics and other applications in solid and liquid materials. </a:t>
                </a:r>
              </a:p>
              <a:p>
                <a:pPr algn="just">
                  <a:lnSpc>
                    <a:spcPct val="150000"/>
                  </a:lnSpc>
                </a:pPr>
                <a:r>
                  <a:rPr lang="en-US" sz="2400" dirty="0"/>
                  <a:t>The product of magnitude of charge and separation between them is called </a:t>
                </a:r>
                <a:r>
                  <a:rPr lang="en-US" sz="2400" b="1" i="1" u="sng" dirty="0"/>
                  <a:t>electric dipole moment</a:t>
                </a:r>
                <a:r>
                  <a:rPr lang="en-US" sz="2400" dirty="0"/>
                  <a:t> and written as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𝑞𝑑</m:t>
                    </m:r>
                  </m:oMath>
                </a14:m>
                <a:r>
                  <a:rPr lang="en-US" sz="2400" dirty="0"/>
                  <a:t>, it is a vector quantity and its direction if from negative charge to positive charge.  </a:t>
                </a:r>
              </a:p>
            </p:txBody>
          </p:sp>
        </mc:Choice>
        <mc:Fallback xmlns="">
          <p:sp>
            <p:nvSpPr>
              <p:cNvPr id="3" name="TextBox 2">
                <a:extLst>
                  <a:ext uri="{FF2B5EF4-FFF2-40B4-BE49-F238E27FC236}">
                    <a16:creationId xmlns:a16="http://schemas.microsoft.com/office/drawing/2014/main" id="{9872A4AE-A6A9-0046-430E-41690300F141}"/>
                  </a:ext>
                </a:extLst>
              </p:cNvPr>
              <p:cNvSpPr txBox="1">
                <a:spLocks noRot="1" noChangeAspect="1" noMove="1" noResize="1" noEditPoints="1" noAdjustHandles="1" noChangeArrowheads="1" noChangeShapeType="1" noTextEdit="1"/>
              </p:cNvSpPr>
              <p:nvPr/>
            </p:nvSpPr>
            <p:spPr>
              <a:xfrm>
                <a:off x="91440" y="772024"/>
                <a:ext cx="11930671" cy="4559390"/>
              </a:xfrm>
              <a:prstGeom prst="rect">
                <a:avLst/>
              </a:prstGeom>
              <a:blipFill>
                <a:blip r:embed="rId2"/>
                <a:stretch>
                  <a:fillRect l="-715" r="-715" b="-2000"/>
                </a:stretch>
              </a:blipFill>
              <a:ln>
                <a:solidFill>
                  <a:srgbClr val="FF0000"/>
                </a:solidFill>
              </a:ln>
            </p:spPr>
            <p:txBody>
              <a:bodyPr/>
              <a:lstStyle/>
              <a:p>
                <a:r>
                  <a:rPr lang="en-PK">
                    <a:noFill/>
                  </a:rPr>
                  <a:t> </a:t>
                </a:r>
              </a:p>
            </p:txBody>
          </p:sp>
        </mc:Fallback>
      </mc:AlternateContent>
    </p:spTree>
    <p:extLst>
      <p:ext uri="{BB962C8B-B14F-4D97-AF65-F5344CB8AC3E}">
        <p14:creationId xmlns:p14="http://schemas.microsoft.com/office/powerpoint/2010/main" val="390125575"/>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2D50A56-1EF9-65CC-F5D2-AB062A9B9C01}"/>
                  </a:ext>
                </a:extLst>
              </p:cNvPr>
              <p:cNvSpPr txBox="1"/>
              <p:nvPr/>
            </p:nvSpPr>
            <p:spPr>
              <a:xfrm>
                <a:off x="73931" y="210519"/>
                <a:ext cx="7618775" cy="5303631"/>
              </a:xfrm>
              <a:prstGeom prst="rect">
                <a:avLst/>
              </a:prstGeom>
              <a:noFill/>
              <a:ln>
                <a:solidFill>
                  <a:srgbClr val="FF0000"/>
                </a:solidFill>
              </a:ln>
            </p:spPr>
            <p:txBody>
              <a:bodyPr wrap="square">
                <a:spAutoFit/>
              </a:bodyPr>
              <a:lstStyle/>
              <a:p>
                <a:pPr algn="just">
                  <a:lnSpc>
                    <a:spcPct val="150000"/>
                  </a:lnSpc>
                </a:pPr>
                <a:r>
                  <a:rPr lang="en-US" sz="2000" dirty="0"/>
                  <a:t>Consider a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𝑞</m:t>
                    </m:r>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𝑞</m:t>
                    </m:r>
                  </m:oMath>
                </a14:m>
                <a:r>
                  <a:rPr lang="en-US" sz="2000" dirty="0"/>
                  <a:t> charge having distance “d” between them. This is called electric dipole, and its dipole moment is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𝑞𝑑</m:t>
                    </m:r>
                  </m:oMath>
                </a14:m>
                <a:endParaRPr lang="en-US" sz="2000" dirty="0"/>
              </a:p>
              <a:p>
                <a:pPr algn="just">
                  <a:lnSpc>
                    <a:spcPct val="150000"/>
                  </a:lnSpc>
                </a:pPr>
                <a:r>
                  <a:rPr lang="en-US" sz="2000" dirty="0"/>
                  <a:t>Take a point “P” having a distance “x” which is perpendicular bisector of a distance “d” as shown in figure.</a:t>
                </a:r>
              </a:p>
              <a:p>
                <a:pPr algn="just">
                  <a:lnSpc>
                    <a:spcPct val="150000"/>
                  </a:lnSpc>
                </a:pPr>
                <a:r>
                  <a:rPr lang="en-US" sz="2000" dirty="0"/>
                  <a:t>The magnitude of electric field at “P” due to “ +q” charge having a distance “r”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 </m:t>
                    </m:r>
                    <m:f>
                      <m:fPr>
                        <m:type m:val="lin"/>
                        <m:ctrlPr>
                          <a:rPr lang="en-US" sz="2400" b="0" i="1" smtClean="0">
                            <a:latin typeface="Cambria Math" panose="02040503050406030204" pitchFamily="18" charset="0"/>
                          </a:rPr>
                        </m:ctrlPr>
                      </m:fPr>
                      <m:num>
                        <m:r>
                          <a:rPr lang="en-US" sz="2400" b="0" i="1" smtClean="0">
                            <a:latin typeface="Cambria Math" panose="02040503050406030204" pitchFamily="18" charset="0"/>
                          </a:rPr>
                          <m:t>𝑘𝑞</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2</m:t>
                            </m:r>
                          </m:sup>
                        </m:sSup>
                      </m:den>
                    </m:f>
                  </m:oMath>
                </a14:m>
                <a:r>
                  <a:rPr lang="en-US" sz="2000" dirty="0"/>
                  <a:t>         [1]         </a:t>
                </a:r>
              </a:p>
              <a:p>
                <a:pPr algn="just">
                  <a:lnSpc>
                    <a:spcPct val="150000"/>
                  </a:lnSpc>
                </a:pPr>
                <a:r>
                  <a:rPr lang="en-US" sz="2000" dirty="0"/>
                  <a:t>The direction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m:t>
                        </m:r>
                      </m:sub>
                    </m:sSub>
                  </m:oMath>
                </a14:m>
                <a:r>
                  <a:rPr lang="en-US" sz="2000" dirty="0"/>
                  <a:t> is from “+q” charge towards the “P” (repulsion)</a:t>
                </a:r>
              </a:p>
              <a:p>
                <a:pPr algn="just">
                  <a:lnSpc>
                    <a:spcPct val="150000"/>
                  </a:lnSpc>
                </a:pPr>
                <a:r>
                  <a:rPr lang="en-US" sz="2000" dirty="0"/>
                  <a:t>The magnitude of electric field at “P” due to “ -q” charge having a distance “r” is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b="0" i="1" smtClean="0">
                            <a:latin typeface="Cambria Math" panose="02040503050406030204" pitchFamily="18" charset="0"/>
                          </a:rPr>
                          <m:t>−</m:t>
                        </m:r>
                      </m:sub>
                    </m:sSub>
                    <m:r>
                      <a:rPr lang="en-US" sz="2400" i="1">
                        <a:latin typeface="Cambria Math" panose="02040503050406030204" pitchFamily="18" charset="0"/>
                      </a:rPr>
                      <m:t>= </m:t>
                    </m:r>
                    <m:f>
                      <m:fPr>
                        <m:type m:val="lin"/>
                        <m:ctrlPr>
                          <a:rPr lang="en-US" sz="2400" i="1">
                            <a:latin typeface="Cambria Math" panose="02040503050406030204" pitchFamily="18" charset="0"/>
                          </a:rPr>
                        </m:ctrlPr>
                      </m:fPr>
                      <m:num>
                        <m:r>
                          <a:rPr lang="en-US" sz="2400" i="1">
                            <a:latin typeface="Cambria Math" panose="02040503050406030204" pitchFamily="18" charset="0"/>
                          </a:rPr>
                          <m:t>𝑘𝑞</m:t>
                        </m:r>
                      </m:num>
                      <m:den>
                        <m:sSup>
                          <m:sSupPr>
                            <m:ctrlPr>
                              <a:rPr lang="en-US" sz="2400" i="1">
                                <a:latin typeface="Cambria Math" panose="02040503050406030204" pitchFamily="18" charset="0"/>
                              </a:rPr>
                            </m:ctrlPr>
                          </m:sSupPr>
                          <m:e>
                            <m:r>
                              <a:rPr lang="en-US" sz="2400" i="1">
                                <a:latin typeface="Cambria Math" panose="02040503050406030204" pitchFamily="18" charset="0"/>
                              </a:rPr>
                              <m:t>𝑟</m:t>
                            </m:r>
                          </m:e>
                          <m:sup>
                            <m:r>
                              <a:rPr lang="en-US" sz="2400" i="1">
                                <a:latin typeface="Cambria Math" panose="02040503050406030204" pitchFamily="18" charset="0"/>
                              </a:rPr>
                              <m:t>2</m:t>
                            </m:r>
                          </m:sup>
                        </m:sSup>
                      </m:den>
                    </m:f>
                  </m:oMath>
                </a14:m>
                <a:r>
                  <a:rPr lang="en-US" sz="2000" dirty="0"/>
                  <a:t>        [2]</a:t>
                </a:r>
              </a:p>
              <a:p>
                <a:pPr algn="just">
                  <a:lnSpc>
                    <a:spcPct val="150000"/>
                  </a:lnSpc>
                </a:pPr>
                <a:r>
                  <a:rPr lang="en-US" sz="2000" dirty="0"/>
                  <a:t>The direction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oMath>
                </a14:m>
                <a:r>
                  <a:rPr lang="en-US" sz="2000" dirty="0"/>
                  <a:t> is from “-q” charge towards the “P” (attractive)</a:t>
                </a:r>
              </a:p>
              <a:p>
                <a:pPr algn="just">
                  <a:lnSpc>
                    <a:spcPct val="150000"/>
                  </a:lnSpc>
                </a:pPr>
                <a:r>
                  <a:rPr lang="en-US" sz="2000" dirty="0"/>
                  <a:t>Comparing eq [1] and [2], then we get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oMath>
                </a14:m>
                <a:endParaRPr lang="en-US" sz="2000" dirty="0"/>
              </a:p>
            </p:txBody>
          </p:sp>
        </mc:Choice>
        <mc:Fallback xmlns="">
          <p:sp>
            <p:nvSpPr>
              <p:cNvPr id="2" name="TextBox 1">
                <a:extLst>
                  <a:ext uri="{FF2B5EF4-FFF2-40B4-BE49-F238E27FC236}">
                    <a16:creationId xmlns:a16="http://schemas.microsoft.com/office/drawing/2014/main" id="{D2D50A56-1EF9-65CC-F5D2-AB062A9B9C01}"/>
                  </a:ext>
                </a:extLst>
              </p:cNvPr>
              <p:cNvSpPr txBox="1">
                <a:spLocks noRot="1" noChangeAspect="1" noMove="1" noResize="1" noEditPoints="1" noAdjustHandles="1" noChangeArrowheads="1" noChangeShapeType="1" noTextEdit="1"/>
              </p:cNvSpPr>
              <p:nvPr/>
            </p:nvSpPr>
            <p:spPr>
              <a:xfrm>
                <a:off x="73931" y="210519"/>
                <a:ext cx="7618775" cy="5303631"/>
              </a:xfrm>
              <a:prstGeom prst="rect">
                <a:avLst/>
              </a:prstGeom>
              <a:blipFill>
                <a:blip r:embed="rId2"/>
                <a:stretch>
                  <a:fillRect l="-719" r="-799" b="-1032"/>
                </a:stretch>
              </a:blipFill>
              <a:ln>
                <a:solidFill>
                  <a:srgbClr val="FF0000"/>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B5852619-66DE-CC4B-47DE-FF40EA51B7D5}"/>
                  </a:ext>
                </a:extLst>
              </p:cNvPr>
              <p:cNvSpPr txBox="1"/>
              <p:nvPr/>
            </p:nvSpPr>
            <p:spPr>
              <a:xfrm>
                <a:off x="164460" y="5684427"/>
                <a:ext cx="7618775" cy="967957"/>
              </a:xfrm>
              <a:prstGeom prst="rect">
                <a:avLst/>
              </a:prstGeom>
              <a:noFill/>
              <a:ln>
                <a:solidFill>
                  <a:srgbClr val="FF0000"/>
                </a:solidFill>
              </a:ln>
            </p:spPr>
            <p:txBody>
              <a:bodyPr wrap="square">
                <a:spAutoFit/>
              </a:bodyPr>
              <a:lstStyle/>
              <a:p>
                <a:pPr algn="just">
                  <a:lnSpc>
                    <a:spcPct val="150000"/>
                  </a:lnSpc>
                </a:pPr>
                <a:r>
                  <a:rPr lang="en-US" sz="2000" dirty="0"/>
                  <a:t>Now to calculate the net electric field at point “P” due to this dipole, resolve the electric fields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m:t>
                        </m:r>
                      </m:sub>
                    </m:sSub>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m:t>
                        </m:r>
                      </m:sub>
                    </m:sSub>
                  </m:oMath>
                </a14:m>
                <a:r>
                  <a:rPr lang="en-US" sz="2000" dirty="0"/>
                  <a:t> into its rectangular components. </a:t>
                </a:r>
              </a:p>
            </p:txBody>
          </p:sp>
        </mc:Choice>
        <mc:Fallback xmlns="">
          <p:sp>
            <p:nvSpPr>
              <p:cNvPr id="66" name="TextBox 65">
                <a:extLst>
                  <a:ext uri="{FF2B5EF4-FFF2-40B4-BE49-F238E27FC236}">
                    <a16:creationId xmlns:a16="http://schemas.microsoft.com/office/drawing/2014/main" id="{B5852619-66DE-CC4B-47DE-FF40EA51B7D5}"/>
                  </a:ext>
                </a:extLst>
              </p:cNvPr>
              <p:cNvSpPr txBox="1">
                <a:spLocks noRot="1" noChangeAspect="1" noMove="1" noResize="1" noEditPoints="1" noAdjustHandles="1" noChangeArrowheads="1" noChangeShapeType="1" noTextEdit="1"/>
              </p:cNvSpPr>
              <p:nvPr/>
            </p:nvSpPr>
            <p:spPr>
              <a:xfrm>
                <a:off x="164460" y="5684427"/>
                <a:ext cx="7618775" cy="967957"/>
              </a:xfrm>
              <a:prstGeom prst="rect">
                <a:avLst/>
              </a:prstGeom>
              <a:blipFill>
                <a:blip r:embed="rId3"/>
                <a:stretch>
                  <a:fillRect l="-799" r="-719" b="-9317"/>
                </a:stretch>
              </a:blipFill>
              <a:ln>
                <a:solidFill>
                  <a:srgbClr val="FF0000"/>
                </a:solidFill>
              </a:ln>
            </p:spPr>
            <p:txBody>
              <a:bodyPr/>
              <a:lstStyle/>
              <a:p>
                <a:r>
                  <a:rPr lang="en-PK">
                    <a:noFill/>
                  </a:rPr>
                  <a:t> </a:t>
                </a:r>
              </a:p>
            </p:txBody>
          </p:sp>
        </mc:Fallback>
      </mc:AlternateContent>
      <p:grpSp>
        <p:nvGrpSpPr>
          <p:cNvPr id="11" name="Group 10">
            <a:extLst>
              <a:ext uri="{FF2B5EF4-FFF2-40B4-BE49-F238E27FC236}">
                <a16:creationId xmlns:a16="http://schemas.microsoft.com/office/drawing/2014/main" id="{5756E536-2A5A-91DB-F671-49E33290912F}"/>
              </a:ext>
            </a:extLst>
          </p:cNvPr>
          <p:cNvGrpSpPr/>
          <p:nvPr/>
        </p:nvGrpSpPr>
        <p:grpSpPr>
          <a:xfrm>
            <a:off x="8019105" y="529066"/>
            <a:ext cx="4098964" cy="3573268"/>
            <a:chOff x="7953306" y="379164"/>
            <a:chExt cx="4098964" cy="3573268"/>
          </a:xfrm>
        </p:grpSpPr>
        <p:grpSp>
          <p:nvGrpSpPr>
            <p:cNvPr id="65" name="Group 64">
              <a:extLst>
                <a:ext uri="{FF2B5EF4-FFF2-40B4-BE49-F238E27FC236}">
                  <a16:creationId xmlns:a16="http://schemas.microsoft.com/office/drawing/2014/main" id="{6494E679-DE19-FE2B-AE53-5C39B5BA2334}"/>
                </a:ext>
              </a:extLst>
            </p:cNvPr>
            <p:cNvGrpSpPr/>
            <p:nvPr/>
          </p:nvGrpSpPr>
          <p:grpSpPr>
            <a:xfrm>
              <a:off x="7953306" y="379164"/>
              <a:ext cx="4098964" cy="3573268"/>
              <a:chOff x="6993936" y="708948"/>
              <a:chExt cx="4098964" cy="3573268"/>
            </a:xfrm>
          </p:grpSpPr>
          <p:grpSp>
            <p:nvGrpSpPr>
              <p:cNvPr id="62" name="Group 61">
                <a:extLst>
                  <a:ext uri="{FF2B5EF4-FFF2-40B4-BE49-F238E27FC236}">
                    <a16:creationId xmlns:a16="http://schemas.microsoft.com/office/drawing/2014/main" id="{7CA89D1C-20BD-C724-989C-666DB01C953D}"/>
                  </a:ext>
                </a:extLst>
              </p:cNvPr>
              <p:cNvGrpSpPr/>
              <p:nvPr/>
            </p:nvGrpSpPr>
            <p:grpSpPr>
              <a:xfrm>
                <a:off x="6993936" y="708948"/>
                <a:ext cx="4098964" cy="3573268"/>
                <a:chOff x="6993936" y="708948"/>
                <a:chExt cx="4098964" cy="3573268"/>
              </a:xfrm>
            </p:grpSpPr>
            <p:grpSp>
              <p:nvGrpSpPr>
                <p:cNvPr id="58" name="Group 57">
                  <a:extLst>
                    <a:ext uri="{FF2B5EF4-FFF2-40B4-BE49-F238E27FC236}">
                      <a16:creationId xmlns:a16="http://schemas.microsoft.com/office/drawing/2014/main" id="{085AD22F-571B-8758-FA97-D296FB48BFF3}"/>
                    </a:ext>
                  </a:extLst>
                </p:cNvPr>
                <p:cNvGrpSpPr/>
                <p:nvPr/>
              </p:nvGrpSpPr>
              <p:grpSpPr>
                <a:xfrm>
                  <a:off x="6993936" y="708948"/>
                  <a:ext cx="4098964" cy="3573268"/>
                  <a:chOff x="6993936" y="708948"/>
                  <a:chExt cx="4098964" cy="3573268"/>
                </a:xfrm>
              </p:grpSpPr>
              <p:grpSp>
                <p:nvGrpSpPr>
                  <p:cNvPr id="50" name="Group 49">
                    <a:extLst>
                      <a:ext uri="{FF2B5EF4-FFF2-40B4-BE49-F238E27FC236}">
                        <a16:creationId xmlns:a16="http://schemas.microsoft.com/office/drawing/2014/main" id="{4AD44D87-787E-A183-0527-9B0D3A1BF6B6}"/>
                      </a:ext>
                    </a:extLst>
                  </p:cNvPr>
                  <p:cNvGrpSpPr/>
                  <p:nvPr/>
                </p:nvGrpSpPr>
                <p:grpSpPr>
                  <a:xfrm>
                    <a:off x="6993936" y="708948"/>
                    <a:ext cx="4098964" cy="3573268"/>
                    <a:chOff x="6993936" y="708948"/>
                    <a:chExt cx="4098964" cy="3573268"/>
                  </a:xfrm>
                </p:grpSpPr>
                <p:grpSp>
                  <p:nvGrpSpPr>
                    <p:cNvPr id="47" name="Group 46">
                      <a:extLst>
                        <a:ext uri="{FF2B5EF4-FFF2-40B4-BE49-F238E27FC236}">
                          <a16:creationId xmlns:a16="http://schemas.microsoft.com/office/drawing/2014/main" id="{FF4292D6-201D-ABA9-D525-D86DD00011B3}"/>
                        </a:ext>
                      </a:extLst>
                    </p:cNvPr>
                    <p:cNvGrpSpPr/>
                    <p:nvPr/>
                  </p:nvGrpSpPr>
                  <p:grpSpPr>
                    <a:xfrm>
                      <a:off x="6993936" y="708948"/>
                      <a:ext cx="4053814" cy="3573268"/>
                      <a:chOff x="7083877" y="708948"/>
                      <a:chExt cx="4053814" cy="3573268"/>
                    </a:xfrm>
                  </p:grpSpPr>
                  <p:grpSp>
                    <p:nvGrpSpPr>
                      <p:cNvPr id="44" name="Group 43">
                        <a:extLst>
                          <a:ext uri="{FF2B5EF4-FFF2-40B4-BE49-F238E27FC236}">
                            <a16:creationId xmlns:a16="http://schemas.microsoft.com/office/drawing/2014/main" id="{FD94FD27-0244-5E6D-30A2-9656177B5F62}"/>
                          </a:ext>
                        </a:extLst>
                      </p:cNvPr>
                      <p:cNvGrpSpPr/>
                      <p:nvPr/>
                    </p:nvGrpSpPr>
                    <p:grpSpPr>
                      <a:xfrm>
                        <a:off x="7083877" y="708948"/>
                        <a:ext cx="4053814" cy="3573268"/>
                        <a:chOff x="7083877" y="708948"/>
                        <a:chExt cx="4053814" cy="3573268"/>
                      </a:xfrm>
                    </p:grpSpPr>
                    <p:grpSp>
                      <p:nvGrpSpPr>
                        <p:cNvPr id="42" name="Group 41">
                          <a:extLst>
                            <a:ext uri="{FF2B5EF4-FFF2-40B4-BE49-F238E27FC236}">
                              <a16:creationId xmlns:a16="http://schemas.microsoft.com/office/drawing/2014/main" id="{EED335A7-20AE-B24C-D6A8-7AE9F6C4A084}"/>
                            </a:ext>
                          </a:extLst>
                        </p:cNvPr>
                        <p:cNvGrpSpPr/>
                        <p:nvPr/>
                      </p:nvGrpSpPr>
                      <p:grpSpPr>
                        <a:xfrm>
                          <a:off x="7083877" y="708948"/>
                          <a:ext cx="4053814" cy="3573268"/>
                          <a:chOff x="7083877" y="708948"/>
                          <a:chExt cx="4053814" cy="3573268"/>
                        </a:xfrm>
                      </p:grpSpPr>
                      <p:grpSp>
                        <p:nvGrpSpPr>
                          <p:cNvPr id="40" name="Group 39">
                            <a:extLst>
                              <a:ext uri="{FF2B5EF4-FFF2-40B4-BE49-F238E27FC236}">
                                <a16:creationId xmlns:a16="http://schemas.microsoft.com/office/drawing/2014/main" id="{41B88A58-9EF7-DB30-0C1B-62ED3234D87E}"/>
                              </a:ext>
                            </a:extLst>
                          </p:cNvPr>
                          <p:cNvGrpSpPr/>
                          <p:nvPr/>
                        </p:nvGrpSpPr>
                        <p:grpSpPr>
                          <a:xfrm>
                            <a:off x="7083877" y="708948"/>
                            <a:ext cx="4053814" cy="3573268"/>
                            <a:chOff x="7083877" y="708948"/>
                            <a:chExt cx="4053814" cy="3573268"/>
                          </a:xfrm>
                        </p:grpSpPr>
                        <p:grpSp>
                          <p:nvGrpSpPr>
                            <p:cNvPr id="37" name="Group 36">
                              <a:extLst>
                                <a:ext uri="{FF2B5EF4-FFF2-40B4-BE49-F238E27FC236}">
                                  <a16:creationId xmlns:a16="http://schemas.microsoft.com/office/drawing/2014/main" id="{70A4195F-2DC5-BAC8-A14D-5BAD7AAB1188}"/>
                                </a:ext>
                              </a:extLst>
                            </p:cNvPr>
                            <p:cNvGrpSpPr/>
                            <p:nvPr/>
                          </p:nvGrpSpPr>
                          <p:grpSpPr>
                            <a:xfrm>
                              <a:off x="7083877" y="708948"/>
                              <a:ext cx="4053814" cy="3573268"/>
                              <a:chOff x="7083877" y="708948"/>
                              <a:chExt cx="4053814" cy="3573268"/>
                            </a:xfrm>
                          </p:grpSpPr>
                          <p:grpSp>
                            <p:nvGrpSpPr>
                              <p:cNvPr id="35" name="Group 34">
                                <a:extLst>
                                  <a:ext uri="{FF2B5EF4-FFF2-40B4-BE49-F238E27FC236}">
                                    <a16:creationId xmlns:a16="http://schemas.microsoft.com/office/drawing/2014/main" id="{F55C7A78-E9E1-7E29-0153-BA4BE067E664}"/>
                                  </a:ext>
                                </a:extLst>
                              </p:cNvPr>
                              <p:cNvGrpSpPr/>
                              <p:nvPr/>
                            </p:nvGrpSpPr>
                            <p:grpSpPr>
                              <a:xfrm>
                                <a:off x="7083877" y="708948"/>
                                <a:ext cx="4053814" cy="3573268"/>
                                <a:chOff x="7083877" y="708948"/>
                                <a:chExt cx="4053814" cy="3573268"/>
                              </a:xfrm>
                            </p:grpSpPr>
                            <p:grpSp>
                              <p:nvGrpSpPr>
                                <p:cNvPr id="34" name="Group 33">
                                  <a:extLst>
                                    <a:ext uri="{FF2B5EF4-FFF2-40B4-BE49-F238E27FC236}">
                                      <a16:creationId xmlns:a16="http://schemas.microsoft.com/office/drawing/2014/main" id="{017C1202-2EAE-C1CE-013C-3C714D904926}"/>
                                    </a:ext>
                                  </a:extLst>
                                </p:cNvPr>
                                <p:cNvGrpSpPr/>
                                <p:nvPr/>
                              </p:nvGrpSpPr>
                              <p:grpSpPr>
                                <a:xfrm>
                                  <a:off x="7109364" y="708948"/>
                                  <a:ext cx="4028327" cy="3573268"/>
                                  <a:chOff x="7439148" y="656457"/>
                                  <a:chExt cx="4028327" cy="3573268"/>
                                </a:xfrm>
                              </p:grpSpPr>
                              <p:grpSp>
                                <p:nvGrpSpPr>
                                  <p:cNvPr id="33" name="Group 32">
                                    <a:extLst>
                                      <a:ext uri="{FF2B5EF4-FFF2-40B4-BE49-F238E27FC236}">
                                        <a16:creationId xmlns:a16="http://schemas.microsoft.com/office/drawing/2014/main" id="{3BC2A3FD-8D89-93F6-26B7-237FD2A4A10C}"/>
                                      </a:ext>
                                    </a:extLst>
                                  </p:cNvPr>
                                  <p:cNvGrpSpPr/>
                                  <p:nvPr/>
                                </p:nvGrpSpPr>
                                <p:grpSpPr>
                                  <a:xfrm>
                                    <a:off x="7439148" y="656457"/>
                                    <a:ext cx="4028327" cy="3573268"/>
                                    <a:chOff x="7439148" y="656457"/>
                                    <a:chExt cx="4028327" cy="3573268"/>
                                  </a:xfrm>
                                </p:grpSpPr>
                                <p:cxnSp>
                                  <p:nvCxnSpPr>
                                    <p:cNvPr id="12" name="Straight Arrow Connector 11">
                                      <a:extLst>
                                        <a:ext uri="{FF2B5EF4-FFF2-40B4-BE49-F238E27FC236}">
                                          <a16:creationId xmlns:a16="http://schemas.microsoft.com/office/drawing/2014/main" id="{35EBF820-73F6-59BF-420C-A72B18B1CBE1}"/>
                                        </a:ext>
                                      </a:extLst>
                                    </p:cNvPr>
                                    <p:cNvCxnSpPr>
                                      <a:cxnSpLocks/>
                                      <a:stCxn id="3" idx="5"/>
                                    </p:cNvCxnSpPr>
                                    <p:nvPr/>
                                  </p:nvCxnSpPr>
                                  <p:spPr>
                                    <a:xfrm>
                                      <a:off x="7899765" y="1129868"/>
                                      <a:ext cx="3567710" cy="2053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C32D2008-C5BB-4AC1-97F0-704761C87972}"/>
                                        </a:ext>
                                      </a:extLst>
                                    </p:cNvPr>
                                    <p:cNvGrpSpPr/>
                                    <p:nvPr/>
                                  </p:nvGrpSpPr>
                                  <p:grpSpPr>
                                    <a:xfrm>
                                      <a:off x="7439148" y="656457"/>
                                      <a:ext cx="539646" cy="554636"/>
                                      <a:chOff x="7465102" y="671448"/>
                                      <a:chExt cx="539646" cy="554636"/>
                                    </a:xfrm>
                                  </p:grpSpPr>
                                  <p:sp>
                                    <p:nvSpPr>
                                      <p:cNvPr id="3" name="Oval 2">
                                        <a:extLst>
                                          <a:ext uri="{FF2B5EF4-FFF2-40B4-BE49-F238E27FC236}">
                                            <a16:creationId xmlns:a16="http://schemas.microsoft.com/office/drawing/2014/main" id="{2DBBE2ED-2AA7-7532-2A0C-9F0E2486FE34}"/>
                                          </a:ext>
                                        </a:extLst>
                                      </p:cNvPr>
                                      <p:cNvSpPr/>
                                      <p:nvPr/>
                                    </p:nvSpPr>
                                    <p:spPr>
                                      <a:xfrm>
                                        <a:off x="7465102" y="671448"/>
                                        <a:ext cx="539646" cy="55463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827BF6-8842-7FA3-4829-48E5FFC07DC1}"/>
                                              </a:ext>
                                            </a:extLst>
                                          </p:cNvPr>
                                          <p:cNvSpPr txBox="1"/>
                                          <p:nvPr/>
                                        </p:nvSpPr>
                                        <p:spPr>
                                          <a:xfrm>
                                            <a:off x="7540911" y="768407"/>
                                            <a:ext cx="39568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𝑞</m:t>
                                                  </m:r>
                                                </m:oMath>
                                              </m:oMathPara>
                                            </a14:m>
                                            <a:endParaRPr lang="en-PK" sz="2000" dirty="0"/>
                                          </a:p>
                                        </p:txBody>
                                      </p:sp>
                                    </mc:Choice>
                                    <mc:Fallback xmlns="">
                                      <p:sp>
                                        <p:nvSpPr>
                                          <p:cNvPr id="5" name="TextBox 4">
                                            <a:extLst>
                                              <a:ext uri="{FF2B5EF4-FFF2-40B4-BE49-F238E27FC236}">
                                                <a16:creationId xmlns:a16="http://schemas.microsoft.com/office/drawing/2014/main" id="{5C827BF6-8842-7FA3-4829-48E5FFC07DC1}"/>
                                              </a:ext>
                                            </a:extLst>
                                          </p:cNvPr>
                                          <p:cNvSpPr txBox="1">
                                            <a:spLocks noRot="1" noChangeAspect="1" noMove="1" noResize="1" noEditPoints="1" noAdjustHandles="1" noChangeArrowheads="1" noChangeShapeType="1" noTextEdit="1"/>
                                          </p:cNvSpPr>
                                          <p:nvPr/>
                                        </p:nvSpPr>
                                        <p:spPr>
                                          <a:xfrm>
                                            <a:off x="7540911" y="768407"/>
                                            <a:ext cx="395685" cy="307777"/>
                                          </a:xfrm>
                                          <a:prstGeom prst="rect">
                                            <a:avLst/>
                                          </a:prstGeom>
                                          <a:blipFill>
                                            <a:blip r:embed="rId4"/>
                                            <a:stretch>
                                              <a:fillRect l="-13846" r="-13846" b="-23529"/>
                                            </a:stretch>
                                          </a:blipFill>
                                        </p:spPr>
                                        <p:txBody>
                                          <a:bodyPr/>
                                          <a:lstStyle/>
                                          <a:p>
                                            <a:r>
                                              <a:rPr lang="en-PK">
                                                <a:noFill/>
                                              </a:rPr>
                                              <a:t> </a:t>
                                            </a:r>
                                          </a:p>
                                        </p:txBody>
                                      </p:sp>
                                    </mc:Fallback>
                                  </mc:AlternateContent>
                                </p:grpSp>
                                <p:grpSp>
                                  <p:nvGrpSpPr>
                                    <p:cNvPr id="8" name="Group 7">
                                      <a:extLst>
                                        <a:ext uri="{FF2B5EF4-FFF2-40B4-BE49-F238E27FC236}">
                                          <a16:creationId xmlns:a16="http://schemas.microsoft.com/office/drawing/2014/main" id="{83C0A2F3-E5C8-05BB-E376-84259662E6A7}"/>
                                        </a:ext>
                                      </a:extLst>
                                    </p:cNvPr>
                                    <p:cNvGrpSpPr/>
                                    <p:nvPr/>
                                  </p:nvGrpSpPr>
                                  <p:grpSpPr>
                                    <a:xfrm>
                                      <a:off x="7465102" y="3675089"/>
                                      <a:ext cx="539646" cy="554636"/>
                                      <a:chOff x="7465102" y="3675089"/>
                                      <a:chExt cx="539646" cy="554636"/>
                                    </a:xfrm>
                                  </p:grpSpPr>
                                  <p:sp>
                                    <p:nvSpPr>
                                      <p:cNvPr id="4" name="Oval 3">
                                        <a:extLst>
                                          <a:ext uri="{FF2B5EF4-FFF2-40B4-BE49-F238E27FC236}">
                                            <a16:creationId xmlns:a16="http://schemas.microsoft.com/office/drawing/2014/main" id="{F7151567-B0BD-1E80-87D6-1A53842B4139}"/>
                                          </a:ext>
                                        </a:extLst>
                                      </p:cNvPr>
                                      <p:cNvSpPr/>
                                      <p:nvPr/>
                                    </p:nvSpPr>
                                    <p:spPr>
                                      <a:xfrm>
                                        <a:off x="7465102" y="3675089"/>
                                        <a:ext cx="539646" cy="55463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PK"/>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31E2069-6735-E5B5-6AEA-DC0011ED2637}"/>
                                              </a:ext>
                                            </a:extLst>
                                          </p:cNvPr>
                                          <p:cNvSpPr txBox="1"/>
                                          <p:nvPr/>
                                        </p:nvSpPr>
                                        <p:spPr>
                                          <a:xfrm>
                                            <a:off x="7555901" y="3675089"/>
                                            <a:ext cx="3459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r>
                                                    <a:rPr lang="en-US" sz="2400" b="0" i="1" smtClean="0">
                                                      <a:latin typeface="Cambria Math" panose="02040503050406030204" pitchFamily="18" charset="0"/>
                                                    </a:rPr>
                                                    <m:t>𝑞</m:t>
                                                  </m:r>
                                                </m:oMath>
                                              </m:oMathPara>
                                            </a14:m>
                                            <a:endParaRPr lang="en-PK" sz="2400" dirty="0"/>
                                          </a:p>
                                        </p:txBody>
                                      </p:sp>
                                    </mc:Choice>
                                    <mc:Fallback xmlns="">
                                      <p:sp>
                                        <p:nvSpPr>
                                          <p:cNvPr id="6" name="TextBox 5">
                                            <a:extLst>
                                              <a:ext uri="{FF2B5EF4-FFF2-40B4-BE49-F238E27FC236}">
                                                <a16:creationId xmlns:a16="http://schemas.microsoft.com/office/drawing/2014/main" id="{C31E2069-6735-E5B5-6AEA-DC0011ED2637}"/>
                                              </a:ext>
                                            </a:extLst>
                                          </p:cNvPr>
                                          <p:cNvSpPr txBox="1">
                                            <a:spLocks noRot="1" noChangeAspect="1" noMove="1" noResize="1" noEditPoints="1" noAdjustHandles="1" noChangeArrowheads="1" noChangeShapeType="1" noTextEdit="1"/>
                                          </p:cNvSpPr>
                                          <p:nvPr/>
                                        </p:nvSpPr>
                                        <p:spPr>
                                          <a:xfrm>
                                            <a:off x="7555901" y="3675089"/>
                                            <a:ext cx="345929" cy="369332"/>
                                          </a:xfrm>
                                          <a:prstGeom prst="rect">
                                            <a:avLst/>
                                          </a:prstGeom>
                                          <a:blipFill>
                                            <a:blip r:embed="rId5"/>
                                            <a:stretch>
                                              <a:fillRect l="-3509" r="-19298" b="-24590"/>
                                            </a:stretch>
                                          </a:blipFill>
                                        </p:spPr>
                                        <p:txBody>
                                          <a:bodyPr/>
                                          <a:lstStyle/>
                                          <a:p>
                                            <a:r>
                                              <a:rPr lang="en-PK">
                                                <a:noFill/>
                                              </a:rPr>
                                              <a:t> </a:t>
                                            </a:r>
                                          </a:p>
                                        </p:txBody>
                                      </p:sp>
                                    </mc:Fallback>
                                  </mc:AlternateContent>
                                </p:grpSp>
                                <p:cxnSp>
                                  <p:nvCxnSpPr>
                                    <p:cNvPr id="10" name="Straight Connector 9">
                                      <a:extLst>
                                        <a:ext uri="{FF2B5EF4-FFF2-40B4-BE49-F238E27FC236}">
                                          <a16:creationId xmlns:a16="http://schemas.microsoft.com/office/drawing/2014/main" id="{BA81D5AE-489F-32B5-E416-3A215B3A8CD5}"/>
                                        </a:ext>
                                      </a:extLst>
                                    </p:cNvPr>
                                    <p:cNvCxnSpPr>
                                      <a:stCxn id="3" idx="4"/>
                                      <a:endCxn id="6" idx="0"/>
                                    </p:cNvCxnSpPr>
                                    <p:nvPr/>
                                  </p:nvCxnSpPr>
                                  <p:spPr>
                                    <a:xfrm>
                                      <a:off x="7708971" y="1211093"/>
                                      <a:ext cx="19895" cy="24639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D6A217B-C1D2-CB7F-B15D-CBEF4842B45F}"/>
                                        </a:ext>
                                      </a:extLst>
                                    </p:cNvPr>
                                    <p:cNvCxnSpPr>
                                      <a:cxnSpLocks/>
                                    </p:cNvCxnSpPr>
                                    <p:nvPr/>
                                  </p:nvCxnSpPr>
                                  <p:spPr>
                                    <a:xfrm flipV="1">
                                      <a:off x="7899765" y="2443091"/>
                                      <a:ext cx="1935419" cy="136012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B64BFC5-D2DA-E324-77F5-A07C7CADFA49}"/>
                                        </a:ext>
                                      </a:extLst>
                                    </p:cNvPr>
                                    <p:cNvCxnSpPr>
                                      <a:cxnSpLocks/>
                                      <a:stCxn id="19" idx="1"/>
                                    </p:cNvCxnSpPr>
                                    <p:nvPr/>
                                  </p:nvCxnSpPr>
                                  <p:spPr>
                                    <a:xfrm flipH="1" flipV="1">
                                      <a:off x="7743537" y="2296033"/>
                                      <a:ext cx="211361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965527-5BC7-4FA4-17FE-CC5E20C1CAC3}"/>
                                        </a:ext>
                                      </a:extLst>
                                    </p:cNvPr>
                                    <p:cNvCxnSpPr>
                                      <a:cxnSpLocks/>
                                    </p:cNvCxnSpPr>
                                    <p:nvPr/>
                                  </p:nvCxnSpPr>
                                  <p:spPr>
                                    <a:xfrm>
                                      <a:off x="8867474" y="2294385"/>
                                      <a:ext cx="881391"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DE2705-8F77-1CBF-367F-A04AE7837F5A}"/>
                                        </a:ext>
                                      </a:extLst>
                                    </p:cNvPr>
                                    <p:cNvCxnSpPr>
                                      <a:cxnSpLocks/>
                                    </p:cNvCxnSpPr>
                                    <p:nvPr/>
                                  </p:nvCxnSpPr>
                                  <p:spPr>
                                    <a:xfrm flipV="1">
                                      <a:off x="9158990" y="2443993"/>
                                      <a:ext cx="698160" cy="464099"/>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04779F0-2F22-A654-6E0B-F20564BF0901}"/>
                                            </a:ext>
                                          </a:extLst>
                                        </p:cNvPr>
                                        <p:cNvSpPr txBox="1"/>
                                        <p:nvPr/>
                                      </p:nvSpPr>
                                      <p:spPr>
                                        <a:xfrm>
                                          <a:off x="9857150" y="2080590"/>
                                          <a:ext cx="31335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oMath>
                                            </m:oMathPara>
                                          </a14:m>
                                          <a:endParaRPr lang="en-PK" sz="2800" dirty="0"/>
                                        </a:p>
                                      </p:txBody>
                                    </p:sp>
                                  </mc:Choice>
                                  <mc:Fallback xmlns="">
                                    <p:sp>
                                      <p:nvSpPr>
                                        <p:cNvPr id="19" name="TextBox 18">
                                          <a:extLst>
                                            <a:ext uri="{FF2B5EF4-FFF2-40B4-BE49-F238E27FC236}">
                                              <a16:creationId xmlns:a16="http://schemas.microsoft.com/office/drawing/2014/main" id="{104779F0-2F22-A654-6E0B-F20564BF0901}"/>
                                            </a:ext>
                                          </a:extLst>
                                        </p:cNvPr>
                                        <p:cNvSpPr txBox="1">
                                          <a:spLocks noRot="1" noChangeAspect="1" noMove="1" noResize="1" noEditPoints="1" noAdjustHandles="1" noChangeArrowheads="1" noChangeShapeType="1" noTextEdit="1"/>
                                        </p:cNvSpPr>
                                        <p:nvPr/>
                                      </p:nvSpPr>
                                      <p:spPr>
                                        <a:xfrm>
                                          <a:off x="9857150" y="2080590"/>
                                          <a:ext cx="313356" cy="430887"/>
                                        </a:xfrm>
                                        <a:prstGeom prst="rect">
                                          <a:avLst/>
                                        </a:prstGeom>
                                        <a:blipFill>
                                          <a:blip r:embed="rId6"/>
                                          <a:stretch>
                                            <a:fillRect/>
                                          </a:stretch>
                                        </a:blipFill>
                                      </p:spPr>
                                      <p:txBody>
                                        <a:bodyPr/>
                                        <a:lstStyle/>
                                        <a:p>
                                          <a:r>
                                            <a:rPr lang="en-PK">
                                              <a:noFill/>
                                            </a:rPr>
                                            <a:t> </a:t>
                                          </a:r>
                                        </a:p>
                                      </p:txBody>
                                    </p:sp>
                                  </mc:Fallback>
                                </mc:AlternateContent>
                              </p:grpSp>
                              <p:sp>
                                <p:nvSpPr>
                                  <p:cNvPr id="18" name="Oval 17">
                                    <a:extLst>
                                      <a:ext uri="{FF2B5EF4-FFF2-40B4-BE49-F238E27FC236}">
                                        <a16:creationId xmlns:a16="http://schemas.microsoft.com/office/drawing/2014/main" id="{410E5F69-260A-BBED-1ADC-5734DEE16722}"/>
                                      </a:ext>
                                    </a:extLst>
                                  </p:cNvPr>
                                  <p:cNvSpPr/>
                                  <p:nvPr/>
                                </p:nvSpPr>
                                <p:spPr>
                                  <a:xfrm>
                                    <a:off x="9802881" y="2027406"/>
                                    <a:ext cx="434715" cy="5372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a:t>
                                    </a:r>
                                    <a:endParaRPr lang="en-PK" dirty="0"/>
                                  </a:p>
                                </p:txBody>
                              </p:sp>
                            </p:gr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4B00541-156C-D5DD-08C4-AF27B7888737}"/>
                                        </a:ext>
                                      </a:extLst>
                                    </p:cNvPr>
                                    <p:cNvSpPr txBox="1"/>
                                    <p:nvPr/>
                                  </p:nvSpPr>
                                  <p:spPr>
                                    <a:xfrm>
                                      <a:off x="7094860" y="1632319"/>
                                      <a:ext cx="2733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oMath>
                                        </m:oMathPara>
                                      </a14:m>
                                      <a:endParaRPr lang="en-PK" sz="2400" dirty="0"/>
                                    </a:p>
                                  </p:txBody>
                                </p:sp>
                              </mc:Choice>
                              <mc:Fallback xmlns="">
                                <p:sp>
                                  <p:nvSpPr>
                                    <p:cNvPr id="31" name="TextBox 30">
                                      <a:extLst>
                                        <a:ext uri="{FF2B5EF4-FFF2-40B4-BE49-F238E27FC236}">
                                          <a16:creationId xmlns:a16="http://schemas.microsoft.com/office/drawing/2014/main" id="{E4B00541-156C-D5DD-08C4-AF27B7888737}"/>
                                        </a:ext>
                                      </a:extLst>
                                    </p:cNvPr>
                                    <p:cNvSpPr txBox="1">
                                      <a:spLocks noRot="1" noChangeAspect="1" noMove="1" noResize="1" noEditPoints="1" noAdjustHandles="1" noChangeArrowheads="1" noChangeShapeType="1" noTextEdit="1"/>
                                    </p:cNvSpPr>
                                    <p:nvPr/>
                                  </p:nvSpPr>
                                  <p:spPr>
                                    <a:xfrm>
                                      <a:off x="7094860" y="1632319"/>
                                      <a:ext cx="273344" cy="369332"/>
                                    </a:xfrm>
                                    <a:prstGeom prst="rect">
                                      <a:avLst/>
                                    </a:prstGeom>
                                    <a:blipFill>
                                      <a:blip r:embed="rId7"/>
                                      <a:stretch>
                                        <a:fillRect l="-24444" r="-22222" b="-6667"/>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C8A869C-22EB-0465-ADA7-F4970DD6735E}"/>
                                        </a:ext>
                                      </a:extLst>
                                    </p:cNvPr>
                                    <p:cNvSpPr txBox="1"/>
                                    <p:nvPr/>
                                  </p:nvSpPr>
                                  <p:spPr>
                                    <a:xfrm>
                                      <a:off x="7083877" y="2866070"/>
                                      <a:ext cx="2733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oMath>
                                        </m:oMathPara>
                                      </a14:m>
                                      <a:endParaRPr lang="en-PK" sz="2400" dirty="0"/>
                                    </a:p>
                                  </p:txBody>
                                </p:sp>
                              </mc:Choice>
                              <mc:Fallback xmlns="">
                                <p:sp>
                                  <p:nvSpPr>
                                    <p:cNvPr id="32" name="TextBox 31">
                                      <a:extLst>
                                        <a:ext uri="{FF2B5EF4-FFF2-40B4-BE49-F238E27FC236}">
                                          <a16:creationId xmlns:a16="http://schemas.microsoft.com/office/drawing/2014/main" id="{0C8A869C-22EB-0465-ADA7-F4970DD6735E}"/>
                                        </a:ext>
                                      </a:extLst>
                                    </p:cNvPr>
                                    <p:cNvSpPr txBox="1">
                                      <a:spLocks noRot="1" noChangeAspect="1" noMove="1" noResize="1" noEditPoints="1" noAdjustHandles="1" noChangeArrowheads="1" noChangeShapeType="1" noTextEdit="1"/>
                                    </p:cNvSpPr>
                                    <p:nvPr/>
                                  </p:nvSpPr>
                                  <p:spPr>
                                    <a:xfrm>
                                      <a:off x="7083877" y="2866070"/>
                                      <a:ext cx="273344" cy="369332"/>
                                    </a:xfrm>
                                    <a:prstGeom prst="rect">
                                      <a:avLst/>
                                    </a:prstGeom>
                                    <a:blipFill>
                                      <a:blip r:embed="rId8"/>
                                      <a:stretch>
                                        <a:fillRect l="-26667" r="-20000" b="-6557"/>
                                      </a:stretch>
                                    </a:blipFill>
                                  </p:spPr>
                                  <p:txBody>
                                    <a:bodyPr/>
                                    <a:lstStyle/>
                                    <a:p>
                                      <a:r>
                                        <a:rPr lang="en-PK">
                                          <a:noFill/>
                                        </a:rPr>
                                        <a:t> </a:t>
                                      </a:r>
                                    </a:p>
                                  </p:txBody>
                                </p:sp>
                              </mc:Fallback>
                            </mc:AlternateContent>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4FE58B4-AEEC-DC90-652C-0C0BB037A4C7}"/>
                                      </a:ext>
                                    </a:extLst>
                                  </p:cNvPr>
                                  <p:cNvSpPr txBox="1"/>
                                  <p:nvPr/>
                                </p:nvSpPr>
                                <p:spPr>
                                  <a:xfrm>
                                    <a:off x="7163427" y="2231886"/>
                                    <a:ext cx="2140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PK" dirty="0"/>
                                  </a:p>
                                </p:txBody>
                              </p:sp>
                            </mc:Choice>
                            <mc:Fallback xmlns="">
                              <p:sp>
                                <p:nvSpPr>
                                  <p:cNvPr id="36" name="TextBox 35">
                                    <a:extLst>
                                      <a:ext uri="{FF2B5EF4-FFF2-40B4-BE49-F238E27FC236}">
                                        <a16:creationId xmlns:a16="http://schemas.microsoft.com/office/drawing/2014/main" id="{84FE58B4-AEEC-DC90-652C-0C0BB037A4C7}"/>
                                      </a:ext>
                                    </a:extLst>
                                  </p:cNvPr>
                                  <p:cNvSpPr txBox="1">
                                    <a:spLocks noRot="1" noChangeAspect="1" noMove="1" noResize="1" noEditPoints="1" noAdjustHandles="1" noChangeArrowheads="1" noChangeShapeType="1" noTextEdit="1"/>
                                  </p:cNvSpPr>
                                  <p:nvPr/>
                                </p:nvSpPr>
                                <p:spPr>
                                  <a:xfrm>
                                    <a:off x="7163427" y="2231886"/>
                                    <a:ext cx="214033" cy="276999"/>
                                  </a:xfrm>
                                  <a:prstGeom prst="rect">
                                    <a:avLst/>
                                  </a:prstGeom>
                                  <a:blipFill>
                                    <a:blip r:embed="rId9"/>
                                    <a:stretch>
                                      <a:fillRect l="-28571" r="-22857" b="-8889"/>
                                    </a:stretch>
                                  </a:blipFill>
                                </p:spPr>
                                <p:txBody>
                                  <a:bodyPr/>
                                  <a:lstStyle/>
                                  <a:p>
                                    <a:r>
                                      <a:rPr lang="en-PK">
                                        <a:noFill/>
                                      </a:rPr>
                                      <a:t> </a:t>
                                    </a:r>
                                  </a:p>
                                </p:txBody>
                              </p:sp>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D4EAD0F-A7D9-49B2-E425-D444860152D8}"/>
                                    </a:ext>
                                  </a:extLst>
                                </p:cNvPr>
                                <p:cNvSpPr txBox="1"/>
                                <p:nvPr/>
                              </p:nvSpPr>
                              <p:spPr>
                                <a:xfrm rot="16200000">
                                  <a:off x="7302989" y="1752938"/>
                                  <a:ext cx="4492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PK"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2</m:t>
                                            </m:r>
                                          </m:den>
                                        </m:f>
                                      </m:oMath>
                                    </m:oMathPara>
                                  </a14:m>
                                  <a:endParaRPr lang="en-PK" dirty="0"/>
                                </a:p>
                              </p:txBody>
                            </p:sp>
                          </mc:Choice>
                          <mc:Fallback xmlns="">
                            <p:sp>
                              <p:nvSpPr>
                                <p:cNvPr id="38" name="TextBox 37">
                                  <a:extLst>
                                    <a:ext uri="{FF2B5EF4-FFF2-40B4-BE49-F238E27FC236}">
                                      <a16:creationId xmlns:a16="http://schemas.microsoft.com/office/drawing/2014/main" id="{CD4EAD0F-A7D9-49B2-E425-D444860152D8}"/>
                                    </a:ext>
                                  </a:extLst>
                                </p:cNvPr>
                                <p:cNvSpPr txBox="1">
                                  <a:spLocks noRot="1" noChangeAspect="1" noMove="1" noResize="1" noEditPoints="1" noAdjustHandles="1" noChangeArrowheads="1" noChangeShapeType="1" noTextEdit="1"/>
                                </p:cNvSpPr>
                                <p:nvPr/>
                              </p:nvSpPr>
                              <p:spPr>
                                <a:xfrm rot="16200000">
                                  <a:off x="7302989" y="1752938"/>
                                  <a:ext cx="449290" cy="276999"/>
                                </a:xfrm>
                                <a:prstGeom prst="rect">
                                  <a:avLst/>
                                </a:prstGeom>
                                <a:blipFill>
                                  <a:blip r:embed="rId10"/>
                                  <a:stretch>
                                    <a:fillRect l="-175556" t="-127027" r="-255556" b="-55405"/>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F837661-B728-365F-5ADF-4EC91CA93918}"/>
                                    </a:ext>
                                  </a:extLst>
                                </p:cNvPr>
                                <p:cNvSpPr txBox="1"/>
                                <p:nvPr/>
                              </p:nvSpPr>
                              <p:spPr>
                                <a:xfrm rot="16200000">
                                  <a:off x="7320747" y="2991920"/>
                                  <a:ext cx="4492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PK"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2</m:t>
                                            </m:r>
                                          </m:den>
                                        </m:f>
                                      </m:oMath>
                                    </m:oMathPara>
                                  </a14:m>
                                  <a:endParaRPr lang="en-PK" dirty="0"/>
                                </a:p>
                              </p:txBody>
                            </p:sp>
                          </mc:Choice>
                          <mc:Fallback xmlns="">
                            <p:sp>
                              <p:nvSpPr>
                                <p:cNvPr id="39" name="TextBox 38">
                                  <a:extLst>
                                    <a:ext uri="{FF2B5EF4-FFF2-40B4-BE49-F238E27FC236}">
                                      <a16:creationId xmlns:a16="http://schemas.microsoft.com/office/drawing/2014/main" id="{2F837661-B728-365F-5ADF-4EC91CA93918}"/>
                                    </a:ext>
                                  </a:extLst>
                                </p:cNvPr>
                                <p:cNvSpPr txBox="1">
                                  <a:spLocks noRot="1" noChangeAspect="1" noMove="1" noResize="1" noEditPoints="1" noAdjustHandles="1" noChangeArrowheads="1" noChangeShapeType="1" noTextEdit="1"/>
                                </p:cNvSpPr>
                                <p:nvPr/>
                              </p:nvSpPr>
                              <p:spPr>
                                <a:xfrm rot="16200000">
                                  <a:off x="7320747" y="2991920"/>
                                  <a:ext cx="449290" cy="276999"/>
                                </a:xfrm>
                                <a:prstGeom prst="rect">
                                  <a:avLst/>
                                </a:prstGeom>
                                <a:blipFill>
                                  <a:blip r:embed="rId11"/>
                                  <a:stretch>
                                    <a:fillRect l="-175556" t="-130137" r="-255556" b="-56164"/>
                                  </a:stretch>
                                </a:blipFill>
                              </p:spPr>
                              <p:txBody>
                                <a:bodyPr/>
                                <a:lstStyle/>
                                <a:p>
                                  <a:r>
                                    <a:rPr lang="en-PK">
                                      <a:noFill/>
                                    </a:rPr>
                                    <a:t> </a:t>
                                  </a:r>
                                </a:p>
                              </p:txBody>
                            </p:sp>
                          </mc:Fallback>
                        </mc:AlternateContent>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810A766-3D1C-FE1D-2594-74BC431A0974}"/>
                                  </a:ext>
                                </a:extLst>
                              </p:cNvPr>
                              <p:cNvSpPr txBox="1"/>
                              <p:nvPr/>
                            </p:nvSpPr>
                            <p:spPr>
                              <a:xfrm>
                                <a:off x="8035091" y="2084867"/>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PK" dirty="0"/>
                              </a:p>
                            </p:txBody>
                          </p:sp>
                        </mc:Choice>
                        <mc:Fallback xmlns="">
                          <p:sp>
                            <p:nvSpPr>
                              <p:cNvPr id="41" name="TextBox 40">
                                <a:extLst>
                                  <a:ext uri="{FF2B5EF4-FFF2-40B4-BE49-F238E27FC236}">
                                    <a16:creationId xmlns:a16="http://schemas.microsoft.com/office/drawing/2014/main" id="{4810A766-3D1C-FE1D-2594-74BC431A0974}"/>
                                  </a:ext>
                                </a:extLst>
                              </p:cNvPr>
                              <p:cNvSpPr txBox="1">
                                <a:spLocks noRot="1" noChangeAspect="1" noMove="1" noResize="1" noEditPoints="1" noAdjustHandles="1" noChangeArrowheads="1" noChangeShapeType="1" noTextEdit="1"/>
                              </p:cNvSpPr>
                              <p:nvPr/>
                            </p:nvSpPr>
                            <p:spPr>
                              <a:xfrm>
                                <a:off x="8035091" y="2084867"/>
                                <a:ext cx="183320" cy="276999"/>
                              </a:xfrm>
                              <a:prstGeom prst="rect">
                                <a:avLst/>
                              </a:prstGeom>
                              <a:blipFill>
                                <a:blip r:embed="rId12"/>
                                <a:stretch>
                                  <a:fillRect l="-20000" r="-13333"/>
                                </a:stretch>
                              </a:blipFill>
                            </p:spPr>
                            <p:txBody>
                              <a:bodyPr/>
                              <a:lstStyle/>
                              <a:p>
                                <a:r>
                                  <a:rPr lang="en-PK">
                                    <a:noFill/>
                                  </a:rPr>
                                  <a:t> </a:t>
                                </a:r>
                              </a:p>
                            </p:txBody>
                          </p:sp>
                        </mc:Fallback>
                      </mc:AlternateContent>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8C6EA22-F75F-EB06-8DB6-A4986D4BABC1}"/>
                                </a:ext>
                              </a:extLst>
                            </p:cNvPr>
                            <p:cNvSpPr txBox="1"/>
                            <p:nvPr/>
                          </p:nvSpPr>
                          <p:spPr>
                            <a:xfrm>
                              <a:off x="8164684" y="2370385"/>
                              <a:ext cx="4200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m:t>
                                        </m:r>
                                        <m:r>
                                          <a:rPr lang="en-US" b="0" i="1" smtClean="0">
                                            <a:latin typeface="Cambria Math" panose="02040503050406030204" pitchFamily="18" charset="0"/>
                                          </a:rPr>
                                          <m:t>𝑥</m:t>
                                        </m:r>
                                      </m:sub>
                                    </m:sSub>
                                  </m:oMath>
                                </m:oMathPara>
                              </a14:m>
                              <a:endParaRPr lang="en-PK" dirty="0"/>
                            </a:p>
                          </p:txBody>
                        </p:sp>
                      </mc:Choice>
                      <mc:Fallback xmlns="">
                        <p:sp>
                          <p:nvSpPr>
                            <p:cNvPr id="43" name="TextBox 42">
                              <a:extLst>
                                <a:ext uri="{FF2B5EF4-FFF2-40B4-BE49-F238E27FC236}">
                                  <a16:creationId xmlns:a16="http://schemas.microsoft.com/office/drawing/2014/main" id="{68C6EA22-F75F-EB06-8DB6-A4986D4BABC1}"/>
                                </a:ext>
                              </a:extLst>
                            </p:cNvPr>
                            <p:cNvSpPr txBox="1">
                              <a:spLocks noRot="1" noChangeAspect="1" noMove="1" noResize="1" noEditPoints="1" noAdjustHandles="1" noChangeArrowheads="1" noChangeShapeType="1" noTextEdit="1"/>
                            </p:cNvSpPr>
                            <p:nvPr/>
                          </p:nvSpPr>
                          <p:spPr>
                            <a:xfrm>
                              <a:off x="8164684" y="2370385"/>
                              <a:ext cx="420051" cy="276999"/>
                            </a:xfrm>
                            <a:prstGeom prst="rect">
                              <a:avLst/>
                            </a:prstGeom>
                            <a:blipFill>
                              <a:blip r:embed="rId13"/>
                              <a:stretch>
                                <a:fillRect l="-13043" r="-1449" b="-11111"/>
                              </a:stretch>
                            </a:blipFill>
                          </p:spPr>
                          <p:txBody>
                            <a:bodyPr/>
                            <a:lstStyle/>
                            <a:p>
                              <a:r>
                                <a:rPr lang="en-PK">
                                  <a:noFill/>
                                </a:rPr>
                                <a:t> </a:t>
                              </a:r>
                            </a:p>
                          </p:txBody>
                        </p:sp>
                      </mc:Fallback>
                    </mc:AlternateContent>
                  </p:grpSp>
                  <p:cxnSp>
                    <p:nvCxnSpPr>
                      <p:cNvPr id="45" name="Straight Connector 44">
                        <a:extLst>
                          <a:ext uri="{FF2B5EF4-FFF2-40B4-BE49-F238E27FC236}">
                            <a16:creationId xmlns:a16="http://schemas.microsoft.com/office/drawing/2014/main" id="{945249A4-F5F8-E4C1-8E59-A7FAA91B91AD}"/>
                          </a:ext>
                        </a:extLst>
                      </p:cNvPr>
                      <p:cNvCxnSpPr>
                        <a:cxnSpLocks/>
                      </p:cNvCxnSpPr>
                      <p:nvPr/>
                    </p:nvCxnSpPr>
                    <p:spPr>
                      <a:xfrm flipH="1">
                        <a:off x="9907812" y="2336323"/>
                        <a:ext cx="881391"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60DC5D3-0FA6-1C7D-3B74-820D5C82945E}"/>
                              </a:ext>
                            </a:extLst>
                          </p:cNvPr>
                          <p:cNvSpPr txBox="1"/>
                          <p:nvPr/>
                        </p:nvSpPr>
                        <p:spPr>
                          <a:xfrm>
                            <a:off x="10405599" y="2336323"/>
                            <a:ext cx="4200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m:t>
                                      </m:r>
                                      <m:r>
                                        <a:rPr lang="en-US" b="0" i="1" smtClean="0">
                                          <a:latin typeface="Cambria Math" panose="02040503050406030204" pitchFamily="18" charset="0"/>
                                        </a:rPr>
                                        <m:t>𝑥</m:t>
                                      </m:r>
                                    </m:sub>
                                  </m:sSub>
                                </m:oMath>
                              </m:oMathPara>
                            </a14:m>
                            <a:endParaRPr lang="en-PK" dirty="0"/>
                          </a:p>
                        </p:txBody>
                      </p:sp>
                    </mc:Choice>
                    <mc:Fallback xmlns="">
                      <p:sp>
                        <p:nvSpPr>
                          <p:cNvPr id="46" name="TextBox 45">
                            <a:extLst>
                              <a:ext uri="{FF2B5EF4-FFF2-40B4-BE49-F238E27FC236}">
                                <a16:creationId xmlns:a16="http://schemas.microsoft.com/office/drawing/2014/main" id="{260DC5D3-0FA6-1C7D-3B74-820D5C82945E}"/>
                              </a:ext>
                            </a:extLst>
                          </p:cNvPr>
                          <p:cNvSpPr txBox="1">
                            <a:spLocks noRot="1" noChangeAspect="1" noMove="1" noResize="1" noEditPoints="1" noAdjustHandles="1" noChangeArrowheads="1" noChangeShapeType="1" noTextEdit="1"/>
                          </p:cNvSpPr>
                          <p:nvPr/>
                        </p:nvSpPr>
                        <p:spPr>
                          <a:xfrm>
                            <a:off x="10405599" y="2336323"/>
                            <a:ext cx="420051" cy="276999"/>
                          </a:xfrm>
                          <a:prstGeom prst="rect">
                            <a:avLst/>
                          </a:prstGeom>
                          <a:blipFill>
                            <a:blip r:embed="rId14"/>
                            <a:stretch>
                              <a:fillRect l="-13235" r="-2941" b="-13043"/>
                            </a:stretch>
                          </a:blipFill>
                        </p:spPr>
                        <p:txBody>
                          <a:bodyPr/>
                          <a:lstStyle/>
                          <a:p>
                            <a:r>
                              <a:rPr lang="en-PK">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CBE37F2-D3C0-223E-B79F-FC731946861B}"/>
                            </a:ext>
                          </a:extLst>
                        </p:cNvPr>
                        <p:cNvSpPr txBox="1"/>
                        <p:nvPr/>
                      </p:nvSpPr>
                      <p:spPr>
                        <a:xfrm>
                          <a:off x="10776724" y="3216565"/>
                          <a:ext cx="3161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m:t>
                                    </m:r>
                                  </m:sub>
                                </m:sSub>
                              </m:oMath>
                            </m:oMathPara>
                          </a14:m>
                          <a:endParaRPr lang="en-PK" dirty="0"/>
                        </a:p>
                      </p:txBody>
                    </p:sp>
                  </mc:Choice>
                  <mc:Fallback xmlns="">
                    <p:sp>
                      <p:nvSpPr>
                        <p:cNvPr id="48" name="TextBox 47">
                          <a:extLst>
                            <a:ext uri="{FF2B5EF4-FFF2-40B4-BE49-F238E27FC236}">
                              <a16:creationId xmlns:a16="http://schemas.microsoft.com/office/drawing/2014/main" id="{2CBE37F2-D3C0-223E-B79F-FC731946861B}"/>
                            </a:ext>
                          </a:extLst>
                        </p:cNvPr>
                        <p:cNvSpPr txBox="1">
                          <a:spLocks noRot="1" noChangeAspect="1" noMove="1" noResize="1" noEditPoints="1" noAdjustHandles="1" noChangeArrowheads="1" noChangeShapeType="1" noTextEdit="1"/>
                        </p:cNvSpPr>
                        <p:nvPr/>
                      </p:nvSpPr>
                      <p:spPr>
                        <a:xfrm>
                          <a:off x="10776724" y="3216565"/>
                          <a:ext cx="316176" cy="276999"/>
                        </a:xfrm>
                        <a:prstGeom prst="rect">
                          <a:avLst/>
                        </a:prstGeom>
                        <a:blipFill>
                          <a:blip r:embed="rId15"/>
                          <a:stretch>
                            <a:fillRect l="-15385" r="-7692" b="-13333"/>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3CC83DF-BAB1-7703-2720-6BABDB1A84AE}"/>
                            </a:ext>
                          </a:extLst>
                        </p:cNvPr>
                        <p:cNvSpPr txBox="1"/>
                        <p:nvPr/>
                      </p:nvSpPr>
                      <p:spPr>
                        <a:xfrm>
                          <a:off x="8739265" y="2991919"/>
                          <a:ext cx="3161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m:t>
                                    </m:r>
                                  </m:sub>
                                </m:sSub>
                              </m:oMath>
                            </m:oMathPara>
                          </a14:m>
                          <a:endParaRPr lang="en-PK" dirty="0"/>
                        </a:p>
                      </p:txBody>
                    </p:sp>
                  </mc:Choice>
                  <mc:Fallback xmlns="">
                    <p:sp>
                      <p:nvSpPr>
                        <p:cNvPr id="49" name="TextBox 48">
                          <a:extLst>
                            <a:ext uri="{FF2B5EF4-FFF2-40B4-BE49-F238E27FC236}">
                              <a16:creationId xmlns:a16="http://schemas.microsoft.com/office/drawing/2014/main" id="{D3CC83DF-BAB1-7703-2720-6BABDB1A84AE}"/>
                            </a:ext>
                          </a:extLst>
                        </p:cNvPr>
                        <p:cNvSpPr txBox="1">
                          <a:spLocks noRot="1" noChangeAspect="1" noMove="1" noResize="1" noEditPoints="1" noAdjustHandles="1" noChangeArrowheads="1" noChangeShapeType="1" noTextEdit="1"/>
                        </p:cNvSpPr>
                        <p:nvPr/>
                      </p:nvSpPr>
                      <p:spPr>
                        <a:xfrm>
                          <a:off x="8739265" y="2991919"/>
                          <a:ext cx="316176" cy="276999"/>
                        </a:xfrm>
                        <a:prstGeom prst="rect">
                          <a:avLst/>
                        </a:prstGeom>
                        <a:blipFill>
                          <a:blip r:embed="rId16"/>
                          <a:stretch>
                            <a:fillRect l="-17308" b="-6667"/>
                          </a:stretch>
                        </a:blipFill>
                      </p:spPr>
                      <p:txBody>
                        <a:bodyPr/>
                        <a:lstStyle/>
                        <a:p>
                          <a:r>
                            <a:rPr lang="en-PK">
                              <a:noFill/>
                            </a:rPr>
                            <a:t> </a:t>
                          </a:r>
                        </a:p>
                      </p:txBody>
                    </p:sp>
                  </mc:Fallback>
                </mc:AlternateContent>
              </p:grpSp>
              <p:cxnSp>
                <p:nvCxnSpPr>
                  <p:cNvPr id="51" name="Straight Connector 50">
                    <a:extLst>
                      <a:ext uri="{FF2B5EF4-FFF2-40B4-BE49-F238E27FC236}">
                        <a16:creationId xmlns:a16="http://schemas.microsoft.com/office/drawing/2014/main" id="{669BBAAF-15A7-4FA6-16BE-57AB86CB756B}"/>
                      </a:ext>
                    </a:extLst>
                  </p:cNvPr>
                  <p:cNvCxnSpPr>
                    <a:cxnSpLocks/>
                  </p:cNvCxnSpPr>
                  <p:nvPr/>
                </p:nvCxnSpPr>
                <p:spPr>
                  <a:xfrm>
                    <a:off x="9564819" y="715073"/>
                    <a:ext cx="0" cy="1364824"/>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84855A0-CFFC-44FC-09A2-E1BD3D9BD016}"/>
                      </a:ext>
                    </a:extLst>
                  </p:cNvPr>
                  <p:cNvCxnSpPr>
                    <a:cxnSpLocks/>
                  </p:cNvCxnSpPr>
                  <p:nvPr/>
                </p:nvCxnSpPr>
                <p:spPr>
                  <a:xfrm flipV="1">
                    <a:off x="9600513" y="2622384"/>
                    <a:ext cx="0" cy="1474528"/>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EC36498-C87E-3F99-E755-6E7437BAFE0E}"/>
                      </a:ext>
                    </a:extLst>
                  </p:cNvPr>
                  <p:cNvCxnSpPr>
                    <a:cxnSpLocks/>
                  </p:cNvCxnSpPr>
                  <p:nvPr/>
                </p:nvCxnSpPr>
                <p:spPr>
                  <a:xfrm flipV="1">
                    <a:off x="9600513" y="2622384"/>
                    <a:ext cx="2132" cy="1080923"/>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232ACC55-AD34-B912-DBB5-6F2A1F57C712}"/>
                        </a:ext>
                      </a:extLst>
                    </p:cNvPr>
                    <p:cNvSpPr txBox="1"/>
                    <p:nvPr/>
                  </p:nvSpPr>
                  <p:spPr>
                    <a:xfrm>
                      <a:off x="9663747" y="3129029"/>
                      <a:ext cx="427681"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m:t>
                                </m:r>
                                <m:r>
                                  <a:rPr lang="en-US" b="0" i="1" smtClean="0">
                                    <a:latin typeface="Cambria Math" panose="02040503050406030204" pitchFamily="18" charset="0"/>
                                  </a:rPr>
                                  <m:t>𝑦</m:t>
                                </m:r>
                              </m:sub>
                            </m:sSub>
                          </m:oMath>
                        </m:oMathPara>
                      </a14:m>
                      <a:endParaRPr lang="en-PK" dirty="0"/>
                    </a:p>
                  </p:txBody>
                </p:sp>
              </mc:Choice>
              <mc:Fallback xmlns="">
                <p:sp>
                  <p:nvSpPr>
                    <p:cNvPr id="60" name="TextBox 59">
                      <a:extLst>
                        <a:ext uri="{FF2B5EF4-FFF2-40B4-BE49-F238E27FC236}">
                          <a16:creationId xmlns:a16="http://schemas.microsoft.com/office/drawing/2014/main" id="{232ACC55-AD34-B912-DBB5-6F2A1F57C712}"/>
                        </a:ext>
                      </a:extLst>
                    </p:cNvPr>
                    <p:cNvSpPr txBox="1">
                      <a:spLocks noRot="1" noChangeAspect="1" noMove="1" noResize="1" noEditPoints="1" noAdjustHandles="1" noChangeArrowheads="1" noChangeShapeType="1" noTextEdit="1"/>
                    </p:cNvSpPr>
                    <p:nvPr/>
                  </p:nvSpPr>
                  <p:spPr>
                    <a:xfrm>
                      <a:off x="9663747" y="3129029"/>
                      <a:ext cx="427681" cy="298928"/>
                    </a:xfrm>
                    <a:prstGeom prst="rect">
                      <a:avLst/>
                    </a:prstGeom>
                    <a:blipFill>
                      <a:blip r:embed="rId17"/>
                      <a:stretch>
                        <a:fillRect l="-12857" r="-5714" b="-20408"/>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A342321-D64E-8DB9-1AF5-D33470440880}"/>
                        </a:ext>
                      </a:extLst>
                    </p:cNvPr>
                    <p:cNvSpPr txBox="1"/>
                    <p:nvPr/>
                  </p:nvSpPr>
                  <p:spPr>
                    <a:xfrm>
                      <a:off x="9127402" y="3683931"/>
                      <a:ext cx="427681"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m:t>
                                </m:r>
                                <m:r>
                                  <a:rPr lang="en-US" b="0" i="1" smtClean="0">
                                    <a:latin typeface="Cambria Math" panose="02040503050406030204" pitchFamily="18" charset="0"/>
                                  </a:rPr>
                                  <m:t>𝑦</m:t>
                                </m:r>
                              </m:sub>
                            </m:sSub>
                          </m:oMath>
                        </m:oMathPara>
                      </a14:m>
                      <a:endParaRPr lang="en-PK" dirty="0"/>
                    </a:p>
                  </p:txBody>
                </p:sp>
              </mc:Choice>
              <mc:Fallback xmlns="">
                <p:sp>
                  <p:nvSpPr>
                    <p:cNvPr id="61" name="TextBox 60">
                      <a:extLst>
                        <a:ext uri="{FF2B5EF4-FFF2-40B4-BE49-F238E27FC236}">
                          <a16:creationId xmlns:a16="http://schemas.microsoft.com/office/drawing/2014/main" id="{3A342321-D64E-8DB9-1AF5-D33470440880}"/>
                        </a:ext>
                      </a:extLst>
                    </p:cNvPr>
                    <p:cNvSpPr txBox="1">
                      <a:spLocks noRot="1" noChangeAspect="1" noMove="1" noResize="1" noEditPoints="1" noAdjustHandles="1" noChangeArrowheads="1" noChangeShapeType="1" noTextEdit="1"/>
                    </p:cNvSpPr>
                    <p:nvPr/>
                  </p:nvSpPr>
                  <p:spPr>
                    <a:xfrm>
                      <a:off x="9127402" y="3683931"/>
                      <a:ext cx="427681" cy="298928"/>
                    </a:xfrm>
                    <a:prstGeom prst="rect">
                      <a:avLst/>
                    </a:prstGeom>
                    <a:blipFill>
                      <a:blip r:embed="rId18"/>
                      <a:stretch>
                        <a:fillRect l="-12857" r="-5714" b="-20408"/>
                      </a:stretch>
                    </a:blipFill>
                  </p:spPr>
                  <p:txBody>
                    <a:bodyPr/>
                    <a:lstStyle/>
                    <a:p>
                      <a:r>
                        <a:rPr lang="en-PK">
                          <a:noFill/>
                        </a:rPr>
                        <a:t> </a:t>
                      </a:r>
                    </a:p>
                  </p:txBody>
                </p:sp>
              </mc:Fallback>
            </mc:AlternateContent>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DFB85C4-3B13-3DBB-B2B4-9F6881222BF5}"/>
                      </a:ext>
                    </a:extLst>
                  </p:cNvPr>
                  <p:cNvSpPr txBox="1"/>
                  <p:nvPr/>
                </p:nvSpPr>
                <p:spPr>
                  <a:xfrm>
                    <a:off x="10685064" y="2055496"/>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PK" dirty="0"/>
                  </a:p>
                </p:txBody>
              </p:sp>
            </mc:Choice>
            <mc:Fallback xmlns="">
              <p:sp>
                <p:nvSpPr>
                  <p:cNvPr id="63" name="TextBox 62">
                    <a:extLst>
                      <a:ext uri="{FF2B5EF4-FFF2-40B4-BE49-F238E27FC236}">
                        <a16:creationId xmlns:a16="http://schemas.microsoft.com/office/drawing/2014/main" id="{5DFB85C4-3B13-3DBB-B2B4-9F6881222BF5}"/>
                      </a:ext>
                    </a:extLst>
                  </p:cNvPr>
                  <p:cNvSpPr txBox="1">
                    <a:spLocks noRot="1" noChangeAspect="1" noMove="1" noResize="1" noEditPoints="1" noAdjustHandles="1" noChangeArrowheads="1" noChangeShapeType="1" noTextEdit="1"/>
                  </p:cNvSpPr>
                  <p:nvPr/>
                </p:nvSpPr>
                <p:spPr>
                  <a:xfrm>
                    <a:off x="10685064" y="2055496"/>
                    <a:ext cx="183320" cy="276999"/>
                  </a:xfrm>
                  <a:prstGeom prst="rect">
                    <a:avLst/>
                  </a:prstGeom>
                  <a:blipFill>
                    <a:blip r:embed="rId19"/>
                    <a:stretch>
                      <a:fillRect l="-20000" r="-13333"/>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528742B-720B-1478-43F0-140F9EB355FD}"/>
                      </a:ext>
                    </a:extLst>
                  </p:cNvPr>
                  <p:cNvSpPr txBox="1"/>
                  <p:nvPr/>
                </p:nvSpPr>
                <p:spPr>
                  <a:xfrm>
                    <a:off x="9636249" y="1020976"/>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PK" dirty="0"/>
                  </a:p>
                </p:txBody>
              </p:sp>
            </mc:Choice>
            <mc:Fallback xmlns="">
              <p:sp>
                <p:nvSpPr>
                  <p:cNvPr id="64" name="TextBox 63">
                    <a:extLst>
                      <a:ext uri="{FF2B5EF4-FFF2-40B4-BE49-F238E27FC236}">
                        <a16:creationId xmlns:a16="http://schemas.microsoft.com/office/drawing/2014/main" id="{B528742B-720B-1478-43F0-140F9EB355FD}"/>
                      </a:ext>
                    </a:extLst>
                  </p:cNvPr>
                  <p:cNvSpPr txBox="1">
                    <a:spLocks noRot="1" noChangeAspect="1" noMove="1" noResize="1" noEditPoints="1" noAdjustHandles="1" noChangeArrowheads="1" noChangeShapeType="1" noTextEdit="1"/>
                  </p:cNvSpPr>
                  <p:nvPr/>
                </p:nvSpPr>
                <p:spPr>
                  <a:xfrm>
                    <a:off x="9636249" y="1020976"/>
                    <a:ext cx="186718" cy="276999"/>
                  </a:xfrm>
                  <a:prstGeom prst="rect">
                    <a:avLst/>
                  </a:prstGeom>
                  <a:blipFill>
                    <a:blip r:embed="rId20"/>
                    <a:stretch>
                      <a:fillRect l="-32258" r="-25806" b="-23913"/>
                    </a:stretch>
                  </a:blipFill>
                </p:spPr>
                <p:txBody>
                  <a:bodyPr/>
                  <a:lstStyle/>
                  <a:p>
                    <a:r>
                      <a:rPr lang="en-PK">
                        <a:noFill/>
                      </a:rPr>
                      <a:t> </a:t>
                    </a:r>
                  </a:p>
                </p:txBody>
              </p:sp>
            </mc:Fallback>
          </mc:AlternateContent>
        </p:grpSp>
        <p:sp>
          <p:nvSpPr>
            <p:cNvPr id="9" name="TextBox 8">
              <a:extLst>
                <a:ext uri="{FF2B5EF4-FFF2-40B4-BE49-F238E27FC236}">
                  <a16:creationId xmlns:a16="http://schemas.microsoft.com/office/drawing/2014/main" id="{8E53C93E-5324-BCBF-2E67-AAF72EA952B4}"/>
                </a:ext>
              </a:extLst>
            </p:cNvPr>
            <p:cNvSpPr txBox="1"/>
            <p:nvPr/>
          </p:nvSpPr>
          <p:spPr>
            <a:xfrm>
              <a:off x="9299913" y="1064630"/>
              <a:ext cx="80150" cy="276999"/>
            </a:xfrm>
            <a:prstGeom prst="rect">
              <a:avLst/>
            </a:prstGeom>
            <a:noFill/>
          </p:spPr>
          <p:txBody>
            <a:bodyPr wrap="none" lIns="0" tIns="0" rIns="0" bIns="0" rtlCol="0">
              <a:spAutoFit/>
            </a:bodyPr>
            <a:lstStyle/>
            <a:p>
              <a:r>
                <a:rPr lang="en-US" dirty="0"/>
                <a:t>r</a:t>
              </a:r>
              <a:endParaRPr lang="en-PK" dirty="0"/>
            </a:p>
          </p:txBody>
        </p:sp>
      </p:grpSp>
    </p:spTree>
    <p:extLst>
      <p:ext uri="{BB962C8B-B14F-4D97-AF65-F5344CB8AC3E}">
        <p14:creationId xmlns:p14="http://schemas.microsoft.com/office/powerpoint/2010/main" val="2553431738"/>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ppt_x"/>
                                          </p:val>
                                        </p:tav>
                                        <p:tav tm="100000">
                                          <p:val>
                                            <p:strVal val="#ppt_x"/>
                                          </p:val>
                                        </p:tav>
                                      </p:tavLst>
                                    </p:anim>
                                    <p:anim calcmode="lin" valueType="num">
                                      <p:cBhvr additive="base">
                                        <p:cTn id="1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252A732-C53F-EE64-0DE8-B6134725075A}"/>
                  </a:ext>
                </a:extLst>
              </p:cNvPr>
              <p:cNvSpPr txBox="1"/>
              <p:nvPr/>
            </p:nvSpPr>
            <p:spPr>
              <a:xfrm>
                <a:off x="299371" y="183037"/>
                <a:ext cx="11647790" cy="506292"/>
              </a:xfrm>
              <a:prstGeom prst="rect">
                <a:avLst/>
              </a:prstGeom>
              <a:noFill/>
              <a:ln>
                <a:solidFill>
                  <a:srgbClr val="FF0000"/>
                </a:solidFill>
              </a:ln>
            </p:spPr>
            <p:txBody>
              <a:bodyPr wrap="square">
                <a:spAutoFit/>
              </a:bodyPr>
              <a:lstStyle/>
              <a:p>
                <a:pPr algn="just">
                  <a:lnSpc>
                    <a:spcPct val="150000"/>
                  </a:lnSpc>
                </a:pPr>
                <a:r>
                  <a:rPr lang="en-US" sz="2000" dirty="0"/>
                  <a:t>Resolve the electric field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oMath>
                </a14:m>
                <a:r>
                  <a:rPr lang="en-US" sz="2000" dirty="0"/>
                  <a:t> into its rectangular components  </a:t>
                </a:r>
              </a:p>
            </p:txBody>
          </p:sp>
        </mc:Choice>
        <mc:Fallback xmlns="">
          <p:sp>
            <p:nvSpPr>
              <p:cNvPr id="2" name="TextBox 1">
                <a:extLst>
                  <a:ext uri="{FF2B5EF4-FFF2-40B4-BE49-F238E27FC236}">
                    <a16:creationId xmlns:a16="http://schemas.microsoft.com/office/drawing/2014/main" id="{8252A732-C53F-EE64-0DE8-B6134725075A}"/>
                  </a:ext>
                </a:extLst>
              </p:cNvPr>
              <p:cNvSpPr txBox="1">
                <a:spLocks noRot="1" noChangeAspect="1" noMove="1" noResize="1" noEditPoints="1" noAdjustHandles="1" noChangeArrowheads="1" noChangeShapeType="1" noTextEdit="1"/>
              </p:cNvSpPr>
              <p:nvPr/>
            </p:nvSpPr>
            <p:spPr>
              <a:xfrm>
                <a:off x="299371" y="183037"/>
                <a:ext cx="11647790" cy="506292"/>
              </a:xfrm>
              <a:prstGeom prst="rect">
                <a:avLst/>
              </a:prstGeom>
              <a:blipFill>
                <a:blip r:embed="rId2"/>
                <a:stretch>
                  <a:fillRect l="-470" b="-18824"/>
                </a:stretch>
              </a:blipFill>
              <a:ln>
                <a:solidFill>
                  <a:srgbClr val="FF0000"/>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7510B72-ABF9-0B03-BDF3-1B386D3D416E}"/>
                  </a:ext>
                </a:extLst>
              </p:cNvPr>
              <p:cNvSpPr txBox="1"/>
              <p:nvPr/>
            </p:nvSpPr>
            <p:spPr>
              <a:xfrm>
                <a:off x="294471" y="857255"/>
                <a:ext cx="11603058" cy="5728235"/>
              </a:xfrm>
              <a:prstGeom prst="rect">
                <a:avLst/>
              </a:prstGeom>
              <a:noFill/>
              <a:ln>
                <a:solidFill>
                  <a:srgbClr val="FF0000"/>
                </a:solidFill>
              </a:ln>
            </p:spPr>
            <p:txBody>
              <a:bodyPr wrap="square">
                <a:spAutoFit/>
              </a:bodyPr>
              <a:lstStyle/>
              <a:p>
                <a:pPr algn="just">
                  <a:lnSpc>
                    <a:spcPct val="150000"/>
                  </a:lnSpc>
                </a:pPr>
                <a:r>
                  <a:rPr lang="en-US" sz="2000" dirty="0"/>
                  <a:t>Rectangular components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oMath>
                </a14:m>
                <a:r>
                  <a:rPr lang="en-US" sz="2000" dirty="0"/>
                  <a:t> are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r>
                          <a:rPr lang="en-US" sz="2000" b="0" i="1" smtClean="0">
                            <a:latin typeface="Cambria Math" panose="02040503050406030204" pitchFamily="18" charset="0"/>
                          </a:rPr>
                          <m:t>𝑥</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r>
                      <a:rPr lang="en-US" sz="2000" b="0" i="1" smtClean="0">
                        <a:latin typeface="Cambria Math" panose="02040503050406030204" pitchFamily="18" charset="0"/>
                      </a:rPr>
                      <m:t>𝐶𝑜𝑠</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𝜃</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r>
                          <a:rPr lang="en-US" sz="2000" b="0" i="1" smtClean="0">
                            <a:latin typeface="Cambria Math" panose="02040503050406030204" pitchFamily="18" charset="0"/>
                          </a:rPr>
                          <m:t>𝑦</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r>
                      <a:rPr lang="en-US" sz="2000" b="0" i="1" smtClean="0">
                        <a:latin typeface="Cambria Math" panose="02040503050406030204" pitchFamily="18" charset="0"/>
                      </a:rPr>
                      <m:t>𝑆𝑖𝑛</m:t>
                    </m:r>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 </m:t>
                    </m:r>
                  </m:oMath>
                </a14:m>
                <a:endParaRPr lang="en-US" sz="2000" dirty="0"/>
              </a:p>
              <a:p>
                <a:pPr algn="just">
                  <a:lnSpc>
                    <a:spcPct val="150000"/>
                  </a:lnSpc>
                </a:pPr>
                <a:r>
                  <a:rPr lang="en-US" sz="2000" dirty="0"/>
                  <a:t>Rectangular components of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oMath>
                </a14:m>
                <a:r>
                  <a:rPr lang="en-US" sz="2000" dirty="0"/>
                  <a:t> are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r>
                          <a:rPr lang="en-US" sz="2000" b="0" i="1" smtClean="0">
                            <a:latin typeface="Cambria Math" panose="02040503050406030204" pitchFamily="18" charset="0"/>
                          </a:rPr>
                          <m:t>𝑥</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r>
                      <a:rPr lang="en-US" sz="2000" i="1">
                        <a:latin typeface="Cambria Math" panose="02040503050406030204" pitchFamily="18" charset="0"/>
                      </a:rPr>
                      <m:t>𝐶𝑜𝑠</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r>
                          <a:rPr lang="en-US" sz="2000" b="0" i="1" smtClean="0">
                            <a:latin typeface="Cambria Math" panose="02040503050406030204" pitchFamily="18" charset="0"/>
                          </a:rPr>
                          <m:t>𝑦</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r>
                      <a:rPr lang="en-US" sz="2000" i="1">
                        <a:latin typeface="Cambria Math" panose="02040503050406030204" pitchFamily="18" charset="0"/>
                      </a:rPr>
                      <m:t>𝑆𝑖𝑛</m:t>
                    </m:r>
                    <m:r>
                      <a:rPr lang="en-US" sz="2000" i="1">
                        <a:latin typeface="Cambria Math" panose="02040503050406030204" pitchFamily="18" charset="0"/>
                        <a:ea typeface="Cambria Math" panose="02040503050406030204" pitchFamily="18" charset="0"/>
                      </a:rPr>
                      <m:t>𝜃</m:t>
                    </m:r>
                  </m:oMath>
                </a14:m>
                <a:endParaRPr lang="en-US" sz="2000" dirty="0"/>
              </a:p>
              <a:p>
                <a:pPr algn="just">
                  <a:lnSpc>
                    <a:spcPct val="150000"/>
                  </a:lnSpc>
                </a:pPr>
                <a:r>
                  <a:rPr lang="en-US" sz="2000" dirty="0"/>
                  <a:t>Resultant x-component of electric field is  </a:t>
                </a:r>
                <a14:m>
                  <m:oMath xmlns:m="http://schemas.openxmlformats.org/officeDocument/2006/math">
                    <m:r>
                      <a:rPr lang="en-US" sz="2000" b="0" i="0"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𝑥</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m:t>
                            </m:r>
                            <m:r>
                              <a:rPr lang="en-US" sz="2000" b="0" i="1" smtClean="0">
                                <a:latin typeface="Cambria Math" panose="02040503050406030204" pitchFamily="18" charset="0"/>
                              </a:rPr>
                              <m:t>𝑥</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𝐸</m:t>
                            </m:r>
                          </m:e>
                          <m:sub>
                            <m:r>
                              <a:rPr lang="en-US" sz="2000" b="0" i="1" smtClean="0">
                                <a:latin typeface="Cambria Math" panose="02040503050406030204" pitchFamily="18" charset="0"/>
                              </a:rPr>
                              <m:t>−</m:t>
                            </m:r>
                            <m:r>
                              <a:rPr lang="en-US" sz="2000" b="0" i="1" smtClean="0">
                                <a:latin typeface="Cambria Math" panose="02040503050406030204" pitchFamily="18" charset="0"/>
                              </a:rPr>
                              <m:t>𝑥</m:t>
                            </m:r>
                          </m:sub>
                        </m:sSub>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r>
                      <a:rPr lang="en-US" sz="2000" i="1">
                        <a:latin typeface="Cambria Math" panose="02040503050406030204" pitchFamily="18" charset="0"/>
                      </a:rPr>
                      <m:t>𝐶𝑜𝑠</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r>
                      <a:rPr lang="en-US" sz="2000" i="1">
                        <a:latin typeface="Cambria Math" panose="02040503050406030204" pitchFamily="18" charset="0"/>
                      </a:rPr>
                      <m:t>𝐶𝑜𝑠</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endParaRPr lang="en-US" sz="2000" dirty="0"/>
              </a:p>
              <a:p>
                <a:pPr algn="just">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m:t>
                        </m:r>
                      </m:sub>
                    </m:sSub>
                    <m:r>
                      <a:rPr lang="en-US" sz="2000" i="1">
                        <a:latin typeface="Cambria Math" panose="02040503050406030204" pitchFamily="18" charset="0"/>
                      </a:rPr>
                      <m:t>𝐶𝑜𝑠</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r>
                      <a:rPr lang="en-US" sz="2000" i="1">
                        <a:latin typeface="Cambria Math" panose="02040503050406030204" pitchFamily="18" charset="0"/>
                      </a:rPr>
                      <m:t>𝐶𝑜𝑠</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 =0</m:t>
                    </m:r>
                  </m:oMath>
                </a14:m>
                <a:endParaRPr lang="en-US" sz="2000" dirty="0"/>
              </a:p>
              <a:p>
                <a:pPr algn="just">
                  <a:lnSpc>
                    <a:spcPct val="150000"/>
                  </a:lnSpc>
                </a:pPr>
                <a:r>
                  <a:rPr lang="en-US" sz="2000" dirty="0"/>
                  <a:t>Resultant y-component of electric field is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𝑦</m:t>
                        </m:r>
                      </m:sub>
                    </m:sSub>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r>
                              <a:rPr lang="en-US" sz="2000" b="0" i="1" smtClean="0">
                                <a:latin typeface="Cambria Math" panose="02040503050406030204" pitchFamily="18" charset="0"/>
                              </a:rPr>
                              <m:t>𝑦</m:t>
                            </m:r>
                          </m:sub>
                        </m:sSub>
                      </m:e>
                    </m:d>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𝐸</m:t>
                            </m:r>
                          </m:e>
                          <m:sub>
                            <m:r>
                              <a:rPr lang="en-US" sz="2000" b="0" i="1" smtClean="0">
                                <a:latin typeface="Cambria Math" panose="02040503050406030204" pitchFamily="18" charset="0"/>
                              </a:rPr>
                              <m:t>−</m:t>
                            </m:r>
                            <m:r>
                              <a:rPr lang="en-US" sz="2000" b="0" i="1" smtClean="0">
                                <a:latin typeface="Cambria Math" panose="02040503050406030204" pitchFamily="18" charset="0"/>
                              </a:rPr>
                              <m:t>𝑦</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𝐸</m:t>
                        </m:r>
                      </m:e>
                      <m:sub>
                        <m:r>
                          <a:rPr lang="en-US" sz="2000" b="0" i="1" smtClean="0">
                            <a:latin typeface="Cambria Math" panose="02040503050406030204" pitchFamily="18" charset="0"/>
                          </a:rPr>
                          <m:t>+</m:t>
                        </m:r>
                      </m:sub>
                    </m:sSub>
                    <m:r>
                      <a:rPr lang="en-US" sz="2000" b="0" i="1" smtClean="0">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m:t>
                        </m:r>
                      </m:sub>
                    </m:sSub>
                    <m:r>
                      <a:rPr lang="en-US" sz="2000" b="0" i="1" smtClean="0">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endParaRPr lang="en-US" sz="2000" dirty="0"/>
              </a:p>
              <a:p>
                <a:pPr algn="just">
                  <a:lnSpc>
                    <a:spcPct val="150000"/>
                  </a:lnSpc>
                </a:pPr>
                <a:r>
                  <a:rPr lang="en-US" sz="2000" dirty="0"/>
                  <a:t>                                                                                     </a:t>
                </a: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𝐸</m:t>
                        </m:r>
                      </m:e>
                      <m:sub>
                        <m:r>
                          <a:rPr lang="en-US" sz="2000" b="0" i="1" smtClean="0">
                            <a:latin typeface="Cambria Math" panose="02040503050406030204" pitchFamily="18" charset="0"/>
                          </a:rPr>
                          <m:t>+</m:t>
                        </m:r>
                      </m:sub>
                    </m:sSub>
                    <m:r>
                      <a:rPr lang="en-US" sz="2000" b="0" i="1" smtClean="0">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r>
                      <a:rPr lang="en-US" sz="2000" b="0" i="0" smtClean="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𝐸</m:t>
                        </m:r>
                      </m:e>
                      <m:sub>
                        <m:r>
                          <a:rPr lang="en-US" sz="2000" b="0" i="1" smtClean="0">
                            <a:latin typeface="Cambria Math" panose="02040503050406030204" pitchFamily="18" charset="0"/>
                          </a:rPr>
                          <m:t>+</m:t>
                        </m:r>
                      </m:sub>
                    </m:sSub>
                    <m:r>
                      <a:rPr lang="en-US" sz="2000" b="0" i="1" smtClean="0">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r>
                  <a:rPr lang="en-US" sz="2000" dirty="0"/>
                  <a:t>  = </a:t>
                </a:r>
                <a14:m>
                  <m:oMath xmlns:m="http://schemas.openxmlformats.org/officeDocument/2006/math">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2</m:t>
                        </m:r>
                        <m:r>
                          <a:rPr lang="en-US" sz="2000" i="1">
                            <a:latin typeface="Cambria Math" panose="02040503050406030204" pitchFamily="18" charset="0"/>
                          </a:rPr>
                          <m:t>𝐸</m:t>
                        </m:r>
                      </m:e>
                      <m:sub>
                        <m:r>
                          <a:rPr lang="en-US" sz="2000" b="0" i="1" smtClean="0">
                            <a:latin typeface="Cambria Math" panose="02040503050406030204" pitchFamily="18" charset="0"/>
                          </a:rPr>
                          <m:t>+</m:t>
                        </m:r>
                      </m:sub>
                    </m:sSub>
                    <m:r>
                      <a:rPr lang="en-US" sz="2000" i="1">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endParaRPr lang="en-US" sz="2000" dirty="0"/>
              </a:p>
              <a:p>
                <a:pPr algn="just">
                  <a:lnSpc>
                    <a:spcPct val="150000"/>
                  </a:lnSpc>
                </a:pPr>
                <a:r>
                  <a:rPr lang="en-US" sz="2000" dirty="0"/>
                  <a:t>Magnitude of electric field is </a:t>
                </a:r>
                <a14:m>
                  <m:oMath xmlns:m="http://schemas.openxmlformats.org/officeDocument/2006/math">
                    <m:r>
                      <a:rPr lang="en-US" sz="2000" b="0" i="1" smtClean="0">
                        <a:latin typeface="Cambria Math" panose="02040503050406030204" pitchFamily="18" charset="0"/>
                      </a:rPr>
                      <m:t>𝐸</m:t>
                    </m:r>
                  </m:oMath>
                </a14:m>
                <a:r>
                  <a:rPr lang="en-US" sz="2000" dirty="0"/>
                  <a:t> is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𝐸</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𝐸</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𝐸</m:t>
                        </m:r>
                      </m:e>
                      <m:sub>
                        <m:r>
                          <a:rPr lang="en-US" sz="2000" b="0" i="1" smtClean="0">
                            <a:latin typeface="Cambria Math" panose="02040503050406030204" pitchFamily="18" charset="0"/>
                          </a:rPr>
                          <m:t>𝑦</m:t>
                        </m:r>
                      </m:sub>
                      <m:sup>
                        <m:r>
                          <a:rPr lang="en-US" sz="2000" i="1">
                            <a:latin typeface="Cambria Math" panose="02040503050406030204" pitchFamily="18" charset="0"/>
                          </a:rPr>
                          <m:t>2</m:t>
                        </m:r>
                      </m:sup>
                    </m:sSubSup>
                    <m:r>
                      <a:rPr lang="en-US" sz="2000" b="0" i="1" smtClean="0">
                        <a:latin typeface="Cambria Math" panose="02040503050406030204" pitchFamily="18" charset="0"/>
                      </a:rPr>
                      <m:t>=0+</m:t>
                    </m:r>
                    <m:sSup>
                      <m:sSupPr>
                        <m:ctrlPr>
                          <a:rPr lang="en-US" sz="2000" b="0" i="1" smtClean="0">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−2</m:t>
                                </m:r>
                                <m:r>
                                  <a:rPr lang="en-US" sz="2000" i="1">
                                    <a:latin typeface="Cambria Math" panose="02040503050406030204" pitchFamily="18" charset="0"/>
                                  </a:rPr>
                                  <m:t>𝐸</m:t>
                                </m:r>
                              </m:e>
                              <m:sub>
                                <m:r>
                                  <a:rPr lang="en-US" sz="2000" i="1">
                                    <a:latin typeface="Cambria Math" panose="02040503050406030204" pitchFamily="18" charset="0"/>
                                  </a:rPr>
                                  <m:t>+</m:t>
                                </m:r>
                              </m:sub>
                            </m:sSub>
                            <m:r>
                              <a:rPr lang="en-US" sz="2000" i="1">
                                <a:latin typeface="Cambria Math" panose="02040503050406030204" pitchFamily="18" charset="0"/>
                              </a:rPr>
                              <m:t>𝑆𝑖𝑛</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e>
                        </m:d>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4</m:t>
                        </m:r>
                        <m:r>
                          <a:rPr lang="en-US" sz="2000" b="0" i="1" smtClean="0">
                            <a:latin typeface="Cambria Math" panose="02040503050406030204" pitchFamily="18" charset="0"/>
                          </a:rPr>
                          <m:t>𝐸</m:t>
                        </m:r>
                      </m:e>
                      <m:sub>
                        <m:r>
                          <a:rPr lang="en-US" sz="2000" b="0" i="1" smtClean="0">
                            <a:latin typeface="Cambria Math" panose="02040503050406030204" pitchFamily="18" charset="0"/>
                          </a:rPr>
                          <m:t>+</m:t>
                        </m:r>
                      </m:sub>
                      <m:sup>
                        <m:r>
                          <a:rPr lang="en-US" sz="2000" b="0" i="1" smtClean="0">
                            <a:latin typeface="Cambria Math" panose="02040503050406030204" pitchFamily="18" charset="0"/>
                          </a:rPr>
                          <m:t>2</m:t>
                        </m:r>
                      </m:sup>
                    </m:sSubSup>
                    <m:sSup>
                      <m:sSupPr>
                        <m:ctrlPr>
                          <a:rPr lang="en-US" sz="2000" i="1" smtClean="0">
                            <a:latin typeface="Cambria Math" panose="02040503050406030204" pitchFamily="18" charset="0"/>
                          </a:rPr>
                        </m:ctrlPr>
                      </m:sSupPr>
                      <m:e>
                        <m:r>
                          <a:rPr lang="en-US" sz="2000" i="1">
                            <a:latin typeface="Cambria Math" panose="02040503050406030204" pitchFamily="18" charset="0"/>
                          </a:rPr>
                          <m:t>𝑆𝑖𝑛</m:t>
                        </m:r>
                      </m:e>
                      <m:sup>
                        <m:r>
                          <a:rPr lang="en-US" sz="2000" b="0" i="1" smtClean="0">
                            <a:latin typeface="Cambria Math" panose="02040503050406030204" pitchFamily="18" charset="0"/>
                          </a:rPr>
                          <m:t>2</m:t>
                        </m:r>
                      </m:sup>
                    </m:sSup>
                    <m:d>
                      <m:dPr>
                        <m:ctrlPr>
                          <a:rPr lang="en-US" sz="2000" b="0" i="1" smtClean="0">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𝜃</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𝐸</m:t>
                    </m:r>
                    <m:r>
                      <a:rPr lang="en-US" sz="2000" b="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2</m:t>
                        </m:r>
                        <m:r>
                          <a:rPr lang="en-US" sz="2000" i="1">
                            <a:latin typeface="Cambria Math" panose="02040503050406030204" pitchFamily="18" charset="0"/>
                          </a:rPr>
                          <m:t>𝐸</m:t>
                        </m:r>
                      </m:e>
                      <m:sub>
                        <m:r>
                          <a:rPr lang="en-US" sz="2000" i="1">
                            <a:latin typeface="Cambria Math" panose="02040503050406030204" pitchFamily="18" charset="0"/>
                          </a:rPr>
                          <m:t>+</m:t>
                        </m:r>
                      </m:sub>
                    </m:sSub>
                    <m:r>
                      <a:rPr lang="en-US" sz="2000" i="1">
                        <a:latin typeface="Cambria Math" panose="02040503050406030204" pitchFamily="18" charset="0"/>
                      </a:rPr>
                      <m:t>𝑆𝑖𝑛</m:t>
                    </m:r>
                    <m:d>
                      <m:dPr>
                        <m:ctrlPr>
                          <a:rPr lang="en-US" sz="2000" i="1" smtClean="0">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𝜃</m:t>
                        </m:r>
                      </m:e>
                    </m:d>
                  </m:oMath>
                </a14:m>
                <a:endParaRPr lang="en-US" sz="2000" dirty="0"/>
              </a:p>
              <a:p>
                <a:pPr algn="just">
                  <a:lnSpc>
                    <a:spcPct val="150000"/>
                  </a:lnSpc>
                </a:pPr>
                <a:r>
                  <a:rPr lang="en-US" sz="2000" dirty="0"/>
                  <a:t> </a:t>
                </a:r>
                <a14:m>
                  <m:oMath xmlns:m="http://schemas.openxmlformats.org/officeDocument/2006/math">
                    <m:r>
                      <a:rPr lang="en-US" sz="2400" i="1">
                        <a:latin typeface="Cambria Math" panose="02040503050406030204" pitchFamily="18" charset="0"/>
                        <a:ea typeface="Cambria Math" panose="02040503050406030204" pitchFamily="18" charset="0"/>
                      </a:rPr>
                      <m:t>𝐸</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2</m:t>
                        </m:r>
                        <m:r>
                          <a:rPr lang="en-US" sz="2400" i="1">
                            <a:latin typeface="Cambria Math" panose="02040503050406030204" pitchFamily="18" charset="0"/>
                          </a:rPr>
                          <m:t>𝐸</m:t>
                        </m:r>
                      </m:e>
                      <m:sub>
                        <m:r>
                          <a:rPr lang="en-US" sz="2400" i="1">
                            <a:latin typeface="Cambria Math" panose="02040503050406030204" pitchFamily="18" charset="0"/>
                          </a:rPr>
                          <m:t>+</m:t>
                        </m:r>
                      </m:sub>
                    </m:sSub>
                    <m:r>
                      <a:rPr lang="en-US" sz="2400" i="1">
                        <a:latin typeface="Cambria Math" panose="02040503050406030204" pitchFamily="18" charset="0"/>
                      </a:rPr>
                      <m:t>𝑆𝑖𝑛</m:t>
                    </m:r>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=2</m:t>
                    </m:r>
                    <m:f>
                      <m:fPr>
                        <m:type m:val="lin"/>
                        <m:ctrlPr>
                          <a:rPr lang="en-US" sz="2400" i="1">
                            <a:latin typeface="Cambria Math" panose="02040503050406030204" pitchFamily="18" charset="0"/>
                          </a:rPr>
                        </m:ctrlPr>
                      </m:fPr>
                      <m:num>
                        <m:r>
                          <a:rPr lang="en-US" sz="2400" i="1">
                            <a:latin typeface="Cambria Math" panose="02040503050406030204" pitchFamily="18" charset="0"/>
                          </a:rPr>
                          <m:t>𝑘𝑞</m:t>
                        </m:r>
                      </m:num>
                      <m:den>
                        <m:sSup>
                          <m:sSupPr>
                            <m:ctrlPr>
                              <a:rPr lang="en-US" sz="2400" i="1">
                                <a:latin typeface="Cambria Math" panose="02040503050406030204" pitchFamily="18" charset="0"/>
                              </a:rPr>
                            </m:ctrlPr>
                          </m:sSupPr>
                          <m:e>
                            <m:r>
                              <a:rPr lang="en-US" sz="2400" i="1">
                                <a:latin typeface="Cambria Math" panose="02040503050406030204" pitchFamily="18" charset="0"/>
                              </a:rPr>
                              <m:t>𝑟</m:t>
                            </m:r>
                          </m:e>
                          <m:sup>
                            <m:r>
                              <a:rPr lang="en-US" sz="2400" i="1">
                                <a:latin typeface="Cambria Math" panose="02040503050406030204" pitchFamily="18" charset="0"/>
                              </a:rPr>
                              <m:t>2</m:t>
                            </m:r>
                          </m:sup>
                        </m:sSup>
                      </m:den>
                    </m:f>
                    <m:r>
                      <a:rPr lang="en-US" sz="2400" i="1">
                        <a:latin typeface="Cambria Math" panose="02040503050406030204" pitchFamily="18" charset="0"/>
                      </a:rPr>
                      <m:t>𝑆𝑖𝑛</m:t>
                    </m:r>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2</m:t>
                    </m:r>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a:latin typeface="Cambria Math" panose="02040503050406030204" pitchFamily="18" charset="0"/>
                          </a:rPr>
                          <m:t>𝑘𝑞</m:t>
                        </m:r>
                      </m:num>
                      <m:den>
                        <m:sSup>
                          <m:sSupPr>
                            <m:ctrlPr>
                              <a:rPr lang="en-US" sz="2400" i="1">
                                <a:latin typeface="Cambria Math" panose="02040503050406030204" pitchFamily="18" charset="0"/>
                              </a:rPr>
                            </m:ctrlPr>
                          </m:sSupPr>
                          <m:e>
                            <m:r>
                              <a:rPr lang="en-US" sz="2400" i="1">
                                <a:latin typeface="Cambria Math" panose="02040503050406030204" pitchFamily="18" charset="0"/>
                              </a:rPr>
                              <m:t>𝑟</m:t>
                            </m:r>
                          </m:e>
                          <m:sup>
                            <m:r>
                              <a:rPr lang="en-US" sz="2400" i="1">
                                <a:latin typeface="Cambria Math" panose="02040503050406030204" pitchFamily="18" charset="0"/>
                              </a:rPr>
                              <m:t>2</m:t>
                            </m:r>
                          </m:sup>
                        </m:sSup>
                      </m:den>
                    </m:f>
                    <m:f>
                      <m:fPr>
                        <m:ctrlPr>
                          <a:rPr lang="en-US" sz="2400" i="1" smtClean="0">
                            <a:latin typeface="Cambria Math" panose="02040503050406030204" pitchFamily="18" charset="0"/>
                          </a:rPr>
                        </m:ctrlPr>
                      </m:fPr>
                      <m:num>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num>
                      <m:den>
                        <m:r>
                          <a:rPr lang="en-US" sz="2400" b="0" i="1" smtClean="0">
                            <a:latin typeface="Cambria Math" panose="02040503050406030204" pitchFamily="18" charset="0"/>
                          </a:rPr>
                          <m:t>𝑟</m:t>
                        </m:r>
                      </m:den>
                    </m:f>
                  </m:oMath>
                </a14:m>
                <a:r>
                  <a:rPr lang="en-US" sz="2000" dirty="0"/>
                  <a:t>      </a:t>
                </a:r>
              </a:p>
              <a:p>
                <a:pPr algn="just">
                  <a:lnSpc>
                    <a:spcPct val="150000"/>
                  </a:lnSpc>
                </a:pPr>
                <a:r>
                  <a:rPr lang="en-US" sz="2800" dirty="0"/>
                  <a:t>but from eq [1] </a:t>
                </a:r>
                <a14:m>
                  <m:oMath xmlns:m="http://schemas.openxmlformats.org/officeDocument/2006/math">
                    <m:r>
                      <a:rPr lang="en-US" sz="2800" b="0" i="0" smtClean="0">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m:t>
                        </m:r>
                      </m:sub>
                    </m:sSub>
                    <m:r>
                      <a:rPr lang="en-US" sz="2800" i="1">
                        <a:latin typeface="Cambria Math" panose="02040503050406030204" pitchFamily="18" charset="0"/>
                      </a:rPr>
                      <m:t>= </m:t>
                    </m:r>
                    <m:f>
                      <m:fPr>
                        <m:type m:val="lin"/>
                        <m:ctrlPr>
                          <a:rPr lang="en-US" sz="2800" i="1">
                            <a:latin typeface="Cambria Math" panose="02040503050406030204" pitchFamily="18" charset="0"/>
                          </a:rPr>
                        </m:ctrlPr>
                      </m:fPr>
                      <m:num>
                        <m:r>
                          <a:rPr lang="en-US" sz="2800" i="1">
                            <a:latin typeface="Cambria Math" panose="02040503050406030204" pitchFamily="18" charset="0"/>
                          </a:rPr>
                          <m:t>𝑘𝑞</m:t>
                        </m:r>
                      </m:num>
                      <m:den>
                        <m:sSup>
                          <m:sSupPr>
                            <m:ctrlPr>
                              <a:rPr lang="en-US" sz="2800" i="1">
                                <a:latin typeface="Cambria Math" panose="02040503050406030204" pitchFamily="18" charset="0"/>
                              </a:rPr>
                            </m:ctrlPr>
                          </m:sSupPr>
                          <m:e>
                            <m:r>
                              <a:rPr lang="en-US" sz="2800" i="1">
                                <a:latin typeface="Cambria Math" panose="02040503050406030204" pitchFamily="18" charset="0"/>
                              </a:rPr>
                              <m:t>𝑟</m:t>
                            </m:r>
                          </m:e>
                          <m:sup>
                            <m:r>
                              <a:rPr lang="en-US" sz="2800" i="1">
                                <a:latin typeface="Cambria Math" panose="02040503050406030204" pitchFamily="18" charset="0"/>
                              </a:rPr>
                              <m:t>2</m:t>
                            </m:r>
                          </m:sup>
                        </m:sSup>
                      </m:den>
                    </m:f>
                  </m:oMath>
                </a14:m>
                <a:r>
                  <a:rPr lang="en-US" sz="2400" dirty="0"/>
                  <a:t> , fig  </a:t>
                </a:r>
                <a14:m>
                  <m:oMath xmlns:m="http://schemas.openxmlformats.org/officeDocument/2006/math">
                    <m:r>
                      <a:rPr lang="en-US" sz="2400" b="0" i="1" smtClean="0">
                        <a:latin typeface="Cambria Math" panose="02040503050406030204" pitchFamily="18" charset="0"/>
                      </a:rPr>
                      <m:t>𝑆𝑖𝑛</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/2</m:t>
                        </m:r>
                      </m:num>
                      <m:den>
                        <m:r>
                          <a:rPr lang="en-US" sz="2400" b="0" i="1" smtClean="0">
                            <a:latin typeface="Cambria Math" panose="02040503050406030204" pitchFamily="18" charset="0"/>
                            <a:ea typeface="Cambria Math" panose="02040503050406030204" pitchFamily="18" charset="0"/>
                          </a:rPr>
                          <m:t>𝑟</m:t>
                        </m:r>
                      </m:den>
                    </m:f>
                  </m:oMath>
                </a14:m>
                <a:endParaRPr lang="en-US" sz="2400" dirty="0"/>
              </a:p>
              <a:p>
                <a:pPr algn="just">
                  <a:lnSpc>
                    <a:spcPct val="150000"/>
                  </a:lnSpc>
                </a:pPr>
                <a:r>
                  <a:rPr lang="en-US" dirty="0"/>
                  <a:t>         </a:t>
                </a:r>
                <a:endParaRPr lang="en-US" sz="2000" dirty="0"/>
              </a:p>
            </p:txBody>
          </p:sp>
        </mc:Choice>
        <mc:Fallback xmlns="">
          <p:sp>
            <p:nvSpPr>
              <p:cNvPr id="3" name="TextBox 2">
                <a:extLst>
                  <a:ext uri="{FF2B5EF4-FFF2-40B4-BE49-F238E27FC236}">
                    <a16:creationId xmlns:a16="http://schemas.microsoft.com/office/drawing/2014/main" id="{A7510B72-ABF9-0B03-BDF3-1B386D3D416E}"/>
                  </a:ext>
                </a:extLst>
              </p:cNvPr>
              <p:cNvSpPr txBox="1">
                <a:spLocks noRot="1" noChangeAspect="1" noMove="1" noResize="1" noEditPoints="1" noAdjustHandles="1" noChangeArrowheads="1" noChangeShapeType="1" noTextEdit="1"/>
              </p:cNvSpPr>
              <p:nvPr/>
            </p:nvSpPr>
            <p:spPr>
              <a:xfrm>
                <a:off x="294471" y="857255"/>
                <a:ext cx="11603058" cy="5728235"/>
              </a:xfrm>
              <a:prstGeom prst="rect">
                <a:avLst/>
              </a:prstGeom>
              <a:blipFill>
                <a:blip r:embed="rId3"/>
                <a:stretch>
                  <a:fillRect l="-997"/>
                </a:stretch>
              </a:blipFill>
              <a:ln>
                <a:solidFill>
                  <a:srgbClr val="FF0000"/>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A3ABB8-84AF-0952-5011-0C3DCC0A7466}"/>
                  </a:ext>
                </a:extLst>
              </p:cNvPr>
              <p:cNvSpPr txBox="1"/>
              <p:nvPr/>
            </p:nvSpPr>
            <p:spPr>
              <a:xfrm>
                <a:off x="10388184" y="1608627"/>
                <a:ext cx="13845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𝑏𝑢𝑡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m:t>
                          </m:r>
                        </m:sub>
                      </m:sSub>
                    </m:oMath>
                  </m:oMathPara>
                </a14:m>
                <a:endParaRPr lang="en-PK" dirty="0"/>
              </a:p>
            </p:txBody>
          </p:sp>
        </mc:Choice>
        <mc:Fallback xmlns="">
          <p:sp>
            <p:nvSpPr>
              <p:cNvPr id="4" name="TextBox 3">
                <a:extLst>
                  <a:ext uri="{FF2B5EF4-FFF2-40B4-BE49-F238E27FC236}">
                    <a16:creationId xmlns:a16="http://schemas.microsoft.com/office/drawing/2014/main" id="{32A3ABB8-84AF-0952-5011-0C3DCC0A7466}"/>
                  </a:ext>
                </a:extLst>
              </p:cNvPr>
              <p:cNvSpPr txBox="1">
                <a:spLocks noRot="1" noChangeAspect="1" noMove="1" noResize="1" noEditPoints="1" noAdjustHandles="1" noChangeArrowheads="1" noChangeShapeType="1" noTextEdit="1"/>
              </p:cNvSpPr>
              <p:nvPr/>
            </p:nvSpPr>
            <p:spPr>
              <a:xfrm>
                <a:off x="10388184" y="1608627"/>
                <a:ext cx="1384545" cy="276999"/>
              </a:xfrm>
              <a:prstGeom prst="rect">
                <a:avLst/>
              </a:prstGeom>
              <a:blipFill>
                <a:blip r:embed="rId4"/>
                <a:stretch>
                  <a:fillRect l="-2203" b="-13333"/>
                </a:stretch>
              </a:blipFill>
            </p:spPr>
            <p:txBody>
              <a:bodyPr/>
              <a:lstStyle/>
              <a:p>
                <a:r>
                  <a:rPr lang="en-PK">
                    <a:noFill/>
                  </a:rPr>
                  <a:t> </a:t>
                </a:r>
              </a:p>
            </p:txBody>
          </p:sp>
        </mc:Fallback>
      </mc:AlternateContent>
    </p:spTree>
    <p:extLst>
      <p:ext uri="{BB962C8B-B14F-4D97-AF65-F5344CB8AC3E}">
        <p14:creationId xmlns:p14="http://schemas.microsoft.com/office/powerpoint/2010/main" val="287493249"/>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69B7876-69F7-3B98-7152-620AA0277536}"/>
                  </a:ext>
                </a:extLst>
              </p:cNvPr>
              <p:cNvSpPr txBox="1"/>
              <p:nvPr/>
            </p:nvSpPr>
            <p:spPr>
              <a:xfrm>
                <a:off x="156371" y="121655"/>
                <a:ext cx="9619939" cy="1296958"/>
              </a:xfrm>
              <a:prstGeom prst="rect">
                <a:avLst/>
              </a:prstGeom>
              <a:noFill/>
              <a:ln>
                <a:solidFill>
                  <a:srgbClr val="FF0000"/>
                </a:solidFill>
              </a:ln>
            </p:spPr>
            <p:txBody>
              <a:bodyPr wrap="square">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𝐸</m:t>
                      </m:r>
                      <m:r>
                        <a:rPr lang="en-US" sz="2800" i="1" smtClean="0">
                          <a:latin typeface="Cambria Math" panose="02040503050406030204" pitchFamily="18" charset="0"/>
                          <a:ea typeface="Cambria Math" panose="02040503050406030204" pitchFamily="18" charset="0"/>
                        </a:rPr>
                        <m:t>=2</m:t>
                      </m:r>
                      <m:f>
                        <m:fPr>
                          <m:ctrlPr>
                            <a:rPr lang="en-US" sz="2800" i="1" smtClean="0">
                              <a:latin typeface="Cambria Math" panose="02040503050406030204" pitchFamily="18" charset="0"/>
                            </a:rPr>
                          </m:ctrlPr>
                        </m:fPr>
                        <m:num>
                          <m:r>
                            <a:rPr lang="en-US" sz="2800" i="1">
                              <a:latin typeface="Cambria Math" panose="02040503050406030204" pitchFamily="18" charset="0"/>
                            </a:rPr>
                            <m:t>𝑘𝑞</m:t>
                          </m:r>
                        </m:num>
                        <m:den>
                          <m:sSup>
                            <m:sSupPr>
                              <m:ctrlPr>
                                <a:rPr lang="en-US" sz="2800" i="1">
                                  <a:latin typeface="Cambria Math" panose="02040503050406030204" pitchFamily="18" charset="0"/>
                                </a:rPr>
                              </m:ctrlPr>
                            </m:sSupPr>
                            <m:e>
                              <m:r>
                                <a:rPr lang="en-US" sz="2800" i="1">
                                  <a:latin typeface="Cambria Math" panose="02040503050406030204" pitchFamily="18" charset="0"/>
                                </a:rPr>
                                <m:t>𝑟</m:t>
                              </m:r>
                            </m:e>
                            <m:sup>
                              <m:r>
                                <a:rPr lang="en-US" sz="2800" i="1">
                                  <a:latin typeface="Cambria Math" panose="02040503050406030204" pitchFamily="18" charset="0"/>
                                </a:rPr>
                                <m:t>2</m:t>
                              </m:r>
                            </m:sup>
                          </m:sSup>
                        </m:den>
                      </m:f>
                      <m:f>
                        <m:fPr>
                          <m:ctrlPr>
                            <a:rPr lang="en-US" sz="2800" i="1" smtClean="0">
                              <a:latin typeface="Cambria Math" panose="02040503050406030204" pitchFamily="18" charset="0"/>
                            </a:rPr>
                          </m:ctrlPr>
                        </m:fPr>
                        <m:num>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m:t>
                          </m:r>
                        </m:num>
                        <m:den>
                          <m:r>
                            <a:rPr lang="en-US" sz="2800" b="0" i="1" smtClean="0">
                              <a:latin typeface="Cambria Math" panose="02040503050406030204" pitchFamily="18" charset="0"/>
                            </a:rPr>
                            <m:t>𝑟</m:t>
                          </m:r>
                        </m:den>
                      </m:f>
                      <m:r>
                        <a:rPr lang="en-US" sz="2800" b="0" i="1" smtClean="0">
                          <a:latin typeface="Cambria Math" panose="02040503050406030204" pitchFamily="18" charset="0"/>
                        </a:rPr>
                        <m:t> =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𝑑𝑞</m:t>
                          </m:r>
                          <m:r>
                            <a:rPr lang="en-US" sz="2800" b="0" i="1" smtClean="0">
                              <a:latin typeface="Cambria Math" panose="02040503050406030204" pitchFamily="18" charset="0"/>
                            </a:rPr>
                            <m:t>)</m:t>
                          </m:r>
                        </m:num>
                        <m:den>
                          <m:sSup>
                            <m:sSupPr>
                              <m:ctrlPr>
                                <a:rPr lang="en-US" sz="2800" i="1">
                                  <a:latin typeface="Cambria Math" panose="02040503050406030204" pitchFamily="18" charset="0"/>
                                </a:rPr>
                              </m:ctrlPr>
                            </m:sSupPr>
                            <m:e>
                              <m:r>
                                <a:rPr lang="en-US" sz="2800" i="1">
                                  <a:latin typeface="Cambria Math" panose="02040503050406030204" pitchFamily="18" charset="0"/>
                                </a:rPr>
                                <m:t>𝑟</m:t>
                              </m:r>
                            </m:e>
                            <m:sup>
                              <m:r>
                                <a:rPr lang="en-US" sz="2800" b="0" i="1" smtClean="0">
                                  <a:latin typeface="Cambria Math" panose="02040503050406030204" pitchFamily="18" charset="0"/>
                                </a:rPr>
                                <m:t>3</m:t>
                              </m:r>
                            </m:sup>
                          </m:sSup>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𝑘</m:t>
                          </m:r>
                          <m:r>
                            <a:rPr lang="en-US" sz="2800" i="1">
                              <a:latin typeface="Cambria Math" panose="02040503050406030204" pitchFamily="18" charset="0"/>
                            </a:rPr>
                            <m:t>(</m:t>
                          </m:r>
                          <m:r>
                            <a:rPr lang="en-US" sz="2800" b="0" i="1" smtClean="0">
                              <a:latin typeface="Cambria Math" panose="02040503050406030204" pitchFamily="18" charset="0"/>
                            </a:rPr>
                            <m:t>𝑃</m:t>
                          </m:r>
                          <m:r>
                            <a:rPr lang="en-US" sz="2800" i="1">
                              <a:latin typeface="Cambria Math" panose="02040503050406030204" pitchFamily="18" charset="0"/>
                            </a:rPr>
                            <m:t>)</m:t>
                          </m:r>
                        </m:num>
                        <m:den>
                          <m:sSup>
                            <m:sSupPr>
                              <m:ctrlPr>
                                <a:rPr lang="en-US" sz="2800" i="1">
                                  <a:latin typeface="Cambria Math" panose="02040503050406030204" pitchFamily="18" charset="0"/>
                                </a:rPr>
                              </m:ctrlPr>
                            </m:sSupPr>
                            <m:e>
                              <m:r>
                                <a:rPr lang="en-US" sz="2800" i="1">
                                  <a:latin typeface="Cambria Math" panose="02040503050406030204" pitchFamily="18" charset="0"/>
                                </a:rPr>
                                <m:t>𝑟</m:t>
                              </m:r>
                            </m:e>
                            <m:sup>
                              <m:r>
                                <a:rPr lang="en-US" sz="2800" i="1">
                                  <a:latin typeface="Cambria Math" panose="02040503050406030204" pitchFamily="18" charset="0"/>
                                </a:rPr>
                                <m:t>3</m:t>
                              </m:r>
                            </m:sup>
                          </m:sSup>
                        </m:den>
                      </m:f>
                      <m:r>
                        <a:rPr lang="en-US" sz="2800" b="0" i="1" smtClean="0">
                          <a:latin typeface="Cambria Math" panose="02040503050406030204" pitchFamily="18" charset="0"/>
                        </a:rPr>
                        <m:t>=</m:t>
                      </m:r>
                      <m:r>
                        <a:rPr lang="en-US" sz="2800" b="0" i="1" smtClean="0">
                          <a:latin typeface="Cambria Math" panose="02040503050406030204" pitchFamily="18" charset="0"/>
                        </a:rPr>
                        <m:t>𝑘𝑃</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𝑟</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m:t>
                      </m:r>
                      <m:r>
                        <a:rPr lang="en-US" sz="2800" b="0" i="1" smtClean="0">
                          <a:latin typeface="Cambria Math" panose="02040503050406030204" pitchFamily="18" charset="0"/>
                        </a:rPr>
                        <m:t>𝑘𝑃</m:t>
                      </m:r>
                      <m:sSup>
                        <m:sSupPr>
                          <m:ctrlPr>
                            <a:rPr lang="en-US" sz="2800" b="0" i="1" smtClean="0">
                              <a:latin typeface="Cambria Math" panose="02040503050406030204" pitchFamily="18" charset="0"/>
                            </a:rPr>
                          </m:ctrlPr>
                        </m:sSupPr>
                        <m:e>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2</m:t>
                                  </m:r>
                                </m:sup>
                              </m:sSup>
                              <m:r>
                                <a:rPr lang="en-US" sz="2800" i="1">
                                  <a:latin typeface="Cambria Math" panose="02040503050406030204" pitchFamily="18" charset="0"/>
                                </a:rPr>
                                <m:t>+ </m:t>
                              </m:r>
                              <m:f>
                                <m:fPr>
                                  <m:ctrlPr>
                                    <a:rPr lang="en-US" sz="2800" i="1">
                                      <a:latin typeface="Cambria Math" panose="02040503050406030204" pitchFamily="18" charset="0"/>
                                    </a:rPr>
                                  </m:ctrlPr>
                                </m:fPr>
                                <m:num>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𝑑</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4</m:t>
                                  </m:r>
                                </m:den>
                              </m:f>
                            </m:e>
                          </m:d>
                        </m:e>
                        <m:sup>
                          <m:f>
                            <m:fPr>
                              <m:type m:val="skw"/>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2</m:t>
                              </m:r>
                            </m:den>
                          </m:f>
                        </m:sup>
                      </m:sSup>
                    </m:oMath>
                  </m:oMathPara>
                </a14:m>
                <a:endParaRPr lang="en-PK" sz="2800" dirty="0"/>
              </a:p>
            </p:txBody>
          </p:sp>
        </mc:Choice>
        <mc:Fallback xmlns="">
          <p:sp>
            <p:nvSpPr>
              <p:cNvPr id="3" name="TextBox 2">
                <a:extLst>
                  <a:ext uri="{FF2B5EF4-FFF2-40B4-BE49-F238E27FC236}">
                    <a16:creationId xmlns:a16="http://schemas.microsoft.com/office/drawing/2014/main" id="{B69B7876-69F7-3B98-7152-620AA0277536}"/>
                  </a:ext>
                </a:extLst>
              </p:cNvPr>
              <p:cNvSpPr txBox="1">
                <a:spLocks noRot="1" noChangeAspect="1" noMove="1" noResize="1" noEditPoints="1" noAdjustHandles="1" noChangeArrowheads="1" noChangeShapeType="1" noTextEdit="1"/>
              </p:cNvSpPr>
              <p:nvPr/>
            </p:nvSpPr>
            <p:spPr>
              <a:xfrm>
                <a:off x="156371" y="121655"/>
                <a:ext cx="9619939" cy="1296958"/>
              </a:xfrm>
              <a:prstGeom prst="rect">
                <a:avLst/>
              </a:prstGeom>
              <a:blipFill>
                <a:blip r:embed="rId2"/>
                <a:stretch>
                  <a:fillRect/>
                </a:stretch>
              </a:blipFill>
              <a:ln>
                <a:solidFill>
                  <a:srgbClr val="FF0000"/>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3DD2C47-FDD6-BF55-8739-B5C3652032D0}"/>
                  </a:ext>
                </a:extLst>
              </p:cNvPr>
              <p:cNvSpPr txBox="1"/>
              <p:nvPr/>
            </p:nvSpPr>
            <p:spPr>
              <a:xfrm>
                <a:off x="10448143" y="168884"/>
                <a:ext cx="1587486" cy="1094017"/>
              </a:xfrm>
              <a:prstGeom prst="rect">
                <a:avLst/>
              </a:prstGeom>
              <a:noFill/>
              <a:ln>
                <a:solidFill>
                  <a:srgbClr val="002060"/>
                </a:solidFill>
              </a:ln>
            </p:spPr>
            <p:txBody>
              <a:bodyPr wrap="none" lIns="0" tIns="0" rIns="0" bIns="0" rtlCol="0">
                <a:spAutoFit/>
              </a:bodyPr>
              <a:lstStyle/>
              <a:p>
                <a:r>
                  <a:rPr lang="en-US" sz="2000" dirty="0"/>
                  <a:t>But from figure</a:t>
                </a:r>
              </a:p>
              <a:p>
                <a:r>
                  <a:rPr lang="en-US" sz="2000" dirty="0"/>
                  <a:t>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𝑑</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4</m:t>
                        </m:r>
                      </m:den>
                    </m:f>
                  </m:oMath>
                </a14:m>
                <a:endParaRPr lang="en-US" sz="2000" dirty="0"/>
              </a:p>
              <a:p>
                <a:r>
                  <a:rPr lang="en-US" sz="2000" dirty="0"/>
                  <a:t>Also, P=</a:t>
                </a:r>
                <a:r>
                  <a:rPr lang="en-US" sz="2000" dirty="0" err="1"/>
                  <a:t>dq</a:t>
                </a:r>
                <a:endParaRPr lang="en-PK" sz="2000" dirty="0"/>
              </a:p>
            </p:txBody>
          </p:sp>
        </mc:Choice>
        <mc:Fallback xmlns="">
          <p:sp>
            <p:nvSpPr>
              <p:cNvPr id="4" name="TextBox 3">
                <a:extLst>
                  <a:ext uri="{FF2B5EF4-FFF2-40B4-BE49-F238E27FC236}">
                    <a16:creationId xmlns:a16="http://schemas.microsoft.com/office/drawing/2014/main" id="{83DD2C47-FDD6-BF55-8739-B5C3652032D0}"/>
                  </a:ext>
                </a:extLst>
              </p:cNvPr>
              <p:cNvSpPr txBox="1">
                <a:spLocks noRot="1" noChangeAspect="1" noMove="1" noResize="1" noEditPoints="1" noAdjustHandles="1" noChangeArrowheads="1" noChangeShapeType="1" noTextEdit="1"/>
              </p:cNvSpPr>
              <p:nvPr/>
            </p:nvSpPr>
            <p:spPr>
              <a:xfrm>
                <a:off x="10448143" y="168884"/>
                <a:ext cx="1587486" cy="1094017"/>
              </a:xfrm>
              <a:prstGeom prst="rect">
                <a:avLst/>
              </a:prstGeom>
              <a:blipFill>
                <a:blip r:embed="rId3"/>
                <a:stretch>
                  <a:fillRect l="-9542" t="-6630" r="-8779" b="-12707"/>
                </a:stretch>
              </a:blipFill>
              <a:ln>
                <a:solidFill>
                  <a:srgbClr val="002060"/>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AAAB2F-5D00-09F4-DA33-7F501C3B3228}"/>
                  </a:ext>
                </a:extLst>
              </p:cNvPr>
              <p:cNvSpPr txBox="1"/>
              <p:nvPr/>
            </p:nvSpPr>
            <p:spPr>
              <a:xfrm>
                <a:off x="156370" y="1713111"/>
                <a:ext cx="10531617" cy="1234890"/>
              </a:xfrm>
              <a:prstGeom prst="rect">
                <a:avLst/>
              </a:prstGeom>
              <a:noFill/>
              <a:ln>
                <a:solidFill>
                  <a:srgbClr val="FF0000"/>
                </a:solidFill>
              </a:ln>
            </p:spPr>
            <p:txBody>
              <a:bodyPr wrap="square">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𝐸</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𝑘𝑃</m:t>
                      </m:r>
                      <m:sSup>
                        <m:sSupPr>
                          <m:ctrlPr>
                            <a:rPr lang="en-US" sz="2800" b="0" i="1" smtClean="0">
                              <a:latin typeface="Cambria Math" panose="02040503050406030204" pitchFamily="18" charset="0"/>
                            </a:rPr>
                          </m:ctrlPr>
                        </m:sSupPr>
                        <m:e>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2</m:t>
                                  </m:r>
                                </m:sup>
                              </m:sSup>
                              <m:r>
                                <a:rPr lang="en-US" sz="2800" i="1">
                                  <a:latin typeface="Cambria Math" panose="02040503050406030204" pitchFamily="18" charset="0"/>
                                </a:rPr>
                                <m:t>+ </m:t>
                              </m:r>
                              <m:f>
                                <m:fPr>
                                  <m:ctrlPr>
                                    <a:rPr lang="en-US" sz="2800" i="1">
                                      <a:latin typeface="Cambria Math" panose="02040503050406030204" pitchFamily="18" charset="0"/>
                                    </a:rPr>
                                  </m:ctrlPr>
                                </m:fPr>
                                <m:num>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𝑑</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4</m:t>
                                  </m:r>
                                </m:den>
                              </m:f>
                            </m:e>
                          </m:d>
                        </m:e>
                        <m:sup>
                          <m:f>
                            <m:fPr>
                              <m:type m:val="skw"/>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2</m:t>
                              </m:r>
                            </m:den>
                          </m:f>
                        </m:sup>
                      </m:sSup>
                      <m:r>
                        <a:rPr lang="en-US" sz="2800" b="0" i="1" smtClean="0">
                          <a:latin typeface="Cambria Math" panose="02040503050406030204" pitchFamily="18" charset="0"/>
                        </a:rPr>
                        <m:t>=</m:t>
                      </m:r>
                      <m:r>
                        <a:rPr lang="en-US" sz="2800" i="1">
                          <a:latin typeface="Cambria Math" panose="02040503050406030204" pitchFamily="18" charset="0"/>
                        </a:rPr>
                        <m:t>𝑘𝑃</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b="0" i="1" smtClean="0">
                              <a:latin typeface="Cambria Math" panose="02040503050406030204" pitchFamily="18" charset="0"/>
                            </a:rPr>
                            <m:t>−3</m:t>
                          </m:r>
                        </m:sup>
                      </m:sSup>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1</m:t>
                              </m:r>
                              <m:r>
                                <a:rPr lang="en-US" sz="2800" i="1">
                                  <a:latin typeface="Cambria Math" panose="02040503050406030204" pitchFamily="18" charset="0"/>
                                </a:rPr>
                                <m:t>+ </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𝑑</m:t>
                                      </m:r>
                                    </m:e>
                                    <m:sup>
                                      <m:r>
                                        <a:rPr lang="en-US" sz="2800" i="1">
                                          <a:latin typeface="Cambria Math" panose="02040503050406030204" pitchFamily="18" charset="0"/>
                                        </a:rPr>
                                        <m:t>2</m:t>
                                      </m:r>
                                    </m:sup>
                                  </m:sSup>
                                </m:num>
                                <m:den>
                                  <m:r>
                                    <a:rPr lang="en-US" sz="2800" i="1">
                                      <a:latin typeface="Cambria Math" panose="02040503050406030204" pitchFamily="18" charset="0"/>
                                    </a:rPr>
                                    <m:t>4</m:t>
                                  </m:r>
                                  <m:sSup>
                                    <m:sSupPr>
                                      <m:ctrlPr>
                                        <a:rPr lang="en-US" sz="2800" i="1">
                                          <a:latin typeface="Cambria Math" panose="02040503050406030204" pitchFamily="18" charset="0"/>
                                        </a:rPr>
                                      </m:ctrlPr>
                                    </m:sSupPr>
                                    <m:e>
                                      <m:r>
                                        <a:rPr lang="en-US" sz="2800" b="0" i="1" smtClean="0">
                                          <a:latin typeface="Cambria Math" panose="02040503050406030204" pitchFamily="18" charset="0"/>
                                        </a:rPr>
                                        <m:t>𝑥</m:t>
                                      </m:r>
                                    </m:e>
                                    <m:sup>
                                      <m:r>
                                        <a:rPr lang="en-US" sz="2800" i="1">
                                          <a:latin typeface="Cambria Math" panose="02040503050406030204" pitchFamily="18" charset="0"/>
                                        </a:rPr>
                                        <m:t>2</m:t>
                                      </m:r>
                                    </m:sup>
                                  </m:sSup>
                                </m:den>
                              </m:f>
                            </m:e>
                          </m:d>
                        </m:e>
                        <m:sup>
                          <m:f>
                            <m:fPr>
                              <m:type m:val="skw"/>
                              <m:ctrlPr>
                                <a:rPr lang="en-US" sz="2800" i="1">
                                  <a:latin typeface="Cambria Math" panose="02040503050406030204" pitchFamily="18" charset="0"/>
                                </a:rPr>
                              </m:ctrlPr>
                            </m:fPr>
                            <m:num>
                              <m:r>
                                <a:rPr lang="en-US" sz="2800" i="1">
                                  <a:latin typeface="Cambria Math" panose="02040503050406030204" pitchFamily="18" charset="0"/>
                                </a:rPr>
                                <m:t>−3</m:t>
                              </m:r>
                            </m:num>
                            <m:den>
                              <m:r>
                                <a:rPr lang="en-US" sz="2800" i="1">
                                  <a:latin typeface="Cambria Math" panose="02040503050406030204" pitchFamily="18" charset="0"/>
                                </a:rPr>
                                <m:t>2</m:t>
                              </m:r>
                            </m:den>
                          </m:f>
                        </m:sup>
                      </m:sSup>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i="1">
                              <a:latin typeface="Cambria Math" panose="02040503050406030204" pitchFamily="18" charset="0"/>
                            </a:rPr>
                            <m:t>𝑘𝑃</m:t>
                          </m:r>
                        </m:num>
                        <m:den>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3</m:t>
                              </m:r>
                            </m:sup>
                          </m:sSup>
                        </m:den>
                      </m:f>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1+ </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𝑑</m:t>
                                      </m:r>
                                    </m:e>
                                    <m:sup>
                                      <m:r>
                                        <a:rPr lang="en-US" sz="2800" i="1">
                                          <a:latin typeface="Cambria Math" panose="02040503050406030204" pitchFamily="18" charset="0"/>
                                        </a:rPr>
                                        <m:t>2</m:t>
                                      </m:r>
                                    </m:sup>
                                  </m:sSup>
                                </m:num>
                                <m:den>
                                  <m:r>
                                    <a:rPr lang="en-US" sz="2800" i="1">
                                      <a:latin typeface="Cambria Math" panose="02040503050406030204" pitchFamily="18" charset="0"/>
                                    </a:rPr>
                                    <m:t>4</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2</m:t>
                                      </m:r>
                                    </m:sup>
                                  </m:sSup>
                                </m:den>
                              </m:f>
                            </m:e>
                          </m:d>
                        </m:e>
                        <m:sup>
                          <m:f>
                            <m:fPr>
                              <m:type m:val="skw"/>
                              <m:ctrlPr>
                                <a:rPr lang="en-US" sz="2800" i="1">
                                  <a:latin typeface="Cambria Math" panose="02040503050406030204" pitchFamily="18" charset="0"/>
                                </a:rPr>
                              </m:ctrlPr>
                            </m:fPr>
                            <m:num>
                              <m:r>
                                <a:rPr lang="en-US" sz="2800" i="1">
                                  <a:latin typeface="Cambria Math" panose="02040503050406030204" pitchFamily="18" charset="0"/>
                                </a:rPr>
                                <m:t>−3</m:t>
                              </m:r>
                            </m:num>
                            <m:den>
                              <m:r>
                                <a:rPr lang="en-US" sz="2800" i="1">
                                  <a:latin typeface="Cambria Math" panose="02040503050406030204" pitchFamily="18" charset="0"/>
                                </a:rPr>
                                <m:t>2</m:t>
                              </m:r>
                            </m:den>
                          </m:f>
                        </m:sup>
                      </m:sSup>
                    </m:oMath>
                  </m:oMathPara>
                </a14:m>
                <a:endParaRPr lang="en-PK" sz="2800" dirty="0"/>
              </a:p>
            </p:txBody>
          </p:sp>
        </mc:Choice>
        <mc:Fallback xmlns="">
          <p:sp>
            <p:nvSpPr>
              <p:cNvPr id="5" name="TextBox 4">
                <a:extLst>
                  <a:ext uri="{FF2B5EF4-FFF2-40B4-BE49-F238E27FC236}">
                    <a16:creationId xmlns:a16="http://schemas.microsoft.com/office/drawing/2014/main" id="{65AAAB2F-5D00-09F4-DA33-7F501C3B3228}"/>
                  </a:ext>
                </a:extLst>
              </p:cNvPr>
              <p:cNvSpPr txBox="1">
                <a:spLocks noRot="1" noChangeAspect="1" noMove="1" noResize="1" noEditPoints="1" noAdjustHandles="1" noChangeArrowheads="1" noChangeShapeType="1" noTextEdit="1"/>
              </p:cNvSpPr>
              <p:nvPr/>
            </p:nvSpPr>
            <p:spPr>
              <a:xfrm>
                <a:off x="156370" y="1713111"/>
                <a:ext cx="10531617" cy="1234890"/>
              </a:xfrm>
              <a:prstGeom prst="rect">
                <a:avLst/>
              </a:prstGeom>
              <a:blipFill>
                <a:blip r:embed="rId4"/>
                <a:stretch>
                  <a:fillRect/>
                </a:stretch>
              </a:blipFill>
              <a:ln>
                <a:solidFill>
                  <a:srgbClr val="FF0000"/>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389AA3-4682-69F5-4E36-8B0FF40701A1}"/>
                  </a:ext>
                </a:extLst>
              </p:cNvPr>
              <p:cNvSpPr txBox="1"/>
              <p:nvPr/>
            </p:nvSpPr>
            <p:spPr>
              <a:xfrm>
                <a:off x="329783" y="3161930"/>
                <a:ext cx="5769977" cy="307777"/>
              </a:xfrm>
              <a:prstGeom prst="rect">
                <a:avLst/>
              </a:prstGeom>
              <a:noFill/>
              <a:ln>
                <a:solidFill>
                  <a:srgbClr val="FFFF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𝐸𝑥𝑝𝑎𝑛𝑑</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𝑡𝑒𝑟𝑚</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𝑏𝑟𝑎𝑐𝑘𝑒𝑡</m:t>
                      </m:r>
                      <m:r>
                        <a:rPr lang="en-US" sz="2000" b="0" i="1" smtClean="0">
                          <a:latin typeface="Cambria Math" panose="02040503050406030204" pitchFamily="18" charset="0"/>
                        </a:rPr>
                        <m:t> </m:t>
                      </m:r>
                      <m:r>
                        <a:rPr lang="en-US" sz="2000" b="0" i="1" smtClean="0">
                          <a:latin typeface="Cambria Math" panose="02040503050406030204" pitchFamily="18" charset="0"/>
                        </a:rPr>
                        <m:t>𝑏𝑦</m:t>
                      </m:r>
                      <m:r>
                        <a:rPr lang="en-US" sz="2000" b="0" i="1" smtClean="0">
                          <a:latin typeface="Cambria Math" panose="02040503050406030204" pitchFamily="18" charset="0"/>
                        </a:rPr>
                        <m:t> </m:t>
                      </m:r>
                      <m:r>
                        <a:rPr lang="en-US" sz="2000" b="0" i="1" smtClean="0">
                          <a:latin typeface="Cambria Math" panose="02040503050406030204" pitchFamily="18" charset="0"/>
                        </a:rPr>
                        <m:t>𝑏𝑖𝑜𝑛𝑜𝑚𝑖𝑎𝑙</m:t>
                      </m:r>
                      <m:r>
                        <a:rPr lang="en-US" sz="2000" b="0" i="1" smtClean="0">
                          <a:latin typeface="Cambria Math" panose="02040503050406030204" pitchFamily="18" charset="0"/>
                        </a:rPr>
                        <m:t> </m:t>
                      </m:r>
                      <m:r>
                        <a:rPr lang="en-US" sz="2000" b="0" i="1" smtClean="0">
                          <a:latin typeface="Cambria Math" panose="02040503050406030204" pitchFamily="18" charset="0"/>
                        </a:rPr>
                        <m:t>𝑡h𝑒𝑟𝑜𝑚</m:t>
                      </m:r>
                      <m:r>
                        <a:rPr lang="en-US" sz="2000" b="0" i="1" smtClean="0">
                          <a:latin typeface="Cambria Math" panose="02040503050406030204" pitchFamily="18" charset="0"/>
                        </a:rPr>
                        <m:t> </m:t>
                      </m:r>
                    </m:oMath>
                  </m:oMathPara>
                </a14:m>
                <a:endParaRPr lang="en-PK" sz="2000" dirty="0"/>
              </a:p>
            </p:txBody>
          </p:sp>
        </mc:Choice>
        <mc:Fallback xmlns="">
          <p:sp>
            <p:nvSpPr>
              <p:cNvPr id="6" name="TextBox 5">
                <a:extLst>
                  <a:ext uri="{FF2B5EF4-FFF2-40B4-BE49-F238E27FC236}">
                    <a16:creationId xmlns:a16="http://schemas.microsoft.com/office/drawing/2014/main" id="{F2389AA3-4682-69F5-4E36-8B0FF40701A1}"/>
                  </a:ext>
                </a:extLst>
              </p:cNvPr>
              <p:cNvSpPr txBox="1">
                <a:spLocks noRot="1" noChangeAspect="1" noMove="1" noResize="1" noEditPoints="1" noAdjustHandles="1" noChangeArrowheads="1" noChangeShapeType="1" noTextEdit="1"/>
              </p:cNvSpPr>
              <p:nvPr/>
            </p:nvSpPr>
            <p:spPr>
              <a:xfrm>
                <a:off x="329783" y="3161930"/>
                <a:ext cx="5769977" cy="307777"/>
              </a:xfrm>
              <a:prstGeom prst="rect">
                <a:avLst/>
              </a:prstGeom>
              <a:blipFill>
                <a:blip r:embed="rId5"/>
                <a:stretch>
                  <a:fillRect l="-948" b="-30769"/>
                </a:stretch>
              </a:blipFill>
              <a:ln>
                <a:solidFill>
                  <a:srgbClr val="FFFF00"/>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9CED26-5201-8DCE-940A-AB2F903271D7}"/>
                  </a:ext>
                </a:extLst>
              </p:cNvPr>
              <p:cNvSpPr txBox="1"/>
              <p:nvPr/>
            </p:nvSpPr>
            <p:spPr>
              <a:xfrm>
                <a:off x="197079" y="3683636"/>
                <a:ext cx="6203721" cy="1069139"/>
              </a:xfrm>
              <a:prstGeom prst="rect">
                <a:avLst/>
              </a:prstGeom>
              <a:noFill/>
              <a:ln>
                <a:solidFill>
                  <a:srgbClr val="FF0000"/>
                </a:solidFill>
              </a:ln>
            </p:spPr>
            <p:txBody>
              <a:bodyPr wrap="square">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𝐸</m:t>
                      </m:r>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rPr>
                          </m:ctrlPr>
                        </m:fPr>
                        <m:num>
                          <m:r>
                            <a:rPr lang="en-US" sz="2800" i="1">
                              <a:latin typeface="Cambria Math" panose="02040503050406030204" pitchFamily="18" charset="0"/>
                            </a:rPr>
                            <m:t>𝑘𝑃</m:t>
                          </m:r>
                        </m:num>
                        <m:den>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3</m:t>
                              </m:r>
                            </m:sup>
                          </m:sSup>
                        </m:den>
                      </m:f>
                      <m:r>
                        <a:rPr lang="en-US" sz="2800" b="0" i="1" smtClean="0">
                          <a:latin typeface="Cambria Math" panose="02040503050406030204" pitchFamily="18" charset="0"/>
                        </a:rPr>
                        <m:t> [</m:t>
                      </m:r>
                      <m:r>
                        <a:rPr lang="en-US" sz="2800" i="1">
                          <a:latin typeface="Cambria Math" panose="02040503050406030204" pitchFamily="18" charset="0"/>
                        </a:rPr>
                        <m:t>1−</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3</m:t>
                              </m:r>
                            </m:num>
                            <m:den>
                              <m:r>
                                <a:rPr lang="en-US" sz="2800" i="1">
                                  <a:latin typeface="Cambria Math" panose="02040503050406030204" pitchFamily="18" charset="0"/>
                                </a:rPr>
                                <m:t>2</m:t>
                              </m:r>
                            </m:den>
                          </m:f>
                        </m:e>
                      </m:d>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𝑑</m:t>
                              </m:r>
                            </m:e>
                            <m:sup>
                              <m:r>
                                <a:rPr lang="en-US" sz="2800" i="1">
                                  <a:latin typeface="Cambria Math" panose="02040503050406030204" pitchFamily="18" charset="0"/>
                                </a:rPr>
                                <m:t>2</m:t>
                              </m:r>
                            </m:sup>
                          </m:sSup>
                        </m:num>
                        <m:den>
                          <m:r>
                            <a:rPr lang="en-US" sz="2800" i="1">
                              <a:latin typeface="Cambria Math" panose="02040503050406030204" pitchFamily="18" charset="0"/>
                            </a:rPr>
                            <m:t>4</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2</m:t>
                              </m:r>
                            </m:sup>
                          </m:sSup>
                        </m:den>
                      </m:f>
                      <m:r>
                        <a:rPr lang="en-US" sz="2800" i="1">
                          <a:latin typeface="Cambria Math" panose="02040503050406030204" pitchFamily="18" charset="0"/>
                        </a:rPr>
                        <m:t>+  ………….</m:t>
                      </m:r>
                      <m:r>
                        <a:rPr lang="en-US" sz="2800" b="0" i="1" smtClean="0">
                          <a:latin typeface="Cambria Math" panose="02040503050406030204" pitchFamily="18" charset="0"/>
                        </a:rPr>
                        <m:t>]</m:t>
                      </m:r>
                    </m:oMath>
                  </m:oMathPara>
                </a14:m>
                <a:endParaRPr lang="en-PK" sz="2800" dirty="0"/>
              </a:p>
            </p:txBody>
          </p:sp>
        </mc:Choice>
        <mc:Fallback xmlns="">
          <p:sp>
            <p:nvSpPr>
              <p:cNvPr id="7" name="TextBox 6">
                <a:extLst>
                  <a:ext uri="{FF2B5EF4-FFF2-40B4-BE49-F238E27FC236}">
                    <a16:creationId xmlns:a16="http://schemas.microsoft.com/office/drawing/2014/main" id="{F49CED26-5201-8DCE-940A-AB2F903271D7}"/>
                  </a:ext>
                </a:extLst>
              </p:cNvPr>
              <p:cNvSpPr txBox="1">
                <a:spLocks noRot="1" noChangeAspect="1" noMove="1" noResize="1" noEditPoints="1" noAdjustHandles="1" noChangeArrowheads="1" noChangeShapeType="1" noTextEdit="1"/>
              </p:cNvSpPr>
              <p:nvPr/>
            </p:nvSpPr>
            <p:spPr>
              <a:xfrm>
                <a:off x="197079" y="3683636"/>
                <a:ext cx="6203721" cy="1069139"/>
              </a:xfrm>
              <a:prstGeom prst="rect">
                <a:avLst/>
              </a:prstGeom>
              <a:blipFill>
                <a:blip r:embed="rId6"/>
                <a:stretch>
                  <a:fillRect/>
                </a:stretch>
              </a:blipFill>
              <a:ln>
                <a:solidFill>
                  <a:srgbClr val="FF0000"/>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A517035-DB4F-1F1F-1099-CFDC1F93BA2B}"/>
                  </a:ext>
                </a:extLst>
              </p:cNvPr>
              <p:cNvSpPr txBox="1"/>
              <p:nvPr/>
            </p:nvSpPr>
            <p:spPr>
              <a:xfrm>
                <a:off x="326023" y="4991000"/>
                <a:ext cx="3894271" cy="307777"/>
              </a:xfrm>
              <a:prstGeom prst="rect">
                <a:avLst/>
              </a:prstGeom>
              <a:noFill/>
              <a:ln>
                <a:solidFill>
                  <a:srgbClr val="FFFF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𝑁𝑒𝑔𝑙𝑒𝑐𝑡</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h𝑖𝑔h𝑒𝑟</m:t>
                      </m:r>
                      <m:r>
                        <a:rPr lang="en-US" sz="2000" b="0" i="1" smtClean="0">
                          <a:latin typeface="Cambria Math" panose="02040503050406030204" pitchFamily="18" charset="0"/>
                        </a:rPr>
                        <m:t> </m:t>
                      </m:r>
                      <m:r>
                        <a:rPr lang="en-US" sz="2000" b="0" i="1" smtClean="0">
                          <a:latin typeface="Cambria Math" panose="02040503050406030204" pitchFamily="18" charset="0"/>
                        </a:rPr>
                        <m:t>𝑡𝑒𝑟𝑚𝑠</m:t>
                      </m:r>
                      <m:r>
                        <a:rPr lang="en-US" sz="2000" b="0" i="1" smtClean="0">
                          <a:latin typeface="Cambria Math" panose="02040503050406030204" pitchFamily="18" charset="0"/>
                        </a:rPr>
                        <m:t>, </m:t>
                      </m:r>
                      <m:r>
                        <a:rPr lang="en-US" sz="2000" b="0" i="1" smtClean="0">
                          <a:latin typeface="Cambria Math" panose="02040503050406030204" pitchFamily="18" charset="0"/>
                        </a:rPr>
                        <m:t>𝑤𝑒</m:t>
                      </m:r>
                      <m:r>
                        <a:rPr lang="en-US" sz="2000" b="0" i="1" smtClean="0">
                          <a:latin typeface="Cambria Math" panose="02040503050406030204" pitchFamily="18" charset="0"/>
                        </a:rPr>
                        <m:t> </m:t>
                      </m:r>
                      <m:r>
                        <a:rPr lang="en-US" sz="2000" b="0" i="1" smtClean="0">
                          <a:latin typeface="Cambria Math" panose="02040503050406030204" pitchFamily="18" charset="0"/>
                        </a:rPr>
                        <m:t>𝑔𝑒𝑡</m:t>
                      </m:r>
                      <m:r>
                        <a:rPr lang="en-US" sz="2000" b="0" i="1" smtClean="0">
                          <a:latin typeface="Cambria Math" panose="02040503050406030204" pitchFamily="18" charset="0"/>
                        </a:rPr>
                        <m:t> </m:t>
                      </m:r>
                    </m:oMath>
                  </m:oMathPara>
                </a14:m>
                <a:endParaRPr lang="en-PK" sz="2000" dirty="0"/>
              </a:p>
            </p:txBody>
          </p:sp>
        </mc:Choice>
        <mc:Fallback xmlns="">
          <p:sp>
            <p:nvSpPr>
              <p:cNvPr id="8" name="TextBox 7">
                <a:extLst>
                  <a:ext uri="{FF2B5EF4-FFF2-40B4-BE49-F238E27FC236}">
                    <a16:creationId xmlns:a16="http://schemas.microsoft.com/office/drawing/2014/main" id="{2A517035-DB4F-1F1F-1099-CFDC1F93BA2B}"/>
                  </a:ext>
                </a:extLst>
              </p:cNvPr>
              <p:cNvSpPr txBox="1">
                <a:spLocks noRot="1" noChangeAspect="1" noMove="1" noResize="1" noEditPoints="1" noAdjustHandles="1" noChangeArrowheads="1" noChangeShapeType="1" noTextEdit="1"/>
              </p:cNvSpPr>
              <p:nvPr/>
            </p:nvSpPr>
            <p:spPr>
              <a:xfrm>
                <a:off x="326023" y="4991000"/>
                <a:ext cx="3894271" cy="307777"/>
              </a:xfrm>
              <a:prstGeom prst="rect">
                <a:avLst/>
              </a:prstGeom>
              <a:blipFill>
                <a:blip r:embed="rId7"/>
                <a:stretch>
                  <a:fillRect l="-1560" b="-30769"/>
                </a:stretch>
              </a:blipFill>
              <a:ln>
                <a:solidFill>
                  <a:srgbClr val="FFFF00"/>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D222D38-47B6-5649-3A72-4EE6F9B2D04B}"/>
                  </a:ext>
                </a:extLst>
              </p:cNvPr>
              <p:cNvSpPr txBox="1"/>
              <p:nvPr/>
            </p:nvSpPr>
            <p:spPr>
              <a:xfrm>
                <a:off x="1421701" y="5537002"/>
                <a:ext cx="3280639" cy="910314"/>
              </a:xfrm>
              <a:prstGeom prst="rect">
                <a:avLst/>
              </a:prstGeom>
              <a:noFill/>
              <a:ln>
                <a:solidFill>
                  <a:srgbClr val="FF0000"/>
                </a:solidFill>
              </a:ln>
            </p:spPr>
            <p:txBody>
              <a:bodyPr wrap="square">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𝐸</m:t>
                      </m:r>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rPr>
                          </m:ctrlPr>
                        </m:fPr>
                        <m:num>
                          <m:r>
                            <a:rPr lang="en-US" sz="2800" i="1">
                              <a:latin typeface="Cambria Math" panose="02040503050406030204" pitchFamily="18" charset="0"/>
                            </a:rPr>
                            <m:t>𝑘𝑃</m:t>
                          </m:r>
                        </m:num>
                        <m:den>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3</m:t>
                              </m:r>
                            </m:sup>
                          </m:sSup>
                        </m:den>
                      </m:f>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r>
                            <a:rPr lang="en-US" sz="2800" i="1">
                              <a:latin typeface="Cambria Math" panose="02040503050406030204" pitchFamily="18" charset="0"/>
                            </a:rPr>
                            <m:t>1</m:t>
                          </m:r>
                        </m:e>
                      </m:d>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𝑘𝑃</m:t>
                          </m:r>
                        </m:num>
                        <m:den>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3</m:t>
                              </m:r>
                            </m:sup>
                          </m:sSup>
                        </m:den>
                      </m:f>
                    </m:oMath>
                  </m:oMathPara>
                </a14:m>
                <a:endParaRPr lang="en-PK" sz="2800" dirty="0"/>
              </a:p>
            </p:txBody>
          </p:sp>
        </mc:Choice>
        <mc:Fallback xmlns="">
          <p:sp>
            <p:nvSpPr>
              <p:cNvPr id="9" name="TextBox 8">
                <a:extLst>
                  <a:ext uri="{FF2B5EF4-FFF2-40B4-BE49-F238E27FC236}">
                    <a16:creationId xmlns:a16="http://schemas.microsoft.com/office/drawing/2014/main" id="{CD222D38-47B6-5649-3A72-4EE6F9B2D04B}"/>
                  </a:ext>
                </a:extLst>
              </p:cNvPr>
              <p:cNvSpPr txBox="1">
                <a:spLocks noRot="1" noChangeAspect="1" noMove="1" noResize="1" noEditPoints="1" noAdjustHandles="1" noChangeArrowheads="1" noChangeShapeType="1" noTextEdit="1"/>
              </p:cNvSpPr>
              <p:nvPr/>
            </p:nvSpPr>
            <p:spPr>
              <a:xfrm>
                <a:off x="1421701" y="5537002"/>
                <a:ext cx="3280639" cy="910314"/>
              </a:xfrm>
              <a:prstGeom prst="rect">
                <a:avLst/>
              </a:prstGeom>
              <a:blipFill>
                <a:blip r:embed="rId8"/>
                <a:stretch>
                  <a:fillRect/>
                </a:stretch>
              </a:blipFill>
              <a:ln>
                <a:solidFill>
                  <a:srgbClr val="FF0000"/>
                </a:solidFill>
              </a:ln>
            </p:spPr>
            <p:txBody>
              <a:bodyPr/>
              <a:lstStyle/>
              <a:p>
                <a:r>
                  <a:rPr lang="en-PK">
                    <a:noFill/>
                  </a:rPr>
                  <a:t> </a:t>
                </a:r>
              </a:p>
            </p:txBody>
          </p:sp>
        </mc:Fallback>
      </mc:AlternateContent>
      <p:sp>
        <p:nvSpPr>
          <p:cNvPr id="10" name="TextBox 9">
            <a:extLst>
              <a:ext uri="{FF2B5EF4-FFF2-40B4-BE49-F238E27FC236}">
                <a16:creationId xmlns:a16="http://schemas.microsoft.com/office/drawing/2014/main" id="{8F150CDF-DD23-C748-50FC-20B28285B0FD}"/>
              </a:ext>
            </a:extLst>
          </p:cNvPr>
          <p:cNvSpPr txBox="1"/>
          <p:nvPr/>
        </p:nvSpPr>
        <p:spPr>
          <a:xfrm>
            <a:off x="5422178" y="5144888"/>
            <a:ext cx="6011057" cy="1429622"/>
          </a:xfrm>
          <a:prstGeom prst="rect">
            <a:avLst/>
          </a:prstGeom>
          <a:noFill/>
          <a:ln>
            <a:solidFill>
              <a:srgbClr val="FF0000"/>
            </a:solidFill>
          </a:ln>
        </p:spPr>
        <p:txBody>
          <a:bodyPr wrap="square">
            <a:spAutoFit/>
          </a:bodyPr>
          <a:lstStyle/>
          <a:p>
            <a:pPr algn="just">
              <a:lnSpc>
                <a:spcPct val="150000"/>
              </a:lnSpc>
            </a:pPr>
            <a:r>
              <a:rPr lang="en-US" sz="2000" dirty="0"/>
              <a:t>This is the electric field at “P” due to electric dipole. Where “x” is distance between point “p” and bisecting point “O” of distance between “+q” and “-q”.</a:t>
            </a:r>
          </a:p>
        </p:txBody>
      </p:sp>
    </p:spTree>
    <p:extLst>
      <p:ext uri="{BB962C8B-B14F-4D97-AF65-F5344CB8AC3E}">
        <p14:creationId xmlns:p14="http://schemas.microsoft.com/office/powerpoint/2010/main" val="2006504055"/>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6B9F77A-72CC-5700-4DA2-8595F8F23B4E}"/>
              </a:ext>
            </a:extLst>
          </p:cNvPr>
          <p:cNvGrpSpPr/>
          <p:nvPr/>
        </p:nvGrpSpPr>
        <p:grpSpPr>
          <a:xfrm>
            <a:off x="132805" y="131006"/>
            <a:ext cx="11819352" cy="3673372"/>
            <a:chOff x="132805" y="131006"/>
            <a:chExt cx="11819352" cy="3673372"/>
          </a:xfrm>
        </p:grpSpPr>
        <p:pic>
          <p:nvPicPr>
            <p:cNvPr id="3" name="Picture 2">
              <a:extLst>
                <a:ext uri="{FF2B5EF4-FFF2-40B4-BE49-F238E27FC236}">
                  <a16:creationId xmlns:a16="http://schemas.microsoft.com/office/drawing/2014/main" id="{D4D5B248-7171-F369-4D5B-E70C4AF79A15}"/>
                </a:ext>
              </a:extLst>
            </p:cNvPr>
            <p:cNvPicPr>
              <a:picLocks noChangeAspect="1"/>
            </p:cNvPicPr>
            <p:nvPr/>
          </p:nvPicPr>
          <p:blipFill>
            <a:blip r:embed="rId2"/>
            <a:stretch>
              <a:fillRect/>
            </a:stretch>
          </p:blipFill>
          <p:spPr>
            <a:xfrm>
              <a:off x="132805" y="131006"/>
              <a:ext cx="6317965" cy="540427"/>
            </a:xfrm>
            <a:prstGeom prst="rect">
              <a:avLst/>
            </a:prstGeom>
          </p:spPr>
        </p:pic>
        <p:pic>
          <p:nvPicPr>
            <p:cNvPr id="7" name="Picture 6">
              <a:extLst>
                <a:ext uri="{FF2B5EF4-FFF2-40B4-BE49-F238E27FC236}">
                  <a16:creationId xmlns:a16="http://schemas.microsoft.com/office/drawing/2014/main" id="{36EB78CF-593D-2EE8-77F8-136C94C7A183}"/>
                </a:ext>
              </a:extLst>
            </p:cNvPr>
            <p:cNvPicPr>
              <a:picLocks noChangeAspect="1"/>
            </p:cNvPicPr>
            <p:nvPr/>
          </p:nvPicPr>
          <p:blipFill>
            <a:blip r:embed="rId3"/>
            <a:stretch>
              <a:fillRect/>
            </a:stretch>
          </p:blipFill>
          <p:spPr>
            <a:xfrm>
              <a:off x="6631567" y="131006"/>
              <a:ext cx="5320590" cy="3673372"/>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0DB218D-9033-6625-C80B-3A74C058E2A2}"/>
                    </a:ext>
                  </a:extLst>
                </p:cNvPr>
                <p:cNvSpPr txBox="1"/>
                <p:nvPr/>
              </p:nvSpPr>
              <p:spPr>
                <a:xfrm>
                  <a:off x="132805" y="695835"/>
                  <a:ext cx="6317965" cy="3108543"/>
                </a:xfrm>
                <a:prstGeom prst="rect">
                  <a:avLst/>
                </a:prstGeom>
                <a:noFill/>
                <a:ln>
                  <a:solidFill>
                    <a:srgbClr val="FF0000"/>
                  </a:solidFill>
                </a:ln>
              </p:spPr>
              <p:txBody>
                <a:bodyPr wrap="square">
                  <a:spAutoFit/>
                </a:bodyPr>
                <a:lstStyle/>
                <a:p>
                  <a:pPr algn="just"/>
                  <a:r>
                    <a:rPr lang="en-US" sz="2800" b="0" i="0" dirty="0">
                      <a:solidFill>
                        <a:srgbClr val="242021"/>
                      </a:solidFill>
                      <a:effectLst/>
                      <a:latin typeface="NewBaskervilleStd-Roman"/>
                    </a:rPr>
                    <a:t>A rod of length </a:t>
                  </a:r>
                  <a14:m>
                    <m:oMath xmlns:m="http://schemas.openxmlformats.org/officeDocument/2006/math">
                      <m:r>
                        <a:rPr lang="en-US" sz="2800" b="0" i="1" smtClean="0">
                          <a:solidFill>
                            <a:srgbClr val="242021"/>
                          </a:solidFill>
                          <a:effectLst/>
                          <a:latin typeface="Cambria Math" panose="02040503050406030204" pitchFamily="18" charset="0"/>
                        </a:rPr>
                        <m:t>"</m:t>
                      </m:r>
                      <m:r>
                        <a:rPr lang="en-US" sz="2800" b="0" i="1" smtClean="0">
                          <a:solidFill>
                            <a:srgbClr val="242021"/>
                          </a:solidFill>
                          <a:effectLst/>
                          <a:latin typeface="Cambria Math" panose="02040503050406030204" pitchFamily="18" charset="0"/>
                        </a:rPr>
                        <m:t>𝑙</m:t>
                      </m:r>
                      <m:r>
                        <a:rPr lang="en-US" sz="2800" b="0" i="1" smtClean="0">
                          <a:solidFill>
                            <a:srgbClr val="242021"/>
                          </a:solidFill>
                          <a:effectLst/>
                          <a:latin typeface="Cambria Math" panose="02040503050406030204" pitchFamily="18" charset="0"/>
                        </a:rPr>
                        <m:t>"</m:t>
                      </m:r>
                    </m:oMath>
                  </a14:m>
                  <a:r>
                    <a:rPr lang="en-US" sz="2800" b="0" i="0" dirty="0">
                      <a:solidFill>
                        <a:srgbClr val="242021"/>
                      </a:solidFill>
                      <a:effectLst/>
                      <a:latin typeface="NewBaskervilleStd-Roman"/>
                    </a:rPr>
                    <a:t> </a:t>
                  </a:r>
                  <a:r>
                    <a:rPr lang="en-US" sz="2800" b="0" i="0" dirty="0">
                      <a:solidFill>
                        <a:srgbClr val="242021"/>
                      </a:solidFill>
                      <a:effectLst/>
                      <a:latin typeface="WWDOC02"/>
                    </a:rPr>
                    <a:t>, </a:t>
                  </a:r>
                  <a:r>
                    <a:rPr lang="en-US" sz="2800" b="0" i="0" dirty="0">
                      <a:solidFill>
                        <a:srgbClr val="242021"/>
                      </a:solidFill>
                      <a:effectLst/>
                      <a:latin typeface="NewBaskervilleStd-Roman"/>
                    </a:rPr>
                    <a:t>has a uniform positive charge per unit length “</a:t>
                  </a:r>
                  <a14:m>
                    <m:oMath xmlns:m="http://schemas.openxmlformats.org/officeDocument/2006/math">
                      <m:r>
                        <a:rPr lang="en-US" sz="2800" b="0" i="1" smtClean="0">
                          <a:solidFill>
                            <a:srgbClr val="242021"/>
                          </a:solidFill>
                          <a:effectLst/>
                          <a:latin typeface="Cambria Math" panose="02040503050406030204" pitchFamily="18" charset="0"/>
                          <a:ea typeface="Cambria Math" panose="02040503050406030204" pitchFamily="18" charset="0"/>
                        </a:rPr>
                        <m:t>𝜆</m:t>
                      </m:r>
                    </m:oMath>
                  </a14:m>
                  <a:r>
                    <a:rPr lang="en-US" sz="2800" b="0" i="0" dirty="0">
                      <a:solidFill>
                        <a:srgbClr val="242021"/>
                      </a:solidFill>
                      <a:effectLst/>
                      <a:latin typeface="NewBaskervilleStd-Roman"/>
                    </a:rPr>
                    <a:t>” and a total charge </a:t>
                  </a:r>
                  <a:r>
                    <a:rPr lang="en-US" sz="2800" b="0" i="1" dirty="0">
                      <a:solidFill>
                        <a:srgbClr val="242021"/>
                      </a:solidFill>
                      <a:effectLst/>
                      <a:latin typeface="NewBaskervilleStd-Italic"/>
                    </a:rPr>
                    <a:t>Q.</a:t>
                  </a:r>
                </a:p>
                <a:p>
                  <a:pPr algn="just"/>
                  <a:r>
                    <a:rPr lang="en-US" sz="2800" b="0" i="0" dirty="0">
                      <a:solidFill>
                        <a:srgbClr val="242021"/>
                      </a:solidFill>
                      <a:effectLst/>
                      <a:latin typeface="NewBaskervilleStd-Roman"/>
                    </a:rPr>
                    <a:t>Calculate the electric field “E” at a point </a:t>
                  </a:r>
                  <a:r>
                    <a:rPr lang="en-US" sz="2800" b="0" i="1" dirty="0">
                      <a:solidFill>
                        <a:srgbClr val="242021"/>
                      </a:solidFill>
                      <a:effectLst/>
                      <a:latin typeface="NewBaskervilleStd-Italic"/>
                    </a:rPr>
                    <a:t>P </a:t>
                  </a:r>
                  <a:r>
                    <a:rPr lang="en-US" sz="2800" b="0" i="0" dirty="0">
                      <a:solidFill>
                        <a:srgbClr val="242021"/>
                      </a:solidFill>
                      <a:effectLst/>
                      <a:latin typeface="NewBaskervilleStd-Roman"/>
                    </a:rPr>
                    <a:t>that is located along the long axis of the rod and a distance “</a:t>
                  </a:r>
                  <a:r>
                    <a:rPr lang="en-US" sz="2800" b="0" i="1" dirty="0">
                      <a:solidFill>
                        <a:srgbClr val="242021"/>
                      </a:solidFill>
                      <a:effectLst/>
                      <a:latin typeface="NewBaskervilleStd-Italic"/>
                    </a:rPr>
                    <a:t>a” </a:t>
                  </a:r>
                  <a:r>
                    <a:rPr lang="en-US" sz="2800" b="0" i="0" dirty="0">
                      <a:solidFill>
                        <a:srgbClr val="242021"/>
                      </a:solidFill>
                      <a:effectLst/>
                      <a:latin typeface="NewBaskervilleStd-Roman"/>
                    </a:rPr>
                    <a:t>from one end </a:t>
                  </a:r>
                </a:p>
                <a:p>
                  <a:pPr algn="just"/>
                  <a:r>
                    <a:rPr lang="en-US" sz="2800" b="0" i="0" dirty="0">
                      <a:solidFill>
                        <a:srgbClr val="242021"/>
                      </a:solidFill>
                      <a:effectLst/>
                      <a:latin typeface="NewBaskervilleStd-Roman"/>
                    </a:rPr>
                    <a:t>(Fig. 23.15)</a:t>
                  </a:r>
                  <a:endParaRPr lang="en-PK" sz="2800" dirty="0"/>
                </a:p>
              </p:txBody>
            </p:sp>
          </mc:Choice>
          <mc:Fallback xmlns="">
            <p:sp>
              <p:nvSpPr>
                <p:cNvPr id="9" name="TextBox 8">
                  <a:extLst>
                    <a:ext uri="{FF2B5EF4-FFF2-40B4-BE49-F238E27FC236}">
                      <a16:creationId xmlns:a16="http://schemas.microsoft.com/office/drawing/2014/main" id="{30DB218D-9033-6625-C80B-3A74C058E2A2}"/>
                    </a:ext>
                  </a:extLst>
                </p:cNvPr>
                <p:cNvSpPr txBox="1">
                  <a:spLocks noRot="1" noChangeAspect="1" noMove="1" noResize="1" noEditPoints="1" noAdjustHandles="1" noChangeArrowheads="1" noChangeShapeType="1" noTextEdit="1"/>
                </p:cNvSpPr>
                <p:nvPr/>
              </p:nvSpPr>
              <p:spPr>
                <a:xfrm>
                  <a:off x="132805" y="695835"/>
                  <a:ext cx="6317965" cy="3108543"/>
                </a:xfrm>
                <a:prstGeom prst="rect">
                  <a:avLst/>
                </a:prstGeom>
                <a:blipFill>
                  <a:blip r:embed="rId4"/>
                  <a:stretch>
                    <a:fillRect l="-1927" t="-1563" r="-1830" b="-4492"/>
                  </a:stretch>
                </a:blipFill>
                <a:ln>
                  <a:solidFill>
                    <a:srgbClr val="FF0000"/>
                  </a:solidFill>
                </a:ln>
              </p:spPr>
              <p:txBody>
                <a:bodyPr/>
                <a:lstStyle/>
                <a:p>
                  <a:r>
                    <a:rPr lang="en-PK">
                      <a:noFill/>
                    </a:rPr>
                    <a:t> </a:t>
                  </a:r>
                </a:p>
              </p:txBody>
            </p:sp>
          </mc:Fallback>
        </mc:AlternateContent>
      </p:grpSp>
      <p:grpSp>
        <p:nvGrpSpPr>
          <p:cNvPr id="14" name="Group 13">
            <a:extLst>
              <a:ext uri="{FF2B5EF4-FFF2-40B4-BE49-F238E27FC236}">
                <a16:creationId xmlns:a16="http://schemas.microsoft.com/office/drawing/2014/main" id="{AA421B51-8E97-DBF5-92F3-E33F9B601DB2}"/>
              </a:ext>
            </a:extLst>
          </p:cNvPr>
          <p:cNvGrpSpPr/>
          <p:nvPr/>
        </p:nvGrpSpPr>
        <p:grpSpPr>
          <a:xfrm>
            <a:off x="132805" y="4033228"/>
            <a:ext cx="10994146" cy="2693766"/>
            <a:chOff x="137800" y="4302344"/>
            <a:chExt cx="10994146" cy="2128937"/>
          </a:xfrm>
        </p:grpSpPr>
        <p:pic>
          <p:nvPicPr>
            <p:cNvPr id="11" name="Picture 10">
              <a:extLst>
                <a:ext uri="{FF2B5EF4-FFF2-40B4-BE49-F238E27FC236}">
                  <a16:creationId xmlns:a16="http://schemas.microsoft.com/office/drawing/2014/main" id="{6F2755A6-3E32-233A-18D9-EFE3F261C509}"/>
                </a:ext>
              </a:extLst>
            </p:cNvPr>
            <p:cNvPicPr>
              <a:picLocks noChangeAspect="1"/>
            </p:cNvPicPr>
            <p:nvPr/>
          </p:nvPicPr>
          <p:blipFill>
            <a:blip r:embed="rId5"/>
            <a:stretch>
              <a:fillRect/>
            </a:stretch>
          </p:blipFill>
          <p:spPr>
            <a:xfrm>
              <a:off x="137801" y="4302344"/>
              <a:ext cx="7702056" cy="1732946"/>
            </a:xfrm>
            <a:prstGeom prst="rect">
              <a:avLst/>
            </a:prstGeom>
          </p:spPr>
        </p:pic>
        <p:pic>
          <p:nvPicPr>
            <p:cNvPr id="13" name="Picture 12">
              <a:extLst>
                <a:ext uri="{FF2B5EF4-FFF2-40B4-BE49-F238E27FC236}">
                  <a16:creationId xmlns:a16="http://schemas.microsoft.com/office/drawing/2014/main" id="{BD957C83-10F3-6F8D-2CBB-B3F299CD61C5}"/>
                </a:ext>
              </a:extLst>
            </p:cNvPr>
            <p:cNvPicPr>
              <a:picLocks noChangeAspect="1"/>
            </p:cNvPicPr>
            <p:nvPr/>
          </p:nvPicPr>
          <p:blipFill>
            <a:blip r:embed="rId6"/>
            <a:stretch>
              <a:fillRect/>
            </a:stretch>
          </p:blipFill>
          <p:spPr>
            <a:xfrm>
              <a:off x="137800" y="6059692"/>
              <a:ext cx="10994146" cy="371589"/>
            </a:xfrm>
            <a:prstGeom prst="rect">
              <a:avLst/>
            </a:prstGeom>
          </p:spPr>
        </p:pic>
      </p:grpSp>
    </p:spTree>
    <p:extLst>
      <p:ext uri="{BB962C8B-B14F-4D97-AF65-F5344CB8AC3E}">
        <p14:creationId xmlns:p14="http://schemas.microsoft.com/office/powerpoint/2010/main" val="2299018388"/>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7198EF-3783-8746-FAA1-94329E585FAA}"/>
              </a:ext>
            </a:extLst>
          </p:cNvPr>
          <p:cNvPicPr>
            <a:picLocks noChangeAspect="1"/>
          </p:cNvPicPr>
          <p:nvPr/>
        </p:nvPicPr>
        <p:blipFill>
          <a:blip r:embed="rId2"/>
          <a:stretch>
            <a:fillRect/>
          </a:stretch>
        </p:blipFill>
        <p:spPr>
          <a:xfrm>
            <a:off x="242107" y="182068"/>
            <a:ext cx="11720044" cy="6008870"/>
          </a:xfrm>
          <a:prstGeom prst="rect">
            <a:avLst/>
          </a:prstGeom>
        </p:spPr>
      </p:pic>
    </p:spTree>
    <p:extLst>
      <p:ext uri="{BB962C8B-B14F-4D97-AF65-F5344CB8AC3E}">
        <p14:creationId xmlns:p14="http://schemas.microsoft.com/office/powerpoint/2010/main" val="1907251517"/>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CC121C-5712-8247-1068-DCDFBD7B9C9E}"/>
              </a:ext>
            </a:extLst>
          </p:cNvPr>
          <p:cNvPicPr>
            <a:picLocks noChangeAspect="1"/>
          </p:cNvPicPr>
          <p:nvPr/>
        </p:nvPicPr>
        <p:blipFill>
          <a:blip r:embed="rId2"/>
          <a:stretch>
            <a:fillRect/>
          </a:stretch>
        </p:blipFill>
        <p:spPr>
          <a:xfrm>
            <a:off x="135927" y="155131"/>
            <a:ext cx="4729787" cy="459465"/>
          </a:xfrm>
          <a:prstGeom prst="rect">
            <a:avLst/>
          </a:prstGeom>
        </p:spPr>
      </p:pic>
      <p:pic>
        <p:nvPicPr>
          <p:cNvPr id="7" name="Picture 6">
            <a:extLst>
              <a:ext uri="{FF2B5EF4-FFF2-40B4-BE49-F238E27FC236}">
                <a16:creationId xmlns:a16="http://schemas.microsoft.com/office/drawing/2014/main" id="{EE02E69F-47B7-E151-A904-045F2153611A}"/>
              </a:ext>
            </a:extLst>
          </p:cNvPr>
          <p:cNvPicPr>
            <a:picLocks noChangeAspect="1"/>
          </p:cNvPicPr>
          <p:nvPr/>
        </p:nvPicPr>
        <p:blipFill>
          <a:blip r:embed="rId3"/>
          <a:stretch>
            <a:fillRect/>
          </a:stretch>
        </p:blipFill>
        <p:spPr>
          <a:xfrm>
            <a:off x="369600" y="764498"/>
            <a:ext cx="7695108" cy="1828800"/>
          </a:xfrm>
          <a:prstGeom prst="rect">
            <a:avLst/>
          </a:prstGeom>
        </p:spPr>
      </p:pic>
      <p:pic>
        <p:nvPicPr>
          <p:cNvPr id="9" name="Picture 8">
            <a:extLst>
              <a:ext uri="{FF2B5EF4-FFF2-40B4-BE49-F238E27FC236}">
                <a16:creationId xmlns:a16="http://schemas.microsoft.com/office/drawing/2014/main" id="{E166683E-4517-70B3-1C46-0B65EA903628}"/>
              </a:ext>
            </a:extLst>
          </p:cNvPr>
          <p:cNvPicPr>
            <a:picLocks noChangeAspect="1"/>
          </p:cNvPicPr>
          <p:nvPr/>
        </p:nvPicPr>
        <p:blipFill>
          <a:blip r:embed="rId4"/>
          <a:stretch>
            <a:fillRect/>
          </a:stretch>
        </p:blipFill>
        <p:spPr>
          <a:xfrm>
            <a:off x="369600" y="3013023"/>
            <a:ext cx="8900541" cy="1948721"/>
          </a:xfrm>
          <a:prstGeom prst="rect">
            <a:avLst/>
          </a:prstGeom>
        </p:spPr>
      </p:pic>
    </p:spTree>
    <p:extLst>
      <p:ext uri="{BB962C8B-B14F-4D97-AF65-F5344CB8AC3E}">
        <p14:creationId xmlns:p14="http://schemas.microsoft.com/office/powerpoint/2010/main" val="977643343"/>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7F8DE6-9CEA-0136-03E0-DADB7731B659}"/>
              </a:ext>
            </a:extLst>
          </p:cNvPr>
          <p:cNvPicPr>
            <a:picLocks noChangeAspect="1"/>
          </p:cNvPicPr>
          <p:nvPr/>
        </p:nvPicPr>
        <p:blipFill>
          <a:blip r:embed="rId2"/>
          <a:stretch>
            <a:fillRect/>
          </a:stretch>
        </p:blipFill>
        <p:spPr>
          <a:xfrm>
            <a:off x="247026" y="167077"/>
            <a:ext cx="8434564" cy="1541802"/>
          </a:xfrm>
          <a:prstGeom prst="rect">
            <a:avLst/>
          </a:prstGeom>
        </p:spPr>
      </p:pic>
      <p:pic>
        <p:nvPicPr>
          <p:cNvPr id="5" name="Picture 4">
            <a:extLst>
              <a:ext uri="{FF2B5EF4-FFF2-40B4-BE49-F238E27FC236}">
                <a16:creationId xmlns:a16="http://schemas.microsoft.com/office/drawing/2014/main" id="{B9BAD72D-7928-C327-3B51-7070A5F23BED}"/>
              </a:ext>
            </a:extLst>
          </p:cNvPr>
          <p:cNvPicPr>
            <a:picLocks noChangeAspect="1"/>
          </p:cNvPicPr>
          <p:nvPr/>
        </p:nvPicPr>
        <p:blipFill>
          <a:blip r:embed="rId3"/>
          <a:stretch>
            <a:fillRect/>
          </a:stretch>
        </p:blipFill>
        <p:spPr>
          <a:xfrm>
            <a:off x="247026" y="2243994"/>
            <a:ext cx="10138372" cy="2370009"/>
          </a:xfrm>
          <a:prstGeom prst="rect">
            <a:avLst/>
          </a:prstGeom>
        </p:spPr>
      </p:pic>
    </p:spTree>
    <p:extLst>
      <p:ext uri="{BB962C8B-B14F-4D97-AF65-F5344CB8AC3E}">
        <p14:creationId xmlns:p14="http://schemas.microsoft.com/office/powerpoint/2010/main" val="781517738"/>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832F-2D43-4284-9C56-15BB393AC1FE}"/>
              </a:ext>
            </a:extLst>
          </p:cNvPr>
          <p:cNvSpPr txBox="1">
            <a:spLocks/>
          </p:cNvSpPr>
          <p:nvPr/>
        </p:nvSpPr>
        <p:spPr>
          <a:xfrm>
            <a:off x="1981200" y="495300"/>
            <a:ext cx="7930662" cy="5867400"/>
          </a:xfrm>
          <a:prstGeom prst="rect">
            <a:avLst/>
          </a:prstGeom>
          <a:ln>
            <a:solidFill>
              <a:srgbClr val="FF0000"/>
            </a:solidFill>
          </a:ln>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3600" b="1" dirty="0">
                <a:solidFill>
                  <a:prstClr val="black">
                    <a:lumMod val="85000"/>
                    <a:lumOff val="15000"/>
                  </a:prstClr>
                </a:solidFill>
                <a:latin typeface="Times New Roman" pitchFamily="18" charset="0"/>
                <a:cs typeface="Times New Roman" pitchFamily="18" charset="0"/>
              </a:rPr>
              <a:t>Applied Physics  </a:t>
            </a:r>
            <a:br>
              <a:rPr lang="en-US" sz="5400" b="1" dirty="0">
                <a:solidFill>
                  <a:prstClr val="black">
                    <a:lumMod val="85000"/>
                    <a:lumOff val="15000"/>
                  </a:prstClr>
                </a:solidFill>
                <a:latin typeface="Times New Roman" pitchFamily="18" charset="0"/>
                <a:cs typeface="Times New Roman" pitchFamily="18" charset="0"/>
              </a:rPr>
            </a:br>
            <a:r>
              <a:rPr lang="en-US" sz="3200" dirty="0">
                <a:solidFill>
                  <a:prstClr val="black">
                    <a:lumMod val="85000"/>
                    <a:lumOff val="15000"/>
                  </a:prstClr>
                </a:solidFill>
                <a:latin typeface="Times New Roman" pitchFamily="18" charset="0"/>
                <a:cs typeface="Times New Roman" pitchFamily="18" charset="0"/>
              </a:rPr>
              <a:t>Course Code - PHY 124</a:t>
            </a:r>
          </a:p>
          <a:p>
            <a:pPr>
              <a:defRPr/>
            </a:pPr>
            <a:r>
              <a:rPr lang="en-US" sz="2800" dirty="0">
                <a:solidFill>
                  <a:prstClr val="black">
                    <a:lumMod val="85000"/>
                    <a:lumOff val="15000"/>
                  </a:prstClr>
                </a:solidFill>
                <a:latin typeface="Times New Roman" pitchFamily="18" charset="0"/>
                <a:cs typeface="Times New Roman" pitchFamily="18" charset="0"/>
              </a:rPr>
              <a:t>Class:  BCS-B  Semester: 1</a:t>
            </a:r>
            <a:r>
              <a:rPr lang="en-US" sz="2800" baseline="30000" dirty="0">
                <a:solidFill>
                  <a:prstClr val="black">
                    <a:lumMod val="85000"/>
                    <a:lumOff val="15000"/>
                  </a:prstClr>
                </a:solidFill>
                <a:latin typeface="Times New Roman" pitchFamily="18" charset="0"/>
                <a:cs typeface="Times New Roman" pitchFamily="18" charset="0"/>
              </a:rPr>
              <a:t>st</a:t>
            </a:r>
            <a:r>
              <a:rPr lang="en-US" sz="2800" dirty="0">
                <a:solidFill>
                  <a:prstClr val="black">
                    <a:lumMod val="85000"/>
                    <a:lumOff val="15000"/>
                  </a:prstClr>
                </a:solidFill>
                <a:latin typeface="Times New Roman" pitchFamily="18" charset="0"/>
                <a:cs typeface="Times New Roman" pitchFamily="18" charset="0"/>
              </a:rPr>
              <a:t>-FA23</a:t>
            </a:r>
          </a:p>
          <a:p>
            <a:pPr>
              <a:defRPr/>
            </a:pPr>
            <a:endParaRPr lang="en-US" sz="2400" dirty="0">
              <a:solidFill>
                <a:prstClr val="black">
                  <a:lumMod val="85000"/>
                  <a:lumOff val="15000"/>
                </a:prstClr>
              </a:solidFill>
              <a:latin typeface="Times New Roman" pitchFamily="18" charset="0"/>
              <a:cs typeface="Times New Roman" pitchFamily="18" charset="0"/>
            </a:endParaRPr>
          </a:p>
          <a:p>
            <a:pPr>
              <a:defRPr/>
            </a:pPr>
            <a:r>
              <a:rPr lang="en-US" sz="2800" dirty="0">
                <a:solidFill>
                  <a:prstClr val="black">
                    <a:lumMod val="85000"/>
                    <a:lumOff val="15000"/>
                  </a:prstClr>
                </a:solidFill>
                <a:latin typeface="Times New Roman" pitchFamily="18" charset="0"/>
                <a:cs typeface="Times New Roman" pitchFamily="18" charset="0"/>
              </a:rPr>
              <a:t> </a:t>
            </a:r>
            <a:r>
              <a:rPr lang="en-US" sz="2400" u="sng" dirty="0">
                <a:solidFill>
                  <a:prstClr val="black">
                    <a:lumMod val="85000"/>
                    <a:lumOff val="15000"/>
                  </a:prstClr>
                </a:solidFill>
                <a:latin typeface="Times New Roman" pitchFamily="18" charset="0"/>
                <a:cs typeface="Times New Roman" pitchFamily="18" charset="0"/>
              </a:rPr>
              <a:t>(25-28) September </a:t>
            </a:r>
          </a:p>
          <a:p>
            <a:pPr>
              <a:defRPr/>
            </a:pPr>
            <a:r>
              <a:rPr lang="en-US" sz="2400" u="sng" dirty="0">
                <a:solidFill>
                  <a:prstClr val="black">
                    <a:lumMod val="85000"/>
                    <a:lumOff val="15000"/>
                  </a:prstClr>
                </a:solidFill>
                <a:latin typeface="Times New Roman" pitchFamily="18" charset="0"/>
                <a:cs typeface="Times New Roman" pitchFamily="18" charset="0"/>
              </a:rPr>
              <a:t>3</a:t>
            </a:r>
            <a:r>
              <a:rPr lang="en-US" sz="2400" u="sng" baseline="30000" dirty="0">
                <a:solidFill>
                  <a:prstClr val="black">
                    <a:lumMod val="85000"/>
                    <a:lumOff val="15000"/>
                  </a:prstClr>
                </a:solidFill>
                <a:latin typeface="Times New Roman" pitchFamily="18" charset="0"/>
                <a:cs typeface="Times New Roman" pitchFamily="18" charset="0"/>
              </a:rPr>
              <a:t>rd</a:t>
            </a:r>
            <a:r>
              <a:rPr lang="en-US" sz="2400" u="sng" dirty="0">
                <a:solidFill>
                  <a:prstClr val="black">
                    <a:lumMod val="85000"/>
                    <a:lumOff val="15000"/>
                  </a:prstClr>
                </a:solidFill>
                <a:latin typeface="Times New Roman" pitchFamily="18" charset="0"/>
                <a:cs typeface="Times New Roman" pitchFamily="18" charset="0"/>
              </a:rPr>
              <a:t> week  </a:t>
            </a:r>
          </a:p>
          <a:p>
            <a:pPr>
              <a:defRPr/>
            </a:pPr>
            <a:r>
              <a:rPr lang="en-US" sz="2800" dirty="0">
                <a:solidFill>
                  <a:prstClr val="black">
                    <a:lumMod val="85000"/>
                    <a:lumOff val="15000"/>
                  </a:prstClr>
                </a:solidFill>
                <a:latin typeface="Times New Roman" pitchFamily="18" charset="0"/>
                <a:cs typeface="Times New Roman" pitchFamily="18" charset="0"/>
              </a:rPr>
              <a:t>Lecture: 1</a:t>
            </a:r>
            <a:r>
              <a:rPr lang="en-US" sz="2800" baseline="30000" dirty="0">
                <a:solidFill>
                  <a:prstClr val="black">
                    <a:lumMod val="85000"/>
                    <a:lumOff val="15000"/>
                  </a:prstClr>
                </a:solidFill>
                <a:latin typeface="Times New Roman" pitchFamily="18" charset="0"/>
                <a:cs typeface="Times New Roman" pitchFamily="18" charset="0"/>
              </a:rPr>
              <a:t>st</a:t>
            </a:r>
            <a:r>
              <a:rPr lang="en-US" sz="2800" dirty="0">
                <a:solidFill>
                  <a:prstClr val="black">
                    <a:lumMod val="85000"/>
                    <a:lumOff val="15000"/>
                  </a:prstClr>
                </a:solidFill>
                <a:latin typeface="Times New Roman" pitchFamily="18" charset="0"/>
                <a:cs typeface="Times New Roman" pitchFamily="18" charset="0"/>
              </a:rPr>
              <a:t>  </a:t>
            </a:r>
          </a:p>
          <a:p>
            <a:pPr>
              <a:defRPr/>
            </a:pPr>
            <a:endParaRPr lang="en-US" sz="2800" dirty="0">
              <a:solidFill>
                <a:prstClr val="black">
                  <a:lumMod val="85000"/>
                  <a:lumOff val="15000"/>
                </a:prstClr>
              </a:solidFill>
              <a:latin typeface="Times New Roman" pitchFamily="18" charset="0"/>
              <a:cs typeface="Times New Roman" pitchFamily="18" charset="0"/>
            </a:endParaRPr>
          </a:p>
          <a:p>
            <a:pPr>
              <a:defRPr/>
            </a:pPr>
            <a:r>
              <a:rPr lang="en-US" sz="2400" dirty="0">
                <a:solidFill>
                  <a:prstClr val="black"/>
                </a:solidFill>
                <a:latin typeface="Times New Roman" pitchFamily="18" charset="0"/>
                <a:cs typeface="Times New Roman" pitchFamily="18" charset="0"/>
              </a:rPr>
              <a:t>Instructor: </a:t>
            </a:r>
            <a:r>
              <a:rPr lang="en-US" sz="2400" b="1" dirty="0">
                <a:solidFill>
                  <a:prstClr val="black"/>
                </a:solidFill>
                <a:latin typeface="Times New Roman" pitchFamily="18" charset="0"/>
                <a:cs typeface="Times New Roman" pitchFamily="18" charset="0"/>
              </a:rPr>
              <a:t>Dr. Muhammad Ajmal khan</a:t>
            </a:r>
          </a:p>
          <a:p>
            <a:pPr marL="27432">
              <a:spcBef>
                <a:spcPts val="0"/>
              </a:spcBef>
              <a:buClr>
                <a:srgbClr val="3891A7"/>
              </a:buClr>
              <a:buSzPct val="80000"/>
              <a:defRPr/>
            </a:pPr>
            <a:r>
              <a:rPr lang="en-US" sz="2400" dirty="0">
                <a:solidFill>
                  <a:sysClr val="windowText" lastClr="000000"/>
                </a:solidFill>
                <a:latin typeface="Times New Roman" pitchFamily="18" charset="0"/>
                <a:cs typeface="Times New Roman" pitchFamily="18" charset="0"/>
              </a:rPr>
              <a:t>Email: </a:t>
            </a:r>
            <a:r>
              <a:rPr lang="en-US" sz="2400" dirty="0">
                <a:solidFill>
                  <a:sysClr val="windowText" lastClr="000000"/>
                </a:solidFill>
                <a:latin typeface="Times New Roman" pitchFamily="18" charset="0"/>
                <a:cs typeface="Times New Roman" pitchFamily="18" charset="0"/>
                <a:hlinkClick r:id="rId2"/>
              </a:rPr>
              <a:t>ajmalkhan@cuilahore.edu.pk</a:t>
            </a:r>
            <a:endParaRPr lang="en-US" sz="2400" dirty="0">
              <a:solidFill>
                <a:sysClr val="windowText" lastClr="000000"/>
              </a:solidFill>
              <a:latin typeface="Times New Roman" pitchFamily="18" charset="0"/>
              <a:cs typeface="Times New Roman" pitchFamily="18" charset="0"/>
            </a:endParaRPr>
          </a:p>
          <a:p>
            <a:pPr marL="27432">
              <a:spcBef>
                <a:spcPts val="0"/>
              </a:spcBef>
              <a:buClr>
                <a:srgbClr val="3891A7"/>
              </a:buClr>
              <a:buSzPct val="80000"/>
              <a:defRPr/>
            </a:pPr>
            <a:endParaRPr lang="en-US" sz="2400" dirty="0">
              <a:solidFill>
                <a:sysClr val="windowText" lastClr="000000"/>
              </a:solidFill>
              <a:latin typeface="Times New Roman" pitchFamily="18" charset="0"/>
              <a:cs typeface="Times New Roman" pitchFamily="18" charset="0"/>
            </a:endParaRPr>
          </a:p>
          <a:p>
            <a:pPr marL="27432">
              <a:spcBef>
                <a:spcPts val="0"/>
              </a:spcBef>
              <a:buClr>
                <a:srgbClr val="3891A7"/>
              </a:buClr>
              <a:buSzPct val="80000"/>
              <a:defRPr/>
            </a:pPr>
            <a:r>
              <a:rPr lang="en-US" sz="2800" dirty="0">
                <a:solidFill>
                  <a:sysClr val="windowText" lastClr="000000"/>
                </a:solidFill>
                <a:latin typeface="Times New Roman" pitchFamily="18" charset="0"/>
                <a:cs typeface="Times New Roman" pitchFamily="18" charset="0"/>
              </a:rPr>
              <a:t>Department of Physics</a:t>
            </a:r>
          </a:p>
          <a:p>
            <a:pPr marL="27432">
              <a:spcBef>
                <a:spcPts val="0"/>
              </a:spcBef>
              <a:buClr>
                <a:srgbClr val="3891A7"/>
              </a:buClr>
              <a:buSzPct val="80000"/>
              <a:defRPr/>
            </a:pPr>
            <a:r>
              <a:rPr lang="en-US" sz="2800" dirty="0">
                <a:solidFill>
                  <a:sysClr val="windowText" lastClr="000000"/>
                </a:solidFill>
                <a:latin typeface="Times New Roman" pitchFamily="18" charset="0"/>
                <a:cs typeface="Times New Roman" pitchFamily="18" charset="0"/>
              </a:rPr>
              <a:t>COMSATS University Islamabad (CUI), </a:t>
            </a:r>
          </a:p>
          <a:p>
            <a:pPr marL="27432">
              <a:spcBef>
                <a:spcPts val="0"/>
              </a:spcBef>
              <a:buClr>
                <a:srgbClr val="3891A7"/>
              </a:buClr>
              <a:buSzPct val="80000"/>
              <a:defRPr/>
            </a:pPr>
            <a:r>
              <a:rPr lang="en-US" sz="2800" dirty="0">
                <a:solidFill>
                  <a:sysClr val="windowText" lastClr="000000"/>
                </a:solidFill>
                <a:latin typeface="Times New Roman" pitchFamily="18" charset="0"/>
                <a:cs typeface="Times New Roman" pitchFamily="18" charset="0"/>
              </a:rPr>
              <a:t>Lahore Campus</a:t>
            </a:r>
          </a:p>
          <a:p>
            <a:pPr>
              <a:defRPr/>
            </a:pPr>
            <a:endParaRPr lang="en-US" sz="2800" i="1" dirty="0">
              <a:solidFill>
                <a:srgbClr val="1F497D">
                  <a:lumMod val="60000"/>
                  <a:lumOff val="40000"/>
                </a:srgbClr>
              </a:solidFill>
              <a:latin typeface="Times New Roman" pitchFamily="18" charset="0"/>
              <a:cs typeface="Times New Roman" pitchFamily="18" charset="0"/>
            </a:endParaRPr>
          </a:p>
          <a:p>
            <a:pPr>
              <a:defRPr/>
            </a:pPr>
            <a:endParaRPr lang="en-US" sz="1200" b="1" i="1" dirty="0">
              <a:solidFill>
                <a:srgbClr val="1F497D">
                  <a:lumMod val="60000"/>
                  <a:lumOff val="40000"/>
                </a:srgbClr>
              </a:solidFill>
              <a:latin typeface="Times New Roman" pitchFamily="18" charset="0"/>
              <a:cs typeface="Times New Roman" pitchFamily="18" charset="0"/>
            </a:endParaRPr>
          </a:p>
        </p:txBody>
      </p:sp>
    </p:spTree>
    <p:extLst>
      <p:ext uri="{BB962C8B-B14F-4D97-AF65-F5344CB8AC3E}">
        <p14:creationId xmlns:p14="http://schemas.microsoft.com/office/powerpoint/2010/main" val="2812523031"/>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152DB7-EDA3-7269-26EC-065B9543B00F}"/>
              </a:ext>
            </a:extLst>
          </p:cNvPr>
          <p:cNvPicPr>
            <a:picLocks noChangeAspect="1"/>
          </p:cNvPicPr>
          <p:nvPr/>
        </p:nvPicPr>
        <p:blipFill>
          <a:blip r:embed="rId2"/>
          <a:stretch>
            <a:fillRect/>
          </a:stretch>
        </p:blipFill>
        <p:spPr>
          <a:xfrm>
            <a:off x="317950" y="119922"/>
            <a:ext cx="8975952" cy="2458386"/>
          </a:xfrm>
          <a:prstGeom prst="rect">
            <a:avLst/>
          </a:prstGeom>
        </p:spPr>
      </p:pic>
      <p:pic>
        <p:nvPicPr>
          <p:cNvPr id="5" name="Picture 4">
            <a:extLst>
              <a:ext uri="{FF2B5EF4-FFF2-40B4-BE49-F238E27FC236}">
                <a16:creationId xmlns:a16="http://schemas.microsoft.com/office/drawing/2014/main" id="{C84FD857-75C1-AC88-32F0-B2036EA9D952}"/>
              </a:ext>
            </a:extLst>
          </p:cNvPr>
          <p:cNvPicPr>
            <a:picLocks noChangeAspect="1"/>
          </p:cNvPicPr>
          <p:nvPr/>
        </p:nvPicPr>
        <p:blipFill>
          <a:blip r:embed="rId3"/>
          <a:stretch>
            <a:fillRect/>
          </a:stretch>
        </p:blipFill>
        <p:spPr>
          <a:xfrm>
            <a:off x="317949" y="2773179"/>
            <a:ext cx="10954653" cy="3964899"/>
          </a:xfrm>
          <a:prstGeom prst="rect">
            <a:avLst/>
          </a:prstGeom>
        </p:spPr>
      </p:pic>
    </p:spTree>
    <p:extLst>
      <p:ext uri="{BB962C8B-B14F-4D97-AF65-F5344CB8AC3E}">
        <p14:creationId xmlns:p14="http://schemas.microsoft.com/office/powerpoint/2010/main" val="3086307166"/>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E63B9A-F962-4751-42BC-D0348CF5AE4A}"/>
              </a:ext>
            </a:extLst>
          </p:cNvPr>
          <p:cNvPicPr>
            <a:picLocks noChangeAspect="1"/>
          </p:cNvPicPr>
          <p:nvPr/>
        </p:nvPicPr>
        <p:blipFill>
          <a:blip r:embed="rId2"/>
          <a:stretch>
            <a:fillRect/>
          </a:stretch>
        </p:blipFill>
        <p:spPr>
          <a:xfrm>
            <a:off x="93969" y="179882"/>
            <a:ext cx="5841167" cy="3954263"/>
          </a:xfrm>
          <a:prstGeom prst="rect">
            <a:avLst/>
          </a:prstGeom>
        </p:spPr>
      </p:pic>
      <p:pic>
        <p:nvPicPr>
          <p:cNvPr id="4" name="Picture 3">
            <a:extLst>
              <a:ext uri="{FF2B5EF4-FFF2-40B4-BE49-F238E27FC236}">
                <a16:creationId xmlns:a16="http://schemas.microsoft.com/office/drawing/2014/main" id="{8C263DEC-C738-3121-3C0A-1D47B0B93B4E}"/>
              </a:ext>
            </a:extLst>
          </p:cNvPr>
          <p:cNvPicPr>
            <a:picLocks noChangeAspect="1"/>
          </p:cNvPicPr>
          <p:nvPr/>
        </p:nvPicPr>
        <p:blipFill rotWithShape="1">
          <a:blip r:embed="rId3"/>
          <a:srcRect t="4405"/>
          <a:stretch/>
        </p:blipFill>
        <p:spPr>
          <a:xfrm>
            <a:off x="4871803" y="1873770"/>
            <a:ext cx="7065365" cy="4227225"/>
          </a:xfrm>
          <a:prstGeom prst="rect">
            <a:avLst/>
          </a:prstGeom>
        </p:spPr>
      </p:pic>
    </p:spTree>
    <p:extLst>
      <p:ext uri="{BB962C8B-B14F-4D97-AF65-F5344CB8AC3E}">
        <p14:creationId xmlns:p14="http://schemas.microsoft.com/office/powerpoint/2010/main" val="3074336920"/>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C3BEEC-4CAA-09F0-7304-FD547C354B26}"/>
              </a:ext>
            </a:extLst>
          </p:cNvPr>
          <p:cNvPicPr>
            <a:picLocks noChangeAspect="1"/>
          </p:cNvPicPr>
          <p:nvPr/>
        </p:nvPicPr>
        <p:blipFill>
          <a:blip r:embed="rId2"/>
          <a:stretch>
            <a:fillRect/>
          </a:stretch>
        </p:blipFill>
        <p:spPr>
          <a:xfrm>
            <a:off x="163253" y="242419"/>
            <a:ext cx="5113285" cy="4404532"/>
          </a:xfrm>
          <a:prstGeom prst="rect">
            <a:avLst/>
          </a:prstGeom>
        </p:spPr>
      </p:pic>
      <p:pic>
        <p:nvPicPr>
          <p:cNvPr id="7" name="Picture 6">
            <a:extLst>
              <a:ext uri="{FF2B5EF4-FFF2-40B4-BE49-F238E27FC236}">
                <a16:creationId xmlns:a16="http://schemas.microsoft.com/office/drawing/2014/main" id="{86676902-3AD0-B703-5B89-0D7A37B32D3B}"/>
              </a:ext>
            </a:extLst>
          </p:cNvPr>
          <p:cNvPicPr>
            <a:picLocks noChangeAspect="1"/>
          </p:cNvPicPr>
          <p:nvPr/>
        </p:nvPicPr>
        <p:blipFill>
          <a:blip r:embed="rId3"/>
          <a:stretch>
            <a:fillRect/>
          </a:stretch>
        </p:blipFill>
        <p:spPr>
          <a:xfrm>
            <a:off x="5456420" y="202171"/>
            <a:ext cx="6572327" cy="6528413"/>
          </a:xfrm>
          <a:prstGeom prst="rect">
            <a:avLst/>
          </a:prstGeom>
        </p:spPr>
      </p:pic>
    </p:spTree>
    <p:extLst>
      <p:ext uri="{BB962C8B-B14F-4D97-AF65-F5344CB8AC3E}">
        <p14:creationId xmlns:p14="http://schemas.microsoft.com/office/powerpoint/2010/main" val="3521793279"/>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32F1410-4A8D-CA30-3282-AD079630B666}"/>
                  </a:ext>
                </a:extLst>
              </p:cNvPr>
              <p:cNvSpPr txBox="1"/>
              <p:nvPr/>
            </p:nvSpPr>
            <p:spPr>
              <a:xfrm>
                <a:off x="3087973" y="1978701"/>
                <a:ext cx="517872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𝑃𝑟𝑜𝑏𝑙𝑒𝑚𝑠</m:t>
                      </m:r>
                      <m:r>
                        <a:rPr lang="en-US" sz="4000" b="0" i="1" smtClean="0">
                          <a:latin typeface="Cambria Math" panose="02040503050406030204" pitchFamily="18" charset="0"/>
                        </a:rPr>
                        <m:t> </m:t>
                      </m:r>
                      <m:r>
                        <a:rPr lang="en-US" sz="4000" b="0" i="1" smtClean="0">
                          <a:latin typeface="Cambria Math" panose="02040503050406030204" pitchFamily="18" charset="0"/>
                        </a:rPr>
                        <m:t>𝑓𝑜𝑟</m:t>
                      </m:r>
                      <m:r>
                        <a:rPr lang="en-US" sz="4000" b="0" i="1" smtClean="0">
                          <a:latin typeface="Cambria Math" panose="02040503050406030204" pitchFamily="18" charset="0"/>
                        </a:rPr>
                        <m:t> </m:t>
                      </m:r>
                      <m:r>
                        <a:rPr lang="en-US" sz="4000" b="0" i="1" smtClean="0">
                          <a:latin typeface="Cambria Math" panose="02040503050406030204" pitchFamily="18" charset="0"/>
                        </a:rPr>
                        <m:t>𝑃𝑟𝑎𝑡𝑖𝑐𝑒</m:t>
                      </m:r>
                      <m:r>
                        <a:rPr lang="en-US" sz="4000" b="0" i="1" smtClean="0">
                          <a:latin typeface="Cambria Math" panose="02040503050406030204" pitchFamily="18" charset="0"/>
                        </a:rPr>
                        <m:t> </m:t>
                      </m:r>
                    </m:oMath>
                  </m:oMathPara>
                </a14:m>
                <a:endParaRPr lang="en-PK" sz="4000" dirty="0"/>
              </a:p>
            </p:txBody>
          </p:sp>
        </mc:Choice>
        <mc:Fallback xmlns="">
          <p:sp>
            <p:nvSpPr>
              <p:cNvPr id="2" name="TextBox 1">
                <a:extLst>
                  <a:ext uri="{FF2B5EF4-FFF2-40B4-BE49-F238E27FC236}">
                    <a16:creationId xmlns:a16="http://schemas.microsoft.com/office/drawing/2014/main" id="{A32F1410-4A8D-CA30-3282-AD079630B666}"/>
                  </a:ext>
                </a:extLst>
              </p:cNvPr>
              <p:cNvSpPr txBox="1">
                <a:spLocks noRot="1" noChangeAspect="1" noMove="1" noResize="1" noEditPoints="1" noAdjustHandles="1" noChangeArrowheads="1" noChangeShapeType="1" noTextEdit="1"/>
              </p:cNvSpPr>
              <p:nvPr/>
            </p:nvSpPr>
            <p:spPr>
              <a:xfrm>
                <a:off x="3087973" y="1978701"/>
                <a:ext cx="5178725" cy="615553"/>
              </a:xfrm>
              <a:prstGeom prst="rect">
                <a:avLst/>
              </a:prstGeom>
              <a:blipFill>
                <a:blip r:embed="rId2"/>
                <a:stretch>
                  <a:fillRect/>
                </a:stretch>
              </a:blipFill>
            </p:spPr>
            <p:txBody>
              <a:bodyPr/>
              <a:lstStyle/>
              <a:p>
                <a:r>
                  <a:rPr lang="en-PK">
                    <a:noFill/>
                  </a:rPr>
                  <a:t> </a:t>
                </a:r>
              </a:p>
            </p:txBody>
          </p:sp>
        </mc:Fallback>
      </mc:AlternateContent>
    </p:spTree>
    <p:extLst>
      <p:ext uri="{BB962C8B-B14F-4D97-AF65-F5344CB8AC3E}">
        <p14:creationId xmlns:p14="http://schemas.microsoft.com/office/powerpoint/2010/main" val="3330830802"/>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3E225B-9FCD-903F-E0DB-20B240A90752}"/>
              </a:ext>
            </a:extLst>
          </p:cNvPr>
          <p:cNvPicPr>
            <a:picLocks noChangeAspect="1"/>
          </p:cNvPicPr>
          <p:nvPr/>
        </p:nvPicPr>
        <p:blipFill rotWithShape="1">
          <a:blip r:embed="rId2"/>
          <a:srcRect t="3433"/>
          <a:stretch/>
        </p:blipFill>
        <p:spPr>
          <a:xfrm>
            <a:off x="457202" y="481859"/>
            <a:ext cx="5426764" cy="2584919"/>
          </a:xfrm>
          <a:prstGeom prst="rect">
            <a:avLst/>
          </a:prstGeom>
        </p:spPr>
      </p:pic>
      <p:pic>
        <p:nvPicPr>
          <p:cNvPr id="7" name="Picture 6">
            <a:extLst>
              <a:ext uri="{FF2B5EF4-FFF2-40B4-BE49-F238E27FC236}">
                <a16:creationId xmlns:a16="http://schemas.microsoft.com/office/drawing/2014/main" id="{8325B419-D998-9B3A-E258-82B489BD2CC7}"/>
              </a:ext>
            </a:extLst>
          </p:cNvPr>
          <p:cNvPicPr>
            <a:picLocks noChangeAspect="1"/>
          </p:cNvPicPr>
          <p:nvPr/>
        </p:nvPicPr>
        <p:blipFill>
          <a:blip r:embed="rId3"/>
          <a:stretch>
            <a:fillRect/>
          </a:stretch>
        </p:blipFill>
        <p:spPr>
          <a:xfrm>
            <a:off x="457201" y="4111831"/>
            <a:ext cx="5426764" cy="1799090"/>
          </a:xfrm>
          <a:prstGeom prst="rect">
            <a:avLst/>
          </a:prstGeom>
        </p:spPr>
      </p:pic>
      <p:sp>
        <p:nvSpPr>
          <p:cNvPr id="14" name="Rectangle 1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D401C52-932E-D973-E7CE-412C126B07A1}"/>
              </a:ext>
            </a:extLst>
          </p:cNvPr>
          <p:cNvPicPr>
            <a:picLocks noChangeAspect="1"/>
          </p:cNvPicPr>
          <p:nvPr/>
        </p:nvPicPr>
        <p:blipFill>
          <a:blip r:embed="rId4"/>
          <a:stretch>
            <a:fillRect/>
          </a:stretch>
        </p:blipFill>
        <p:spPr>
          <a:xfrm>
            <a:off x="6308034" y="1702194"/>
            <a:ext cx="5426764" cy="3309002"/>
          </a:xfrm>
          <a:prstGeom prst="rect">
            <a:avLst/>
          </a:prstGeom>
        </p:spPr>
      </p:pic>
    </p:spTree>
    <p:extLst>
      <p:ext uri="{BB962C8B-B14F-4D97-AF65-F5344CB8AC3E}">
        <p14:creationId xmlns:p14="http://schemas.microsoft.com/office/powerpoint/2010/main" val="762608142"/>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99C7685-5ED6-47F8-DB33-92955B79FB3D}"/>
              </a:ext>
            </a:extLst>
          </p:cNvPr>
          <p:cNvPicPr>
            <a:picLocks noChangeAspect="1"/>
          </p:cNvPicPr>
          <p:nvPr/>
        </p:nvPicPr>
        <p:blipFill>
          <a:blip r:embed="rId2"/>
          <a:stretch>
            <a:fillRect/>
          </a:stretch>
        </p:blipFill>
        <p:spPr>
          <a:xfrm>
            <a:off x="818437" y="957351"/>
            <a:ext cx="5642324" cy="4942735"/>
          </a:xfrm>
          <a:prstGeom prst="rect">
            <a:avLst/>
          </a:prstGeom>
        </p:spPr>
      </p:pic>
      <p:sp>
        <p:nvSpPr>
          <p:cNvPr id="16" name="Rectangle 15">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D4F5B9D-3BED-AE69-392A-9A696AF9FA96}"/>
              </a:ext>
            </a:extLst>
          </p:cNvPr>
          <p:cNvPicPr>
            <a:picLocks noChangeAspect="1"/>
          </p:cNvPicPr>
          <p:nvPr/>
        </p:nvPicPr>
        <p:blipFill>
          <a:blip r:embed="rId3"/>
          <a:stretch>
            <a:fillRect/>
          </a:stretch>
        </p:blipFill>
        <p:spPr>
          <a:xfrm>
            <a:off x="6798532" y="1077489"/>
            <a:ext cx="4743893" cy="2211517"/>
          </a:xfrm>
          <a:prstGeom prst="rect">
            <a:avLst/>
          </a:prstGeom>
        </p:spPr>
      </p:pic>
      <p:sp>
        <p:nvSpPr>
          <p:cNvPr id="18" name="Rectangle 17">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CEA38EF-147F-C3A3-E2AB-56C6A5FF1DD7}"/>
              </a:ext>
            </a:extLst>
          </p:cNvPr>
          <p:cNvPicPr>
            <a:picLocks noChangeAspect="1"/>
          </p:cNvPicPr>
          <p:nvPr/>
        </p:nvPicPr>
        <p:blipFill>
          <a:blip r:embed="rId4"/>
          <a:stretch>
            <a:fillRect/>
          </a:stretch>
        </p:blipFill>
        <p:spPr>
          <a:xfrm>
            <a:off x="6445013" y="3740097"/>
            <a:ext cx="5251034" cy="2410814"/>
          </a:xfrm>
          <a:prstGeom prst="rect">
            <a:avLst/>
          </a:prstGeom>
        </p:spPr>
      </p:pic>
    </p:spTree>
    <p:extLst>
      <p:ext uri="{BB962C8B-B14F-4D97-AF65-F5344CB8AC3E}">
        <p14:creationId xmlns:p14="http://schemas.microsoft.com/office/powerpoint/2010/main" val="858676635"/>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03F2A9C-F1F9-6681-8363-372AC177FF14}"/>
                  </a:ext>
                </a:extLst>
              </p:cNvPr>
              <p:cNvSpPr txBox="1"/>
              <p:nvPr/>
            </p:nvSpPr>
            <p:spPr>
              <a:xfrm>
                <a:off x="1558976" y="1319133"/>
                <a:ext cx="8509061" cy="1661993"/>
              </a:xfrm>
              <a:prstGeom prst="rect">
                <a:avLst/>
              </a:prstGeom>
              <a:noFill/>
              <a:ln w="38100">
                <a:solidFill>
                  <a:srgbClr val="7030A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𝐵𝑜𝑜𝑘</m:t>
                      </m:r>
                      <m:r>
                        <a:rPr lang="en-US" sz="5400" b="0" i="1" smtClean="0">
                          <a:latin typeface="Cambria Math" panose="02040503050406030204" pitchFamily="18" charset="0"/>
                        </a:rPr>
                        <m:t> </m:t>
                      </m:r>
                      <m:r>
                        <a:rPr lang="en-US" sz="5400" b="0" i="1" smtClean="0">
                          <a:latin typeface="Cambria Math" panose="02040503050406030204" pitchFamily="18" charset="0"/>
                        </a:rPr>
                        <m:t>𝑐𝑜𝑛𝑐𝑒𝑝𝑡𝑢𝑎𝑙</m:t>
                      </m:r>
                      <m:r>
                        <a:rPr lang="en-US" sz="5400" b="0" i="1" smtClean="0">
                          <a:latin typeface="Cambria Math" panose="02040503050406030204" pitchFamily="18" charset="0"/>
                        </a:rPr>
                        <m:t> </m:t>
                      </m:r>
                      <m:r>
                        <a:rPr lang="en-US" sz="5400" b="0" i="1" smtClean="0">
                          <a:latin typeface="Cambria Math" panose="02040503050406030204" pitchFamily="18" charset="0"/>
                        </a:rPr>
                        <m:t>𝑞𝑢𝑒𝑠𝑡𝑖𝑜𝑛𝑠</m:t>
                      </m:r>
                    </m:oMath>
                  </m:oMathPara>
                </a14:m>
                <a:endParaRPr lang="en-US" sz="5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 </m:t>
                      </m:r>
                      <m:r>
                        <a:rPr lang="en-US" sz="5400" b="0" i="1" smtClean="0">
                          <a:latin typeface="Cambria Math" panose="02040503050406030204" pitchFamily="18" charset="0"/>
                        </a:rPr>
                        <m:t>𝑤𝑖𝑡h</m:t>
                      </m:r>
                      <m:r>
                        <a:rPr lang="en-US" sz="5400" b="0" i="1" smtClean="0">
                          <a:latin typeface="Cambria Math" panose="02040503050406030204" pitchFamily="18" charset="0"/>
                        </a:rPr>
                        <m:t> </m:t>
                      </m:r>
                      <m:r>
                        <a:rPr lang="en-US" sz="5400" b="0" i="1" smtClean="0">
                          <a:latin typeface="Cambria Math" panose="02040503050406030204" pitchFamily="18" charset="0"/>
                        </a:rPr>
                        <m:t>𝑎𝑛𝑠𝑤𝑒𝑟𝑠</m:t>
                      </m:r>
                    </m:oMath>
                  </m:oMathPara>
                </a14:m>
                <a:endParaRPr lang="en-PK" sz="5400" dirty="0"/>
              </a:p>
            </p:txBody>
          </p:sp>
        </mc:Choice>
        <mc:Fallback>
          <p:sp>
            <p:nvSpPr>
              <p:cNvPr id="2" name="TextBox 1">
                <a:extLst>
                  <a:ext uri="{FF2B5EF4-FFF2-40B4-BE49-F238E27FC236}">
                    <a16:creationId xmlns:a16="http://schemas.microsoft.com/office/drawing/2014/main" id="{203F2A9C-F1F9-6681-8363-372AC177FF14}"/>
                  </a:ext>
                </a:extLst>
              </p:cNvPr>
              <p:cNvSpPr txBox="1">
                <a:spLocks noRot="1" noChangeAspect="1" noMove="1" noResize="1" noEditPoints="1" noAdjustHandles="1" noChangeArrowheads="1" noChangeShapeType="1" noTextEdit="1"/>
              </p:cNvSpPr>
              <p:nvPr/>
            </p:nvSpPr>
            <p:spPr>
              <a:xfrm>
                <a:off x="1558976" y="1319133"/>
                <a:ext cx="8509061" cy="1661993"/>
              </a:xfrm>
              <a:prstGeom prst="rect">
                <a:avLst/>
              </a:prstGeom>
              <a:blipFill>
                <a:blip r:embed="rId2"/>
                <a:stretch>
                  <a:fillRect/>
                </a:stretch>
              </a:blipFill>
              <a:ln w="38100">
                <a:solidFill>
                  <a:srgbClr val="7030A0"/>
                </a:solidFill>
              </a:ln>
            </p:spPr>
            <p:txBody>
              <a:bodyPr/>
              <a:lstStyle/>
              <a:p>
                <a:r>
                  <a:rPr lang="en-PK">
                    <a:noFill/>
                  </a:rPr>
                  <a:t> </a:t>
                </a:r>
              </a:p>
            </p:txBody>
          </p:sp>
        </mc:Fallback>
      </mc:AlternateContent>
    </p:spTree>
    <p:extLst>
      <p:ext uri="{BB962C8B-B14F-4D97-AF65-F5344CB8AC3E}">
        <p14:creationId xmlns:p14="http://schemas.microsoft.com/office/powerpoint/2010/main" val="62571358"/>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99463C-C0A2-CD6E-66D5-ACC54F21CAD3}"/>
              </a:ext>
            </a:extLst>
          </p:cNvPr>
          <p:cNvGrpSpPr/>
          <p:nvPr/>
        </p:nvGrpSpPr>
        <p:grpSpPr>
          <a:xfrm>
            <a:off x="164655" y="90176"/>
            <a:ext cx="11862689" cy="6677648"/>
            <a:chOff x="164655" y="90176"/>
            <a:chExt cx="11862689" cy="6677648"/>
          </a:xfrm>
        </p:grpSpPr>
        <p:pic>
          <p:nvPicPr>
            <p:cNvPr id="3" name="Picture 2">
              <a:extLst>
                <a:ext uri="{FF2B5EF4-FFF2-40B4-BE49-F238E27FC236}">
                  <a16:creationId xmlns:a16="http://schemas.microsoft.com/office/drawing/2014/main" id="{F4CCA217-42D0-A641-80E8-02D216E20451}"/>
                </a:ext>
              </a:extLst>
            </p:cNvPr>
            <p:cNvPicPr>
              <a:picLocks noChangeAspect="1"/>
            </p:cNvPicPr>
            <p:nvPr/>
          </p:nvPicPr>
          <p:blipFill>
            <a:blip r:embed="rId2"/>
            <a:stretch>
              <a:fillRect/>
            </a:stretch>
          </p:blipFill>
          <p:spPr>
            <a:xfrm>
              <a:off x="164656" y="90176"/>
              <a:ext cx="11862688" cy="2593063"/>
            </a:xfrm>
            <a:prstGeom prst="rect">
              <a:avLst/>
            </a:prstGeom>
          </p:spPr>
        </p:pic>
        <p:pic>
          <p:nvPicPr>
            <p:cNvPr id="5" name="Picture 4">
              <a:extLst>
                <a:ext uri="{FF2B5EF4-FFF2-40B4-BE49-F238E27FC236}">
                  <a16:creationId xmlns:a16="http://schemas.microsoft.com/office/drawing/2014/main" id="{EE246D8C-8851-36B8-4740-A8BB99D7BD74}"/>
                </a:ext>
              </a:extLst>
            </p:cNvPr>
            <p:cNvPicPr>
              <a:picLocks noChangeAspect="1"/>
            </p:cNvPicPr>
            <p:nvPr/>
          </p:nvPicPr>
          <p:blipFill>
            <a:blip r:embed="rId3"/>
            <a:stretch>
              <a:fillRect/>
            </a:stretch>
          </p:blipFill>
          <p:spPr>
            <a:xfrm>
              <a:off x="164655" y="2683239"/>
              <a:ext cx="11862689" cy="4084585"/>
            </a:xfrm>
            <a:prstGeom prst="rect">
              <a:avLst/>
            </a:prstGeom>
          </p:spPr>
        </p:pic>
      </p:grpSp>
    </p:spTree>
    <p:extLst>
      <p:ext uri="{BB962C8B-B14F-4D97-AF65-F5344CB8AC3E}">
        <p14:creationId xmlns:p14="http://schemas.microsoft.com/office/powerpoint/2010/main" val="1343086874"/>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377F128-B27E-9924-87CD-241337D1C9E1}"/>
              </a:ext>
            </a:extLst>
          </p:cNvPr>
          <p:cNvGrpSpPr/>
          <p:nvPr/>
        </p:nvGrpSpPr>
        <p:grpSpPr>
          <a:xfrm>
            <a:off x="95250" y="240075"/>
            <a:ext cx="12096750" cy="4429125"/>
            <a:chOff x="47625" y="105164"/>
            <a:chExt cx="12096750" cy="4429125"/>
          </a:xfrm>
        </p:grpSpPr>
        <p:pic>
          <p:nvPicPr>
            <p:cNvPr id="3" name="Picture 2">
              <a:extLst>
                <a:ext uri="{FF2B5EF4-FFF2-40B4-BE49-F238E27FC236}">
                  <a16:creationId xmlns:a16="http://schemas.microsoft.com/office/drawing/2014/main" id="{40F3F65E-3755-6F2B-AD8F-5AD81C59C15F}"/>
                </a:ext>
              </a:extLst>
            </p:cNvPr>
            <p:cNvPicPr>
              <a:picLocks noChangeAspect="1"/>
            </p:cNvPicPr>
            <p:nvPr/>
          </p:nvPicPr>
          <p:blipFill>
            <a:blip r:embed="rId2"/>
            <a:stretch>
              <a:fillRect/>
            </a:stretch>
          </p:blipFill>
          <p:spPr>
            <a:xfrm>
              <a:off x="47625" y="105164"/>
              <a:ext cx="6048375" cy="4429125"/>
            </a:xfrm>
            <a:prstGeom prst="rect">
              <a:avLst/>
            </a:prstGeom>
          </p:spPr>
        </p:pic>
        <p:pic>
          <p:nvPicPr>
            <p:cNvPr id="5" name="Picture 4">
              <a:extLst>
                <a:ext uri="{FF2B5EF4-FFF2-40B4-BE49-F238E27FC236}">
                  <a16:creationId xmlns:a16="http://schemas.microsoft.com/office/drawing/2014/main" id="{A1E6CED6-0BF5-B8A6-7D07-FE9948C2F4A8}"/>
                </a:ext>
              </a:extLst>
            </p:cNvPr>
            <p:cNvPicPr>
              <a:picLocks noChangeAspect="1"/>
            </p:cNvPicPr>
            <p:nvPr/>
          </p:nvPicPr>
          <p:blipFill>
            <a:blip r:embed="rId3"/>
            <a:stretch>
              <a:fillRect/>
            </a:stretch>
          </p:blipFill>
          <p:spPr>
            <a:xfrm>
              <a:off x="6029325" y="105164"/>
              <a:ext cx="6115050" cy="4429125"/>
            </a:xfrm>
            <a:prstGeom prst="rect">
              <a:avLst/>
            </a:prstGeom>
          </p:spPr>
        </p:pic>
      </p:grpSp>
    </p:spTree>
    <p:extLst>
      <p:ext uri="{BB962C8B-B14F-4D97-AF65-F5344CB8AC3E}">
        <p14:creationId xmlns:p14="http://schemas.microsoft.com/office/powerpoint/2010/main" val="541182068"/>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10D1128-60FE-D9FF-5599-7B92C4863582}"/>
              </a:ext>
            </a:extLst>
          </p:cNvPr>
          <p:cNvGrpSpPr/>
          <p:nvPr/>
        </p:nvGrpSpPr>
        <p:grpSpPr>
          <a:xfrm>
            <a:off x="81665" y="373582"/>
            <a:ext cx="12028670" cy="5067848"/>
            <a:chOff x="163330" y="118749"/>
            <a:chExt cx="12028670" cy="5067848"/>
          </a:xfrm>
        </p:grpSpPr>
        <p:pic>
          <p:nvPicPr>
            <p:cNvPr id="3" name="Picture 2">
              <a:extLst>
                <a:ext uri="{FF2B5EF4-FFF2-40B4-BE49-F238E27FC236}">
                  <a16:creationId xmlns:a16="http://schemas.microsoft.com/office/drawing/2014/main" id="{2D1E4CF8-34C4-FFED-B206-B509FAB96D5B}"/>
                </a:ext>
              </a:extLst>
            </p:cNvPr>
            <p:cNvPicPr>
              <a:picLocks noChangeAspect="1"/>
            </p:cNvPicPr>
            <p:nvPr/>
          </p:nvPicPr>
          <p:blipFill>
            <a:blip r:embed="rId2"/>
            <a:stretch>
              <a:fillRect/>
            </a:stretch>
          </p:blipFill>
          <p:spPr>
            <a:xfrm>
              <a:off x="163330" y="118750"/>
              <a:ext cx="6115050" cy="5067847"/>
            </a:xfrm>
            <a:prstGeom prst="rect">
              <a:avLst/>
            </a:prstGeom>
          </p:spPr>
        </p:pic>
        <p:pic>
          <p:nvPicPr>
            <p:cNvPr id="5" name="Picture 4">
              <a:extLst>
                <a:ext uri="{FF2B5EF4-FFF2-40B4-BE49-F238E27FC236}">
                  <a16:creationId xmlns:a16="http://schemas.microsoft.com/office/drawing/2014/main" id="{C69CC916-09F8-7393-6416-99A809922E9B}"/>
                </a:ext>
              </a:extLst>
            </p:cNvPr>
            <p:cNvPicPr>
              <a:picLocks noChangeAspect="1"/>
            </p:cNvPicPr>
            <p:nvPr/>
          </p:nvPicPr>
          <p:blipFill>
            <a:blip r:embed="rId3"/>
            <a:stretch>
              <a:fillRect/>
            </a:stretch>
          </p:blipFill>
          <p:spPr>
            <a:xfrm>
              <a:off x="6229350" y="118749"/>
              <a:ext cx="5962650" cy="5067847"/>
            </a:xfrm>
            <a:prstGeom prst="rect">
              <a:avLst/>
            </a:prstGeom>
          </p:spPr>
        </p:pic>
      </p:grpSp>
    </p:spTree>
    <p:extLst>
      <p:ext uri="{BB962C8B-B14F-4D97-AF65-F5344CB8AC3E}">
        <p14:creationId xmlns:p14="http://schemas.microsoft.com/office/powerpoint/2010/main" val="731782204"/>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document">
            <a:extLst>
              <a:ext uri="{FF2B5EF4-FFF2-40B4-BE49-F238E27FC236}">
                <a16:creationId xmlns:a16="http://schemas.microsoft.com/office/drawing/2014/main" id="{8220C466-BF34-EA83-7915-669C3154E973}"/>
              </a:ext>
            </a:extLst>
          </p:cNvPr>
          <p:cNvPicPr>
            <a:picLocks noChangeAspect="1"/>
          </p:cNvPicPr>
          <p:nvPr/>
        </p:nvPicPr>
        <p:blipFill rotWithShape="1">
          <a:blip r:embed="rId2">
            <a:extLst>
              <a:ext uri="{28A0092B-C50C-407E-A947-70E740481C1C}">
                <a14:useLocalDpi xmlns:a14="http://schemas.microsoft.com/office/drawing/2010/main" val="0"/>
              </a:ext>
            </a:extLst>
          </a:blip>
          <a:srcRect l="8339" t="32646" r="9025" b="50410"/>
          <a:stretch/>
        </p:blipFill>
        <p:spPr>
          <a:xfrm>
            <a:off x="612001" y="319277"/>
            <a:ext cx="9894268" cy="5185784"/>
          </a:xfrm>
          <a:prstGeom prst="rect">
            <a:avLst/>
          </a:prstGeom>
          <a:ln w="12700">
            <a:solidFill>
              <a:srgbClr val="FF0000"/>
            </a:solidFill>
          </a:ln>
        </p:spPr>
      </p:pic>
    </p:spTree>
    <p:extLst>
      <p:ext uri="{BB962C8B-B14F-4D97-AF65-F5344CB8AC3E}">
        <p14:creationId xmlns:p14="http://schemas.microsoft.com/office/powerpoint/2010/main" val="141139821"/>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045625"/>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FF5849-F6F0-2669-C1D2-3EB5DF607B60}"/>
              </a:ext>
            </a:extLst>
          </p:cNvPr>
          <p:cNvSpPr txBox="1"/>
          <p:nvPr/>
        </p:nvSpPr>
        <p:spPr>
          <a:xfrm>
            <a:off x="259081" y="27432"/>
            <a:ext cx="2466594" cy="523220"/>
          </a:xfrm>
          <a:prstGeom prst="rect">
            <a:avLst/>
          </a:prstGeom>
          <a:noFill/>
          <a:ln>
            <a:solidFill>
              <a:srgbClr val="FF0000"/>
            </a:solidFill>
          </a:ln>
        </p:spPr>
        <p:txBody>
          <a:bodyPr wrap="square">
            <a:spAutoFit/>
          </a:bodyPr>
          <a:lstStyle/>
          <a:p>
            <a:r>
              <a:rPr lang="en-US" sz="2800" b="1" dirty="0">
                <a:solidFill>
                  <a:srgbClr val="242021"/>
                </a:solidFill>
                <a:latin typeface="RotisSemiSerifStd-Bold"/>
              </a:rPr>
              <a:t>Electric field </a:t>
            </a:r>
            <a:endParaRPr lang="en-PK" sz="28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EF5BA2-1F40-352C-16E0-FA6886468989}"/>
                  </a:ext>
                </a:extLst>
              </p:cNvPr>
              <p:cNvSpPr txBox="1"/>
              <p:nvPr/>
            </p:nvSpPr>
            <p:spPr>
              <a:xfrm>
                <a:off x="170688" y="610166"/>
                <a:ext cx="11789663" cy="3275512"/>
              </a:xfrm>
              <a:prstGeom prst="rect">
                <a:avLst/>
              </a:prstGeom>
              <a:noFill/>
              <a:ln>
                <a:solidFill>
                  <a:srgbClr val="FF0000"/>
                </a:solidFill>
              </a:ln>
            </p:spPr>
            <p:txBody>
              <a:bodyPr wrap="square">
                <a:spAutoFit/>
              </a:bodyPr>
              <a:lstStyle/>
              <a:p>
                <a:pPr algn="just">
                  <a:lnSpc>
                    <a:spcPct val="150000"/>
                  </a:lnSpc>
                </a:pPr>
                <a:r>
                  <a:rPr lang="en-US" sz="2000" dirty="0"/>
                  <a:t>The space or region around a charge in which attraction or repulsion with other charges takes place is called electric field</a:t>
                </a:r>
              </a:p>
              <a:p>
                <a:pPr algn="just">
                  <a:lnSpc>
                    <a:spcPct val="150000"/>
                  </a:lnSpc>
                </a:pPr>
                <a:r>
                  <a:rPr lang="en-US" sz="2000" dirty="0"/>
                  <a:t>The charge produce electric field which is denoted by dots. The density of dots is proportional to the strength of electric field. The presence of field is tested by test charge. The test charge is generally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oMath>
                </a14:m>
                <a:endParaRPr lang="en-US" sz="2000" dirty="0"/>
              </a:p>
              <a:p>
                <a:pPr algn="just">
                  <a:lnSpc>
                    <a:spcPct val="150000"/>
                  </a:lnSpc>
                </a:pPr>
                <a:r>
                  <a:rPr lang="en-US" sz="2000" dirty="0"/>
                  <a:t>Consider a charge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𝑞</m:t>
                    </m:r>
                    <m:r>
                      <a:rPr lang="en-US" sz="2000" b="0" i="1" smtClean="0">
                        <a:latin typeface="Cambria Math" panose="02040503050406030204" pitchFamily="18" charset="0"/>
                      </a:rPr>
                      <m:t>“</m:t>
                    </m:r>
                  </m:oMath>
                </a14:m>
                <a:r>
                  <a:rPr lang="en-US" sz="2000" dirty="0"/>
                  <a:t> which produces an electric field. The electric field of charge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𝑞</m:t>
                    </m:r>
                    <m:r>
                      <a:rPr lang="en-US" sz="2000" b="0" i="1" smtClean="0">
                        <a:latin typeface="Cambria Math" panose="02040503050406030204" pitchFamily="18" charset="0"/>
                      </a:rPr>
                      <m:t>“</m:t>
                    </m:r>
                  </m:oMath>
                </a14:m>
                <a:r>
                  <a:rPr lang="en-US" sz="2000" dirty="0"/>
                  <a:t> interacts with test charge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oMath>
                </a14:m>
                <a:r>
                  <a:rPr lang="en-US" sz="2000" dirty="0"/>
                  <a:t> and gives rise to electric force. </a:t>
                </a:r>
              </a:p>
              <a:p>
                <a:pPr algn="just">
                  <a:lnSpc>
                    <a:spcPct val="150000"/>
                  </a:lnSpc>
                </a:pPr>
                <a:r>
                  <a:rPr lang="en-US" sz="2000" dirty="0"/>
                  <a:t>The electric force per unit test charge is called electric field intensity,      </a:t>
                </a:r>
                <a:r>
                  <a:rPr lang="en-US" sz="2000" b="0" dirty="0"/>
                  <a:t>	</a:t>
                </a:r>
                <a14:m>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 </m:t>
                    </m:r>
                    <m:f>
                      <m:fPr>
                        <m:type m:val="lin"/>
                        <m:ctrlPr>
                          <a:rPr lang="en-US" sz="2000" b="0" i="1" smtClean="0">
                            <a:latin typeface="Cambria Math" panose="02040503050406030204" pitchFamily="18" charset="0"/>
                          </a:rPr>
                        </m:ctrlPr>
                      </m:fPr>
                      <m:num>
                        <m:r>
                          <a:rPr lang="en-US" sz="2000" b="0" i="1" smtClean="0">
                            <a:latin typeface="Cambria Math" panose="02040503050406030204" pitchFamily="18" charset="0"/>
                          </a:rPr>
                          <m:t>𝐹</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𝑜</m:t>
                            </m:r>
                          </m:sub>
                        </m:sSub>
                      </m:den>
                    </m:f>
                  </m:oMath>
                </a14:m>
                <a:r>
                  <a:rPr lang="en-US" sz="2000" dirty="0"/>
                  <a:t>  </a:t>
                </a:r>
                <a:endParaRPr lang="en-PK" sz="2000" dirty="0"/>
              </a:p>
            </p:txBody>
          </p:sp>
        </mc:Choice>
        <mc:Fallback xmlns="">
          <p:sp>
            <p:nvSpPr>
              <p:cNvPr id="3" name="TextBox 2">
                <a:extLst>
                  <a:ext uri="{FF2B5EF4-FFF2-40B4-BE49-F238E27FC236}">
                    <a16:creationId xmlns:a16="http://schemas.microsoft.com/office/drawing/2014/main" id="{C8EF5BA2-1F40-352C-16E0-FA6886468989}"/>
                  </a:ext>
                </a:extLst>
              </p:cNvPr>
              <p:cNvSpPr txBox="1">
                <a:spLocks noRot="1" noChangeAspect="1" noMove="1" noResize="1" noEditPoints="1" noAdjustHandles="1" noChangeArrowheads="1" noChangeShapeType="1" noTextEdit="1"/>
              </p:cNvSpPr>
              <p:nvPr/>
            </p:nvSpPr>
            <p:spPr>
              <a:xfrm>
                <a:off x="170688" y="610166"/>
                <a:ext cx="11789663" cy="3275512"/>
              </a:xfrm>
              <a:prstGeom prst="rect">
                <a:avLst/>
              </a:prstGeom>
              <a:blipFill>
                <a:blip r:embed="rId2"/>
                <a:stretch>
                  <a:fillRect l="-465" r="-465" b="-20779"/>
                </a:stretch>
              </a:blipFill>
              <a:ln>
                <a:solidFill>
                  <a:srgbClr val="FF0000"/>
                </a:solidFill>
              </a:ln>
            </p:spPr>
            <p:txBody>
              <a:bodyPr/>
              <a:lstStyle/>
              <a:p>
                <a:r>
                  <a:rPr lang="en-PK">
                    <a:noFill/>
                  </a:rPr>
                  <a:t> </a:t>
                </a:r>
              </a:p>
            </p:txBody>
          </p:sp>
        </mc:Fallback>
      </mc:AlternateContent>
      <p:sp>
        <p:nvSpPr>
          <p:cNvPr id="4" name="TextBox 3">
            <a:extLst>
              <a:ext uri="{FF2B5EF4-FFF2-40B4-BE49-F238E27FC236}">
                <a16:creationId xmlns:a16="http://schemas.microsoft.com/office/drawing/2014/main" id="{C032E07A-57FA-1FE2-D35B-DE522C6343D9}"/>
              </a:ext>
            </a:extLst>
          </p:cNvPr>
          <p:cNvSpPr txBox="1"/>
          <p:nvPr/>
        </p:nvSpPr>
        <p:spPr>
          <a:xfrm>
            <a:off x="170688" y="3978499"/>
            <a:ext cx="3878198" cy="523220"/>
          </a:xfrm>
          <a:prstGeom prst="rect">
            <a:avLst/>
          </a:prstGeom>
          <a:noFill/>
          <a:ln>
            <a:solidFill>
              <a:srgbClr val="FF0000"/>
            </a:solidFill>
          </a:ln>
        </p:spPr>
        <p:txBody>
          <a:bodyPr wrap="square">
            <a:spAutoFit/>
          </a:bodyPr>
          <a:lstStyle/>
          <a:p>
            <a:r>
              <a:rPr lang="en-US" sz="2800" b="1" dirty="0">
                <a:solidFill>
                  <a:srgbClr val="242021"/>
                </a:solidFill>
                <a:latin typeface="RotisSemiSerifStd-Bold"/>
              </a:rPr>
              <a:t>Direction of Electric field </a:t>
            </a:r>
            <a:endParaRPr lang="en-PK" sz="2800" dirty="0"/>
          </a:p>
        </p:txBody>
      </p:sp>
      <p:sp>
        <p:nvSpPr>
          <p:cNvPr id="5" name="TextBox 4">
            <a:extLst>
              <a:ext uri="{FF2B5EF4-FFF2-40B4-BE49-F238E27FC236}">
                <a16:creationId xmlns:a16="http://schemas.microsoft.com/office/drawing/2014/main" id="{A8BED3EB-031D-90F5-55F6-BA590015917F}"/>
              </a:ext>
            </a:extLst>
          </p:cNvPr>
          <p:cNvSpPr txBox="1"/>
          <p:nvPr/>
        </p:nvSpPr>
        <p:spPr>
          <a:xfrm>
            <a:off x="170688" y="4618837"/>
            <a:ext cx="11789663" cy="1891287"/>
          </a:xfrm>
          <a:prstGeom prst="rect">
            <a:avLst/>
          </a:prstGeom>
          <a:noFill/>
          <a:ln>
            <a:solidFill>
              <a:srgbClr val="FF0000"/>
            </a:solidFill>
          </a:ln>
        </p:spPr>
        <p:txBody>
          <a:bodyPr wrap="square">
            <a:spAutoFit/>
          </a:bodyPr>
          <a:lstStyle/>
          <a:p>
            <a:pPr algn="just">
              <a:lnSpc>
                <a:spcPct val="150000"/>
              </a:lnSpc>
            </a:pPr>
            <a:r>
              <a:rPr lang="en-US" sz="2000" dirty="0"/>
              <a:t>The electric field is a vector quantity and electric field lines gives its direction. </a:t>
            </a:r>
          </a:p>
          <a:p>
            <a:pPr algn="just">
              <a:lnSpc>
                <a:spcPct val="150000"/>
              </a:lnSpc>
            </a:pPr>
            <a:r>
              <a:rPr lang="en-US" sz="2000" dirty="0"/>
              <a:t>The electric field lines come out from the positive charge and enter into negative charge.</a:t>
            </a:r>
          </a:p>
          <a:p>
            <a:pPr algn="just">
              <a:lnSpc>
                <a:spcPct val="150000"/>
              </a:lnSpc>
            </a:pPr>
            <a:r>
              <a:rPr lang="en-US" sz="2000" dirty="0"/>
              <a:t>The two electric fields never cross each other.  </a:t>
            </a:r>
          </a:p>
          <a:p>
            <a:pPr algn="just">
              <a:lnSpc>
                <a:spcPct val="150000"/>
              </a:lnSpc>
            </a:pPr>
            <a:r>
              <a:rPr lang="en-US" sz="2000" dirty="0"/>
              <a:t>SI, Unit  of electric field is  N/C or V/m</a:t>
            </a:r>
            <a:endParaRPr lang="en-PK" sz="2000" dirty="0"/>
          </a:p>
        </p:txBody>
      </p:sp>
    </p:spTree>
    <p:extLst>
      <p:ext uri="{BB962C8B-B14F-4D97-AF65-F5344CB8AC3E}">
        <p14:creationId xmlns:p14="http://schemas.microsoft.com/office/powerpoint/2010/main" val="4124073865"/>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CD6EF8-6611-C4C1-6AEA-8E5898A9D59B}"/>
              </a:ext>
            </a:extLst>
          </p:cNvPr>
          <p:cNvSpPr txBox="1"/>
          <p:nvPr/>
        </p:nvSpPr>
        <p:spPr>
          <a:xfrm>
            <a:off x="2026920" y="174595"/>
            <a:ext cx="4885944" cy="523220"/>
          </a:xfrm>
          <a:prstGeom prst="rect">
            <a:avLst/>
          </a:prstGeom>
          <a:noFill/>
          <a:ln>
            <a:solidFill>
              <a:srgbClr val="FF0000"/>
            </a:solidFill>
          </a:ln>
        </p:spPr>
        <p:txBody>
          <a:bodyPr wrap="square">
            <a:spAutoFit/>
          </a:bodyPr>
          <a:lstStyle/>
          <a:p>
            <a:r>
              <a:rPr lang="en-US" sz="2800" b="1" dirty="0">
                <a:solidFill>
                  <a:srgbClr val="242021"/>
                </a:solidFill>
                <a:latin typeface="RotisSemiSerifStd-Bold"/>
              </a:rPr>
              <a:t>Properties of Electric field </a:t>
            </a:r>
            <a:endParaRPr lang="en-PK" sz="28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57E1804-F5B4-8DF1-1BB7-8C498E6BD3CA}"/>
                  </a:ext>
                </a:extLst>
              </p:cNvPr>
              <p:cNvSpPr txBox="1"/>
              <p:nvPr/>
            </p:nvSpPr>
            <p:spPr>
              <a:xfrm>
                <a:off x="341376" y="878941"/>
                <a:ext cx="9284208" cy="3372462"/>
              </a:xfrm>
              <a:prstGeom prst="rect">
                <a:avLst/>
              </a:prstGeom>
              <a:noFill/>
              <a:ln>
                <a:solidFill>
                  <a:srgbClr val="FF0000"/>
                </a:solidFill>
              </a:ln>
            </p:spPr>
            <p:txBody>
              <a:bodyPr wrap="square">
                <a:spAutoFit/>
              </a:bodyPr>
              <a:lstStyle/>
              <a:p>
                <a:pPr marL="457200" indent="-457200" algn="just">
                  <a:lnSpc>
                    <a:spcPct val="150000"/>
                  </a:lnSpc>
                  <a:buFont typeface="+mj-lt"/>
                  <a:buAutoNum type="arabicPeriod"/>
                </a:pPr>
                <a:r>
                  <a:rPr lang="en-US" sz="2000" dirty="0"/>
                  <a:t>The electric field lines originate from +</a:t>
                </a:r>
                <a:r>
                  <a:rPr lang="en-US" sz="2000" dirty="0" err="1"/>
                  <a:t>ve</a:t>
                </a:r>
                <a:r>
                  <a:rPr lang="en-US" sz="2000" dirty="0"/>
                  <a:t> to –</a:t>
                </a:r>
                <a:r>
                  <a:rPr lang="en-US" sz="2000" dirty="0" err="1"/>
                  <a:t>ve</a:t>
                </a:r>
                <a:r>
                  <a:rPr lang="en-US" sz="2000" dirty="0"/>
                  <a:t> terminal.</a:t>
                </a:r>
              </a:p>
              <a:p>
                <a:pPr marL="457200" indent="-457200" algn="just">
                  <a:lnSpc>
                    <a:spcPct val="150000"/>
                  </a:lnSpc>
                  <a:buFont typeface="+mj-lt"/>
                  <a:buAutoNum type="arabicPeriod"/>
                </a:pPr>
                <a:r>
                  <a:rPr lang="en-US" sz="2000" dirty="0"/>
                  <a:t>The tangent to an electric field line at any point gives the direction of electric field.</a:t>
                </a:r>
              </a:p>
              <a:p>
                <a:pPr marL="457200" indent="-457200" algn="just">
                  <a:lnSpc>
                    <a:spcPct val="150000"/>
                  </a:lnSpc>
                  <a:buFont typeface="+mj-lt"/>
                  <a:buAutoNum type="arabicPeriod"/>
                </a:pPr>
                <a:r>
                  <a:rPr lang="en-US" sz="2000" dirty="0"/>
                  <a:t>The electric lines are closer where the electric field is strong, and the electric lines are farther apart where the electric field is weak.</a:t>
                </a:r>
              </a:p>
              <a:p>
                <a:pPr marL="457200" indent="-457200" algn="just">
                  <a:lnSpc>
                    <a:spcPct val="150000"/>
                  </a:lnSpc>
                  <a:buFont typeface="+mj-lt"/>
                  <a:buAutoNum type="arabicPeriod"/>
                </a:pPr>
                <a:r>
                  <a:rPr lang="en-US" sz="2000" dirty="0"/>
                  <a:t>Two  electric lines of force never cross each other because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𝐸</m:t>
                        </m:r>
                      </m:e>
                    </m:acc>
                  </m:oMath>
                </a14:m>
                <a:r>
                  <a:rPr lang="en-US" sz="2000" dirty="0"/>
                  <a:t> has only one direction at any point. </a:t>
                </a:r>
              </a:p>
              <a:p>
                <a:pPr marL="457200" indent="-457200" algn="just">
                  <a:lnSpc>
                    <a:spcPct val="150000"/>
                  </a:lnSpc>
                  <a:buFont typeface="+mj-lt"/>
                  <a:buAutoNum type="arabicPeriod"/>
                </a:pPr>
                <a:r>
                  <a:rPr lang="en-US" sz="2000" dirty="0"/>
                  <a:t>If the field lines cross, then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𝐸</m:t>
                        </m:r>
                      </m:e>
                    </m:acc>
                  </m:oMath>
                </a14:m>
                <a:r>
                  <a:rPr lang="en-US" sz="2000" dirty="0"/>
                  <a:t>  could have more than one direction.</a:t>
                </a:r>
                <a:endParaRPr lang="en-PK" sz="2000" dirty="0"/>
              </a:p>
            </p:txBody>
          </p:sp>
        </mc:Choice>
        <mc:Fallback xmlns="">
          <p:sp>
            <p:nvSpPr>
              <p:cNvPr id="3" name="TextBox 2">
                <a:extLst>
                  <a:ext uri="{FF2B5EF4-FFF2-40B4-BE49-F238E27FC236}">
                    <a16:creationId xmlns:a16="http://schemas.microsoft.com/office/drawing/2014/main" id="{F57E1804-F5B4-8DF1-1BB7-8C498E6BD3CA}"/>
                  </a:ext>
                </a:extLst>
              </p:cNvPr>
              <p:cNvSpPr txBox="1">
                <a:spLocks noRot="1" noChangeAspect="1" noMove="1" noResize="1" noEditPoints="1" noAdjustHandles="1" noChangeArrowheads="1" noChangeShapeType="1" noTextEdit="1"/>
              </p:cNvSpPr>
              <p:nvPr/>
            </p:nvSpPr>
            <p:spPr>
              <a:xfrm>
                <a:off x="341376" y="878941"/>
                <a:ext cx="9284208" cy="3372462"/>
              </a:xfrm>
              <a:prstGeom prst="rect">
                <a:avLst/>
              </a:prstGeom>
              <a:blipFill>
                <a:blip r:embed="rId2"/>
                <a:stretch>
                  <a:fillRect l="-656" r="-590" b="-2342"/>
                </a:stretch>
              </a:blipFill>
              <a:ln>
                <a:solidFill>
                  <a:srgbClr val="FF0000"/>
                </a:solidFill>
              </a:ln>
            </p:spPr>
            <p:txBody>
              <a:bodyPr/>
              <a:lstStyle/>
              <a:p>
                <a:r>
                  <a:rPr lang="en-PK">
                    <a:noFill/>
                  </a:rPr>
                  <a:t> </a:t>
                </a:r>
              </a:p>
            </p:txBody>
          </p:sp>
        </mc:Fallback>
      </mc:AlternateContent>
    </p:spTree>
    <p:extLst>
      <p:ext uri="{BB962C8B-B14F-4D97-AF65-F5344CB8AC3E}">
        <p14:creationId xmlns:p14="http://schemas.microsoft.com/office/powerpoint/2010/main" val="1193482654"/>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D9C112-3616-08A4-79D8-1722FE7E5E39}"/>
              </a:ext>
            </a:extLst>
          </p:cNvPr>
          <p:cNvPicPr>
            <a:picLocks noChangeAspect="1"/>
          </p:cNvPicPr>
          <p:nvPr/>
        </p:nvPicPr>
        <p:blipFill rotWithShape="1">
          <a:blip r:embed="rId2"/>
          <a:srcRect b="7122"/>
          <a:stretch/>
        </p:blipFill>
        <p:spPr>
          <a:xfrm>
            <a:off x="154074" y="215673"/>
            <a:ext cx="11883851" cy="6426654"/>
          </a:xfrm>
          <a:prstGeom prst="rect">
            <a:avLst/>
          </a:prstGeom>
          <a:ln w="88900" cap="sq" cmpd="thickThin">
            <a:solidFill>
              <a:srgbClr val="002060"/>
            </a:solidFill>
            <a:prstDash val="solid"/>
            <a:miter lim="800000"/>
          </a:ln>
          <a:effectLst>
            <a:innerShdw blurRad="76200">
              <a:srgbClr val="000000"/>
            </a:innerShdw>
          </a:effectLst>
        </p:spPr>
      </p:pic>
    </p:spTree>
    <p:extLst>
      <p:ext uri="{BB962C8B-B14F-4D97-AF65-F5344CB8AC3E}">
        <p14:creationId xmlns:p14="http://schemas.microsoft.com/office/powerpoint/2010/main" val="344246811"/>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C9C68A-0067-ADC3-8286-904E9D8368D4}"/>
              </a:ext>
            </a:extLst>
          </p:cNvPr>
          <p:cNvSpPr txBox="1"/>
          <p:nvPr/>
        </p:nvSpPr>
        <p:spPr>
          <a:xfrm>
            <a:off x="307848" y="101443"/>
            <a:ext cx="5681472" cy="523220"/>
          </a:xfrm>
          <a:prstGeom prst="rect">
            <a:avLst/>
          </a:prstGeom>
          <a:noFill/>
          <a:ln>
            <a:solidFill>
              <a:srgbClr val="FF0000"/>
            </a:solidFill>
          </a:ln>
        </p:spPr>
        <p:txBody>
          <a:bodyPr wrap="square">
            <a:spAutoFit/>
          </a:bodyPr>
          <a:lstStyle/>
          <a:p>
            <a:r>
              <a:rPr lang="en-US" sz="2800" b="1" dirty="0">
                <a:solidFill>
                  <a:srgbClr val="242021"/>
                </a:solidFill>
                <a:latin typeface="RotisSemiSerifStd-Bold"/>
              </a:rPr>
              <a:t>Electric field due to a pinot charge </a:t>
            </a:r>
            <a:endParaRPr lang="en-PK" sz="2800" dirty="0"/>
          </a:p>
        </p:txBody>
      </p:sp>
      <p:grpSp>
        <p:nvGrpSpPr>
          <p:cNvPr id="23" name="Group 22">
            <a:extLst>
              <a:ext uri="{FF2B5EF4-FFF2-40B4-BE49-F238E27FC236}">
                <a16:creationId xmlns:a16="http://schemas.microsoft.com/office/drawing/2014/main" id="{D94EAC97-E41A-AB0F-A846-A07CEB20FDCC}"/>
              </a:ext>
            </a:extLst>
          </p:cNvPr>
          <p:cNvGrpSpPr/>
          <p:nvPr/>
        </p:nvGrpSpPr>
        <p:grpSpPr>
          <a:xfrm>
            <a:off x="9509760" y="842365"/>
            <a:ext cx="2180943" cy="2188667"/>
            <a:chOff x="9034272" y="298501"/>
            <a:chExt cx="2180943" cy="2188667"/>
          </a:xfrm>
        </p:grpSpPr>
        <p:grpSp>
          <p:nvGrpSpPr>
            <p:cNvPr id="21" name="Group 20">
              <a:extLst>
                <a:ext uri="{FF2B5EF4-FFF2-40B4-BE49-F238E27FC236}">
                  <a16:creationId xmlns:a16="http://schemas.microsoft.com/office/drawing/2014/main" id="{6934E51F-7756-5669-C227-DF8618D21E6F}"/>
                </a:ext>
              </a:extLst>
            </p:cNvPr>
            <p:cNvGrpSpPr/>
            <p:nvPr/>
          </p:nvGrpSpPr>
          <p:grpSpPr>
            <a:xfrm>
              <a:off x="9034272" y="655627"/>
              <a:ext cx="2136416" cy="1831541"/>
              <a:chOff x="9034272" y="655627"/>
              <a:chExt cx="2136416" cy="1831541"/>
            </a:xfrm>
          </p:grpSpPr>
          <p:cxnSp>
            <p:nvCxnSpPr>
              <p:cNvPr id="14" name="Straight Arrow Connector 13">
                <a:extLst>
                  <a:ext uri="{FF2B5EF4-FFF2-40B4-BE49-F238E27FC236}">
                    <a16:creationId xmlns:a16="http://schemas.microsoft.com/office/drawing/2014/main" id="{8AA556CF-ACFD-C9F7-B85C-9C3A6ED9378C}"/>
                  </a:ext>
                </a:extLst>
              </p:cNvPr>
              <p:cNvCxnSpPr>
                <a:cxnSpLocks/>
              </p:cNvCxnSpPr>
              <p:nvPr/>
            </p:nvCxnSpPr>
            <p:spPr>
              <a:xfrm flipV="1">
                <a:off x="10847322" y="655627"/>
                <a:ext cx="323366" cy="254924"/>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945C505E-0E60-30C4-23EB-7ECDFB5C7015}"/>
                  </a:ext>
                </a:extLst>
              </p:cNvPr>
              <p:cNvGrpSpPr/>
              <p:nvPr/>
            </p:nvGrpSpPr>
            <p:grpSpPr>
              <a:xfrm>
                <a:off x="9034272" y="1792224"/>
                <a:ext cx="706457" cy="694944"/>
                <a:chOff x="9036641" y="1792224"/>
                <a:chExt cx="704088" cy="758952"/>
              </a:xfrm>
            </p:grpSpPr>
            <p:sp>
              <p:nvSpPr>
                <p:cNvPr id="3" name="Oval 2">
                  <a:extLst>
                    <a:ext uri="{FF2B5EF4-FFF2-40B4-BE49-F238E27FC236}">
                      <a16:creationId xmlns:a16="http://schemas.microsoft.com/office/drawing/2014/main" id="{FC0400BC-7F0A-37C2-A1E2-C938D5FA35C5}"/>
                    </a:ext>
                  </a:extLst>
                </p:cNvPr>
                <p:cNvSpPr/>
                <p:nvPr/>
              </p:nvSpPr>
              <p:spPr>
                <a:xfrm>
                  <a:off x="9036641" y="1792224"/>
                  <a:ext cx="704088" cy="758952"/>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PK"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7CA37F9-0CB3-B85A-35D6-BB6038D95771}"/>
                        </a:ext>
                      </a:extLst>
                    </p:cNvPr>
                    <p:cNvSpPr txBox="1"/>
                    <p:nvPr/>
                  </p:nvSpPr>
                  <p:spPr>
                    <a:xfrm>
                      <a:off x="9193119" y="1922133"/>
                      <a:ext cx="391133" cy="369332"/>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panose="02040503050406030204" pitchFamily="18" charset="0"/>
                            </a:rPr>
                            <m:t>+</m:t>
                          </m:r>
                        </m:oMath>
                      </a14:m>
                      <a:r>
                        <a:rPr lang="en-US" sz="2400" dirty="0"/>
                        <a:t>q</a:t>
                      </a:r>
                      <a:endParaRPr lang="en-PK" sz="2400" dirty="0"/>
                    </a:p>
                  </p:txBody>
                </p:sp>
              </mc:Choice>
              <mc:Fallback xmlns="">
                <p:sp>
                  <p:nvSpPr>
                    <p:cNvPr id="5" name="TextBox 4">
                      <a:extLst>
                        <a:ext uri="{FF2B5EF4-FFF2-40B4-BE49-F238E27FC236}">
                          <a16:creationId xmlns:a16="http://schemas.microsoft.com/office/drawing/2014/main" id="{37CA37F9-0CB3-B85A-35D6-BB6038D95771}"/>
                        </a:ext>
                      </a:extLst>
                    </p:cNvPr>
                    <p:cNvSpPr txBox="1">
                      <a:spLocks noRot="1" noChangeAspect="1" noMove="1" noResize="1" noEditPoints="1" noAdjustHandles="1" noChangeArrowheads="1" noChangeShapeType="1" noTextEdit="1"/>
                    </p:cNvSpPr>
                    <p:nvPr/>
                  </p:nvSpPr>
                  <p:spPr>
                    <a:xfrm>
                      <a:off x="9193119" y="1922133"/>
                      <a:ext cx="391133" cy="369332"/>
                    </a:xfrm>
                    <a:prstGeom prst="rect">
                      <a:avLst/>
                    </a:prstGeom>
                    <a:blipFill>
                      <a:blip r:embed="rId2"/>
                      <a:stretch>
                        <a:fillRect l="-25000" t="-29091" r="-45313" b="-63636"/>
                      </a:stretch>
                    </a:blipFill>
                  </p:spPr>
                  <p:txBody>
                    <a:bodyPr/>
                    <a:lstStyle/>
                    <a:p>
                      <a:r>
                        <a:rPr lang="en-PK">
                          <a:noFill/>
                        </a:rPr>
                        <a:t> </a:t>
                      </a:r>
                    </a:p>
                  </p:txBody>
                </p:sp>
              </mc:Fallback>
            </mc:AlternateContent>
          </p:grpSp>
          <p:grpSp>
            <p:nvGrpSpPr>
              <p:cNvPr id="8" name="Group 7">
                <a:extLst>
                  <a:ext uri="{FF2B5EF4-FFF2-40B4-BE49-F238E27FC236}">
                    <a16:creationId xmlns:a16="http://schemas.microsoft.com/office/drawing/2014/main" id="{6E453FBB-62B8-2A75-6496-05BC6D70E23D}"/>
                  </a:ext>
                </a:extLst>
              </p:cNvPr>
              <p:cNvGrpSpPr/>
              <p:nvPr/>
            </p:nvGrpSpPr>
            <p:grpSpPr>
              <a:xfrm>
                <a:off x="10283952" y="770967"/>
                <a:ext cx="667512" cy="649224"/>
                <a:chOff x="10283952" y="770967"/>
                <a:chExt cx="667512" cy="649224"/>
              </a:xfrm>
            </p:grpSpPr>
            <p:sp>
              <p:nvSpPr>
                <p:cNvPr id="4" name="Oval 3">
                  <a:extLst>
                    <a:ext uri="{FF2B5EF4-FFF2-40B4-BE49-F238E27FC236}">
                      <a16:creationId xmlns:a16="http://schemas.microsoft.com/office/drawing/2014/main" id="{D1409A27-7C9B-DE70-9B37-2A1968452D2B}"/>
                    </a:ext>
                  </a:extLst>
                </p:cNvPr>
                <p:cNvSpPr/>
                <p:nvPr/>
              </p:nvSpPr>
              <p:spPr>
                <a:xfrm>
                  <a:off x="10283952" y="770967"/>
                  <a:ext cx="667512" cy="64922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PK"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FE2038-38FF-F460-ADEF-85A6692A3822}"/>
                        </a:ext>
                      </a:extLst>
                    </p:cNvPr>
                    <p:cNvSpPr txBox="1"/>
                    <p:nvPr/>
                  </p:nvSpPr>
                  <p:spPr>
                    <a:xfrm>
                      <a:off x="10388094" y="957079"/>
                      <a:ext cx="4592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𝑞</m:t>
                                </m:r>
                              </m:e>
                              <m:sub>
                                <m:r>
                                  <a:rPr lang="en-US" b="0" i="1" smtClean="0">
                                    <a:latin typeface="Cambria Math" panose="02040503050406030204" pitchFamily="18" charset="0"/>
                                  </a:rPr>
                                  <m:t>𝑜</m:t>
                                </m:r>
                              </m:sub>
                            </m:sSub>
                          </m:oMath>
                        </m:oMathPara>
                      </a14:m>
                      <a:endParaRPr lang="en-PK" dirty="0"/>
                    </a:p>
                  </p:txBody>
                </p:sp>
              </mc:Choice>
              <mc:Fallback xmlns="">
                <p:sp>
                  <p:nvSpPr>
                    <p:cNvPr id="7" name="TextBox 6">
                      <a:extLst>
                        <a:ext uri="{FF2B5EF4-FFF2-40B4-BE49-F238E27FC236}">
                          <a16:creationId xmlns:a16="http://schemas.microsoft.com/office/drawing/2014/main" id="{91FE2038-38FF-F460-ADEF-85A6692A3822}"/>
                        </a:ext>
                      </a:extLst>
                    </p:cNvPr>
                    <p:cNvSpPr txBox="1">
                      <a:spLocks noRot="1" noChangeAspect="1" noMove="1" noResize="1" noEditPoints="1" noAdjustHandles="1" noChangeArrowheads="1" noChangeShapeType="1" noTextEdit="1"/>
                    </p:cNvSpPr>
                    <p:nvPr/>
                  </p:nvSpPr>
                  <p:spPr>
                    <a:xfrm>
                      <a:off x="10388094" y="957079"/>
                      <a:ext cx="459228" cy="276999"/>
                    </a:xfrm>
                    <a:prstGeom prst="rect">
                      <a:avLst/>
                    </a:prstGeom>
                    <a:blipFill>
                      <a:blip r:embed="rId3"/>
                      <a:stretch>
                        <a:fillRect l="-9333" r="-1333" b="-23913"/>
                      </a:stretch>
                    </a:blipFill>
                  </p:spPr>
                  <p:txBody>
                    <a:bodyPr/>
                    <a:lstStyle/>
                    <a:p>
                      <a:r>
                        <a:rPr lang="en-PK">
                          <a:noFill/>
                        </a:rPr>
                        <a:t> </a:t>
                      </a:r>
                    </a:p>
                  </p:txBody>
                </p:sp>
              </mc:Fallback>
            </mc:AlternateContent>
          </p:grpSp>
          <p:cxnSp>
            <p:nvCxnSpPr>
              <p:cNvPr id="12" name="Straight Arrow Connector 11">
                <a:extLst>
                  <a:ext uri="{FF2B5EF4-FFF2-40B4-BE49-F238E27FC236}">
                    <a16:creationId xmlns:a16="http://schemas.microsoft.com/office/drawing/2014/main" id="{4842F974-2EAF-ED80-7E70-BE6D238890C8}"/>
                  </a:ext>
                </a:extLst>
              </p:cNvPr>
              <p:cNvCxnSpPr>
                <a:cxnSpLocks/>
              </p:cNvCxnSpPr>
              <p:nvPr/>
            </p:nvCxnSpPr>
            <p:spPr>
              <a:xfrm flipV="1">
                <a:off x="9637271" y="1315970"/>
                <a:ext cx="744436" cy="568882"/>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73F2499-6222-7DD9-646F-3089DC7400CC}"/>
                </a:ext>
              </a:extLst>
            </p:cNvPr>
            <p:cNvGrpSpPr/>
            <p:nvPr/>
          </p:nvGrpSpPr>
          <p:grpSpPr>
            <a:xfrm>
              <a:off x="9068646" y="298501"/>
              <a:ext cx="2146569" cy="1583023"/>
              <a:chOff x="9068646" y="298501"/>
              <a:chExt cx="2146569" cy="1583023"/>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0CA3B1-2AB1-5A7D-BC30-07991B73F6DE}"/>
                      </a:ext>
                    </a:extLst>
                  </p:cNvPr>
                  <p:cNvSpPr txBox="1"/>
                  <p:nvPr/>
                </p:nvSpPr>
                <p:spPr>
                  <a:xfrm>
                    <a:off x="9068646" y="1543923"/>
                    <a:ext cx="24525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𝑶</m:t>
                          </m:r>
                        </m:oMath>
                      </m:oMathPara>
                    </a14:m>
                    <a:endParaRPr lang="en-PK" b="1" dirty="0"/>
                  </a:p>
                </p:txBody>
              </p:sp>
            </mc:Choice>
            <mc:Fallback xmlns="">
              <p:sp>
                <p:nvSpPr>
                  <p:cNvPr id="9" name="TextBox 8">
                    <a:extLst>
                      <a:ext uri="{FF2B5EF4-FFF2-40B4-BE49-F238E27FC236}">
                        <a16:creationId xmlns:a16="http://schemas.microsoft.com/office/drawing/2014/main" id="{530CA3B1-2AB1-5A7D-BC30-07991B73F6DE}"/>
                      </a:ext>
                    </a:extLst>
                  </p:cNvPr>
                  <p:cNvSpPr txBox="1">
                    <a:spLocks noRot="1" noChangeAspect="1" noMove="1" noResize="1" noEditPoints="1" noAdjustHandles="1" noChangeArrowheads="1" noChangeShapeType="1" noTextEdit="1"/>
                  </p:cNvSpPr>
                  <p:nvPr/>
                </p:nvSpPr>
                <p:spPr>
                  <a:xfrm>
                    <a:off x="9068646" y="1543923"/>
                    <a:ext cx="245259" cy="307777"/>
                  </a:xfrm>
                  <a:prstGeom prst="rect">
                    <a:avLst/>
                  </a:prstGeom>
                  <a:blipFill>
                    <a:blip r:embed="rId4"/>
                    <a:stretch>
                      <a:fillRect l="-25000" r="-25000" b="-5882"/>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26F8547-1084-B824-62B4-3011A2894168}"/>
                      </a:ext>
                    </a:extLst>
                  </p:cNvPr>
                  <p:cNvSpPr txBox="1"/>
                  <p:nvPr/>
                </p:nvSpPr>
                <p:spPr>
                  <a:xfrm>
                    <a:off x="10161322" y="556246"/>
                    <a:ext cx="23403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𝑷</m:t>
                          </m:r>
                        </m:oMath>
                      </m:oMathPara>
                    </a14:m>
                    <a:endParaRPr lang="en-PK" b="1" dirty="0"/>
                  </a:p>
                </p:txBody>
              </p:sp>
            </mc:Choice>
            <mc:Fallback xmlns="">
              <p:sp>
                <p:nvSpPr>
                  <p:cNvPr id="10" name="TextBox 9">
                    <a:extLst>
                      <a:ext uri="{FF2B5EF4-FFF2-40B4-BE49-F238E27FC236}">
                        <a16:creationId xmlns:a16="http://schemas.microsoft.com/office/drawing/2014/main" id="{F26F8547-1084-B824-62B4-3011A2894168}"/>
                      </a:ext>
                    </a:extLst>
                  </p:cNvPr>
                  <p:cNvSpPr txBox="1">
                    <a:spLocks noRot="1" noChangeAspect="1" noMove="1" noResize="1" noEditPoints="1" noAdjustHandles="1" noChangeArrowheads="1" noChangeShapeType="1" noTextEdit="1"/>
                  </p:cNvSpPr>
                  <p:nvPr/>
                </p:nvSpPr>
                <p:spPr>
                  <a:xfrm>
                    <a:off x="10161322" y="556246"/>
                    <a:ext cx="234038" cy="307777"/>
                  </a:xfrm>
                  <a:prstGeom prst="rect">
                    <a:avLst/>
                  </a:prstGeom>
                  <a:blipFill>
                    <a:blip r:embed="rId5"/>
                    <a:stretch>
                      <a:fillRect l="-26316" r="-26316" b="-5882"/>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772C415-379F-9A13-9B39-22CC4971B397}"/>
                      </a:ext>
                    </a:extLst>
                  </p:cNvPr>
                  <p:cNvSpPr txBox="1"/>
                  <p:nvPr/>
                </p:nvSpPr>
                <p:spPr>
                  <a:xfrm>
                    <a:off x="9941465" y="1604525"/>
                    <a:ext cx="1763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𝒓</m:t>
                          </m:r>
                        </m:oMath>
                      </m:oMathPara>
                    </a14:m>
                    <a:endParaRPr lang="en-PK" b="1" dirty="0"/>
                  </a:p>
                </p:txBody>
              </p:sp>
            </mc:Choice>
            <mc:Fallback xmlns="">
              <p:sp>
                <p:nvSpPr>
                  <p:cNvPr id="13" name="TextBox 12">
                    <a:extLst>
                      <a:ext uri="{FF2B5EF4-FFF2-40B4-BE49-F238E27FC236}">
                        <a16:creationId xmlns:a16="http://schemas.microsoft.com/office/drawing/2014/main" id="{A772C415-379F-9A13-9B39-22CC4971B397}"/>
                      </a:ext>
                    </a:extLst>
                  </p:cNvPr>
                  <p:cNvSpPr txBox="1">
                    <a:spLocks noRot="1" noChangeAspect="1" noMove="1" noResize="1" noEditPoints="1" noAdjustHandles="1" noChangeArrowheads="1" noChangeShapeType="1" noTextEdit="1"/>
                  </p:cNvSpPr>
                  <p:nvPr/>
                </p:nvSpPr>
                <p:spPr>
                  <a:xfrm>
                    <a:off x="9941465" y="1604525"/>
                    <a:ext cx="176330" cy="276999"/>
                  </a:xfrm>
                  <a:prstGeom prst="rect">
                    <a:avLst/>
                  </a:prstGeom>
                  <a:blipFill>
                    <a:blip r:embed="rId6"/>
                    <a:stretch>
                      <a:fillRect l="-20690" r="-17241"/>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453F255-4A5D-4753-284B-630CECE82884}"/>
                      </a:ext>
                    </a:extLst>
                  </p:cNvPr>
                  <p:cNvSpPr txBox="1"/>
                  <p:nvPr/>
                </p:nvSpPr>
                <p:spPr>
                  <a:xfrm>
                    <a:off x="11009005" y="298501"/>
                    <a:ext cx="20621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PK"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PK" dirty="0"/>
                  </a:p>
                </p:txBody>
              </p:sp>
            </mc:Choice>
            <mc:Fallback xmlns="">
              <p:sp>
                <p:nvSpPr>
                  <p:cNvPr id="20" name="TextBox 19">
                    <a:extLst>
                      <a:ext uri="{FF2B5EF4-FFF2-40B4-BE49-F238E27FC236}">
                        <a16:creationId xmlns:a16="http://schemas.microsoft.com/office/drawing/2014/main" id="{0453F255-4A5D-4753-284B-630CECE82884}"/>
                      </a:ext>
                    </a:extLst>
                  </p:cNvPr>
                  <p:cNvSpPr txBox="1">
                    <a:spLocks noRot="1" noChangeAspect="1" noMove="1" noResize="1" noEditPoints="1" noAdjustHandles="1" noChangeArrowheads="1" noChangeShapeType="1" noTextEdit="1"/>
                  </p:cNvSpPr>
                  <p:nvPr/>
                </p:nvSpPr>
                <p:spPr>
                  <a:xfrm>
                    <a:off x="11009005" y="298501"/>
                    <a:ext cx="206210" cy="310598"/>
                  </a:xfrm>
                  <a:prstGeom prst="rect">
                    <a:avLst/>
                  </a:prstGeom>
                  <a:blipFill>
                    <a:blip r:embed="rId7"/>
                    <a:stretch>
                      <a:fillRect l="-29412" r="-20588" b="-7843"/>
                    </a:stretch>
                  </a:blipFill>
                </p:spPr>
                <p:txBody>
                  <a:bodyPr/>
                  <a:lstStyle/>
                  <a:p>
                    <a:r>
                      <a:rPr lang="en-PK">
                        <a:noFill/>
                      </a:rPr>
                      <a:t> </a:t>
                    </a:r>
                  </a:p>
                </p:txBody>
              </p:sp>
            </mc:Fallback>
          </mc:AlternateContent>
        </p:gr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47BDFF1-E617-2ED2-CA6F-CD352BD46F69}"/>
                  </a:ext>
                </a:extLst>
              </p:cNvPr>
              <p:cNvSpPr txBox="1"/>
              <p:nvPr/>
            </p:nvSpPr>
            <p:spPr>
              <a:xfrm>
                <a:off x="307848" y="754499"/>
                <a:ext cx="8837927" cy="4475905"/>
              </a:xfrm>
              <a:prstGeom prst="rect">
                <a:avLst/>
              </a:prstGeom>
              <a:noFill/>
              <a:ln>
                <a:solidFill>
                  <a:srgbClr val="FF0000"/>
                </a:solidFill>
              </a:ln>
            </p:spPr>
            <p:txBody>
              <a:bodyPr wrap="square">
                <a:spAutoFit/>
              </a:bodyPr>
              <a:lstStyle/>
              <a:p>
                <a:pPr algn="just">
                  <a:lnSpc>
                    <a:spcPct val="150000"/>
                  </a:lnSpc>
                </a:pPr>
                <a:r>
                  <a:rPr lang="en-US" sz="2000" dirty="0"/>
                  <a:t>Consider a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𝑞</m:t>
                    </m:r>
                  </m:oMath>
                </a14:m>
                <a:r>
                  <a:rPr lang="en-US" sz="2000" dirty="0"/>
                  <a:t> charge placed at point “O” called field charge. Place a test charge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𝑜</m:t>
                        </m:r>
                      </m:sub>
                    </m:sSub>
                  </m:oMath>
                </a14:m>
                <a:r>
                  <a:rPr lang="en-US" sz="2000" dirty="0"/>
                  <a:t> at point “P” having a distance “r” from charge “q”.</a:t>
                </a:r>
              </a:p>
              <a:p>
                <a:pPr algn="just">
                  <a:lnSpc>
                    <a:spcPct val="150000"/>
                  </a:lnSpc>
                </a:pPr>
                <a:r>
                  <a:rPr lang="en-US" sz="2000" dirty="0"/>
                  <a:t>The electric force between two points charges is </a:t>
                </a:r>
              </a:p>
              <a:p>
                <a:pPr algn="just">
                  <a:lnSpc>
                    <a:spcPct val="150000"/>
                  </a:lnSpc>
                </a:pPr>
                <a14:m>
                  <m:oMath xmlns:m="http://schemas.openxmlformats.org/officeDocument/2006/math">
                    <m:acc>
                      <m:accPr>
                        <m:chr m:val="⃗"/>
                        <m:ctrlPr>
                          <a:rPr lang="en-PK" sz="2000" i="1" smtClean="0">
                            <a:latin typeface="Cambria Math" panose="02040503050406030204" pitchFamily="18" charset="0"/>
                          </a:rPr>
                        </m:ctrlPr>
                      </m:accPr>
                      <m:e>
                        <m:r>
                          <a:rPr lang="en-US" sz="2000" b="0" i="1" smtClean="0">
                            <a:latin typeface="Cambria Math" panose="02040503050406030204" pitchFamily="18" charset="0"/>
                          </a:rPr>
                          <m:t>𝐹</m:t>
                        </m:r>
                      </m:e>
                    </m:ac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𝐾𝑞</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𝑜</m:t>
                            </m:r>
                          </m:sub>
                        </m:sSub>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2</m:t>
                            </m:r>
                          </m:sup>
                        </m:sSup>
                      </m:den>
                    </m:f>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t>
                </a:r>
                <a14:m>
                  <m:oMath xmlns:m="http://schemas.openxmlformats.org/officeDocument/2006/math">
                    <m:r>
                      <a:rPr lang="en-US" sz="2000" b="0" i="0" smtClean="0">
                        <a:latin typeface="Cambria Math" panose="02040503050406030204" pitchFamily="18" charset="0"/>
                      </a:rPr>
                      <m:t> </m:t>
                    </m:r>
                    <m:f>
                      <m:fPr>
                        <m:ctrlPr>
                          <a:rPr lang="en-US" sz="2000" b="0" i="1" smtClean="0">
                            <a:latin typeface="Cambria Math" panose="02040503050406030204" pitchFamily="18" charset="0"/>
                          </a:rPr>
                        </m:ctrlPr>
                      </m:fPr>
                      <m:num>
                        <m:acc>
                          <m:accPr>
                            <m:chr m:val="⃗"/>
                            <m:ctrlPr>
                              <a:rPr lang="en-PK" sz="2000" i="1">
                                <a:latin typeface="Cambria Math" panose="02040503050406030204" pitchFamily="18" charset="0"/>
                              </a:rPr>
                            </m:ctrlPr>
                          </m:accPr>
                          <m:e>
                            <m:r>
                              <a:rPr lang="en-US" sz="2000" i="1">
                                <a:latin typeface="Cambria Math" panose="02040503050406030204" pitchFamily="18" charset="0"/>
                              </a:rPr>
                              <m:t>𝐹</m:t>
                            </m:r>
                          </m:e>
                        </m:acc>
                      </m:num>
                      <m:den>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𝑜</m:t>
                            </m:r>
                          </m:sub>
                        </m:sSub>
                      </m:den>
                    </m:f>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𝐾𝑞</m:t>
                        </m:r>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i="1">
                                <a:latin typeface="Cambria Math" panose="02040503050406030204" pitchFamily="18" charset="0"/>
                              </a:rPr>
                              <m:t>2</m:t>
                            </m:r>
                          </m:sup>
                        </m:sSup>
                      </m:den>
                    </m:f>
                    <m:acc>
                      <m:accPr>
                        <m:chr m:val="̂"/>
                        <m:ctrlPr>
                          <a:rPr lang="en-US" sz="2000" i="1">
                            <a:latin typeface="Cambria Math" panose="02040503050406030204" pitchFamily="18" charset="0"/>
                          </a:rPr>
                        </m:ctrlPr>
                      </m:accPr>
                      <m:e>
                        <m:r>
                          <a:rPr lang="en-US" sz="2000" i="1">
                            <a:latin typeface="Cambria Math" panose="02040503050406030204" pitchFamily="18" charset="0"/>
                          </a:rPr>
                          <m:t>𝑟</m:t>
                        </m:r>
                      </m:e>
                    </m:acc>
                    <m:r>
                      <a:rPr lang="en-US" sz="2000" b="0" i="1" smtClean="0">
                        <a:latin typeface="Cambria Math" panose="02040503050406030204" pitchFamily="18" charset="0"/>
                      </a:rPr>
                      <m:t> </m:t>
                    </m:r>
                  </m:oMath>
                </a14:m>
                <a:r>
                  <a:rPr lang="en-US" sz="2000" b="0" i="1" dirty="0">
                    <a:latin typeface="Cambria Math" panose="02040503050406030204" pitchFamily="18" charset="0"/>
                  </a:rPr>
                  <a:t>             </a:t>
                </a:r>
                <a14:m>
                  <m:oMath xmlns:m="http://schemas.openxmlformats.org/officeDocument/2006/math">
                    <m:f>
                      <m:fPr>
                        <m:ctrlPr>
                          <a:rPr lang="en-US" sz="2000" i="1">
                            <a:latin typeface="Cambria Math" panose="02040503050406030204" pitchFamily="18" charset="0"/>
                          </a:rPr>
                        </m:ctrlPr>
                      </m:fPr>
                      <m:num>
                        <m:acc>
                          <m:accPr>
                            <m:chr m:val="⃗"/>
                            <m:ctrlPr>
                              <a:rPr lang="en-PK" sz="2000" i="1">
                                <a:latin typeface="Cambria Math" panose="02040503050406030204" pitchFamily="18" charset="0"/>
                              </a:rPr>
                            </m:ctrlPr>
                          </m:accPr>
                          <m:e>
                            <m:r>
                              <a:rPr lang="en-US" sz="2000" i="1">
                                <a:latin typeface="Cambria Math" panose="02040503050406030204" pitchFamily="18" charset="0"/>
                              </a:rPr>
                              <m:t>𝐹</m:t>
                            </m:r>
                          </m:e>
                        </m:acc>
                      </m:num>
                      <m:den>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𝑜</m:t>
                            </m:r>
                          </m:sub>
                        </m:sSub>
                      </m:den>
                    </m:f>
                    <m:r>
                      <a:rPr lang="en-US" sz="2000" b="0" i="1" smtClean="0">
                        <a:latin typeface="Cambria Math" panose="02040503050406030204" pitchFamily="18" charset="0"/>
                      </a:rPr>
                      <m:t>=</m:t>
                    </m:r>
                  </m:oMath>
                </a14:m>
                <a:r>
                  <a:rPr lang="en-US" sz="2000" dirty="0"/>
                  <a:t> is called electric field intensity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𝐸</m:t>
                        </m:r>
                      </m:e>
                    </m:acc>
                  </m:oMath>
                </a14:m>
                <a:r>
                  <a:rPr lang="en-US" sz="2000" dirty="0"/>
                  <a:t>) </a:t>
                </a:r>
              </a:p>
              <a:p>
                <a:pPr algn="just">
                  <a:lnSpc>
                    <a:spcPct val="150000"/>
                  </a:lnSpc>
                </a:pPr>
                <a14:m>
                  <m:oMathPara xmlns:m="http://schemas.openxmlformats.org/officeDocument/2006/math">
                    <m:oMathParaPr>
                      <m:jc m:val="left"/>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𝐸</m:t>
                          </m:r>
                        </m:e>
                      </m:acc>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𝐾𝑞</m:t>
                          </m:r>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i="1">
                                  <a:latin typeface="Cambria Math" panose="02040503050406030204" pitchFamily="18" charset="0"/>
                                </a:rPr>
                                <m:t>2</m:t>
                              </m:r>
                            </m:sup>
                          </m:sSup>
                        </m:den>
                      </m:f>
                      <m:acc>
                        <m:accPr>
                          <m:chr m:val="̂"/>
                          <m:ctrlPr>
                            <a:rPr lang="en-US" sz="2000" i="1">
                              <a:latin typeface="Cambria Math" panose="02040503050406030204" pitchFamily="18" charset="0"/>
                            </a:rPr>
                          </m:ctrlPr>
                        </m:accPr>
                        <m:e>
                          <m:r>
                            <a:rPr lang="en-US" sz="2000" i="1">
                              <a:latin typeface="Cambria Math" panose="02040503050406030204" pitchFamily="18" charset="0"/>
                            </a:rPr>
                            <m:t>𝑟</m:t>
                          </m:r>
                        </m:e>
                      </m:acc>
                    </m:oMath>
                  </m:oMathPara>
                </a14:m>
                <a:endParaRPr lang="en-US" sz="2000" dirty="0"/>
              </a:p>
              <a:p>
                <a:pPr algn="just">
                  <a:lnSpc>
                    <a:spcPct val="150000"/>
                  </a:lnSpc>
                </a:pPr>
                <a:r>
                  <a:rPr lang="en-US" sz="2000" dirty="0"/>
                  <a:t>The magnitude of the electric field is </a:t>
                </a:r>
                <a14:m>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m:t>
                    </m:r>
                    <m:f>
                      <m:fPr>
                        <m:type m:val="lin"/>
                        <m:ctrlPr>
                          <a:rPr lang="en-US" sz="2000" b="0" i="1" smtClean="0">
                            <a:latin typeface="Cambria Math" panose="02040503050406030204" pitchFamily="18" charset="0"/>
                          </a:rPr>
                        </m:ctrlPr>
                      </m:fPr>
                      <m:num>
                        <m:r>
                          <a:rPr lang="en-US" sz="2000" b="0" i="1" smtClean="0">
                            <a:latin typeface="Cambria Math" panose="02040503050406030204" pitchFamily="18" charset="0"/>
                          </a:rPr>
                          <m:t>𝐾𝑞</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2</m:t>
                            </m:r>
                          </m:sup>
                        </m:sSup>
                      </m:den>
                    </m:f>
                  </m:oMath>
                </a14:m>
                <a:r>
                  <a:rPr lang="en-US" sz="2000" dirty="0"/>
                  <a:t>.</a:t>
                </a:r>
              </a:p>
              <a:p>
                <a:pPr algn="just">
                  <a:lnSpc>
                    <a:spcPct val="150000"/>
                  </a:lnSpc>
                </a:pPr>
                <a:r>
                  <a:rPr lang="en-US" sz="2000" dirty="0"/>
                  <a:t>Its direction is given by electric lines of force which comes out from positive charge and enter into the –</a:t>
                </a:r>
                <a:r>
                  <a:rPr lang="en-US" sz="2000" dirty="0" err="1"/>
                  <a:t>ve</a:t>
                </a:r>
                <a:r>
                  <a:rPr lang="en-US" sz="2000" dirty="0"/>
                  <a:t> charge.</a:t>
                </a:r>
                <a:endParaRPr lang="en-PK" sz="2000" dirty="0"/>
              </a:p>
            </p:txBody>
          </p:sp>
        </mc:Choice>
        <mc:Fallback xmlns="">
          <p:sp>
            <p:nvSpPr>
              <p:cNvPr id="24" name="TextBox 23">
                <a:extLst>
                  <a:ext uri="{FF2B5EF4-FFF2-40B4-BE49-F238E27FC236}">
                    <a16:creationId xmlns:a16="http://schemas.microsoft.com/office/drawing/2014/main" id="{247BDFF1-E617-2ED2-CA6F-CD352BD46F69}"/>
                  </a:ext>
                </a:extLst>
              </p:cNvPr>
              <p:cNvSpPr txBox="1">
                <a:spLocks noRot="1" noChangeAspect="1" noMove="1" noResize="1" noEditPoints="1" noAdjustHandles="1" noChangeArrowheads="1" noChangeShapeType="1" noTextEdit="1"/>
              </p:cNvSpPr>
              <p:nvPr/>
            </p:nvSpPr>
            <p:spPr>
              <a:xfrm>
                <a:off x="307848" y="754499"/>
                <a:ext cx="8837927" cy="4475905"/>
              </a:xfrm>
              <a:prstGeom prst="rect">
                <a:avLst/>
              </a:prstGeom>
              <a:blipFill>
                <a:blip r:embed="rId8"/>
                <a:stretch>
                  <a:fillRect l="-689" r="-689" b="-1359"/>
                </a:stretch>
              </a:blipFill>
              <a:ln>
                <a:solidFill>
                  <a:srgbClr val="FF0000"/>
                </a:solidFill>
              </a:ln>
            </p:spPr>
            <p:txBody>
              <a:bodyPr/>
              <a:lstStyle/>
              <a:p>
                <a:r>
                  <a:rPr lang="en-PK">
                    <a:noFill/>
                  </a:rPr>
                  <a:t> </a:t>
                </a:r>
              </a:p>
            </p:txBody>
          </p:sp>
        </mc:Fallback>
      </mc:AlternateContent>
    </p:spTree>
    <p:extLst>
      <p:ext uri="{BB962C8B-B14F-4D97-AF65-F5344CB8AC3E}">
        <p14:creationId xmlns:p14="http://schemas.microsoft.com/office/powerpoint/2010/main" val="988237243"/>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5497D6-A394-0081-3A93-82435A75BECC}"/>
              </a:ext>
            </a:extLst>
          </p:cNvPr>
          <p:cNvSpPr txBox="1"/>
          <p:nvPr/>
        </p:nvSpPr>
        <p:spPr>
          <a:xfrm>
            <a:off x="307848" y="101443"/>
            <a:ext cx="6678168" cy="523220"/>
          </a:xfrm>
          <a:prstGeom prst="rect">
            <a:avLst/>
          </a:prstGeom>
          <a:noFill/>
          <a:ln>
            <a:solidFill>
              <a:srgbClr val="FF0000"/>
            </a:solidFill>
          </a:ln>
        </p:spPr>
        <p:txBody>
          <a:bodyPr wrap="square">
            <a:spAutoFit/>
          </a:bodyPr>
          <a:lstStyle/>
          <a:p>
            <a:r>
              <a:rPr lang="en-US" sz="2800" b="1" dirty="0">
                <a:solidFill>
                  <a:srgbClr val="242021"/>
                </a:solidFill>
                <a:latin typeface="RotisSemiSerifStd-Bold"/>
              </a:rPr>
              <a:t>Electric field due to a N-pinot charges </a:t>
            </a:r>
            <a:endParaRPr lang="en-PK" sz="28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F0395D9-740A-4EED-BAFD-627DD9A1A163}"/>
                  </a:ext>
                </a:extLst>
              </p:cNvPr>
              <p:cNvSpPr txBox="1"/>
              <p:nvPr/>
            </p:nvSpPr>
            <p:spPr>
              <a:xfrm>
                <a:off x="719328" y="772024"/>
                <a:ext cx="8837927" cy="5774338"/>
              </a:xfrm>
              <a:prstGeom prst="rect">
                <a:avLst/>
              </a:prstGeom>
              <a:noFill/>
              <a:ln>
                <a:solidFill>
                  <a:srgbClr val="FF0000"/>
                </a:solidFill>
              </a:ln>
            </p:spPr>
            <p:txBody>
              <a:bodyPr wrap="square">
                <a:spAutoFit/>
              </a:bodyPr>
              <a:lstStyle/>
              <a:p>
                <a:pPr algn="just">
                  <a:lnSpc>
                    <a:spcPct val="150000"/>
                  </a:lnSpc>
                </a:pPr>
                <a:r>
                  <a:rPr lang="en-US" sz="2000" dirty="0"/>
                  <a:t>Consider charges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𝑞</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b="0" i="1" smtClean="0">
                            <a:latin typeface="Cambria Math" panose="02040503050406030204" pitchFamily="18" charset="0"/>
                          </a:rPr>
                          <m:t>𝑛</m:t>
                        </m:r>
                      </m:sub>
                    </m:sSub>
                  </m:oMath>
                </a14:m>
                <a:r>
                  <a:rPr lang="en-US" sz="2000" dirty="0"/>
                  <a:t>  having a distances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𝑟</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𝑟</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𝑟</m:t>
                        </m:r>
                      </m:e>
                      <m:sub>
                        <m:r>
                          <a:rPr lang="en-US" sz="2000" i="1">
                            <a:latin typeface="Cambria Math" panose="02040503050406030204" pitchFamily="18" charset="0"/>
                          </a:rPr>
                          <m:t>3</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i="1">
                            <a:latin typeface="Cambria Math" panose="02040503050406030204" pitchFamily="18" charset="0"/>
                          </a:rPr>
                          <m:t>𝑛</m:t>
                        </m:r>
                      </m:sub>
                    </m:sSub>
                    <m:r>
                      <a:rPr lang="en-US" sz="2000" i="1">
                        <a:latin typeface="Cambria Math" panose="02040503050406030204" pitchFamily="18" charset="0"/>
                      </a:rPr>
                      <m:t> </m:t>
                    </m:r>
                  </m:oMath>
                </a14:m>
                <a:r>
                  <a:rPr lang="en-US" sz="2000" dirty="0"/>
                  <a:t> from point “P”.</a:t>
                </a:r>
              </a:p>
              <a:p>
                <a:pPr algn="just">
                  <a:lnSpc>
                    <a:spcPct val="150000"/>
                  </a:lnSpc>
                </a:pPr>
                <a:r>
                  <a:rPr lang="en-US" sz="2000" dirty="0"/>
                  <a:t>The magnitude of electric force at “P” due to charge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1</m:t>
                        </m:r>
                      </m:sub>
                    </m:sSub>
                    <m:r>
                      <a:rPr lang="en-US" sz="2000" i="1">
                        <a:latin typeface="Cambria Math" panose="02040503050406030204" pitchFamily="18" charset="0"/>
                      </a:rPr>
                      <m:t> </m:t>
                    </m:r>
                  </m:oMath>
                </a14:m>
                <a:r>
                  <a:rPr lang="en-US" sz="2000" dirty="0"/>
                  <a:t>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 </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den>
                    </m:f>
                  </m:oMath>
                </a14:m>
                <a:endParaRPr lang="en-US" sz="2000" dirty="0"/>
              </a:p>
              <a:p>
                <a:pPr algn="just">
                  <a:lnSpc>
                    <a:spcPct val="150000"/>
                  </a:lnSpc>
                </a:pPr>
                <a:r>
                  <a:rPr lang="en-US" sz="2000" dirty="0"/>
                  <a:t>The magnitude of electric force at “P” due to charge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b="0" i="1" smtClean="0">
                            <a:latin typeface="Cambria Math" panose="02040503050406030204" pitchFamily="18" charset="0"/>
                          </a:rPr>
                          <m:t>2</m:t>
                        </m:r>
                      </m:sub>
                    </m:sSub>
                    <m:r>
                      <a:rPr lang="en-US" sz="2000" i="1">
                        <a:latin typeface="Cambria Math" panose="02040503050406030204" pitchFamily="18" charset="0"/>
                      </a:rPr>
                      <m:t> </m:t>
                    </m:r>
                  </m:oMath>
                </a14:m>
                <a:r>
                  <a:rPr lang="en-US" sz="2000" dirty="0"/>
                  <a:t>is       </a:t>
                </a:r>
                <a14:m>
                  <m:oMath xmlns:m="http://schemas.openxmlformats.org/officeDocument/2006/math">
                    <m:r>
                      <a:rPr lang="en-US" sz="2000" dirty="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2</m:t>
                        </m:r>
                      </m:sub>
                    </m:sSub>
                    <m:r>
                      <a:rPr lang="en-US" sz="2000" i="1">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𝐾</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b="0" i="1" smtClean="0">
                                <a:latin typeface="Cambria Math" panose="02040503050406030204" pitchFamily="18" charset="0"/>
                              </a:rPr>
                              <m:t>2</m:t>
                            </m:r>
                          </m:sub>
                        </m:sSub>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𝑟</m:t>
                            </m:r>
                          </m:e>
                          <m:sub>
                            <m:r>
                              <a:rPr lang="en-US" sz="2000" b="0" i="1" smtClean="0">
                                <a:latin typeface="Cambria Math" panose="02040503050406030204" pitchFamily="18" charset="0"/>
                              </a:rPr>
                              <m:t>2</m:t>
                            </m:r>
                          </m:sub>
                          <m:sup>
                            <m:r>
                              <a:rPr lang="en-US" sz="2000" i="1">
                                <a:latin typeface="Cambria Math" panose="02040503050406030204" pitchFamily="18" charset="0"/>
                              </a:rPr>
                              <m:t>2</m:t>
                            </m:r>
                          </m:sup>
                        </m:sSubSup>
                      </m:den>
                    </m:f>
                  </m:oMath>
                </a14:m>
                <a:endParaRPr lang="en-US" sz="2000" dirty="0"/>
              </a:p>
              <a:p>
                <a:pPr algn="just">
                  <a:lnSpc>
                    <a:spcPct val="150000"/>
                  </a:lnSpc>
                </a:pPr>
                <a:r>
                  <a:rPr lang="en-US" sz="2000" dirty="0"/>
                  <a:t>The magnitude of electric force at “P” due to charge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b="0" i="1" smtClean="0">
                            <a:latin typeface="Cambria Math" panose="02040503050406030204" pitchFamily="18" charset="0"/>
                          </a:rPr>
                          <m:t>3</m:t>
                        </m:r>
                      </m:sub>
                    </m:sSub>
                    <m:r>
                      <a:rPr lang="en-US" sz="2000" i="1">
                        <a:latin typeface="Cambria Math" panose="02040503050406030204" pitchFamily="18" charset="0"/>
                      </a:rPr>
                      <m:t> </m:t>
                    </m:r>
                  </m:oMath>
                </a14:m>
                <a:r>
                  <a:rPr lang="en-US" sz="2000" dirty="0"/>
                  <a:t>is       </a:t>
                </a:r>
                <a14:m>
                  <m:oMath xmlns:m="http://schemas.openxmlformats.org/officeDocument/2006/math">
                    <m:r>
                      <a:rPr lang="en-US" sz="2000" dirty="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3</m:t>
                        </m:r>
                      </m:sub>
                    </m:sSub>
                    <m:r>
                      <a:rPr lang="en-US" sz="2000" i="1">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𝐾</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b="0" i="1" smtClean="0">
                                <a:latin typeface="Cambria Math" panose="02040503050406030204" pitchFamily="18" charset="0"/>
                              </a:rPr>
                              <m:t>3</m:t>
                            </m:r>
                          </m:sub>
                        </m:sSub>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𝑟</m:t>
                            </m:r>
                          </m:e>
                          <m:sub>
                            <m:r>
                              <a:rPr lang="en-US" sz="2000" b="0" i="1" smtClean="0">
                                <a:latin typeface="Cambria Math" panose="02040503050406030204" pitchFamily="18" charset="0"/>
                              </a:rPr>
                              <m:t>3</m:t>
                            </m:r>
                          </m:sub>
                          <m:sup>
                            <m:r>
                              <a:rPr lang="en-US" sz="2000" i="1">
                                <a:latin typeface="Cambria Math" panose="02040503050406030204" pitchFamily="18" charset="0"/>
                              </a:rPr>
                              <m:t>2</m:t>
                            </m:r>
                          </m:sup>
                        </m:sSubSup>
                      </m:den>
                    </m:f>
                  </m:oMath>
                </a14:m>
                <a:endParaRPr lang="en-US" sz="2000" dirty="0"/>
              </a:p>
              <a:p>
                <a:pPr algn="just">
                  <a:lnSpc>
                    <a:spcPct val="150000"/>
                  </a:lnSpc>
                </a:pPr>
                <a:r>
                  <a:rPr lang="en-US" dirty="0"/>
                  <a:t>The magnitude of electric force at “P” due to all charges </a:t>
                </a:r>
              </a:p>
              <a:p>
                <a:pPr algn="just">
                  <a:lnSpc>
                    <a:spcPct val="150000"/>
                  </a:lnSpc>
                </a:pPr>
                <a:endParaRPr lang="en-US" dirty="0"/>
              </a:p>
              <a:p>
                <a:pPr algn="just">
                  <a:lnSpc>
                    <a:spcPct val="150000"/>
                  </a:lnSpc>
                </a:pPr>
                <a14:m>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𝑛</m:t>
                        </m:r>
                      </m:sub>
                    </m:sSub>
                  </m:oMath>
                </a14:m>
                <a:r>
                  <a:rPr lang="en-US" sz="2000" dirty="0"/>
                  <a:t>,   </a:t>
                </a:r>
              </a:p>
              <a:p>
                <a:pPr algn="just">
                  <a:lnSpc>
                    <a:spcPct val="150000"/>
                  </a:lnSpc>
                </a:pPr>
                <a:endParaRPr lang="en-US" sz="2000" dirty="0"/>
              </a:p>
              <a:p>
                <a:pPr algn="just">
                  <a:lnSpc>
                    <a:spcPct val="150000"/>
                  </a:lnSpc>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m:t>
                      </m:r>
                      <m:f>
                        <m:fPr>
                          <m:type m:val="lin"/>
                          <m:ctrlPr>
                            <a:rPr lang="en-US" sz="2000" i="1">
                              <a:latin typeface="Cambria Math" panose="02040503050406030204" pitchFamily="18" charset="0"/>
                            </a:rPr>
                          </m:ctrlPr>
                        </m:fPr>
                        <m:num>
                          <m:r>
                            <a:rPr lang="en-US" sz="2000" i="1">
                              <a:latin typeface="Cambria Math" panose="02040503050406030204" pitchFamily="18" charset="0"/>
                            </a:rPr>
                            <m:t>𝐾</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1</m:t>
                              </m:r>
                            </m:sub>
                          </m:sSub>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𝑟</m:t>
                              </m:r>
                            </m:e>
                            <m:sub>
                              <m:r>
                                <a:rPr lang="en-US" sz="2000" i="1">
                                  <a:latin typeface="Cambria Math" panose="02040503050406030204" pitchFamily="18" charset="0"/>
                                </a:rPr>
                                <m:t>1</m:t>
                              </m:r>
                            </m:sub>
                            <m:sup>
                              <m:r>
                                <a:rPr lang="en-US" sz="2000" i="1">
                                  <a:latin typeface="Cambria Math" panose="02040503050406030204" pitchFamily="18" charset="0"/>
                                </a:rPr>
                                <m:t>2</m:t>
                              </m:r>
                            </m:sup>
                          </m:sSubSup>
                        </m:den>
                      </m:f>
                      <m:r>
                        <a:rPr lang="en-US" sz="2000" b="0" i="1" smtClean="0">
                          <a:latin typeface="Cambria Math" panose="02040503050406030204" pitchFamily="18" charset="0"/>
                        </a:rPr>
                        <m:t>+</m:t>
                      </m:r>
                      <m:f>
                        <m:fPr>
                          <m:type m:val="lin"/>
                          <m:ctrlPr>
                            <a:rPr lang="en-US" sz="2000" i="1">
                              <a:latin typeface="Cambria Math" panose="02040503050406030204" pitchFamily="18" charset="0"/>
                            </a:rPr>
                          </m:ctrlPr>
                        </m:fPr>
                        <m:num>
                          <m:r>
                            <a:rPr lang="en-US" sz="2000" i="1">
                              <a:latin typeface="Cambria Math" panose="02040503050406030204" pitchFamily="18" charset="0"/>
                            </a:rPr>
                            <m:t>𝐾</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b="0" i="1" smtClean="0">
                                  <a:latin typeface="Cambria Math" panose="02040503050406030204" pitchFamily="18" charset="0"/>
                                </a:rPr>
                                <m:t>2</m:t>
                              </m:r>
                            </m:sub>
                          </m:sSub>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𝑟</m:t>
                              </m:r>
                            </m:e>
                            <m:sub>
                              <m:r>
                                <a:rPr lang="en-US" sz="2000" b="0" i="1" smtClean="0">
                                  <a:latin typeface="Cambria Math" panose="02040503050406030204" pitchFamily="18" charset="0"/>
                                </a:rPr>
                                <m:t>2</m:t>
                              </m:r>
                            </m:sub>
                            <m:sup>
                              <m:r>
                                <a:rPr lang="en-US" sz="2000" i="1">
                                  <a:latin typeface="Cambria Math" panose="02040503050406030204" pitchFamily="18" charset="0"/>
                                </a:rPr>
                                <m:t>2</m:t>
                              </m:r>
                            </m:sup>
                          </m:sSubSup>
                        </m:den>
                      </m:f>
                      <m:r>
                        <a:rPr lang="en-US" sz="2000" b="0" i="1" smtClean="0">
                          <a:latin typeface="Cambria Math" panose="02040503050406030204" pitchFamily="18" charset="0"/>
                        </a:rPr>
                        <m:t>+</m:t>
                      </m:r>
                      <m:f>
                        <m:fPr>
                          <m:type m:val="lin"/>
                          <m:ctrlPr>
                            <a:rPr lang="en-US" sz="2000" i="1">
                              <a:latin typeface="Cambria Math" panose="02040503050406030204" pitchFamily="18" charset="0"/>
                            </a:rPr>
                          </m:ctrlPr>
                        </m:fPr>
                        <m:num>
                          <m:r>
                            <a:rPr lang="en-US" sz="2000" i="1">
                              <a:latin typeface="Cambria Math" panose="02040503050406030204" pitchFamily="18" charset="0"/>
                            </a:rPr>
                            <m:t>𝐾</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b="0" i="1" smtClean="0">
                                  <a:latin typeface="Cambria Math" panose="02040503050406030204" pitchFamily="18" charset="0"/>
                                </a:rPr>
                                <m:t>3</m:t>
                              </m:r>
                            </m:sub>
                          </m:sSub>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𝑟</m:t>
                              </m:r>
                            </m:e>
                            <m:sub>
                              <m:r>
                                <a:rPr lang="en-US" sz="2000" b="0" i="1" smtClean="0">
                                  <a:latin typeface="Cambria Math" panose="02040503050406030204" pitchFamily="18" charset="0"/>
                                </a:rPr>
                                <m:t>3</m:t>
                              </m:r>
                            </m:sub>
                            <m:sup>
                              <m:r>
                                <a:rPr lang="en-US" sz="2000" i="1">
                                  <a:latin typeface="Cambria Math" panose="02040503050406030204" pitchFamily="18" charset="0"/>
                                </a:rPr>
                                <m:t>2</m:t>
                              </m:r>
                            </m:sup>
                          </m:sSubSup>
                        </m:den>
                      </m:f>
                      <m:r>
                        <a:rPr lang="en-US" sz="2000" b="0" i="1" smtClean="0">
                          <a:latin typeface="Cambria Math" panose="02040503050406030204" pitchFamily="18" charset="0"/>
                        </a:rPr>
                        <m:t>……</m:t>
                      </m:r>
                      <m:f>
                        <m:fPr>
                          <m:type m:val="lin"/>
                          <m:ctrlPr>
                            <a:rPr lang="en-US" sz="2000" i="1">
                              <a:latin typeface="Cambria Math" panose="02040503050406030204" pitchFamily="18" charset="0"/>
                            </a:rPr>
                          </m:ctrlPr>
                        </m:fPr>
                        <m:num>
                          <m:r>
                            <a:rPr lang="en-US" sz="2000" i="1">
                              <a:latin typeface="Cambria Math" panose="02040503050406030204" pitchFamily="18" charset="0"/>
                            </a:rPr>
                            <m:t>𝐾</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b="0" i="1" smtClean="0">
                                  <a:latin typeface="Cambria Math" panose="02040503050406030204" pitchFamily="18" charset="0"/>
                                </a:rPr>
                                <m:t>𝑛</m:t>
                              </m:r>
                            </m:sub>
                          </m:sSub>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𝑟</m:t>
                              </m:r>
                            </m:e>
                            <m:sub>
                              <m:r>
                                <a:rPr lang="en-US" sz="2000" b="0" i="1" smtClean="0">
                                  <a:latin typeface="Cambria Math" panose="02040503050406030204" pitchFamily="18" charset="0"/>
                                </a:rPr>
                                <m:t>𝑛</m:t>
                              </m:r>
                            </m:sub>
                            <m:sup>
                              <m:r>
                                <a:rPr lang="en-US" sz="2000" i="1">
                                  <a:latin typeface="Cambria Math" panose="02040503050406030204" pitchFamily="18" charset="0"/>
                                </a:rPr>
                                <m:t>2</m:t>
                              </m:r>
                            </m:sup>
                          </m:sSubSup>
                        </m:den>
                      </m:f>
                    </m:oMath>
                  </m:oMathPara>
                </a14:m>
                <a:endParaRPr lang="en-US" sz="2000" dirty="0"/>
              </a:p>
              <a:p>
                <a:pPr algn="just">
                  <a:lnSpc>
                    <a:spcPct val="150000"/>
                  </a:lnSpc>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type m:val="lin"/>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e>
                      </m:nary>
                    </m:oMath>
                  </m:oMathPara>
                </a14:m>
                <a:endParaRPr lang="en-US" sz="2000" dirty="0"/>
              </a:p>
            </p:txBody>
          </p:sp>
        </mc:Choice>
        <mc:Fallback xmlns="">
          <p:sp>
            <p:nvSpPr>
              <p:cNvPr id="3" name="TextBox 2">
                <a:extLst>
                  <a:ext uri="{FF2B5EF4-FFF2-40B4-BE49-F238E27FC236}">
                    <a16:creationId xmlns:a16="http://schemas.microsoft.com/office/drawing/2014/main" id="{5F0395D9-740A-4EED-BAFD-627DD9A1A163}"/>
                  </a:ext>
                </a:extLst>
              </p:cNvPr>
              <p:cNvSpPr txBox="1">
                <a:spLocks noRot="1" noChangeAspect="1" noMove="1" noResize="1" noEditPoints="1" noAdjustHandles="1" noChangeArrowheads="1" noChangeShapeType="1" noTextEdit="1"/>
              </p:cNvSpPr>
              <p:nvPr/>
            </p:nvSpPr>
            <p:spPr>
              <a:xfrm>
                <a:off x="719328" y="772024"/>
                <a:ext cx="8837927" cy="5774338"/>
              </a:xfrm>
              <a:prstGeom prst="rect">
                <a:avLst/>
              </a:prstGeom>
              <a:blipFill>
                <a:blip r:embed="rId2"/>
                <a:stretch>
                  <a:fillRect l="-620" r="-620"/>
                </a:stretch>
              </a:blipFill>
              <a:ln>
                <a:solidFill>
                  <a:srgbClr val="FF0000"/>
                </a:solidFill>
              </a:ln>
            </p:spPr>
            <p:txBody>
              <a:bodyPr/>
              <a:lstStyle/>
              <a:p>
                <a:r>
                  <a:rPr lang="en-PK">
                    <a:noFill/>
                  </a:rPr>
                  <a:t> </a:t>
                </a:r>
              </a:p>
            </p:txBody>
          </p:sp>
        </mc:Fallback>
      </mc:AlternateContent>
    </p:spTree>
    <p:extLst>
      <p:ext uri="{BB962C8B-B14F-4D97-AF65-F5344CB8AC3E}">
        <p14:creationId xmlns:p14="http://schemas.microsoft.com/office/powerpoint/2010/main" val="1757511006"/>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F5367-6D20-7FD6-0920-824408DDF431}"/>
              </a:ext>
            </a:extLst>
          </p:cNvPr>
          <p:cNvSpPr txBox="1"/>
          <p:nvPr/>
        </p:nvSpPr>
        <p:spPr>
          <a:xfrm>
            <a:off x="307848" y="101443"/>
            <a:ext cx="5681472" cy="523220"/>
          </a:xfrm>
          <a:prstGeom prst="rect">
            <a:avLst/>
          </a:prstGeom>
          <a:noFill/>
          <a:ln>
            <a:solidFill>
              <a:srgbClr val="FF0000"/>
            </a:solidFill>
          </a:ln>
        </p:spPr>
        <p:txBody>
          <a:bodyPr wrap="square">
            <a:spAutoFit/>
          </a:bodyPr>
          <a:lstStyle/>
          <a:p>
            <a:r>
              <a:rPr lang="en-US" sz="2800" b="1" dirty="0">
                <a:solidFill>
                  <a:srgbClr val="242021"/>
                </a:solidFill>
                <a:latin typeface="RotisSemiSerifStd-Bold"/>
              </a:rPr>
              <a:t>Electric field due to a ring of charge </a:t>
            </a:r>
            <a:endParaRPr lang="en-PK" sz="2800" dirty="0"/>
          </a:p>
        </p:txBody>
      </p:sp>
      <p:grpSp>
        <p:nvGrpSpPr>
          <p:cNvPr id="56" name="Group 55">
            <a:extLst>
              <a:ext uri="{FF2B5EF4-FFF2-40B4-BE49-F238E27FC236}">
                <a16:creationId xmlns:a16="http://schemas.microsoft.com/office/drawing/2014/main" id="{1EC70782-0D32-0B95-DB24-71732B8986F1}"/>
              </a:ext>
            </a:extLst>
          </p:cNvPr>
          <p:cNvGrpSpPr/>
          <p:nvPr/>
        </p:nvGrpSpPr>
        <p:grpSpPr>
          <a:xfrm>
            <a:off x="8520344" y="275179"/>
            <a:ext cx="3436010" cy="4377415"/>
            <a:chOff x="8200304" y="201168"/>
            <a:chExt cx="3436010" cy="4377415"/>
          </a:xfrm>
        </p:grpSpPr>
        <p:grpSp>
          <p:nvGrpSpPr>
            <p:cNvPr id="53" name="Group 52">
              <a:extLst>
                <a:ext uri="{FF2B5EF4-FFF2-40B4-BE49-F238E27FC236}">
                  <a16:creationId xmlns:a16="http://schemas.microsoft.com/office/drawing/2014/main" id="{3969B2FF-A7B8-1EC6-74A0-D4E42CA26912}"/>
                </a:ext>
              </a:extLst>
            </p:cNvPr>
            <p:cNvGrpSpPr/>
            <p:nvPr/>
          </p:nvGrpSpPr>
          <p:grpSpPr>
            <a:xfrm>
              <a:off x="8200304" y="201168"/>
              <a:ext cx="3436010" cy="4377415"/>
              <a:chOff x="8200304" y="201168"/>
              <a:chExt cx="3436010" cy="4377415"/>
            </a:xfrm>
          </p:grpSpPr>
          <p:grpSp>
            <p:nvGrpSpPr>
              <p:cNvPr id="48" name="Group 47">
                <a:extLst>
                  <a:ext uri="{FF2B5EF4-FFF2-40B4-BE49-F238E27FC236}">
                    <a16:creationId xmlns:a16="http://schemas.microsoft.com/office/drawing/2014/main" id="{5E5954F7-8839-760E-0B44-3A680E2D4135}"/>
                  </a:ext>
                </a:extLst>
              </p:cNvPr>
              <p:cNvGrpSpPr/>
              <p:nvPr/>
            </p:nvGrpSpPr>
            <p:grpSpPr>
              <a:xfrm>
                <a:off x="8200304" y="201168"/>
                <a:ext cx="3436010" cy="4377415"/>
                <a:chOff x="8200304" y="201168"/>
                <a:chExt cx="3436010" cy="4377415"/>
              </a:xfrm>
            </p:grpSpPr>
            <p:grpSp>
              <p:nvGrpSpPr>
                <p:cNvPr id="45" name="Group 44">
                  <a:extLst>
                    <a:ext uri="{FF2B5EF4-FFF2-40B4-BE49-F238E27FC236}">
                      <a16:creationId xmlns:a16="http://schemas.microsoft.com/office/drawing/2014/main" id="{3461FA62-82F8-9FDA-126A-BD46996E8A85}"/>
                    </a:ext>
                  </a:extLst>
                </p:cNvPr>
                <p:cNvGrpSpPr/>
                <p:nvPr/>
              </p:nvGrpSpPr>
              <p:grpSpPr>
                <a:xfrm>
                  <a:off x="8200304" y="201168"/>
                  <a:ext cx="3436010" cy="4377415"/>
                  <a:chOff x="8200304" y="201168"/>
                  <a:chExt cx="3436010" cy="4377415"/>
                </a:xfrm>
              </p:grpSpPr>
              <p:grpSp>
                <p:nvGrpSpPr>
                  <p:cNvPr id="40" name="Group 39">
                    <a:extLst>
                      <a:ext uri="{FF2B5EF4-FFF2-40B4-BE49-F238E27FC236}">
                        <a16:creationId xmlns:a16="http://schemas.microsoft.com/office/drawing/2014/main" id="{26EF4C8D-160F-40EF-6DB4-DE21F8872501}"/>
                      </a:ext>
                    </a:extLst>
                  </p:cNvPr>
                  <p:cNvGrpSpPr/>
                  <p:nvPr/>
                </p:nvGrpSpPr>
                <p:grpSpPr>
                  <a:xfrm>
                    <a:off x="8200304" y="201168"/>
                    <a:ext cx="3436010" cy="4377415"/>
                    <a:chOff x="8227736" y="219456"/>
                    <a:chExt cx="3436010" cy="4377415"/>
                  </a:xfrm>
                </p:grpSpPr>
                <p:grpSp>
                  <p:nvGrpSpPr>
                    <p:cNvPr id="33" name="Group 32">
                      <a:extLst>
                        <a:ext uri="{FF2B5EF4-FFF2-40B4-BE49-F238E27FC236}">
                          <a16:creationId xmlns:a16="http://schemas.microsoft.com/office/drawing/2014/main" id="{B7A75BF9-D37F-1027-9FCF-67D309E1C80E}"/>
                        </a:ext>
                      </a:extLst>
                    </p:cNvPr>
                    <p:cNvGrpSpPr/>
                    <p:nvPr/>
                  </p:nvGrpSpPr>
                  <p:grpSpPr>
                    <a:xfrm>
                      <a:off x="8227736" y="219456"/>
                      <a:ext cx="3436010" cy="4377415"/>
                      <a:chOff x="8227736" y="219456"/>
                      <a:chExt cx="3436010" cy="4377415"/>
                    </a:xfrm>
                  </p:grpSpPr>
                  <p:grpSp>
                    <p:nvGrpSpPr>
                      <p:cNvPr id="30" name="Group 29">
                        <a:extLst>
                          <a:ext uri="{FF2B5EF4-FFF2-40B4-BE49-F238E27FC236}">
                            <a16:creationId xmlns:a16="http://schemas.microsoft.com/office/drawing/2014/main" id="{8660EC53-E4D5-A4A3-CE36-FDAB6F7CDF7C}"/>
                          </a:ext>
                        </a:extLst>
                      </p:cNvPr>
                      <p:cNvGrpSpPr/>
                      <p:nvPr/>
                    </p:nvGrpSpPr>
                    <p:grpSpPr>
                      <a:xfrm>
                        <a:off x="8227736" y="219456"/>
                        <a:ext cx="3436010" cy="4377415"/>
                        <a:chOff x="8374040" y="36576"/>
                        <a:chExt cx="3436010" cy="4377415"/>
                      </a:xfrm>
                    </p:grpSpPr>
                    <p:grpSp>
                      <p:nvGrpSpPr>
                        <p:cNvPr id="25" name="Group 24">
                          <a:extLst>
                            <a:ext uri="{FF2B5EF4-FFF2-40B4-BE49-F238E27FC236}">
                              <a16:creationId xmlns:a16="http://schemas.microsoft.com/office/drawing/2014/main" id="{F638AED7-60A4-7676-F650-6961ADC2A929}"/>
                            </a:ext>
                          </a:extLst>
                        </p:cNvPr>
                        <p:cNvGrpSpPr/>
                        <p:nvPr/>
                      </p:nvGrpSpPr>
                      <p:grpSpPr>
                        <a:xfrm>
                          <a:off x="8472678" y="36576"/>
                          <a:ext cx="3094482" cy="4377415"/>
                          <a:chOff x="8472678" y="36576"/>
                          <a:chExt cx="3094482" cy="4377415"/>
                        </a:xfrm>
                      </p:grpSpPr>
                      <p:grpSp>
                        <p:nvGrpSpPr>
                          <p:cNvPr id="23" name="Group 22">
                            <a:extLst>
                              <a:ext uri="{FF2B5EF4-FFF2-40B4-BE49-F238E27FC236}">
                                <a16:creationId xmlns:a16="http://schemas.microsoft.com/office/drawing/2014/main" id="{A3CD0830-3511-61FF-EBC9-CA24F9D9ED59}"/>
                              </a:ext>
                            </a:extLst>
                          </p:cNvPr>
                          <p:cNvGrpSpPr/>
                          <p:nvPr/>
                        </p:nvGrpSpPr>
                        <p:grpSpPr>
                          <a:xfrm>
                            <a:off x="8540496" y="36576"/>
                            <a:ext cx="3026664" cy="4377415"/>
                            <a:chOff x="8641080" y="-472927"/>
                            <a:chExt cx="3026664" cy="4377415"/>
                          </a:xfrm>
                        </p:grpSpPr>
                        <p:grpSp>
                          <p:nvGrpSpPr>
                            <p:cNvPr id="13" name="Group 12">
                              <a:extLst>
                                <a:ext uri="{FF2B5EF4-FFF2-40B4-BE49-F238E27FC236}">
                                  <a16:creationId xmlns:a16="http://schemas.microsoft.com/office/drawing/2014/main" id="{684A9530-848D-AC43-235E-DB6BFEEE68ED}"/>
                                </a:ext>
                              </a:extLst>
                            </p:cNvPr>
                            <p:cNvGrpSpPr/>
                            <p:nvPr/>
                          </p:nvGrpSpPr>
                          <p:grpSpPr>
                            <a:xfrm>
                              <a:off x="8641080" y="2660904"/>
                              <a:ext cx="3026664" cy="1243584"/>
                              <a:chOff x="8641080" y="2660904"/>
                              <a:chExt cx="3026664" cy="1243584"/>
                            </a:xfrm>
                          </p:grpSpPr>
                          <p:grpSp>
                            <p:nvGrpSpPr>
                              <p:cNvPr id="10" name="Group 9">
                                <a:extLst>
                                  <a:ext uri="{FF2B5EF4-FFF2-40B4-BE49-F238E27FC236}">
                                    <a16:creationId xmlns:a16="http://schemas.microsoft.com/office/drawing/2014/main" id="{20E10BD8-D144-1610-4C6F-FEFC17E1A13C}"/>
                                  </a:ext>
                                </a:extLst>
                              </p:cNvPr>
                              <p:cNvGrpSpPr/>
                              <p:nvPr/>
                            </p:nvGrpSpPr>
                            <p:grpSpPr>
                              <a:xfrm>
                                <a:off x="8641080" y="2660904"/>
                                <a:ext cx="3026664" cy="1243584"/>
                                <a:chOff x="8641080" y="2660904"/>
                                <a:chExt cx="3026664" cy="1243584"/>
                              </a:xfrm>
                            </p:grpSpPr>
                            <p:grpSp>
                              <p:nvGrpSpPr>
                                <p:cNvPr id="6" name="Group 5">
                                  <a:extLst>
                                    <a:ext uri="{FF2B5EF4-FFF2-40B4-BE49-F238E27FC236}">
                                      <a16:creationId xmlns:a16="http://schemas.microsoft.com/office/drawing/2014/main" id="{A4C010DB-07C1-57AA-F6DE-36A6CCE03264}"/>
                                    </a:ext>
                                  </a:extLst>
                                </p:cNvPr>
                                <p:cNvGrpSpPr/>
                                <p:nvPr/>
                              </p:nvGrpSpPr>
                              <p:grpSpPr>
                                <a:xfrm>
                                  <a:off x="8641080" y="2660904"/>
                                  <a:ext cx="3026664" cy="1243584"/>
                                  <a:chOff x="8641080" y="2660904"/>
                                  <a:chExt cx="3026664" cy="1243584"/>
                                </a:xfrm>
                              </p:grpSpPr>
                              <p:sp>
                                <p:nvSpPr>
                                  <p:cNvPr id="3" name="Circle: Hollow 2">
                                    <a:extLst>
                                      <a:ext uri="{FF2B5EF4-FFF2-40B4-BE49-F238E27FC236}">
                                        <a16:creationId xmlns:a16="http://schemas.microsoft.com/office/drawing/2014/main" id="{12D085E1-9932-73DD-3FDE-8B25A51256D7}"/>
                                      </a:ext>
                                    </a:extLst>
                                  </p:cNvPr>
                                  <p:cNvSpPr/>
                                  <p:nvPr/>
                                </p:nvSpPr>
                                <p:spPr>
                                  <a:xfrm>
                                    <a:off x="8705088" y="2660904"/>
                                    <a:ext cx="2926080" cy="1243584"/>
                                  </a:xfrm>
                                  <a:prstGeom prst="donut">
                                    <a:avLst>
                                      <a:gd name="adj" fmla="val 64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solidFill>
                                        <a:schemeClr val="tx1"/>
                                      </a:solidFill>
                                    </a:endParaRPr>
                                  </a:p>
                                </p:txBody>
                              </p:sp>
                              <p:sp>
                                <p:nvSpPr>
                                  <p:cNvPr id="4" name="Flowchart: Stored Data 3">
                                    <a:extLst>
                                      <a:ext uri="{FF2B5EF4-FFF2-40B4-BE49-F238E27FC236}">
                                        <a16:creationId xmlns:a16="http://schemas.microsoft.com/office/drawing/2014/main" id="{058293D4-DD05-C2A3-8A98-B38801A5A583}"/>
                                      </a:ext>
                                    </a:extLst>
                                  </p:cNvPr>
                                  <p:cNvSpPr/>
                                  <p:nvPr/>
                                </p:nvSpPr>
                                <p:spPr>
                                  <a:xfrm>
                                    <a:off x="8641080" y="3108960"/>
                                    <a:ext cx="192024" cy="347472"/>
                                  </a:xfrm>
                                  <a:prstGeom prst="flowChartOnlineStorage">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PK">
                                      <a:solidFill>
                                        <a:schemeClr val="tx1"/>
                                      </a:solidFill>
                                    </a:endParaRPr>
                                  </a:p>
                                </p:txBody>
                              </p:sp>
                              <p:sp>
                                <p:nvSpPr>
                                  <p:cNvPr id="5" name="Flowchart: Stored Data 4">
                                    <a:extLst>
                                      <a:ext uri="{FF2B5EF4-FFF2-40B4-BE49-F238E27FC236}">
                                        <a16:creationId xmlns:a16="http://schemas.microsoft.com/office/drawing/2014/main" id="{F561621B-89A4-5A8C-57FC-B0919AF3DF9B}"/>
                                      </a:ext>
                                    </a:extLst>
                                  </p:cNvPr>
                                  <p:cNvSpPr/>
                                  <p:nvPr/>
                                </p:nvSpPr>
                                <p:spPr>
                                  <a:xfrm rot="10800000">
                                    <a:off x="11475720" y="3081528"/>
                                    <a:ext cx="192024" cy="347472"/>
                                  </a:xfrm>
                                  <a:prstGeom prst="flowChartOnlineStorage">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PK"/>
                                  </a:p>
                                </p:txBody>
                              </p:sp>
                            </p:grpSp>
                            <p:cxnSp>
                              <p:nvCxnSpPr>
                                <p:cNvPr id="8" name="Straight Connector 7">
                                  <a:extLst>
                                    <a:ext uri="{FF2B5EF4-FFF2-40B4-BE49-F238E27FC236}">
                                      <a16:creationId xmlns:a16="http://schemas.microsoft.com/office/drawing/2014/main" id="{A68CC369-2725-FD8B-71D4-FA6D0C3CAD23}"/>
                                    </a:ext>
                                  </a:extLst>
                                </p:cNvPr>
                                <p:cNvCxnSpPr>
                                  <a:cxnSpLocks/>
                                  <a:stCxn id="4" idx="3"/>
                                  <a:endCxn id="5" idx="3"/>
                                </p:cNvCxnSpPr>
                                <p:nvPr/>
                              </p:nvCxnSpPr>
                              <p:spPr>
                                <a:xfrm flipV="1">
                                  <a:off x="8801100" y="3255264"/>
                                  <a:ext cx="2706624" cy="27432"/>
                                </a:xfrm>
                                <a:prstGeom prst="line">
                                  <a:avLst/>
                                </a:prstGeom>
                                <a:ln w="38100">
                                  <a:prstDash val="sysDash"/>
                                </a:ln>
                              </p:spPr>
                              <p:style>
                                <a:lnRef idx="1">
                                  <a:schemeClr val="dk1"/>
                                </a:lnRef>
                                <a:fillRef idx="0">
                                  <a:schemeClr val="dk1"/>
                                </a:fillRef>
                                <a:effectRef idx="0">
                                  <a:schemeClr val="dk1"/>
                                </a:effectRef>
                                <a:fontRef idx="minor">
                                  <a:schemeClr val="tx1"/>
                                </a:fontRef>
                              </p:style>
                            </p:cxnSp>
                          </p:grpSp>
                          <p:cxnSp>
                            <p:nvCxnSpPr>
                              <p:cNvPr id="12" name="Straight Arrow Connector 11">
                                <a:extLst>
                                  <a:ext uri="{FF2B5EF4-FFF2-40B4-BE49-F238E27FC236}">
                                    <a16:creationId xmlns:a16="http://schemas.microsoft.com/office/drawing/2014/main" id="{540DDB65-CAE1-820B-1C90-3E75734B3698}"/>
                                  </a:ext>
                                </a:extLst>
                              </p:cNvPr>
                              <p:cNvCxnSpPr>
                                <a:cxnSpLocks/>
                              </p:cNvCxnSpPr>
                              <p:nvPr/>
                            </p:nvCxnSpPr>
                            <p:spPr>
                              <a:xfrm>
                                <a:off x="8787384" y="3268980"/>
                                <a:ext cx="1367028" cy="0"/>
                              </a:xfrm>
                              <a:prstGeom prst="straightConnector1">
                                <a:avLst/>
                              </a:prstGeom>
                              <a:ln w="38100">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cxnSp>
                          <p:nvCxnSpPr>
                            <p:cNvPr id="15" name="Straight Arrow Connector 14">
                              <a:extLst>
                                <a:ext uri="{FF2B5EF4-FFF2-40B4-BE49-F238E27FC236}">
                                  <a16:creationId xmlns:a16="http://schemas.microsoft.com/office/drawing/2014/main" id="{973FE3F4-AA16-B46A-D2BB-94BA441F5BBF}"/>
                                </a:ext>
                              </a:extLst>
                            </p:cNvPr>
                            <p:cNvCxnSpPr>
                              <a:cxnSpLocks/>
                            </p:cNvCxnSpPr>
                            <p:nvPr/>
                          </p:nvCxnSpPr>
                          <p:spPr>
                            <a:xfrm flipV="1">
                              <a:off x="10136124" y="-472927"/>
                              <a:ext cx="0" cy="37419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F32CBEC-7021-D7A5-0F84-9BD1F8EC4145}"/>
                                </a:ext>
                              </a:extLst>
                            </p:cNvPr>
                            <p:cNvCxnSpPr>
                              <a:cxnSpLocks/>
                              <a:stCxn id="4" idx="1"/>
                            </p:cNvCxnSpPr>
                            <p:nvPr/>
                          </p:nvCxnSpPr>
                          <p:spPr>
                            <a:xfrm flipV="1">
                              <a:off x="8641080" y="256032"/>
                              <a:ext cx="1965960" cy="30266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E5B8C7A-A042-98F7-7EFD-DDFDEF659BEF}"/>
                                </a:ext>
                              </a:extLst>
                            </p:cNvPr>
                            <p:cNvCxnSpPr>
                              <a:cxnSpLocks/>
                              <a:stCxn id="5" idx="1"/>
                            </p:cNvCxnSpPr>
                            <p:nvPr/>
                          </p:nvCxnSpPr>
                          <p:spPr>
                            <a:xfrm flipH="1" flipV="1">
                              <a:off x="9624060" y="256032"/>
                              <a:ext cx="2043684" cy="29992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24" name="Arc 23">
                            <a:extLst>
                              <a:ext uri="{FF2B5EF4-FFF2-40B4-BE49-F238E27FC236}">
                                <a16:creationId xmlns:a16="http://schemas.microsoft.com/office/drawing/2014/main" id="{4CF13C37-5C61-60D1-78CE-C4E297AB6D4E}"/>
                              </a:ext>
                            </a:extLst>
                          </p:cNvPr>
                          <p:cNvSpPr/>
                          <p:nvPr/>
                        </p:nvSpPr>
                        <p:spPr>
                          <a:xfrm>
                            <a:off x="8472678" y="3449298"/>
                            <a:ext cx="591312" cy="630936"/>
                          </a:xfrm>
                          <a:prstGeom prst="arc">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dirty="0"/>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1238643-8029-CE3C-5E81-A39B89FACECC}"/>
                                </a:ext>
                              </a:extLst>
                            </p:cNvPr>
                            <p:cNvSpPr txBox="1"/>
                            <p:nvPr/>
                          </p:nvSpPr>
                          <p:spPr>
                            <a:xfrm>
                              <a:off x="9072122" y="3452530"/>
                              <a:ext cx="1894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PK" i="1" smtClean="0">
                                        <a:latin typeface="Cambria Math" panose="02040503050406030204" pitchFamily="18" charset="0"/>
                                        <a:ea typeface="Cambria Math" panose="02040503050406030204" pitchFamily="18" charset="0"/>
                                      </a:rPr>
                                      <m:t>𝜃</m:t>
                                    </m:r>
                                  </m:oMath>
                                </m:oMathPara>
                              </a14:m>
                              <a:endParaRPr lang="en-PK" dirty="0"/>
                            </a:p>
                          </p:txBody>
                        </p:sp>
                      </mc:Choice>
                      <mc:Fallback xmlns="">
                        <p:sp>
                          <p:nvSpPr>
                            <p:cNvPr id="26" name="TextBox 25">
                              <a:extLst>
                                <a:ext uri="{FF2B5EF4-FFF2-40B4-BE49-F238E27FC236}">
                                  <a16:creationId xmlns:a16="http://schemas.microsoft.com/office/drawing/2014/main" id="{81238643-8029-CE3C-5E81-A39B89FACECC}"/>
                                </a:ext>
                              </a:extLst>
                            </p:cNvPr>
                            <p:cNvSpPr txBox="1">
                              <a:spLocks noRot="1" noChangeAspect="1" noMove="1" noResize="1" noEditPoints="1" noAdjustHandles="1" noChangeArrowheads="1" noChangeShapeType="1" noTextEdit="1"/>
                            </p:cNvSpPr>
                            <p:nvPr/>
                          </p:nvSpPr>
                          <p:spPr>
                            <a:xfrm>
                              <a:off x="9072122" y="3452530"/>
                              <a:ext cx="189475" cy="276999"/>
                            </a:xfrm>
                            <a:prstGeom prst="rect">
                              <a:avLst/>
                            </a:prstGeom>
                            <a:blipFill>
                              <a:blip r:embed="rId2"/>
                              <a:stretch>
                                <a:fillRect l="-29032" r="-25806" b="-6667"/>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A6CFCC9-BCE7-1BA1-BD51-D6C2F1D22C5A}"/>
                                </a:ext>
                              </a:extLst>
                            </p:cNvPr>
                            <p:cNvSpPr txBox="1"/>
                            <p:nvPr/>
                          </p:nvSpPr>
                          <p:spPr>
                            <a:xfrm>
                              <a:off x="9244584" y="3796773"/>
                              <a:ext cx="2071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𝑅</m:t>
                                    </m:r>
                                  </m:oMath>
                                </m:oMathPara>
                              </a14:m>
                              <a:endParaRPr lang="en-PK" dirty="0"/>
                            </a:p>
                          </p:txBody>
                        </p:sp>
                      </mc:Choice>
                      <mc:Fallback xmlns="">
                        <p:sp>
                          <p:nvSpPr>
                            <p:cNvPr id="27" name="TextBox 26">
                              <a:extLst>
                                <a:ext uri="{FF2B5EF4-FFF2-40B4-BE49-F238E27FC236}">
                                  <a16:creationId xmlns:a16="http://schemas.microsoft.com/office/drawing/2014/main" id="{2A6CFCC9-BCE7-1BA1-BD51-D6C2F1D22C5A}"/>
                                </a:ext>
                              </a:extLst>
                            </p:cNvPr>
                            <p:cNvSpPr txBox="1">
                              <a:spLocks noRot="1" noChangeAspect="1" noMove="1" noResize="1" noEditPoints="1" noAdjustHandles="1" noChangeArrowheads="1" noChangeShapeType="1" noTextEdit="1"/>
                            </p:cNvSpPr>
                            <p:nvPr/>
                          </p:nvSpPr>
                          <p:spPr>
                            <a:xfrm>
                              <a:off x="9244584" y="3796773"/>
                              <a:ext cx="207108" cy="276999"/>
                            </a:xfrm>
                            <a:prstGeom prst="rect">
                              <a:avLst/>
                            </a:prstGeom>
                            <a:blipFill>
                              <a:blip r:embed="rId3"/>
                              <a:stretch>
                                <a:fillRect l="-30303" r="-24242" b="-6667"/>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5E4968A-587A-90E6-6B3D-F21A1B8248C7}"/>
                                </a:ext>
                              </a:extLst>
                            </p:cNvPr>
                            <p:cNvSpPr txBox="1"/>
                            <p:nvPr/>
                          </p:nvSpPr>
                          <p:spPr>
                            <a:xfrm>
                              <a:off x="8374040" y="3605024"/>
                              <a:ext cx="1810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m:t>
                                    </m:r>
                                  </m:oMath>
                                </m:oMathPara>
                              </a14:m>
                              <a:endParaRPr lang="en-PK" dirty="0"/>
                            </a:p>
                          </p:txBody>
                        </p:sp>
                      </mc:Choice>
                      <mc:Fallback xmlns="">
                        <p:sp>
                          <p:nvSpPr>
                            <p:cNvPr id="28" name="TextBox 27">
                              <a:extLst>
                                <a:ext uri="{FF2B5EF4-FFF2-40B4-BE49-F238E27FC236}">
                                  <a16:creationId xmlns:a16="http://schemas.microsoft.com/office/drawing/2014/main" id="{A5E4968A-587A-90E6-6B3D-F21A1B8248C7}"/>
                                </a:ext>
                              </a:extLst>
                            </p:cNvPr>
                            <p:cNvSpPr txBox="1">
                              <a:spLocks noRot="1" noChangeAspect="1" noMove="1" noResize="1" noEditPoints="1" noAdjustHandles="1" noChangeArrowheads="1" noChangeShapeType="1" noTextEdit="1"/>
                            </p:cNvSpPr>
                            <p:nvPr/>
                          </p:nvSpPr>
                          <p:spPr>
                            <a:xfrm>
                              <a:off x="8374040" y="3605024"/>
                              <a:ext cx="181075" cy="276999"/>
                            </a:xfrm>
                            <a:prstGeom prst="rect">
                              <a:avLst/>
                            </a:prstGeom>
                            <a:blipFill>
                              <a:blip r:embed="rId4"/>
                              <a:stretch>
                                <a:fillRect l="-34483" r="-27586" b="-6667"/>
                              </a:stretch>
                            </a:blipFill>
                          </p:spPr>
                          <p:txBody>
                            <a:bodyPr/>
                            <a:lstStyle/>
                            <a:p>
                              <a:r>
                                <a:rPr lang="en-PK">
                                  <a:noFill/>
                                </a:rPr>
                                <a:t> </a:t>
                              </a:r>
                            </a:p>
                          </p:txBody>
                        </p:sp>
                      </mc:Fallback>
                    </mc:AlternateContent>
                    <p:sp>
                      <p:nvSpPr>
                        <p:cNvPr id="29" name="TextBox 28">
                          <a:extLst>
                            <a:ext uri="{FF2B5EF4-FFF2-40B4-BE49-F238E27FC236}">
                              <a16:creationId xmlns:a16="http://schemas.microsoft.com/office/drawing/2014/main" id="{94C7AF1B-86A2-207F-FE46-BD3098CB422A}"/>
                            </a:ext>
                          </a:extLst>
                        </p:cNvPr>
                        <p:cNvSpPr txBox="1"/>
                        <p:nvPr/>
                      </p:nvSpPr>
                      <p:spPr>
                        <a:xfrm>
                          <a:off x="11612880" y="3565495"/>
                          <a:ext cx="197170" cy="276999"/>
                        </a:xfrm>
                        <a:prstGeom prst="rect">
                          <a:avLst/>
                        </a:prstGeom>
                        <a:noFill/>
                      </p:spPr>
                      <p:txBody>
                        <a:bodyPr wrap="none" lIns="0" tIns="0" rIns="0" bIns="0" rtlCol="0">
                          <a:spAutoFit/>
                        </a:bodyPr>
                        <a:lstStyle/>
                        <a:p>
                          <a:r>
                            <a:rPr lang="en-US" dirty="0"/>
                            <a:t>M</a:t>
                          </a:r>
                          <a:endParaRPr lang="en-PK" dirty="0"/>
                        </a:p>
                      </p:txBody>
                    </p:sp>
                  </p:gr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B615FDE-4C70-78C3-90C0-54AED7413104}"/>
                              </a:ext>
                            </a:extLst>
                          </p:cNvPr>
                          <p:cNvSpPr txBox="1"/>
                          <p:nvPr/>
                        </p:nvSpPr>
                        <p:spPr>
                          <a:xfrm>
                            <a:off x="8995779" y="2482045"/>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PK" dirty="0"/>
                          </a:p>
                        </p:txBody>
                      </p:sp>
                    </mc:Choice>
                    <mc:Fallback xmlns="">
                      <p:sp>
                        <p:nvSpPr>
                          <p:cNvPr id="31" name="TextBox 30">
                            <a:extLst>
                              <a:ext uri="{FF2B5EF4-FFF2-40B4-BE49-F238E27FC236}">
                                <a16:creationId xmlns:a16="http://schemas.microsoft.com/office/drawing/2014/main" id="{DB615FDE-4C70-78C3-90C0-54AED7413104}"/>
                              </a:ext>
                            </a:extLst>
                          </p:cNvPr>
                          <p:cNvSpPr txBox="1">
                            <a:spLocks noRot="1" noChangeAspect="1" noMove="1" noResize="1" noEditPoints="1" noAdjustHandles="1" noChangeArrowheads="1" noChangeShapeType="1" noTextEdit="1"/>
                          </p:cNvSpPr>
                          <p:nvPr/>
                        </p:nvSpPr>
                        <p:spPr>
                          <a:xfrm>
                            <a:off x="8995779" y="2482045"/>
                            <a:ext cx="166969" cy="276999"/>
                          </a:xfrm>
                          <a:prstGeom prst="rect">
                            <a:avLst/>
                          </a:prstGeom>
                          <a:blipFill>
                            <a:blip r:embed="rId5"/>
                            <a:stretch>
                              <a:fillRect l="-22222" r="-18519"/>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23688C2-2589-BFA9-F0DD-BF65AC66E894}"/>
                              </a:ext>
                            </a:extLst>
                          </p:cNvPr>
                          <p:cNvSpPr txBox="1"/>
                          <p:nvPr/>
                        </p:nvSpPr>
                        <p:spPr>
                          <a:xfrm>
                            <a:off x="9680850" y="2647192"/>
                            <a:ext cx="1690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PK" dirty="0"/>
                          </a:p>
                        </p:txBody>
                      </p:sp>
                    </mc:Choice>
                    <mc:Fallback xmlns="">
                      <p:sp>
                        <p:nvSpPr>
                          <p:cNvPr id="32" name="TextBox 31">
                            <a:extLst>
                              <a:ext uri="{FF2B5EF4-FFF2-40B4-BE49-F238E27FC236}">
                                <a16:creationId xmlns:a16="http://schemas.microsoft.com/office/drawing/2014/main" id="{023688C2-2589-BFA9-F0DD-BF65AC66E894}"/>
                              </a:ext>
                            </a:extLst>
                          </p:cNvPr>
                          <p:cNvSpPr txBox="1">
                            <a:spLocks noRot="1" noChangeAspect="1" noMove="1" noResize="1" noEditPoints="1" noAdjustHandles="1" noChangeArrowheads="1" noChangeShapeType="1" noTextEdit="1"/>
                          </p:cNvSpPr>
                          <p:nvPr/>
                        </p:nvSpPr>
                        <p:spPr>
                          <a:xfrm>
                            <a:off x="9680850" y="2647192"/>
                            <a:ext cx="169084" cy="276999"/>
                          </a:xfrm>
                          <a:prstGeom prst="rect">
                            <a:avLst/>
                          </a:prstGeom>
                          <a:blipFill>
                            <a:blip r:embed="rId6"/>
                            <a:stretch>
                              <a:fillRect l="-21429" r="-14286"/>
                            </a:stretch>
                          </a:blipFill>
                        </p:spPr>
                        <p:txBody>
                          <a:bodyPr/>
                          <a:lstStyle/>
                          <a:p>
                            <a:r>
                              <a:rPr lang="en-PK">
                                <a:noFill/>
                              </a:rPr>
                              <a:t> </a:t>
                            </a:r>
                          </a:p>
                        </p:txBody>
                      </p:sp>
                    </mc:Fallback>
                  </mc:AlternateContent>
                </p:grpSp>
                <p:sp>
                  <p:nvSpPr>
                    <p:cNvPr id="34" name="Arc 33">
                      <a:extLst>
                        <a:ext uri="{FF2B5EF4-FFF2-40B4-BE49-F238E27FC236}">
                          <a16:creationId xmlns:a16="http://schemas.microsoft.com/office/drawing/2014/main" id="{1A6BEA1C-5842-CB15-57F5-F77C3186FA6A}"/>
                        </a:ext>
                      </a:extLst>
                    </p:cNvPr>
                    <p:cNvSpPr/>
                    <p:nvPr/>
                  </p:nvSpPr>
                  <p:spPr>
                    <a:xfrm rot="1361824">
                      <a:off x="9802803" y="1451660"/>
                      <a:ext cx="413986" cy="276999"/>
                    </a:xfrm>
                    <a:prstGeom prst="arc">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dirty="0"/>
                    </a:p>
                  </p:txBody>
                </p:sp>
                <p:cxnSp>
                  <p:nvCxnSpPr>
                    <p:cNvPr id="36" name="Straight Arrow Connector 35">
                      <a:extLst>
                        <a:ext uri="{FF2B5EF4-FFF2-40B4-BE49-F238E27FC236}">
                          <a16:creationId xmlns:a16="http://schemas.microsoft.com/office/drawing/2014/main" id="{CE635262-809D-DE83-F64E-534BA7CE42DD}"/>
                        </a:ext>
                      </a:extLst>
                    </p:cNvPr>
                    <p:cNvCxnSpPr>
                      <a:cxnSpLocks/>
                    </p:cNvCxnSpPr>
                    <p:nvPr/>
                  </p:nvCxnSpPr>
                  <p:spPr>
                    <a:xfrm>
                      <a:off x="9889236" y="1688688"/>
                      <a:ext cx="982980"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8CE85F-5100-3828-D2C5-85DF4DB21348}"/>
                        </a:ext>
                      </a:extLst>
                    </p:cNvPr>
                    <p:cNvCxnSpPr>
                      <a:cxnSpLocks/>
                    </p:cNvCxnSpPr>
                    <p:nvPr/>
                  </p:nvCxnSpPr>
                  <p:spPr>
                    <a:xfrm flipH="1">
                      <a:off x="8906256" y="1688688"/>
                      <a:ext cx="982980"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D7F87543-47FB-6501-E570-92E9CBAFBDED}"/>
                        </a:ext>
                      </a:extLst>
                    </p:cNvPr>
                    <p:cNvSpPr/>
                    <p:nvPr/>
                  </p:nvSpPr>
                  <p:spPr>
                    <a:xfrm rot="20238176" flipH="1">
                      <a:off x="9572146" y="1465377"/>
                      <a:ext cx="413986" cy="276999"/>
                    </a:xfrm>
                    <a:prstGeom prst="arc">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dirty="0"/>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DC37F5F-3954-2489-FDFA-56C054987950}"/>
                          </a:ext>
                        </a:extLst>
                      </p:cNvPr>
                      <p:cNvSpPr txBox="1"/>
                      <p:nvPr/>
                    </p:nvSpPr>
                    <p:spPr>
                      <a:xfrm>
                        <a:off x="9974024" y="1648821"/>
                        <a:ext cx="201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PK" dirty="0"/>
                      </a:p>
                    </p:txBody>
                  </p:sp>
                </mc:Choice>
                <mc:Fallback xmlns="">
                  <p:sp>
                    <p:nvSpPr>
                      <p:cNvPr id="41" name="TextBox 40">
                        <a:extLst>
                          <a:ext uri="{FF2B5EF4-FFF2-40B4-BE49-F238E27FC236}">
                            <a16:creationId xmlns:a16="http://schemas.microsoft.com/office/drawing/2014/main" id="{1DC37F5F-3954-2489-FDFA-56C054987950}"/>
                          </a:ext>
                        </a:extLst>
                      </p:cNvPr>
                      <p:cNvSpPr txBox="1">
                        <a:spLocks noRot="1" noChangeAspect="1" noMove="1" noResize="1" noEditPoints="1" noAdjustHandles="1" noChangeArrowheads="1" noChangeShapeType="1" noTextEdit="1"/>
                      </p:cNvSpPr>
                      <p:nvPr/>
                    </p:nvSpPr>
                    <p:spPr>
                      <a:xfrm>
                        <a:off x="9974024" y="1648821"/>
                        <a:ext cx="201209" cy="276999"/>
                      </a:xfrm>
                      <a:prstGeom prst="rect">
                        <a:avLst/>
                      </a:prstGeom>
                      <a:blipFill>
                        <a:blip r:embed="rId7"/>
                        <a:stretch>
                          <a:fillRect l="-30303" r="-24242" b="-6667"/>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8D55B4D-4D8F-89A3-BF43-D931B4209760}"/>
                          </a:ext>
                        </a:extLst>
                      </p:cNvPr>
                      <p:cNvSpPr txBox="1"/>
                      <p:nvPr/>
                    </p:nvSpPr>
                    <p:spPr>
                      <a:xfrm>
                        <a:off x="10153144" y="128428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oMath>
                          </m:oMathPara>
                        </a14:m>
                        <a:endParaRPr lang="en-PK" dirty="0"/>
                      </a:p>
                    </p:txBody>
                  </p:sp>
                </mc:Choice>
                <mc:Fallback xmlns="">
                  <p:sp>
                    <p:nvSpPr>
                      <p:cNvPr id="43" name="TextBox 42">
                        <a:extLst>
                          <a:ext uri="{FF2B5EF4-FFF2-40B4-BE49-F238E27FC236}">
                            <a16:creationId xmlns:a16="http://schemas.microsoft.com/office/drawing/2014/main" id="{48D55B4D-4D8F-89A3-BF43-D931B4209760}"/>
                          </a:ext>
                        </a:extLst>
                      </p:cNvPr>
                      <p:cNvSpPr txBox="1">
                        <a:spLocks noRot="1" noChangeAspect="1" noMove="1" noResize="1" noEditPoints="1" noAdjustHandles="1" noChangeArrowheads="1" noChangeShapeType="1" noTextEdit="1"/>
                      </p:cNvSpPr>
                      <p:nvPr/>
                    </p:nvSpPr>
                    <p:spPr>
                      <a:xfrm>
                        <a:off x="10153144" y="1284286"/>
                        <a:ext cx="189474" cy="276999"/>
                      </a:xfrm>
                      <a:prstGeom prst="rect">
                        <a:avLst/>
                      </a:prstGeom>
                      <a:blipFill>
                        <a:blip r:embed="rId8"/>
                        <a:stretch>
                          <a:fillRect l="-29032" r="-25806" b="-6667"/>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64F7B9F-C6A7-7CE7-3B56-0A761E627741}"/>
                          </a:ext>
                        </a:extLst>
                      </p:cNvPr>
                      <p:cNvSpPr txBox="1"/>
                      <p:nvPr/>
                    </p:nvSpPr>
                    <p:spPr>
                      <a:xfrm>
                        <a:off x="9380991" y="1341771"/>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oMath>
                          </m:oMathPara>
                        </a14:m>
                        <a:endParaRPr lang="en-PK" dirty="0"/>
                      </a:p>
                    </p:txBody>
                  </p:sp>
                </mc:Choice>
                <mc:Fallback xmlns="">
                  <p:sp>
                    <p:nvSpPr>
                      <p:cNvPr id="44" name="TextBox 43">
                        <a:extLst>
                          <a:ext uri="{FF2B5EF4-FFF2-40B4-BE49-F238E27FC236}">
                            <a16:creationId xmlns:a16="http://schemas.microsoft.com/office/drawing/2014/main" id="{A64F7B9F-C6A7-7CE7-3B56-0A761E627741}"/>
                          </a:ext>
                        </a:extLst>
                      </p:cNvPr>
                      <p:cNvSpPr txBox="1">
                        <a:spLocks noRot="1" noChangeAspect="1" noMove="1" noResize="1" noEditPoints="1" noAdjustHandles="1" noChangeArrowheads="1" noChangeShapeType="1" noTextEdit="1"/>
                      </p:cNvSpPr>
                      <p:nvPr/>
                    </p:nvSpPr>
                    <p:spPr>
                      <a:xfrm>
                        <a:off x="9380991" y="1341771"/>
                        <a:ext cx="189474" cy="276999"/>
                      </a:xfrm>
                      <a:prstGeom prst="rect">
                        <a:avLst/>
                      </a:prstGeom>
                      <a:blipFill>
                        <a:blip r:embed="rId9"/>
                        <a:stretch>
                          <a:fillRect l="-29032" r="-25806" b="-6522"/>
                        </a:stretch>
                      </a:blipFill>
                    </p:spPr>
                    <p:txBody>
                      <a:bodyPr/>
                      <a:lstStyle/>
                      <a:p>
                        <a:r>
                          <a:rPr lang="en-PK">
                            <a:noFill/>
                          </a:rPr>
                          <a:t> </a:t>
                        </a:r>
                      </a:p>
                    </p:txBody>
                  </p:sp>
                </mc:Fallback>
              </mc:AlternateContent>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E5F982B8-D94F-7FD7-5698-EB181768C7D6}"/>
                        </a:ext>
                      </a:extLst>
                    </p:cNvPr>
                    <p:cNvSpPr txBox="1"/>
                    <p:nvPr/>
                  </p:nvSpPr>
                  <p:spPr>
                    <a:xfrm>
                      <a:off x="10372022" y="895323"/>
                      <a:ext cx="3683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𝑑𝐸</m:t>
                                </m:r>
                              </m:e>
                              <m:sub>
                                <m:r>
                                  <a:rPr lang="en-US" b="0" i="1" smtClean="0">
                                    <a:latin typeface="Cambria Math" panose="02040503050406030204" pitchFamily="18" charset="0"/>
                                  </a:rPr>
                                  <m:t>𝐿</m:t>
                                </m:r>
                              </m:sub>
                            </m:sSub>
                          </m:oMath>
                        </m:oMathPara>
                      </a14:m>
                      <a:endParaRPr lang="en-PK" dirty="0"/>
                    </a:p>
                  </p:txBody>
                </p:sp>
              </mc:Choice>
              <mc:Fallback xmlns="">
                <p:sp>
                  <p:nvSpPr>
                    <p:cNvPr id="46" name="TextBox 45">
                      <a:extLst>
                        <a:ext uri="{FF2B5EF4-FFF2-40B4-BE49-F238E27FC236}">
                          <a16:creationId xmlns:a16="http://schemas.microsoft.com/office/drawing/2014/main" id="{E5F982B8-D94F-7FD7-5698-EB181768C7D6}"/>
                        </a:ext>
                      </a:extLst>
                    </p:cNvPr>
                    <p:cNvSpPr txBox="1">
                      <a:spLocks noRot="1" noChangeAspect="1" noMove="1" noResize="1" noEditPoints="1" noAdjustHandles="1" noChangeArrowheads="1" noChangeShapeType="1" noTextEdit="1"/>
                    </p:cNvSpPr>
                    <p:nvPr/>
                  </p:nvSpPr>
                  <p:spPr>
                    <a:xfrm>
                      <a:off x="10372022" y="895323"/>
                      <a:ext cx="368391" cy="276999"/>
                    </a:xfrm>
                    <a:prstGeom prst="rect">
                      <a:avLst/>
                    </a:prstGeom>
                    <a:blipFill>
                      <a:blip r:embed="rId10"/>
                      <a:stretch>
                        <a:fillRect l="-23333" r="-13333" b="-17778"/>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9082F95-2E63-5507-46E1-CC5BA587B359}"/>
                        </a:ext>
                      </a:extLst>
                    </p:cNvPr>
                    <p:cNvSpPr txBox="1"/>
                    <p:nvPr/>
                  </p:nvSpPr>
                  <p:spPr>
                    <a:xfrm>
                      <a:off x="8853733" y="827311"/>
                      <a:ext cx="495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𝑑𝐸</m:t>
                                </m:r>
                              </m:e>
                              <m:sub>
                                <m:r>
                                  <a:rPr lang="en-US" b="0" i="1" smtClean="0">
                                    <a:latin typeface="Cambria Math" panose="02040503050406030204" pitchFamily="18" charset="0"/>
                                  </a:rPr>
                                  <m:t>𝑀</m:t>
                                </m:r>
                              </m:sub>
                            </m:sSub>
                          </m:oMath>
                        </m:oMathPara>
                      </a14:m>
                      <a:endParaRPr lang="en-PK" dirty="0"/>
                    </a:p>
                  </p:txBody>
                </p:sp>
              </mc:Choice>
              <mc:Fallback xmlns="">
                <p:sp>
                  <p:nvSpPr>
                    <p:cNvPr id="47" name="TextBox 46">
                      <a:extLst>
                        <a:ext uri="{FF2B5EF4-FFF2-40B4-BE49-F238E27FC236}">
                          <a16:creationId xmlns:a16="http://schemas.microsoft.com/office/drawing/2014/main" id="{59082F95-2E63-5507-46E1-CC5BA587B359}"/>
                        </a:ext>
                      </a:extLst>
                    </p:cNvPr>
                    <p:cNvSpPr txBox="1">
                      <a:spLocks noRot="1" noChangeAspect="1" noMove="1" noResize="1" noEditPoints="1" noAdjustHandles="1" noChangeArrowheads="1" noChangeShapeType="1" noTextEdit="1"/>
                    </p:cNvSpPr>
                    <p:nvPr/>
                  </p:nvSpPr>
                  <p:spPr>
                    <a:xfrm>
                      <a:off x="8853733" y="827311"/>
                      <a:ext cx="495264" cy="276999"/>
                    </a:xfrm>
                    <a:prstGeom prst="rect">
                      <a:avLst/>
                    </a:prstGeom>
                    <a:blipFill>
                      <a:blip r:embed="rId11"/>
                      <a:stretch>
                        <a:fillRect l="-9877" r="-2469" b="-15556"/>
                      </a:stretch>
                    </a:blipFill>
                  </p:spPr>
                  <p:txBody>
                    <a:bodyPr/>
                    <a:lstStyle/>
                    <a:p>
                      <a:r>
                        <a:rPr lang="en-PK">
                          <a:noFill/>
                        </a:rPr>
                        <a:t> </a:t>
                      </a:r>
                    </a:p>
                  </p:txBody>
                </p:sp>
              </mc:Fallback>
            </mc:AlternateContent>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AACB2FF-27AD-A6A5-9F0A-DDA48A3AB894}"/>
                      </a:ext>
                    </a:extLst>
                  </p:cNvPr>
                  <p:cNvSpPr txBox="1"/>
                  <p:nvPr/>
                </p:nvSpPr>
                <p:spPr>
                  <a:xfrm>
                    <a:off x="10907991" y="1514742"/>
                    <a:ext cx="3683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𝑑𝐸</m:t>
                              </m:r>
                            </m:e>
                            <m:sub>
                              <m:r>
                                <a:rPr lang="en-US" b="0" i="1" smtClean="0">
                                  <a:latin typeface="Cambria Math" panose="02040503050406030204" pitchFamily="18" charset="0"/>
                                </a:rPr>
                                <m:t>𝐿𝑥</m:t>
                              </m:r>
                            </m:sub>
                          </m:sSub>
                        </m:oMath>
                      </m:oMathPara>
                    </a14:m>
                    <a:endParaRPr lang="en-PK" dirty="0"/>
                  </a:p>
                </p:txBody>
              </p:sp>
            </mc:Choice>
            <mc:Fallback xmlns="">
              <p:sp>
                <p:nvSpPr>
                  <p:cNvPr id="50" name="TextBox 49">
                    <a:extLst>
                      <a:ext uri="{FF2B5EF4-FFF2-40B4-BE49-F238E27FC236}">
                        <a16:creationId xmlns:a16="http://schemas.microsoft.com/office/drawing/2014/main" id="{CAACB2FF-27AD-A6A5-9F0A-DDA48A3AB894}"/>
                      </a:ext>
                    </a:extLst>
                  </p:cNvPr>
                  <p:cNvSpPr txBox="1">
                    <a:spLocks noRot="1" noChangeAspect="1" noMove="1" noResize="1" noEditPoints="1" noAdjustHandles="1" noChangeArrowheads="1" noChangeShapeType="1" noTextEdit="1"/>
                  </p:cNvSpPr>
                  <p:nvPr/>
                </p:nvSpPr>
                <p:spPr>
                  <a:xfrm>
                    <a:off x="10907991" y="1514742"/>
                    <a:ext cx="368391" cy="276999"/>
                  </a:xfrm>
                  <a:prstGeom prst="rect">
                    <a:avLst/>
                  </a:prstGeom>
                  <a:blipFill>
                    <a:blip r:embed="rId12"/>
                    <a:stretch>
                      <a:fillRect l="-23333" r="-40000" b="-15556"/>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D79311D-03A4-C80C-40BF-52CA7B13F329}"/>
                      </a:ext>
                    </a:extLst>
                  </p:cNvPr>
                  <p:cNvSpPr txBox="1"/>
                  <p:nvPr/>
                </p:nvSpPr>
                <p:spPr>
                  <a:xfrm>
                    <a:off x="8355896" y="1480270"/>
                    <a:ext cx="53305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𝑑𝐸</m:t>
                              </m:r>
                            </m:e>
                            <m:sub>
                              <m:r>
                                <a:rPr lang="en-US" b="0" i="1" smtClean="0">
                                  <a:latin typeface="Cambria Math" panose="02040503050406030204" pitchFamily="18" charset="0"/>
                                </a:rPr>
                                <m:t>𝑀𝑥</m:t>
                              </m:r>
                            </m:sub>
                          </m:sSub>
                        </m:oMath>
                      </m:oMathPara>
                    </a14:m>
                    <a:endParaRPr lang="en-PK" dirty="0"/>
                  </a:p>
                </p:txBody>
              </p:sp>
            </mc:Choice>
            <mc:Fallback xmlns="">
              <p:sp>
                <p:nvSpPr>
                  <p:cNvPr id="51" name="TextBox 50">
                    <a:extLst>
                      <a:ext uri="{FF2B5EF4-FFF2-40B4-BE49-F238E27FC236}">
                        <a16:creationId xmlns:a16="http://schemas.microsoft.com/office/drawing/2014/main" id="{6D79311D-03A4-C80C-40BF-52CA7B13F329}"/>
                      </a:ext>
                    </a:extLst>
                  </p:cNvPr>
                  <p:cNvSpPr txBox="1">
                    <a:spLocks noRot="1" noChangeAspect="1" noMove="1" noResize="1" noEditPoints="1" noAdjustHandles="1" noChangeArrowheads="1" noChangeShapeType="1" noTextEdit="1"/>
                  </p:cNvSpPr>
                  <p:nvPr/>
                </p:nvSpPr>
                <p:spPr>
                  <a:xfrm>
                    <a:off x="8355896" y="1480270"/>
                    <a:ext cx="533050" cy="276999"/>
                  </a:xfrm>
                  <a:prstGeom prst="rect">
                    <a:avLst/>
                  </a:prstGeom>
                  <a:blipFill>
                    <a:blip r:embed="rId13"/>
                    <a:stretch>
                      <a:fillRect l="-14773" r="-7955" b="-15556"/>
                    </a:stretch>
                  </a:blipFill>
                </p:spPr>
                <p:txBody>
                  <a:bodyPr/>
                  <a:lstStyle/>
                  <a:p>
                    <a:r>
                      <a:rPr lang="en-PK">
                        <a:noFill/>
                      </a:rPr>
                      <a:t> </a:t>
                    </a:r>
                  </a:p>
                </p:txBody>
              </p:sp>
            </mc:Fallback>
          </mc:AlternateContent>
        </p:gr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5EACDA5-2394-A406-8018-FE12F2CD84F9}"/>
                    </a:ext>
                  </a:extLst>
                </p:cNvPr>
                <p:cNvSpPr txBox="1"/>
                <p:nvPr/>
              </p:nvSpPr>
              <p:spPr>
                <a:xfrm>
                  <a:off x="9321731" y="573118"/>
                  <a:ext cx="533050" cy="298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𝑑𝐸</m:t>
                            </m:r>
                          </m:e>
                          <m:sub>
                            <m:r>
                              <a:rPr lang="en-US" b="0" i="1" smtClean="0">
                                <a:latin typeface="Cambria Math" panose="02040503050406030204" pitchFamily="18" charset="0"/>
                              </a:rPr>
                              <m:t>𝑀𝑦</m:t>
                            </m:r>
                          </m:sub>
                        </m:sSub>
                      </m:oMath>
                    </m:oMathPara>
                  </a14:m>
                  <a:endParaRPr lang="en-PK" dirty="0"/>
                </a:p>
              </p:txBody>
            </p:sp>
          </mc:Choice>
          <mc:Fallback xmlns="">
            <p:sp>
              <p:nvSpPr>
                <p:cNvPr id="54" name="TextBox 53">
                  <a:extLst>
                    <a:ext uri="{FF2B5EF4-FFF2-40B4-BE49-F238E27FC236}">
                      <a16:creationId xmlns:a16="http://schemas.microsoft.com/office/drawing/2014/main" id="{65EACDA5-2394-A406-8018-FE12F2CD84F9}"/>
                    </a:ext>
                  </a:extLst>
                </p:cNvPr>
                <p:cNvSpPr txBox="1">
                  <a:spLocks noRot="1" noChangeAspect="1" noMove="1" noResize="1" noEditPoints="1" noAdjustHandles="1" noChangeArrowheads="1" noChangeShapeType="1" noTextEdit="1"/>
                </p:cNvSpPr>
                <p:nvPr/>
              </p:nvSpPr>
              <p:spPr>
                <a:xfrm>
                  <a:off x="9321731" y="573118"/>
                  <a:ext cx="533050" cy="298928"/>
                </a:xfrm>
                <a:prstGeom prst="rect">
                  <a:avLst/>
                </a:prstGeom>
                <a:blipFill>
                  <a:blip r:embed="rId14"/>
                  <a:stretch>
                    <a:fillRect l="-16092" r="-12644" b="-24490"/>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582743B-3DCF-C737-5FAE-9E3E52815E7E}"/>
                    </a:ext>
                  </a:extLst>
                </p:cNvPr>
                <p:cNvSpPr txBox="1"/>
                <p:nvPr/>
              </p:nvSpPr>
              <p:spPr>
                <a:xfrm>
                  <a:off x="9909863" y="323203"/>
                  <a:ext cx="368391" cy="298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i="1" smtClean="0">
                                <a:latin typeface="Cambria Math" panose="02040503050406030204" pitchFamily="18" charset="0"/>
                              </a:rPr>
                            </m:ctrlPr>
                          </m:sSubPr>
                          <m:e>
                            <m:r>
                              <a:rPr lang="en-US" b="0" i="1" smtClean="0">
                                <a:latin typeface="Cambria Math" panose="02040503050406030204" pitchFamily="18" charset="0"/>
                              </a:rPr>
                              <m:t>𝑑𝐸</m:t>
                            </m:r>
                          </m:e>
                          <m:sub>
                            <m:r>
                              <a:rPr lang="en-US" b="0" i="1" smtClean="0">
                                <a:latin typeface="Cambria Math" panose="02040503050406030204" pitchFamily="18" charset="0"/>
                              </a:rPr>
                              <m:t>𝐿𝑦</m:t>
                            </m:r>
                          </m:sub>
                        </m:sSub>
                      </m:oMath>
                    </m:oMathPara>
                  </a14:m>
                  <a:endParaRPr lang="en-PK" dirty="0"/>
                </a:p>
              </p:txBody>
            </p:sp>
          </mc:Choice>
          <mc:Fallback xmlns="">
            <p:sp>
              <p:nvSpPr>
                <p:cNvPr id="55" name="TextBox 54">
                  <a:extLst>
                    <a:ext uri="{FF2B5EF4-FFF2-40B4-BE49-F238E27FC236}">
                      <a16:creationId xmlns:a16="http://schemas.microsoft.com/office/drawing/2014/main" id="{9582743B-3DCF-C737-5FAE-9E3E52815E7E}"/>
                    </a:ext>
                  </a:extLst>
                </p:cNvPr>
                <p:cNvSpPr txBox="1">
                  <a:spLocks noRot="1" noChangeAspect="1" noMove="1" noResize="1" noEditPoints="1" noAdjustHandles="1" noChangeArrowheads="1" noChangeShapeType="1" noTextEdit="1"/>
                </p:cNvSpPr>
                <p:nvPr/>
              </p:nvSpPr>
              <p:spPr>
                <a:xfrm>
                  <a:off x="9909863" y="323203"/>
                  <a:ext cx="368391" cy="298928"/>
                </a:xfrm>
                <a:prstGeom prst="rect">
                  <a:avLst/>
                </a:prstGeom>
                <a:blipFill>
                  <a:blip r:embed="rId15"/>
                  <a:stretch>
                    <a:fillRect l="-22951" r="-44262" b="-24490"/>
                  </a:stretch>
                </a:blipFill>
              </p:spPr>
              <p:txBody>
                <a:bodyPr/>
                <a:lstStyle/>
                <a:p>
                  <a:r>
                    <a:rPr lang="en-PK">
                      <a:noFill/>
                    </a:rPr>
                    <a:t> </a:t>
                  </a:r>
                </a:p>
              </p:txBody>
            </p:sp>
          </mc:Fallback>
        </mc:AlternateContent>
      </p:gr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8DE9A49-541F-77F5-9FF6-BA33F60015C9}"/>
                  </a:ext>
                </a:extLst>
              </p:cNvPr>
              <p:cNvSpPr txBox="1"/>
              <p:nvPr/>
            </p:nvSpPr>
            <p:spPr>
              <a:xfrm>
                <a:off x="91440" y="772024"/>
                <a:ext cx="8427009" cy="2352952"/>
              </a:xfrm>
              <a:prstGeom prst="rect">
                <a:avLst/>
              </a:prstGeom>
              <a:noFill/>
              <a:ln>
                <a:solidFill>
                  <a:srgbClr val="FF0000"/>
                </a:solidFill>
              </a:ln>
            </p:spPr>
            <p:txBody>
              <a:bodyPr wrap="square">
                <a:spAutoFit/>
              </a:bodyPr>
              <a:lstStyle/>
              <a:p>
                <a:pPr algn="just">
                  <a:lnSpc>
                    <a:spcPct val="150000"/>
                  </a:lnSpc>
                </a:pPr>
                <a:r>
                  <a:rPr lang="en-US" sz="2000" dirty="0"/>
                  <a:t>Consider a +</a:t>
                </a:r>
                <a:r>
                  <a:rPr lang="en-US" sz="2000" dirty="0" err="1"/>
                  <a:t>ve</a:t>
                </a:r>
                <a:r>
                  <a:rPr lang="en-US" sz="2000" dirty="0"/>
                  <a:t> charged ring having radius R on which +</a:t>
                </a:r>
                <a:r>
                  <a:rPr lang="en-US" sz="2000" dirty="0" err="1"/>
                  <a:t>ve</a:t>
                </a:r>
                <a:r>
                  <a:rPr lang="en-US" sz="2000" dirty="0"/>
                  <a:t> charge q is distributed uniformly. </a:t>
                </a:r>
              </a:p>
              <a:p>
                <a:pPr algn="just">
                  <a:lnSpc>
                    <a:spcPct val="150000"/>
                  </a:lnSpc>
                </a:pPr>
                <a:r>
                  <a:rPr lang="en-US" sz="2000" dirty="0"/>
                  <a:t>This is called linear charge distributions. Take a small length elements “ds” of the ring having a charge “</a:t>
                </a:r>
                <a:r>
                  <a:rPr lang="en-US" sz="2000" dirty="0" err="1"/>
                  <a:t>dq</a:t>
                </a:r>
                <a:r>
                  <a:rPr lang="en-US" sz="2000" dirty="0"/>
                  <a:t>”</a:t>
                </a:r>
              </a:p>
              <a:p>
                <a:pPr algn="just">
                  <a:lnSpc>
                    <a:spcPct val="150000"/>
                  </a:lnSpc>
                </a:pPr>
                <a:r>
                  <a:rPr lang="en-US" sz="2000" dirty="0"/>
                  <a:t>The linear charge density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rPr>
                      <m:t>“</m:t>
                    </m:r>
                  </m:oMath>
                </a14:m>
                <a:r>
                  <a:rPr lang="en-US" sz="2000" dirty="0"/>
                  <a:t> is described as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f>
                      <m:fPr>
                        <m:type m:val="lin"/>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𝑑𝑞</m:t>
                        </m:r>
                        <m:r>
                          <a:rPr lang="en-US" b="0" i="1" smtClean="0">
                            <a:latin typeface="Cambria Math" panose="02040503050406030204" pitchFamily="18" charset="0"/>
                            <a:ea typeface="Cambria Math" panose="02040503050406030204" pitchFamily="18" charset="0"/>
                          </a:rPr>
                          <m:t> </m:t>
                        </m:r>
                      </m:num>
                      <m:den>
                        <m:r>
                          <a:rPr lang="en-US" b="0" i="1" smtClean="0">
                            <a:latin typeface="Cambria Math" panose="02040503050406030204" pitchFamily="18" charset="0"/>
                            <a:ea typeface="Cambria Math" panose="02040503050406030204" pitchFamily="18" charset="0"/>
                          </a:rPr>
                          <m:t>𝑑𝑠</m:t>
                        </m:r>
                      </m:den>
                    </m:f>
                  </m:oMath>
                </a14:m>
                <a:endParaRPr lang="en-US" sz="2000" dirty="0"/>
              </a:p>
            </p:txBody>
          </p:sp>
        </mc:Choice>
        <mc:Fallback xmlns="">
          <p:sp>
            <p:nvSpPr>
              <p:cNvPr id="57" name="TextBox 56">
                <a:extLst>
                  <a:ext uri="{FF2B5EF4-FFF2-40B4-BE49-F238E27FC236}">
                    <a16:creationId xmlns:a16="http://schemas.microsoft.com/office/drawing/2014/main" id="{68DE9A49-541F-77F5-9FF6-BA33F60015C9}"/>
                  </a:ext>
                </a:extLst>
              </p:cNvPr>
              <p:cNvSpPr txBox="1">
                <a:spLocks noRot="1" noChangeAspect="1" noMove="1" noResize="1" noEditPoints="1" noAdjustHandles="1" noChangeArrowheads="1" noChangeShapeType="1" noTextEdit="1"/>
              </p:cNvSpPr>
              <p:nvPr/>
            </p:nvSpPr>
            <p:spPr>
              <a:xfrm>
                <a:off x="91440" y="772024"/>
                <a:ext cx="8427009" cy="2352952"/>
              </a:xfrm>
              <a:prstGeom prst="rect">
                <a:avLst/>
              </a:prstGeom>
              <a:blipFill>
                <a:blip r:embed="rId16"/>
                <a:stretch>
                  <a:fillRect l="-650" r="-650" b="-26289"/>
                </a:stretch>
              </a:blipFill>
              <a:ln>
                <a:solidFill>
                  <a:srgbClr val="FF0000"/>
                </a:solidFill>
              </a:ln>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25028644-E905-161F-9911-4732C775A8D7}"/>
                  </a:ext>
                </a:extLst>
              </p:cNvPr>
              <p:cNvSpPr txBox="1"/>
              <p:nvPr/>
            </p:nvSpPr>
            <p:spPr>
              <a:xfrm>
                <a:off x="89269" y="3272337"/>
                <a:ext cx="8427009" cy="3170099"/>
              </a:xfrm>
              <a:prstGeom prst="rect">
                <a:avLst/>
              </a:prstGeom>
              <a:noFill/>
              <a:ln>
                <a:solidFill>
                  <a:srgbClr val="FF0000"/>
                </a:solidFill>
              </a:ln>
            </p:spPr>
            <p:txBody>
              <a:bodyPr wrap="square">
                <a:spAutoFit/>
              </a:bodyPr>
              <a:lstStyle/>
              <a:p>
                <a:pPr algn="just">
                  <a:lnSpc>
                    <a:spcPct val="150000"/>
                  </a:lnSpc>
                </a:pPr>
                <a:r>
                  <a:rPr lang="en-US" sz="2000" dirty="0"/>
                  <a:t>Now consider two length elements “ds” at opposite ends of a diameter of ring.</a:t>
                </a:r>
              </a:p>
              <a:p>
                <a:pPr algn="just">
                  <a:lnSpc>
                    <a:spcPct val="150000"/>
                  </a:lnSpc>
                </a:pPr>
                <a:r>
                  <a:rPr lang="en-US" sz="2000" dirty="0"/>
                  <a:t>We have to calculate “electric field ” at point “P” which is on perpendicular axis at a distance “z” from plane of ring. </a:t>
                </a:r>
              </a:p>
              <a:p>
                <a:pPr algn="just">
                  <a:lnSpc>
                    <a:spcPct val="150000"/>
                  </a:lnSpc>
                </a:pPr>
                <a:r>
                  <a:rPr lang="en-US" sz="2000" dirty="0"/>
                  <a:t>From figure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𝑧</m:t>
                        </m:r>
                      </m:e>
                      <m:sup>
                        <m:r>
                          <a:rPr lang="en-US" sz="2000" i="1">
                            <a:latin typeface="Cambria Math" panose="02040503050406030204" pitchFamily="18" charset="0"/>
                          </a:rPr>
                          <m:t>2</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𝑅</m:t>
                        </m:r>
                      </m:e>
                      <m:sup>
                        <m:r>
                          <a:rPr lang="en-US" sz="2000" i="1">
                            <a:latin typeface="Cambria Math" panose="02040503050406030204" pitchFamily="18" charset="0"/>
                          </a:rPr>
                          <m:t>2</m:t>
                        </m:r>
                      </m:sup>
                    </m:sSup>
                  </m:oMath>
                </a14:m>
                <a:endParaRPr lang="en-US" sz="2000" dirty="0"/>
              </a:p>
              <a:p>
                <a:pPr algn="just"/>
                <a:r>
                  <a:rPr lang="en-US" sz="2000" dirty="0"/>
                  <a:t>The magnitude of electric field at “P” due to the charge element “L” is </a:t>
                </a:r>
              </a:p>
              <a:p>
                <a:pPr algn="just"/>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𝑑𝐸</m:t>
                        </m:r>
                      </m:e>
                      <m:sub>
                        <m:r>
                          <a:rPr lang="en-US" sz="2000" b="0" i="1" smtClean="0">
                            <a:latin typeface="Cambria Math" panose="02040503050406030204" pitchFamily="18" charset="0"/>
                          </a:rPr>
                          <m:t>𝐿</m:t>
                        </m:r>
                      </m:sub>
                    </m:sSub>
                    <m:r>
                      <a:rPr lang="en-US" sz="2000" b="0" i="1" smtClean="0">
                        <a:latin typeface="Cambria Math" panose="02040503050406030204" pitchFamily="18" charset="0"/>
                      </a:rPr>
                      <m:t>= </m:t>
                    </m:r>
                    <m:f>
                      <m:fPr>
                        <m:type m:val="lin"/>
                        <m:ctrlPr>
                          <a:rPr lang="en-US" sz="2000" b="0" i="1" smtClean="0">
                            <a:latin typeface="Cambria Math" panose="02040503050406030204" pitchFamily="18" charset="0"/>
                          </a:rPr>
                        </m:ctrlPr>
                      </m:fPr>
                      <m:num>
                        <m:r>
                          <a:rPr lang="en-US" sz="2000" b="0" i="1" smtClean="0">
                            <a:latin typeface="Cambria Math" panose="02040503050406030204" pitchFamily="18" charset="0"/>
                          </a:rPr>
                          <m:t>𝑘𝑑𝑞</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2</m:t>
                            </m:r>
                          </m:sup>
                        </m:sSup>
                      </m:den>
                    </m:f>
                  </m:oMath>
                </a14:m>
                <a:r>
                  <a:rPr lang="en-US" sz="2000" dirty="0"/>
                  <a:t>       [1]</a:t>
                </a:r>
              </a:p>
              <a:p>
                <a:pPr algn="just"/>
                <a:r>
                  <a:rPr lang="en-US" sz="2000" dirty="0"/>
                  <a:t> The magnitude of electric field at “P” due to the charge element “M” is </a:t>
                </a:r>
              </a:p>
              <a:p>
                <a:pPr algn="just"/>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𝑑𝐸</m:t>
                        </m:r>
                      </m:e>
                      <m:sub>
                        <m:r>
                          <a:rPr lang="en-US" sz="2000" b="0" i="1" smtClean="0">
                            <a:latin typeface="Cambria Math" panose="02040503050406030204" pitchFamily="18" charset="0"/>
                          </a:rPr>
                          <m:t>𝑀</m:t>
                        </m:r>
                      </m:sub>
                    </m:sSub>
                    <m:r>
                      <a:rPr lang="en-US" sz="2000" i="1">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𝑘𝑑𝑞</m:t>
                        </m:r>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i="1">
                                <a:latin typeface="Cambria Math" panose="02040503050406030204" pitchFamily="18" charset="0"/>
                              </a:rPr>
                              <m:t>2</m:t>
                            </m:r>
                          </m:sup>
                        </m:sSup>
                      </m:den>
                    </m:f>
                  </m:oMath>
                </a14:m>
                <a:r>
                  <a:rPr lang="en-US" sz="2000" dirty="0"/>
                  <a:t>       [2] </a:t>
                </a:r>
              </a:p>
            </p:txBody>
          </p:sp>
        </mc:Choice>
        <mc:Fallback xmlns="">
          <p:sp>
            <p:nvSpPr>
              <p:cNvPr id="58" name="TextBox 57">
                <a:extLst>
                  <a:ext uri="{FF2B5EF4-FFF2-40B4-BE49-F238E27FC236}">
                    <a16:creationId xmlns:a16="http://schemas.microsoft.com/office/drawing/2014/main" id="{25028644-E905-161F-9911-4732C775A8D7}"/>
                  </a:ext>
                </a:extLst>
              </p:cNvPr>
              <p:cNvSpPr txBox="1">
                <a:spLocks noRot="1" noChangeAspect="1" noMove="1" noResize="1" noEditPoints="1" noAdjustHandles="1" noChangeArrowheads="1" noChangeShapeType="1" noTextEdit="1"/>
              </p:cNvSpPr>
              <p:nvPr/>
            </p:nvSpPr>
            <p:spPr>
              <a:xfrm>
                <a:off x="89269" y="3272337"/>
                <a:ext cx="8427009" cy="3170099"/>
              </a:xfrm>
              <a:prstGeom prst="rect">
                <a:avLst/>
              </a:prstGeom>
              <a:blipFill>
                <a:blip r:embed="rId17"/>
                <a:stretch>
                  <a:fillRect l="-723" r="-650" b="-21456"/>
                </a:stretch>
              </a:blipFill>
              <a:ln>
                <a:solidFill>
                  <a:srgbClr val="FF0000"/>
                </a:solidFill>
              </a:ln>
            </p:spPr>
            <p:txBody>
              <a:bodyPr/>
              <a:lstStyle/>
              <a:p>
                <a:r>
                  <a:rPr lang="en-PK">
                    <a:noFill/>
                  </a:rPr>
                  <a:t> </a:t>
                </a:r>
              </a:p>
            </p:txBody>
          </p:sp>
        </mc:Fallback>
      </mc:AlternateContent>
    </p:spTree>
    <p:extLst>
      <p:ext uri="{BB962C8B-B14F-4D97-AF65-F5344CB8AC3E}">
        <p14:creationId xmlns:p14="http://schemas.microsoft.com/office/powerpoint/2010/main" val="38651568"/>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fill="hold"/>
                                        <p:tgtEl>
                                          <p:spTgt spid="57"/>
                                        </p:tgtEl>
                                        <p:attrNameLst>
                                          <p:attrName>ppt_x</p:attrName>
                                        </p:attrNameLst>
                                      </p:cBhvr>
                                      <p:tavLst>
                                        <p:tav tm="0">
                                          <p:val>
                                            <p:strVal val="#ppt_x"/>
                                          </p:val>
                                        </p:tav>
                                        <p:tav tm="100000">
                                          <p:val>
                                            <p:strVal val="#ppt_x"/>
                                          </p:val>
                                        </p:tav>
                                      </p:tavLst>
                                    </p:anim>
                                    <p:anim calcmode="lin" valueType="num">
                                      <p:cBhvr additive="base">
                                        <p:cTn id="1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ppt_x"/>
                                          </p:val>
                                        </p:tav>
                                        <p:tav tm="100000">
                                          <p:val>
                                            <p:strVal val="#ppt_x"/>
                                          </p:val>
                                        </p:tav>
                                      </p:tavLst>
                                    </p:anim>
                                    <p:anim calcmode="lin" valueType="num">
                                      <p:cBhvr additive="base">
                                        <p:cTn id="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7" grpId="0" animBg="1"/>
      <p:bldP spid="58"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TotalTime>
  <Words>1780</Words>
  <Application>Microsoft Office PowerPoint</Application>
  <PresentationFormat>Widescreen</PresentationFormat>
  <Paragraphs>158</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Cambria Math</vt:lpstr>
      <vt:lpstr>NewBaskervilleStd-Italic</vt:lpstr>
      <vt:lpstr>NewBaskervilleStd-Roman</vt:lpstr>
      <vt:lpstr>RotisSemiSerifStd-Bold</vt:lpstr>
      <vt:lpstr>Times New Roman</vt:lpstr>
      <vt:lpstr>WWDOC02</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Muhammad Ajmal Khan</dc:creator>
  <cp:lastModifiedBy>Dr. Muhammad Ajmal Khan</cp:lastModifiedBy>
  <cp:revision>25</cp:revision>
  <dcterms:created xsi:type="dcterms:W3CDTF">2023-02-20T18:22:21Z</dcterms:created>
  <dcterms:modified xsi:type="dcterms:W3CDTF">2023-09-26T11:39:35Z</dcterms:modified>
</cp:coreProperties>
</file>