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Economica"/>
      <p:regular r:id="rId18"/>
      <p:bold r:id="rId19"/>
      <p:italic r:id="rId20"/>
      <p:boldItalic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italic.fntdata"/><Relationship Id="rId22" Type="http://schemas.openxmlformats.org/officeDocument/2006/relationships/font" Target="fonts/OpenSans-regular.fntdata"/><Relationship Id="rId21" Type="http://schemas.openxmlformats.org/officeDocument/2006/relationships/font" Target="fonts/Economica-boldItalic.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Economica-bold.fntdata"/><Relationship Id="rId18" Type="http://schemas.openxmlformats.org/officeDocument/2006/relationships/font" Target="fonts/Economic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556505daa9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556505daa9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556505daa9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556505daa9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556505daa9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556505daa9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5551b8a511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5551b8a511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5551b8a511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5551b8a511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5551b8a511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5551b8a511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5551b8a511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5551b8a511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556505daa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556505daa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56505daa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556505daa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556505daa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556505daa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556505daa9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556505daa9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halton.ca/getmedia/0eb6baec-8dc3-4b27-bc68-7898c30a3f64/LPS-census-infographic-3-Income-families-households-marital-status.aspx" TargetMode="External"/><Relationship Id="rId4" Type="http://schemas.openxmlformats.org/officeDocument/2006/relationships/hyperlink" Target="https://www.durham.ca/en/regional-government/resources/Documents/Council/CIP-Reports/CIP-Reports-2022/2022-INFO-79.pdf" TargetMode="External"/><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movesmartly.com/articles/2020-year-in-review-covid19-impacts-on-toronto-real-estate"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Ontario Prices &amp; Income Trends</a:t>
            </a:r>
            <a:endParaRPr/>
          </a:p>
        </p:txBody>
      </p:sp>
      <p:sp>
        <p:nvSpPr>
          <p:cNvPr id="63" name="Google Shape;63;p13"/>
          <p:cNvSpPr txBox="1"/>
          <p:nvPr>
            <p:ph idx="1" type="subTitle"/>
          </p:nvPr>
        </p:nvSpPr>
        <p:spPr>
          <a:xfrm>
            <a:off x="193900" y="40226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Lena Hammoud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House Affordability</a:t>
            </a:r>
            <a:endParaRPr/>
          </a:p>
        </p:txBody>
      </p:sp>
      <p:sp>
        <p:nvSpPr>
          <p:cNvPr id="119" name="Google Shape;119;p22"/>
          <p:cNvSpPr txBox="1"/>
          <p:nvPr/>
        </p:nvSpPr>
        <p:spPr>
          <a:xfrm>
            <a:off x="443100" y="4220775"/>
            <a:ext cx="83892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u="sng">
                <a:solidFill>
                  <a:schemeClr val="hlink"/>
                </a:solidFill>
                <a:hlinkClick r:id="rId3"/>
              </a:rPr>
              <a:t>https://www.halton.ca/getmedia/0eb6baec-8dc3-4b27-bc68-7898c30a3f64/LPS-census-infographic-3-Income-families-households-marital-status.aspx</a:t>
            </a:r>
            <a:endParaRPr/>
          </a:p>
          <a:p>
            <a:pPr indent="0" lvl="0" marL="0" rtl="0" algn="l">
              <a:spcBef>
                <a:spcPts val="0"/>
              </a:spcBef>
              <a:spcAft>
                <a:spcPts val="0"/>
              </a:spcAft>
              <a:buNone/>
            </a:pPr>
            <a:r>
              <a:rPr lang="en-GB" sz="1100" u="sng">
                <a:solidFill>
                  <a:schemeClr val="hlink"/>
                </a:solidFill>
                <a:hlinkClick r:id="rId4"/>
              </a:rPr>
              <a:t>https://www.durham.ca/en/regional-government/resources/Documents/Council/CIP-Reports/CIP-Reports-2022/2022-INFO-79.pdf</a:t>
            </a:r>
            <a:endParaRPr>
              <a:latin typeface="Open Sans"/>
              <a:ea typeface="Open Sans"/>
              <a:cs typeface="Open Sans"/>
              <a:sym typeface="Open Sans"/>
            </a:endParaRPr>
          </a:p>
        </p:txBody>
      </p:sp>
      <p:pic>
        <p:nvPicPr>
          <p:cNvPr id="120" name="Google Shape;120;p22"/>
          <p:cNvPicPr preferRelativeResize="0"/>
          <p:nvPr/>
        </p:nvPicPr>
        <p:blipFill>
          <a:blip r:embed="rId5">
            <a:alphaModFix/>
          </a:blip>
          <a:stretch>
            <a:fillRect/>
          </a:stretch>
        </p:blipFill>
        <p:spPr>
          <a:xfrm>
            <a:off x="100500" y="987150"/>
            <a:ext cx="5938326" cy="30874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lnSpc>
                <a:spcPct val="115000"/>
              </a:lnSpc>
              <a:spcBef>
                <a:spcPts val="300"/>
              </a:spcBef>
              <a:spcAft>
                <a:spcPts val="1200"/>
              </a:spcAft>
              <a:buNone/>
            </a:pPr>
            <a:r>
              <a:rPr lang="en-GB" sz="3700">
                <a:solidFill>
                  <a:srgbClr val="1F2328"/>
                </a:solidFill>
              </a:rPr>
              <a:t>How has housing prices been affected by COVID-19?</a:t>
            </a:r>
            <a:endParaRPr sz="6000"/>
          </a:p>
        </p:txBody>
      </p:sp>
      <p:sp>
        <p:nvSpPr>
          <p:cNvPr id="126" name="Google Shape;126;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Clr>
                <a:schemeClr val="dk1"/>
              </a:buClr>
              <a:buSzPct val="51886"/>
              <a:buFont typeface="Arial"/>
              <a:buNone/>
            </a:pPr>
            <a:r>
              <a:rPr lang="en-GB" sz="2120">
                <a:latin typeface="Economica"/>
                <a:ea typeface="Economica"/>
                <a:cs typeface="Economica"/>
                <a:sym typeface="Economica"/>
              </a:rPr>
              <a:t>The COVID-19 pandemic had a significant impact on the real estate market. Here's how the surge in exuberance and the impact of COVID-19 on the housing market can be summarized based on the provided information:</a:t>
            </a:r>
            <a:endParaRPr sz="2120">
              <a:latin typeface="Economica"/>
              <a:ea typeface="Economica"/>
              <a:cs typeface="Economica"/>
              <a:sym typeface="Economica"/>
            </a:endParaRPr>
          </a:p>
          <a:p>
            <a:pPr indent="0" lvl="0" marL="0" rtl="0" algn="l">
              <a:spcBef>
                <a:spcPts val="0"/>
              </a:spcBef>
              <a:spcAft>
                <a:spcPts val="0"/>
              </a:spcAft>
              <a:buClr>
                <a:schemeClr val="dk1"/>
              </a:buClr>
              <a:buSzPct val="51886"/>
              <a:buFont typeface="Arial"/>
              <a:buNone/>
            </a:pPr>
            <a:r>
              <a:t/>
            </a:r>
            <a:endParaRPr sz="2120">
              <a:latin typeface="Economica"/>
              <a:ea typeface="Economica"/>
              <a:cs typeface="Economica"/>
              <a:sym typeface="Economica"/>
            </a:endParaRPr>
          </a:p>
          <a:p>
            <a:pPr indent="0" lvl="0" marL="0" rtl="0" algn="l">
              <a:spcBef>
                <a:spcPts val="0"/>
              </a:spcBef>
              <a:spcAft>
                <a:spcPts val="0"/>
              </a:spcAft>
              <a:buClr>
                <a:schemeClr val="dk1"/>
              </a:buClr>
              <a:buSzPct val="51886"/>
              <a:buFont typeface="Arial"/>
              <a:buNone/>
            </a:pPr>
            <a:r>
              <a:rPr lang="en-GB" sz="2120">
                <a:latin typeface="Economica"/>
                <a:ea typeface="Economica"/>
                <a:cs typeface="Economica"/>
                <a:sym typeface="Economica"/>
              </a:rPr>
              <a:t>1. Surge in Exuberance (2018-2019):</a:t>
            </a:r>
            <a:endParaRPr sz="2120">
              <a:latin typeface="Economica"/>
              <a:ea typeface="Economica"/>
              <a:cs typeface="Economica"/>
              <a:sym typeface="Economica"/>
            </a:endParaRPr>
          </a:p>
          <a:p>
            <a:pPr indent="0" lvl="0" marL="0" rtl="0" algn="l">
              <a:spcBef>
                <a:spcPts val="0"/>
              </a:spcBef>
              <a:spcAft>
                <a:spcPts val="0"/>
              </a:spcAft>
              <a:buClr>
                <a:schemeClr val="dk1"/>
              </a:buClr>
              <a:buSzPct val="51886"/>
              <a:buFont typeface="Arial"/>
              <a:buNone/>
            </a:pPr>
            <a:r>
              <a:rPr lang="en-GB" sz="2120">
                <a:latin typeface="Economica"/>
                <a:ea typeface="Economica"/>
                <a:cs typeface="Economica"/>
                <a:sym typeface="Economica"/>
              </a:rPr>
              <a:t>   - Between 15-30% of houses and condos were selling for above the owner's asking price.</a:t>
            </a:r>
            <a:endParaRPr sz="2120">
              <a:latin typeface="Economica"/>
              <a:ea typeface="Economica"/>
              <a:cs typeface="Economica"/>
              <a:sym typeface="Economica"/>
            </a:endParaRPr>
          </a:p>
          <a:p>
            <a:pPr indent="0" lvl="0" marL="0" rtl="0" algn="l">
              <a:spcBef>
                <a:spcPts val="0"/>
              </a:spcBef>
              <a:spcAft>
                <a:spcPts val="0"/>
              </a:spcAft>
              <a:buClr>
                <a:schemeClr val="dk1"/>
              </a:buClr>
              <a:buSzPct val="51886"/>
              <a:buFont typeface="Arial"/>
              <a:buNone/>
            </a:pPr>
            <a:r>
              <a:rPr lang="en-GB" sz="2120">
                <a:latin typeface="Economica"/>
                <a:ea typeface="Economica"/>
                <a:cs typeface="Economica"/>
                <a:sym typeface="Economica"/>
              </a:rPr>
              <a:t>   - This indicates a high level of demand and competition among buyers.</a:t>
            </a:r>
            <a:endParaRPr sz="2120">
              <a:latin typeface="Economica"/>
              <a:ea typeface="Economica"/>
              <a:cs typeface="Economica"/>
              <a:sym typeface="Economica"/>
            </a:endParaRPr>
          </a:p>
          <a:p>
            <a:pPr indent="0" lvl="0" marL="0" rtl="0" algn="l">
              <a:spcBef>
                <a:spcPts val="0"/>
              </a:spcBef>
              <a:spcAft>
                <a:spcPts val="0"/>
              </a:spcAft>
              <a:buClr>
                <a:schemeClr val="dk1"/>
              </a:buClr>
              <a:buSzPct val="51886"/>
              <a:buFont typeface="Arial"/>
              <a:buNone/>
            </a:pPr>
            <a:r>
              <a:rPr lang="en-GB" sz="2120">
                <a:latin typeface="Economica"/>
                <a:ea typeface="Economica"/>
                <a:cs typeface="Economica"/>
                <a:sym typeface="Economica"/>
              </a:rPr>
              <a:t>   - Average prices were up 17% and 15% in February and March 2019, respectively.</a:t>
            </a:r>
            <a:endParaRPr sz="2120">
              <a:latin typeface="Economica"/>
              <a:ea typeface="Economica"/>
              <a:cs typeface="Economica"/>
              <a:sym typeface="Economica"/>
            </a:endParaRPr>
          </a:p>
          <a:p>
            <a:pPr indent="0" lvl="0" marL="0" rtl="0" algn="l">
              <a:spcBef>
                <a:spcPts val="0"/>
              </a:spcBef>
              <a:spcAft>
                <a:spcPts val="0"/>
              </a:spcAft>
              <a:buClr>
                <a:schemeClr val="dk1"/>
              </a:buClr>
              <a:buSzPct val="51886"/>
              <a:buFont typeface="Arial"/>
              <a:buNone/>
            </a:pPr>
            <a:r>
              <a:rPr lang="en-GB" sz="2120">
                <a:latin typeface="Economica"/>
                <a:ea typeface="Economica"/>
                <a:cs typeface="Economica"/>
                <a:sym typeface="Economica"/>
              </a:rPr>
              <a:t>   - The market was characterized by strong seller's market conditions.</a:t>
            </a:r>
            <a:endParaRPr sz="2120">
              <a:latin typeface="Economica"/>
              <a:ea typeface="Economica"/>
              <a:cs typeface="Economica"/>
              <a:sym typeface="Economica"/>
            </a:endParaRPr>
          </a:p>
          <a:p>
            <a:pPr indent="0" lvl="0" marL="0" rtl="0" algn="l">
              <a:spcBef>
                <a:spcPts val="0"/>
              </a:spcBef>
              <a:spcAft>
                <a:spcPts val="0"/>
              </a:spcAft>
              <a:buClr>
                <a:schemeClr val="dk1"/>
              </a:buClr>
              <a:buSzPct val="51886"/>
              <a:buFont typeface="Arial"/>
              <a:buNone/>
            </a:pPr>
            <a:r>
              <a:t/>
            </a:r>
            <a:endParaRPr sz="2120">
              <a:latin typeface="Economica"/>
              <a:ea typeface="Economica"/>
              <a:cs typeface="Economica"/>
              <a:sym typeface="Economica"/>
            </a:endParaRPr>
          </a:p>
          <a:p>
            <a:pPr indent="0" lvl="0" marL="0" rtl="0" algn="l">
              <a:spcBef>
                <a:spcPts val="0"/>
              </a:spcBef>
              <a:spcAft>
                <a:spcPts val="0"/>
              </a:spcAft>
              <a:buClr>
                <a:schemeClr val="dk1"/>
              </a:buClr>
              <a:buSzPct val="51886"/>
              <a:buFont typeface="Arial"/>
              <a:buNone/>
            </a:pPr>
            <a:r>
              <a:rPr lang="en-GB" sz="2120">
                <a:latin typeface="Economica"/>
                <a:ea typeface="Economica"/>
                <a:cs typeface="Economica"/>
                <a:sym typeface="Economica"/>
              </a:rPr>
              <a:t>2. Impact of COVID-19 (2020):</a:t>
            </a:r>
            <a:endParaRPr sz="2120">
              <a:latin typeface="Economica"/>
              <a:ea typeface="Economica"/>
              <a:cs typeface="Economica"/>
              <a:sym typeface="Economica"/>
            </a:endParaRPr>
          </a:p>
          <a:p>
            <a:pPr indent="0" lvl="0" marL="0" rtl="0" algn="l">
              <a:spcBef>
                <a:spcPts val="0"/>
              </a:spcBef>
              <a:spcAft>
                <a:spcPts val="0"/>
              </a:spcAft>
              <a:buClr>
                <a:schemeClr val="dk1"/>
              </a:buClr>
              <a:buSzPct val="51886"/>
              <a:buFont typeface="Arial"/>
              <a:buNone/>
            </a:pPr>
            <a:r>
              <a:rPr lang="en-GB" sz="2120">
                <a:latin typeface="Economica"/>
                <a:ea typeface="Economica"/>
                <a:cs typeface="Economica"/>
                <a:sym typeface="Economica"/>
              </a:rPr>
              <a:t>   - In February and March 2020, 50-60% of houses and condos were selling for more than the seller's asking price.</a:t>
            </a:r>
            <a:endParaRPr sz="2120">
              <a:latin typeface="Economica"/>
              <a:ea typeface="Economica"/>
              <a:cs typeface="Economica"/>
              <a:sym typeface="Economica"/>
            </a:endParaRPr>
          </a:p>
          <a:p>
            <a:pPr indent="0" lvl="0" marL="0" rtl="0" algn="l">
              <a:spcBef>
                <a:spcPts val="0"/>
              </a:spcBef>
              <a:spcAft>
                <a:spcPts val="0"/>
              </a:spcAft>
              <a:buClr>
                <a:schemeClr val="dk1"/>
              </a:buClr>
              <a:buSzPct val="51886"/>
              <a:buFont typeface="Arial"/>
              <a:buNone/>
            </a:pPr>
            <a:r>
              <a:rPr lang="en-GB" sz="2120">
                <a:latin typeface="Economica"/>
                <a:ea typeface="Economica"/>
                <a:cs typeface="Economica"/>
                <a:sym typeface="Economica"/>
              </a:rPr>
              <a:t>   - Despite the onset of the pandemic, the housing market initially experienced increased activity and higher prices.</a:t>
            </a:r>
            <a:endParaRPr sz="2120">
              <a:latin typeface="Economica"/>
              <a:ea typeface="Economica"/>
              <a:cs typeface="Economica"/>
              <a:sym typeface="Economica"/>
            </a:endParaRPr>
          </a:p>
          <a:p>
            <a:pPr indent="0" lvl="0" marL="0" rtl="0" algn="l">
              <a:spcBef>
                <a:spcPts val="0"/>
              </a:spcBef>
              <a:spcAft>
                <a:spcPts val="0"/>
              </a:spcAft>
              <a:buClr>
                <a:schemeClr val="dk1"/>
              </a:buClr>
              <a:buSzPct val="51886"/>
              <a:buFont typeface="Arial"/>
              <a:buNone/>
            </a:pPr>
            <a:r>
              <a:rPr lang="en-GB" sz="2120">
                <a:latin typeface="Economica"/>
                <a:ea typeface="Economica"/>
                <a:cs typeface="Economica"/>
                <a:sym typeface="Economica"/>
              </a:rPr>
              <a:t>   - However, it's important to note that these figures may vary depending on the specific region or housing market being considered.</a:t>
            </a:r>
            <a:endParaRPr sz="2120">
              <a:latin typeface="Economica"/>
              <a:ea typeface="Economica"/>
              <a:cs typeface="Economica"/>
              <a:sym typeface="Economica"/>
            </a:endParaRPr>
          </a:p>
          <a:p>
            <a:pPr indent="0" lvl="0" marL="0" rtl="0" algn="l">
              <a:spcBef>
                <a:spcPts val="0"/>
              </a:spcBef>
              <a:spcAft>
                <a:spcPts val="0"/>
              </a:spcAft>
              <a:buClr>
                <a:schemeClr val="dk1"/>
              </a:buClr>
              <a:buSzPct val="51886"/>
              <a:buFont typeface="Arial"/>
              <a:buNone/>
            </a:pPr>
            <a:r>
              <a:t/>
            </a:r>
            <a:endParaRPr sz="2120">
              <a:latin typeface="Economica"/>
              <a:ea typeface="Economica"/>
              <a:cs typeface="Economica"/>
              <a:sym typeface="Economica"/>
            </a:endParaRPr>
          </a:p>
          <a:p>
            <a:pPr indent="0" lvl="0" marL="0" rtl="0" algn="l">
              <a:spcBef>
                <a:spcPts val="0"/>
              </a:spcBef>
              <a:spcAft>
                <a:spcPts val="0"/>
              </a:spcAft>
              <a:buClr>
                <a:schemeClr val="dk1"/>
              </a:buClr>
              <a:buSzPct val="51886"/>
              <a:buFont typeface="Arial"/>
              <a:buNone/>
            </a:pPr>
            <a:r>
              <a:rPr lang="en-GB" sz="2120">
                <a:latin typeface="Economica"/>
                <a:ea typeface="Economica"/>
                <a:cs typeface="Economica"/>
                <a:sym typeface="Economica"/>
              </a:rPr>
              <a:t>It's worth mentioning that the real estate market can be influenced by various factors, and the impact of COVID-19 on housing markets can vary by location. Local economic conditions, government interventions, and other factors can also play a significant role in shaping the housing market dynamics during and after the pandemic.</a:t>
            </a:r>
            <a:endParaRPr sz="2120">
              <a:latin typeface="Economica"/>
              <a:ea typeface="Economica"/>
              <a:cs typeface="Economica"/>
              <a:sym typeface="Economica"/>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7625" y="4476575"/>
            <a:ext cx="8520600" cy="370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1100" u="sng">
                <a:solidFill>
                  <a:schemeClr val="hlink"/>
                </a:solidFill>
                <a:latin typeface="Arial"/>
                <a:ea typeface="Arial"/>
                <a:cs typeface="Arial"/>
                <a:sym typeface="Arial"/>
                <a:hlinkClick r:id="rId3"/>
              </a:rPr>
              <a:t>https://www.movesmartly.com/articles/2020-year-in-review-covid19-impacts-on-toronto-real-estate</a:t>
            </a:r>
            <a:endParaRPr sz="1200"/>
          </a:p>
        </p:txBody>
      </p:sp>
      <p:pic>
        <p:nvPicPr>
          <p:cNvPr id="132" name="Google Shape;132;p24"/>
          <p:cNvPicPr preferRelativeResize="0"/>
          <p:nvPr/>
        </p:nvPicPr>
        <p:blipFill>
          <a:blip r:embed="rId4">
            <a:alphaModFix/>
          </a:blip>
          <a:stretch>
            <a:fillRect/>
          </a:stretch>
        </p:blipFill>
        <p:spPr>
          <a:xfrm>
            <a:off x="37637" y="0"/>
            <a:ext cx="7514825" cy="42298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Project Introduction</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1900">
                <a:solidFill>
                  <a:srgbClr val="1F2328"/>
                </a:solidFill>
                <a:latin typeface="Economica"/>
                <a:ea typeface="Economica"/>
                <a:cs typeface="Economica"/>
                <a:sym typeface="Economica"/>
              </a:rPr>
              <a:t>This project analyses the change in the housing prices over time in the Ontario region. Also analysed, is if there is any increase or decrease in the housing prices due to COVID-19.</a:t>
            </a:r>
            <a:endParaRPr sz="1900">
              <a:solidFill>
                <a:srgbClr val="1F2328"/>
              </a:solidFill>
              <a:latin typeface="Economica"/>
              <a:ea typeface="Economica"/>
              <a:cs typeface="Economica"/>
              <a:sym typeface="Economica"/>
            </a:endParaRPr>
          </a:p>
          <a:p>
            <a:pPr indent="0" lvl="0" marL="0" rtl="0" algn="l">
              <a:spcBef>
                <a:spcPts val="1200"/>
              </a:spcBef>
              <a:spcAft>
                <a:spcPts val="0"/>
              </a:spcAft>
              <a:buClr>
                <a:schemeClr val="dk1"/>
              </a:buClr>
              <a:buSzPts val="1100"/>
              <a:buFont typeface="Arial"/>
              <a:buNone/>
            </a:pPr>
            <a:r>
              <a:rPr lang="en-GB" sz="1900">
                <a:solidFill>
                  <a:srgbClr val="1F2328"/>
                </a:solidFill>
                <a:latin typeface="Economica"/>
                <a:ea typeface="Economica"/>
                <a:cs typeface="Economica"/>
                <a:sym typeface="Economica"/>
              </a:rPr>
              <a:t>Below are four questions which will be answered through the analysis:</a:t>
            </a:r>
            <a:endParaRPr sz="1900">
              <a:solidFill>
                <a:srgbClr val="1F2328"/>
              </a:solidFill>
              <a:latin typeface="Economica"/>
              <a:ea typeface="Economica"/>
              <a:cs typeface="Economica"/>
              <a:sym typeface="Economica"/>
            </a:endParaRPr>
          </a:p>
          <a:p>
            <a:pPr indent="-349250" lvl="0" marL="457200" rtl="0" algn="l">
              <a:spcBef>
                <a:spcPts val="1200"/>
              </a:spcBef>
              <a:spcAft>
                <a:spcPts val="0"/>
              </a:spcAft>
              <a:buClr>
                <a:srgbClr val="1F2328"/>
              </a:buClr>
              <a:buSzPts val="1900"/>
              <a:buFont typeface="Economica"/>
              <a:buAutoNum type="arabicPeriod"/>
            </a:pPr>
            <a:r>
              <a:rPr lang="en-GB" sz="1900">
                <a:solidFill>
                  <a:srgbClr val="1F2328"/>
                </a:solidFill>
                <a:latin typeface="Economica"/>
                <a:ea typeface="Economica"/>
                <a:cs typeface="Economica"/>
                <a:sym typeface="Economica"/>
              </a:rPr>
              <a:t>How are housing prices changing over time?</a:t>
            </a:r>
            <a:endParaRPr sz="1900">
              <a:solidFill>
                <a:srgbClr val="1F2328"/>
              </a:solidFill>
              <a:latin typeface="Economica"/>
              <a:ea typeface="Economica"/>
              <a:cs typeface="Economica"/>
              <a:sym typeface="Economica"/>
            </a:endParaRPr>
          </a:p>
          <a:p>
            <a:pPr indent="-349250" lvl="0" marL="457200" rtl="0" algn="l">
              <a:spcBef>
                <a:spcPts val="0"/>
              </a:spcBef>
              <a:spcAft>
                <a:spcPts val="0"/>
              </a:spcAft>
              <a:buClr>
                <a:srgbClr val="1F2328"/>
              </a:buClr>
              <a:buSzPts val="1900"/>
              <a:buFont typeface="Economica"/>
              <a:buAutoNum type="arabicPeriod"/>
            </a:pPr>
            <a:r>
              <a:rPr lang="en-GB" sz="1900">
                <a:solidFill>
                  <a:srgbClr val="1F2328"/>
                </a:solidFill>
                <a:latin typeface="Economica"/>
                <a:ea typeface="Economica"/>
                <a:cs typeface="Economica"/>
                <a:sym typeface="Economica"/>
              </a:rPr>
              <a:t>What are the housing price trends across different regions in Ontario ( 2018 vs 2021)?</a:t>
            </a:r>
            <a:endParaRPr sz="1900">
              <a:solidFill>
                <a:srgbClr val="1F2328"/>
              </a:solidFill>
              <a:latin typeface="Economica"/>
              <a:ea typeface="Economica"/>
              <a:cs typeface="Economica"/>
              <a:sym typeface="Economica"/>
            </a:endParaRPr>
          </a:p>
          <a:p>
            <a:pPr indent="-349250" lvl="0" marL="457200" rtl="0" algn="l">
              <a:spcBef>
                <a:spcPts val="0"/>
              </a:spcBef>
              <a:spcAft>
                <a:spcPts val="0"/>
              </a:spcAft>
              <a:buClr>
                <a:srgbClr val="1F2328"/>
              </a:buClr>
              <a:buSzPts val="1900"/>
              <a:buFont typeface="Economica"/>
              <a:buAutoNum type="arabicPeriod"/>
            </a:pPr>
            <a:r>
              <a:rPr lang="en-GB" sz="1900">
                <a:solidFill>
                  <a:srgbClr val="1F2328"/>
                </a:solidFill>
                <a:latin typeface="Economica"/>
                <a:ea typeface="Economica"/>
                <a:cs typeface="Economica"/>
                <a:sym typeface="Economica"/>
              </a:rPr>
              <a:t>How has housing affordability changed over time?</a:t>
            </a:r>
            <a:endParaRPr sz="1900">
              <a:solidFill>
                <a:srgbClr val="1F2328"/>
              </a:solidFill>
              <a:latin typeface="Economica"/>
              <a:ea typeface="Economica"/>
              <a:cs typeface="Economica"/>
              <a:sym typeface="Economica"/>
            </a:endParaRPr>
          </a:p>
          <a:p>
            <a:pPr indent="-349250" lvl="0" marL="457200" rtl="0" algn="l">
              <a:spcBef>
                <a:spcPts val="0"/>
              </a:spcBef>
              <a:spcAft>
                <a:spcPts val="0"/>
              </a:spcAft>
              <a:buClr>
                <a:srgbClr val="1F2328"/>
              </a:buClr>
              <a:buSzPts val="1900"/>
              <a:buFont typeface="Economica"/>
              <a:buAutoNum type="arabicPeriod"/>
            </a:pPr>
            <a:r>
              <a:rPr lang="en-GB" sz="1900">
                <a:solidFill>
                  <a:srgbClr val="1F2328"/>
                </a:solidFill>
                <a:latin typeface="Economica"/>
                <a:ea typeface="Economica"/>
                <a:cs typeface="Economica"/>
                <a:sym typeface="Economica"/>
              </a:rPr>
              <a:t>How has housing prices been affected by COVID-19?</a:t>
            </a:r>
            <a:endParaRPr sz="1900">
              <a:solidFill>
                <a:srgbClr val="1F2328"/>
              </a:solidFill>
              <a:latin typeface="Economica"/>
              <a:ea typeface="Economica"/>
              <a:cs typeface="Economica"/>
              <a:sym typeface="Economica"/>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How are house prices changing over time?</a:t>
            </a:r>
            <a:endParaRPr/>
          </a:p>
        </p:txBody>
      </p:sp>
      <p:sp>
        <p:nvSpPr>
          <p:cNvPr id="75" name="Google Shape;75;p15"/>
          <p:cNvSpPr txBox="1"/>
          <p:nvPr>
            <p:ph idx="1" type="body"/>
          </p:nvPr>
        </p:nvSpPr>
        <p:spPr>
          <a:xfrm>
            <a:off x="311700" y="1225225"/>
            <a:ext cx="8520600" cy="6591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lang="en-GB">
                <a:solidFill>
                  <a:srgbClr val="1F2328"/>
                </a:solidFill>
                <a:highlight>
                  <a:srgbClr val="FFFFFF"/>
                </a:highlight>
                <a:latin typeface="Economica"/>
                <a:ea typeface="Economica"/>
                <a:cs typeface="Economica"/>
                <a:sym typeface="Economica"/>
              </a:rPr>
              <a:t>Housing prices are increasing, with occasional fluctuations due policy and regulatory changes across all regions. This graph shows the average prices in Toronto, Durham, Halton, Peel &amp; York from 2018 to 2021</a:t>
            </a:r>
            <a:endParaRPr sz="2400">
              <a:latin typeface="Economica"/>
              <a:ea typeface="Economica"/>
              <a:cs typeface="Economica"/>
              <a:sym typeface="Economica"/>
            </a:endParaRPr>
          </a:p>
        </p:txBody>
      </p:sp>
      <p:pic>
        <p:nvPicPr>
          <p:cNvPr id="76" name="Google Shape;76;p15"/>
          <p:cNvPicPr preferRelativeResize="0"/>
          <p:nvPr/>
        </p:nvPicPr>
        <p:blipFill>
          <a:blip r:embed="rId3">
            <a:alphaModFix/>
          </a:blip>
          <a:stretch>
            <a:fillRect/>
          </a:stretch>
        </p:blipFill>
        <p:spPr>
          <a:xfrm>
            <a:off x="152400" y="1745275"/>
            <a:ext cx="5982850" cy="3245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Housing Price Trends per Region ( Detached )</a:t>
            </a:r>
            <a:endParaRPr/>
          </a:p>
        </p:txBody>
      </p:sp>
      <p:pic>
        <p:nvPicPr>
          <p:cNvPr id="82" name="Google Shape;82;p16"/>
          <p:cNvPicPr preferRelativeResize="0"/>
          <p:nvPr/>
        </p:nvPicPr>
        <p:blipFill>
          <a:blip r:embed="rId3">
            <a:alphaModFix/>
          </a:blip>
          <a:stretch>
            <a:fillRect/>
          </a:stretch>
        </p:blipFill>
        <p:spPr>
          <a:xfrm>
            <a:off x="152400" y="1220625"/>
            <a:ext cx="6132774" cy="37704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Housing Price Trends per Region ( Condos )</a:t>
            </a:r>
            <a:endParaRPr/>
          </a:p>
        </p:txBody>
      </p:sp>
      <p:pic>
        <p:nvPicPr>
          <p:cNvPr id="88" name="Google Shape;88;p17"/>
          <p:cNvPicPr preferRelativeResize="0"/>
          <p:nvPr/>
        </p:nvPicPr>
        <p:blipFill>
          <a:blip r:embed="rId3">
            <a:alphaModFix/>
          </a:blip>
          <a:stretch>
            <a:fillRect/>
          </a:stretch>
        </p:blipFill>
        <p:spPr>
          <a:xfrm>
            <a:off x="152400" y="1147225"/>
            <a:ext cx="6388902" cy="38438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House Price Trends per Region ( Town House )</a:t>
            </a:r>
            <a:endParaRPr/>
          </a:p>
        </p:txBody>
      </p:sp>
      <p:pic>
        <p:nvPicPr>
          <p:cNvPr id="94" name="Google Shape;94;p18"/>
          <p:cNvPicPr preferRelativeResize="0"/>
          <p:nvPr/>
        </p:nvPicPr>
        <p:blipFill>
          <a:blip r:embed="rId3">
            <a:alphaModFix/>
          </a:blip>
          <a:stretch>
            <a:fillRect/>
          </a:stretch>
        </p:blipFill>
        <p:spPr>
          <a:xfrm>
            <a:off x="152400" y="1147225"/>
            <a:ext cx="6279248" cy="38438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GB" sz="3680"/>
              <a:t>2018 - 2021 Comparison ( Covid-19 ) - Detached Homes</a:t>
            </a:r>
            <a:endParaRPr sz="3680"/>
          </a:p>
        </p:txBody>
      </p:sp>
      <p:sp>
        <p:nvSpPr>
          <p:cNvPr id="100" name="Google Shape;100;p19"/>
          <p:cNvSpPr txBox="1"/>
          <p:nvPr>
            <p:ph idx="1" type="body"/>
          </p:nvPr>
        </p:nvSpPr>
        <p:spPr>
          <a:xfrm>
            <a:off x="311700" y="1225225"/>
            <a:ext cx="8520600" cy="4191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GB" sz="1400"/>
              <a:t>With the Bar Graph below you will see the increase of Detached homes that has </a:t>
            </a:r>
            <a:r>
              <a:rPr lang="en-GB" sz="1400"/>
              <a:t>occurred</a:t>
            </a:r>
            <a:r>
              <a:rPr lang="en-GB" sz="1400"/>
              <a:t> in 2021 after the </a:t>
            </a:r>
            <a:r>
              <a:rPr lang="en-GB" sz="1400"/>
              <a:t>pandemic</a:t>
            </a:r>
            <a:r>
              <a:rPr lang="en-GB" sz="1400"/>
              <a:t>.</a:t>
            </a:r>
            <a:endParaRPr sz="1400"/>
          </a:p>
        </p:txBody>
      </p:sp>
      <p:pic>
        <p:nvPicPr>
          <p:cNvPr id="101" name="Google Shape;101;p19"/>
          <p:cNvPicPr preferRelativeResize="0"/>
          <p:nvPr/>
        </p:nvPicPr>
        <p:blipFill>
          <a:blip r:embed="rId3">
            <a:alphaModFix/>
          </a:blip>
          <a:stretch>
            <a:fillRect/>
          </a:stretch>
        </p:blipFill>
        <p:spPr>
          <a:xfrm>
            <a:off x="152400" y="1796725"/>
            <a:ext cx="5292574" cy="31943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3680"/>
              <a:t>2018 - 2021 Comparison ( Covid-19 ) - Condo Homes</a:t>
            </a:r>
            <a:endParaRPr/>
          </a:p>
        </p:txBody>
      </p:sp>
      <p:pic>
        <p:nvPicPr>
          <p:cNvPr id="107" name="Google Shape;107;p20"/>
          <p:cNvPicPr preferRelativeResize="0"/>
          <p:nvPr/>
        </p:nvPicPr>
        <p:blipFill>
          <a:blip r:embed="rId3">
            <a:alphaModFix/>
          </a:blip>
          <a:stretch>
            <a:fillRect/>
          </a:stretch>
        </p:blipFill>
        <p:spPr>
          <a:xfrm>
            <a:off x="152400" y="1147225"/>
            <a:ext cx="5795050" cy="38438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3680"/>
              <a:t>2018 - 2021 Comparison ( Covid-19 ) - Town Houses</a:t>
            </a:r>
            <a:endParaRPr/>
          </a:p>
        </p:txBody>
      </p:sp>
      <p:pic>
        <p:nvPicPr>
          <p:cNvPr id="113" name="Google Shape;113;p21"/>
          <p:cNvPicPr preferRelativeResize="0"/>
          <p:nvPr/>
        </p:nvPicPr>
        <p:blipFill>
          <a:blip r:embed="rId3">
            <a:alphaModFix/>
          </a:blip>
          <a:stretch>
            <a:fillRect/>
          </a:stretch>
        </p:blipFill>
        <p:spPr>
          <a:xfrm>
            <a:off x="152400" y="1187675"/>
            <a:ext cx="5338274" cy="38034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