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71" r:id="rId2"/>
    <p:sldId id="261" r:id="rId3"/>
    <p:sldId id="262" r:id="rId4"/>
    <p:sldId id="263" r:id="rId5"/>
    <p:sldId id="265" r:id="rId6"/>
    <p:sldId id="257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4" r:id="rId16"/>
    <p:sldId id="289" r:id="rId17"/>
    <p:sldId id="290" r:id="rId18"/>
    <p:sldId id="291" r:id="rId19"/>
    <p:sldId id="292" r:id="rId20"/>
    <p:sldId id="293" r:id="rId21"/>
    <p:sldId id="295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48" autoAdjust="0"/>
    <p:restoredTop sz="94660"/>
  </p:normalViewPr>
  <p:slideViewPr>
    <p:cSldViewPr snapToGrid="0">
      <p:cViewPr>
        <p:scale>
          <a:sx n="75" d="100"/>
          <a:sy n="75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D189-1AF2-4A37-A7A7-CEEC31F0E46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A21C5-6E47-4129-8592-FC26AE5B9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A21C5-6E47-4129-8592-FC26AE5B9D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723E-C044-4979-A3A2-6D65C14694B1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B001-8268-4993-B464-F2BA3870C670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B385-F01E-4872-ADA9-287884B51FE9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CF9E-1074-49B0-B9C2-0B9AFDD24D03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304-F560-44E7-9002-07E7A5D0FD12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90C4-FD8C-4A01-A300-F8B150804956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68DC-3856-445E-83CA-F3CFD61835E0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7544-61D8-4098-8FBE-EA9371A1FBA2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7586-CBD9-40BF-8A5E-1A8FB40F61EB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BDA3-97DA-42D4-9208-AF476AEE35A2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3326-2E8D-432D-A451-408A6A62FB44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6B17-F771-4CFE-9304-33B7EFE1C15E}" type="datetime8">
              <a:rPr lang="en-US" smtClean="0"/>
              <a:t>10/30/2021 2:34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608C-81B1-42A2-B6B8-02629B40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519" y="659161"/>
            <a:ext cx="6860146" cy="1126187"/>
          </a:xfrm>
          <a:noFill/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Credit Card Fraud Detection</a:t>
            </a:r>
            <a:endParaRPr lang="en-US" sz="4400" b="1" dirty="0">
              <a:solidFill>
                <a:srgbClr val="C0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200" y="5050607"/>
            <a:ext cx="4563794" cy="16557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Sanserif"/>
                <a:cs typeface="Times New Roman" pitchFamily="18" charset="0"/>
              </a:rPr>
              <a:t>Prepared By:</a:t>
            </a:r>
          </a:p>
          <a:p>
            <a:r>
              <a:rPr lang="en-US" sz="2000" dirty="0" smtClean="0">
                <a:latin typeface="Sanserif"/>
                <a:cs typeface="Times New Roman" pitchFamily="18" charset="0"/>
              </a:rPr>
              <a:t>Pooja </a:t>
            </a:r>
            <a:r>
              <a:rPr lang="en-US" sz="2000" dirty="0" err="1" smtClean="0">
                <a:latin typeface="Sanserif"/>
                <a:cs typeface="Times New Roman" pitchFamily="18" charset="0"/>
              </a:rPr>
              <a:t>Dahal</a:t>
            </a:r>
            <a:r>
              <a:rPr lang="en-US" sz="2000" dirty="0" smtClean="0">
                <a:latin typeface="Sanserif"/>
                <a:cs typeface="Times New Roman" pitchFamily="18" charset="0"/>
              </a:rPr>
              <a:t> (NCCSCSIT271)</a:t>
            </a:r>
          </a:p>
          <a:p>
            <a:r>
              <a:rPr lang="en-US" sz="2000" dirty="0" smtClean="0">
                <a:latin typeface="Sanserif"/>
                <a:cs typeface="Times New Roman" pitchFamily="18" charset="0"/>
              </a:rPr>
              <a:t>Priyanka Pathak (NCCSCSIT274)</a:t>
            </a:r>
          </a:p>
          <a:p>
            <a:r>
              <a:rPr lang="en-US" sz="2000" dirty="0" smtClean="0">
                <a:latin typeface="Sanserif"/>
                <a:cs typeface="Times New Roman" pitchFamily="18" charset="0"/>
              </a:rPr>
              <a:t>Tenzin </a:t>
            </a:r>
            <a:r>
              <a:rPr lang="en-US" sz="2000" dirty="0" err="1" smtClean="0">
                <a:latin typeface="Sanserif"/>
                <a:cs typeface="Times New Roman" pitchFamily="18" charset="0"/>
              </a:rPr>
              <a:t>Lhamo</a:t>
            </a:r>
            <a:r>
              <a:rPr lang="en-US" sz="2000" dirty="0" smtClean="0">
                <a:latin typeface="Sanserif"/>
                <a:cs typeface="Times New Roman" pitchFamily="18" charset="0"/>
              </a:rPr>
              <a:t> (NCCSCSIT294)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39" y="1898921"/>
            <a:ext cx="8017621" cy="29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6" y="1889621"/>
            <a:ext cx="9707330" cy="42677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674"/>
            <a:ext cx="9678751" cy="42296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621"/>
            <a:ext cx="9764488" cy="42677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016"/>
            <a:ext cx="9707330" cy="4163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14" y="1916921"/>
            <a:ext cx="8226343" cy="44394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7414" y="1503919"/>
            <a:ext cx="32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anserif"/>
              </a:rPr>
              <a:t>Source Code</a:t>
            </a:r>
            <a:endParaRPr lang="en-US" b="1" dirty="0">
              <a:latin typeface="Sanserif"/>
            </a:endParaRPr>
          </a:p>
        </p:txBody>
      </p:sp>
    </p:spTree>
    <p:extLst>
      <p:ext uri="{BB962C8B-B14F-4D97-AF65-F5344CB8AC3E}">
        <p14:creationId xmlns:p14="http://schemas.microsoft.com/office/powerpoint/2010/main" val="4475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55" y="2170866"/>
            <a:ext cx="5054845" cy="43680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100" y="169068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erif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154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991"/>
            <a:ext cx="7945671" cy="40059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83730"/>
            <a:ext cx="414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nserif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606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Sanserif"/>
              </a:rPr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344"/>
            <a:ext cx="816333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69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9" y="10017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Sanserif"/>
              </a:rPr>
              <a:t>Source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1" y="3235025"/>
            <a:ext cx="6921326" cy="348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1" y="1380057"/>
            <a:ext cx="7127398" cy="15753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921" y="2948765"/>
            <a:ext cx="262834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Sanserif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767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Sanserif"/>
              </a:rPr>
              <a:t>Source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905"/>
            <a:ext cx="9503535" cy="43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Sanserif"/>
                <a:cs typeface="Times New Roman" pitchFamily="18" charset="0"/>
              </a:rPr>
              <a:t>Acknowledgement</a:t>
            </a:r>
            <a:endParaRPr lang="en-US" sz="3600" b="1" dirty="0">
              <a:latin typeface="Sanserif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Sanserif"/>
                <a:cs typeface="Times New Roman" panose="02020603050405020304" pitchFamily="18" charset="0"/>
              </a:rPr>
              <a:t>We would like to thank NCCS College for providing us this opportunity to</a:t>
            </a:r>
          </a:p>
          <a:p>
            <a:pPr>
              <a:buNone/>
            </a:pPr>
            <a:r>
              <a:rPr lang="en-US" sz="2400" dirty="0" smtClean="0">
                <a:latin typeface="Sanserif"/>
                <a:cs typeface="Times New Roman" panose="02020603050405020304" pitchFamily="18" charset="0"/>
              </a:rPr>
              <a:t>showcase our skills.  </a:t>
            </a:r>
            <a:endParaRPr lang="en-US" sz="2400" dirty="0">
              <a:latin typeface="Sanserif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6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Sanserif"/>
              </a:rPr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0192"/>
            <a:ext cx="7867169" cy="4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anserif"/>
                <a:cs typeface="Times New Roman" pitchFamily="18" charset="0"/>
              </a:rPr>
              <a:t>Work to be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690688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Sanserif"/>
                <a:cs typeface="Times New Roman" panose="02020603050405020304" pitchFamily="18" charset="0"/>
              </a:rPr>
              <a:t>Registered data need to be added in database.</a:t>
            </a:r>
          </a:p>
          <a:p>
            <a:pPr lvl="1"/>
            <a:r>
              <a:rPr lang="en-US" dirty="0">
                <a:latin typeface="Sanserif"/>
                <a:cs typeface="Times New Roman" panose="02020603050405020304" pitchFamily="18" charset="0"/>
              </a:rPr>
              <a:t>View data , delete and analysis part are not completed as python code has not been web based yet.</a:t>
            </a:r>
          </a:p>
          <a:p>
            <a:pPr lvl="1"/>
            <a:r>
              <a:rPr lang="en-US" dirty="0">
                <a:latin typeface="Sanserif"/>
                <a:cs typeface="Times New Roman" panose="02020603050405020304" pitchFamily="18" charset="0"/>
              </a:rPr>
              <a:t>In prediction we are able to upload the file however the output is not yet shown</a:t>
            </a:r>
            <a:r>
              <a:rPr lang="en-US" dirty="0" smtClean="0">
                <a:latin typeface="Sanserif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Sanserif"/>
                <a:cs typeface="Times New Roman" panose="02020603050405020304" pitchFamily="18" charset="0"/>
              </a:rPr>
              <a:t>To predict a single transaction is fraud or genuine is left</a:t>
            </a:r>
            <a:endParaRPr lang="en-US" dirty="0">
              <a:latin typeface="Sanserif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Sanserif"/>
                <a:cs typeface="Times New Roman" panose="02020603050405020304" pitchFamily="18" charset="0"/>
              </a:rPr>
              <a:t>We are still researching to make the python code web based and to make the webpage more user friendly.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anserif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5775"/>
            <a:ext cx="10515600" cy="4965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Sanserif"/>
              </a:rPr>
              <a:t>[1] S. A. </a:t>
            </a:r>
            <a:r>
              <a:rPr lang="en-US" sz="2000" dirty="0" err="1">
                <a:latin typeface="Sanserif"/>
              </a:rPr>
              <a:t>Padvekar</a:t>
            </a:r>
            <a:r>
              <a:rPr lang="en-US" sz="2000" dirty="0">
                <a:latin typeface="Sanserif"/>
              </a:rPr>
              <a:t>, P. M. </a:t>
            </a:r>
            <a:r>
              <a:rPr lang="en-US" sz="2000" dirty="0" err="1">
                <a:latin typeface="Sanserif"/>
              </a:rPr>
              <a:t>Kangane</a:t>
            </a:r>
            <a:r>
              <a:rPr lang="en-US" sz="2000" dirty="0">
                <a:latin typeface="Sanserif"/>
              </a:rPr>
              <a:t>, and K. V. </a:t>
            </a:r>
            <a:r>
              <a:rPr lang="en-US" sz="2000" dirty="0" err="1">
                <a:latin typeface="Sanserif"/>
              </a:rPr>
              <a:t>Jadhav</a:t>
            </a:r>
            <a:r>
              <a:rPr lang="en-US" sz="2000" dirty="0">
                <a:latin typeface="Sanserif"/>
              </a:rPr>
              <a:t>, “Credit Card Fraud Detection System,” Int. J. Eng. </a:t>
            </a:r>
            <a:r>
              <a:rPr lang="en-US" sz="2000" dirty="0" err="1">
                <a:latin typeface="Sanserif"/>
              </a:rPr>
              <a:t>Comput</a:t>
            </a:r>
            <a:r>
              <a:rPr lang="en-US" sz="2000" dirty="0">
                <a:latin typeface="Sanserif"/>
              </a:rPr>
              <a:t>. Sci., vol. 4, pp. 24–31, 2016, </a:t>
            </a:r>
            <a:r>
              <a:rPr lang="en-US" sz="2000" dirty="0" err="1">
                <a:latin typeface="Sanserif"/>
              </a:rPr>
              <a:t>doi</a:t>
            </a:r>
            <a:r>
              <a:rPr lang="en-US" sz="2000" dirty="0">
                <a:latin typeface="Sanserif"/>
              </a:rPr>
              <a:t>: 10.18535/</a:t>
            </a:r>
            <a:r>
              <a:rPr lang="en-US" sz="2000" dirty="0" err="1">
                <a:latin typeface="Sanserif"/>
              </a:rPr>
              <a:t>ijecs</a:t>
            </a:r>
            <a:r>
              <a:rPr lang="en-US" sz="2000" dirty="0">
                <a:latin typeface="Sanserif"/>
              </a:rPr>
              <a:t>/v5i4.22</a:t>
            </a:r>
            <a:r>
              <a:rPr lang="en-US" sz="2000" dirty="0" smtClean="0">
                <a:latin typeface="Sanserif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Sanserif"/>
              </a:rPr>
              <a:t> </a:t>
            </a:r>
            <a:r>
              <a:rPr lang="en-US" sz="2000" dirty="0">
                <a:latin typeface="Sanserif"/>
              </a:rPr>
              <a:t>[2] S. Bansal, “IJARCET VOL 3 ISSUE Survey Paper on Credit Card Fraud Detection,” vol. 3</a:t>
            </a:r>
            <a:r>
              <a:rPr lang="en-US" sz="2000" dirty="0" smtClean="0">
                <a:latin typeface="Sanserif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Sanserif"/>
              </a:rPr>
              <a:t> </a:t>
            </a:r>
            <a:r>
              <a:rPr lang="en-US" sz="2000" dirty="0">
                <a:latin typeface="Sanserif"/>
              </a:rPr>
              <a:t>[3] W. F. Yu and N. Wang, “Research on credit card fraud detection model based on distance sum,” IJCAI Int. Jt. Conf. </a:t>
            </a:r>
            <a:r>
              <a:rPr lang="en-US" sz="2000" dirty="0" err="1">
                <a:latin typeface="Sanserif"/>
              </a:rPr>
              <a:t>Artif</a:t>
            </a:r>
            <a:r>
              <a:rPr lang="en-US" sz="2000" dirty="0">
                <a:latin typeface="Sanserif"/>
              </a:rPr>
              <a:t>. </a:t>
            </a:r>
            <a:r>
              <a:rPr lang="en-US" sz="2000" dirty="0" err="1">
                <a:latin typeface="Sanserif"/>
              </a:rPr>
              <a:t>Intell</a:t>
            </a:r>
            <a:r>
              <a:rPr lang="en-US" sz="2000" dirty="0">
                <a:latin typeface="Sanserif"/>
              </a:rPr>
              <a:t>., pp. 353–356, 2009, </a:t>
            </a:r>
            <a:r>
              <a:rPr lang="en-US" sz="2000" dirty="0" err="1">
                <a:latin typeface="Sanserif"/>
              </a:rPr>
              <a:t>doi</a:t>
            </a:r>
            <a:r>
              <a:rPr lang="en-US" sz="2000" dirty="0">
                <a:latin typeface="Sanserif"/>
              </a:rPr>
              <a:t>: 10.1109/JCAI.2009.146. </a:t>
            </a:r>
            <a:endParaRPr lang="en-US" sz="2000" dirty="0" smtClean="0">
              <a:latin typeface="Sanserif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Sanserif"/>
              </a:rPr>
              <a:t>[</a:t>
            </a:r>
            <a:r>
              <a:rPr lang="en-US" sz="2000" dirty="0">
                <a:latin typeface="Sanserif"/>
              </a:rPr>
              <a:t>4] S P </a:t>
            </a:r>
            <a:r>
              <a:rPr lang="en-US" sz="2000" dirty="0" err="1">
                <a:latin typeface="Sanserif"/>
              </a:rPr>
              <a:t>Maniraj</a:t>
            </a:r>
            <a:r>
              <a:rPr lang="en-US" sz="2000" dirty="0">
                <a:latin typeface="Sanserif"/>
              </a:rPr>
              <a:t>, Aditya Saini, </a:t>
            </a:r>
            <a:r>
              <a:rPr lang="en-US" sz="2000" dirty="0" err="1">
                <a:latin typeface="Sanserif"/>
              </a:rPr>
              <a:t>Shadab</a:t>
            </a:r>
            <a:r>
              <a:rPr lang="en-US" sz="2000" dirty="0">
                <a:latin typeface="Sanserif"/>
              </a:rPr>
              <a:t> Ahmed, and </a:t>
            </a:r>
            <a:r>
              <a:rPr lang="en-US" sz="2000" dirty="0" err="1">
                <a:latin typeface="Sanserif"/>
              </a:rPr>
              <a:t>Swarna</a:t>
            </a:r>
            <a:r>
              <a:rPr lang="en-US" sz="2000" dirty="0">
                <a:latin typeface="Sanserif"/>
              </a:rPr>
              <a:t> Deep Sarkar, “Credit Card Fraud Detection using Machine Learning and Data Science,” Int. J. Eng. Res., vol. 08, no. 09, pp. 110–115, 2019, </a:t>
            </a:r>
            <a:r>
              <a:rPr lang="en-US" sz="2000" dirty="0" err="1">
                <a:latin typeface="Sanserif"/>
              </a:rPr>
              <a:t>doi</a:t>
            </a:r>
            <a:r>
              <a:rPr lang="en-US" sz="2000" dirty="0">
                <a:latin typeface="Sanserif"/>
              </a:rPr>
              <a:t>: 10.17577/ijertv8is090031</a:t>
            </a:r>
            <a:r>
              <a:rPr lang="en-US" sz="2000" dirty="0" smtClean="0">
                <a:latin typeface="Sanserif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Sanserif"/>
              </a:rPr>
              <a:t> </a:t>
            </a:r>
            <a:r>
              <a:rPr lang="en-US" sz="2000" dirty="0">
                <a:latin typeface="Sanserif"/>
              </a:rPr>
              <a:t>[5] S. K. K. Asha RB, "Credit card fraud detection using artificial neural network," Global Transitions Proceedings, 2021</a:t>
            </a:r>
            <a:endParaRPr lang="en-US" sz="2000" dirty="0">
              <a:latin typeface="Sanserif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809625"/>
            <a:ext cx="80645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Freehand521 BT" panose="03080802030307080304" pitchFamily="66" charset="0"/>
              </a:rPr>
              <a:t>THANK YOU</a:t>
            </a:r>
            <a:endParaRPr lang="en-US" sz="9600" dirty="0">
              <a:latin typeface="Freehand521 BT" panose="030808020303070803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Sanserif"/>
                <a:cs typeface="Times New Roman" pitchFamily="18" charset="0"/>
              </a:rPr>
              <a:t>Table of Content</a:t>
            </a:r>
            <a:endParaRPr lang="en-US" sz="3600" b="1" dirty="0">
              <a:latin typeface="Sanserif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Sanserif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Sanserif"/>
                <a:cs typeface="Times New Roman" pitchFamily="18" charset="0"/>
              </a:rPr>
              <a:t>Objectives</a:t>
            </a:r>
          </a:p>
          <a:p>
            <a:r>
              <a:rPr lang="en-US" sz="2400" dirty="0" smtClean="0">
                <a:latin typeface="Sanserif"/>
                <a:cs typeface="Times New Roman" pitchFamily="18" charset="0"/>
              </a:rPr>
              <a:t>System Flow diagram</a:t>
            </a:r>
          </a:p>
          <a:p>
            <a:r>
              <a:rPr lang="en-US" sz="2400" dirty="0" smtClean="0">
                <a:latin typeface="Sanserif"/>
                <a:cs typeface="Times New Roman" pitchFamily="18" charset="0"/>
              </a:rPr>
              <a:t>Work completed</a:t>
            </a:r>
          </a:p>
          <a:p>
            <a:r>
              <a:rPr lang="en-US" sz="2400" dirty="0" smtClean="0">
                <a:latin typeface="Sanserif"/>
                <a:cs typeface="Times New Roman" pitchFamily="18" charset="0"/>
              </a:rPr>
              <a:t>Work to be done</a:t>
            </a:r>
          </a:p>
          <a:p>
            <a:r>
              <a:rPr lang="en-US" sz="2400" dirty="0" smtClean="0">
                <a:latin typeface="Sanserif"/>
                <a:cs typeface="Times New Roman" pitchFamily="18" charset="0"/>
              </a:rPr>
              <a:t>References</a:t>
            </a:r>
          </a:p>
          <a:p>
            <a:endParaRPr lang="en-US" sz="2400" dirty="0" smtClean="0">
              <a:latin typeface="Sanserif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10" y="365125"/>
            <a:ext cx="10515600" cy="9429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Sanserif"/>
                <a:cs typeface="Times New Roman" pitchFamily="18" charset="0"/>
              </a:rPr>
              <a:t>Introduction</a:t>
            </a:r>
            <a:endParaRPr lang="en-US" sz="3600" b="1" dirty="0">
              <a:latin typeface="Sanserif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nserif"/>
                <a:cs typeface="Times New Roman" pitchFamily="18" charset="0"/>
              </a:rPr>
              <a:t>Credit Card Fraud can be defined as a person uses someone else’s credit card for personal reasons.</a:t>
            </a:r>
          </a:p>
          <a:p>
            <a:r>
              <a:rPr lang="en-US" sz="2400" dirty="0">
                <a:latin typeface="Sanserif"/>
                <a:cs typeface="Times New Roman" pitchFamily="18" charset="0"/>
              </a:rPr>
              <a:t> The owner and the card issuing authorities are unaware of the fact that the card is being used. </a:t>
            </a:r>
          </a:p>
          <a:p>
            <a:endParaRPr lang="en-US" sz="2400" dirty="0">
              <a:latin typeface="Sanserif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Sanserif"/>
                <a:cs typeface="Times New Roman" pitchFamily="18" charset="0"/>
              </a:rPr>
              <a:t>Objectives </a:t>
            </a:r>
            <a:endParaRPr lang="en-US" sz="3600" b="1" dirty="0">
              <a:latin typeface="Sanserif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anserif"/>
                <a:cs typeface="Times New Roman" pitchFamily="18" charset="0"/>
              </a:rPr>
              <a:t>To implement an algorithm for determining whether the transactions are fraudulent or </a:t>
            </a:r>
            <a:r>
              <a:rPr lang="en-US" sz="2400" dirty="0" smtClean="0">
                <a:latin typeface="Sanserif"/>
                <a:cs typeface="Times New Roman" pitchFamily="18" charset="0"/>
              </a:rPr>
              <a:t>non Fraudulent.</a:t>
            </a:r>
            <a:endParaRPr lang="en-US" sz="2400" dirty="0">
              <a:latin typeface="Sanserif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90939" y="378397"/>
            <a:ext cx="9773861" cy="74300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Sanserif"/>
                <a:cs typeface="Times New Roman" panose="02020603050405020304" pitchFamily="18" charset="0"/>
              </a:rPr>
              <a:t>System Flow </a:t>
            </a:r>
            <a:endParaRPr lang="en-US" sz="3600" b="1" dirty="0">
              <a:latin typeface="Sanserif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6432" y="5662098"/>
            <a:ext cx="2468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anserif"/>
                <a:cs typeface="Times New Roman" pitchFamily="18" charset="0"/>
              </a:rPr>
              <a:t>Fig: Flow of the system</a:t>
            </a:r>
            <a:endParaRPr lang="en-US" sz="1600" b="1" dirty="0">
              <a:latin typeface="Sanserif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2309" y="4670735"/>
            <a:ext cx="151515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809625" algn="l"/>
              </a:tabLs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US" b="1" dirty="0">
                <a:latin typeface="Sanseri"/>
                <a:ea typeface="Calibri" panose="020F0502020204030204" pitchFamily="34" charset="0"/>
                <a:cs typeface="Mangal" panose="02040503050203030202" pitchFamily="18" charset="0"/>
              </a:rPr>
              <a:t>User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86477" y="1297836"/>
            <a:ext cx="7140056" cy="4187827"/>
            <a:chOff x="0" y="0"/>
            <a:chExt cx="5362575" cy="3524250"/>
          </a:xfrm>
        </p:grpSpPr>
        <p:grpSp>
          <p:nvGrpSpPr>
            <p:cNvPr id="27" name="Group 26"/>
            <p:cNvGrpSpPr/>
            <p:nvPr/>
          </p:nvGrpSpPr>
          <p:grpSpPr>
            <a:xfrm>
              <a:off x="0" y="0"/>
              <a:ext cx="5362575" cy="3524250"/>
              <a:chOff x="0" y="0"/>
              <a:chExt cx="5362575" cy="352425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0" y="0"/>
                <a:ext cx="5362575" cy="3524250"/>
                <a:chOff x="0" y="0"/>
                <a:chExt cx="5362575" cy="352425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0" y="0"/>
                  <a:ext cx="5362575" cy="3524250"/>
                  <a:chOff x="0" y="0"/>
                  <a:chExt cx="5362575" cy="3524250"/>
                </a:xfrm>
              </p:grpSpPr>
              <p:sp>
                <p:nvSpPr>
                  <p:cNvPr id="39" name="Smiley Face 38"/>
                  <p:cNvSpPr/>
                  <p:nvPr/>
                </p:nvSpPr>
                <p:spPr>
                  <a:xfrm>
                    <a:off x="47625" y="2133600"/>
                    <a:ext cx="638175" cy="495300"/>
                  </a:xfrm>
                  <a:prstGeom prst="smileyFac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381000" y="1428750"/>
                    <a:ext cx="9525" cy="5048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Flowchart: Process 40"/>
                  <p:cNvSpPr/>
                  <p:nvPr/>
                </p:nvSpPr>
                <p:spPr>
                  <a:xfrm>
                    <a:off x="0" y="600075"/>
                    <a:ext cx="800100" cy="628650"/>
                  </a:xfrm>
                  <a:prstGeom prst="flowChart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dirty="0">
                        <a:effectLst/>
                        <a:latin typeface="Sanserif"/>
                        <a:ea typeface="Calibri" panose="020F0502020204030204" pitchFamily="34" charset="0"/>
                        <a:cs typeface="Mangal" panose="02040503050203030202" pitchFamily="18" charset="0"/>
                      </a:rPr>
                      <a:t>Login or Register</a:t>
                    </a:r>
                    <a:endParaRPr lang="en-US" sz="1400" dirty="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1133475" y="866775"/>
                    <a:ext cx="581025" cy="95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lowchart: Process 42"/>
                  <p:cNvSpPr/>
                  <p:nvPr/>
                </p:nvSpPr>
                <p:spPr>
                  <a:xfrm>
                    <a:off x="2219325" y="0"/>
                    <a:ext cx="3143250" cy="3524250"/>
                  </a:xfrm>
                  <a:prstGeom prst="flowChart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endParaRPr lang="en-US" sz="1100" dirty="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endParaRPr>
                  </a:p>
                </p:txBody>
              </p:sp>
            </p:grpSp>
            <p:sp>
              <p:nvSpPr>
                <p:cNvPr id="38" name="Explosion: 8 Points 24"/>
                <p:cNvSpPr/>
                <p:nvPr/>
              </p:nvSpPr>
              <p:spPr>
                <a:xfrm>
                  <a:off x="2647950" y="485775"/>
                  <a:ext cx="1152525" cy="1047750"/>
                </a:xfrm>
                <a:prstGeom prst="irregularSeal1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 </a:t>
                  </a:r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886200" y="971550"/>
                <a:ext cx="447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Flowchart: Process 33"/>
              <p:cNvSpPr/>
              <p:nvPr/>
            </p:nvSpPr>
            <p:spPr>
              <a:xfrm>
                <a:off x="4371975" y="485775"/>
                <a:ext cx="885825" cy="876300"/>
              </a:xfrm>
              <a:prstGeom prst="flowChart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latin typeface="Sanseri"/>
                    <a:ea typeface="Calibri" panose="020F0502020204030204" pitchFamily="34" charset="0"/>
                    <a:cs typeface="Mangal" panose="02040503050203030202" pitchFamily="18" charset="0"/>
                  </a:rPr>
                  <a:t>Feature Extraction</a:t>
                </a:r>
                <a:endParaRPr lang="en-US" sz="1400" dirty="0">
                  <a:effectLst/>
                  <a:latin typeface="Sanseri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Sanserif"/>
                    <a:ea typeface="Calibri" panose="020F0502020204030204" pitchFamily="34" charset="0"/>
                    <a:cs typeface="Mangal" panose="02040503050203030202" pitchFamily="18" charset="0"/>
                  </a:rPr>
                  <a:t> </a:t>
                </a:r>
                <a:endParaRPr lang="en-US" sz="11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4848225" y="1676400"/>
                <a:ext cx="9525" cy="50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Hexagon 35"/>
              <p:cNvSpPr/>
              <p:nvPr/>
            </p:nvSpPr>
            <p:spPr>
              <a:xfrm>
                <a:off x="2228850" y="2381250"/>
                <a:ext cx="914400" cy="704850"/>
              </a:xfrm>
              <a:prstGeom prst="hexago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latin typeface="Sanserif"/>
                    <a:ea typeface="Calibri" panose="020F0502020204030204" pitchFamily="34" charset="0"/>
                    <a:cs typeface="Mangal" panose="02040503050203030202" pitchFamily="18" charset="0"/>
                  </a:rPr>
                  <a:t>Predict</a:t>
                </a:r>
                <a:endParaRPr lang="en-US" sz="14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86175" y="2228850"/>
              <a:ext cx="1571625" cy="1028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171825" y="2314575"/>
              <a:ext cx="1981200" cy="939800"/>
              <a:chOff x="0" y="0"/>
              <a:chExt cx="1981200" cy="939800"/>
            </a:xfrm>
          </p:grpSpPr>
          <p:sp>
            <p:nvSpPr>
              <p:cNvPr id="30" name="Text Box 2"/>
              <p:cNvSpPr txBox="1">
                <a:spLocks noChangeArrowheads="1"/>
              </p:cNvSpPr>
              <p:nvPr/>
            </p:nvSpPr>
            <p:spPr bwMode="auto">
              <a:xfrm>
                <a:off x="542925" y="0"/>
                <a:ext cx="1438275" cy="939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latin typeface="Sanserif"/>
                    <a:ea typeface="Calibri" panose="020F0502020204030204" pitchFamily="34" charset="0"/>
                    <a:cs typeface="Mangal" panose="02040503050203030202" pitchFamily="18" charset="0"/>
                  </a:rPr>
                  <a:t>Train the Model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latin typeface="Sanserif"/>
                    <a:ea typeface="Calibri" panose="020F0502020204030204" pitchFamily="34" charset="0"/>
                    <a:cs typeface="Mangal" panose="02040503050203030202" pitchFamily="18" charset="0"/>
                  </a:rPr>
                  <a:t>With logistic regression and Decision Classifier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0" y="4191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5406178" y="1495909"/>
            <a:ext cx="1654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600" b="1" dirty="0">
                <a:latin typeface="Sanserif"/>
                <a:ea typeface="Calibri" panose="020F0502020204030204" pitchFamily="34" charset="0"/>
                <a:cs typeface="Mangal" panose="02040503050203030202" pitchFamily="18" charset="0"/>
              </a:rPr>
              <a:t>Preprocessing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8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 b="1" dirty="0">
                <a:latin typeface="Sanserif"/>
                <a:ea typeface="+mn-ea"/>
                <a:cs typeface="+mn-cs"/>
              </a:rPr>
              <a:t>Work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anserif"/>
              </a:rPr>
              <a:t>Screen design of the project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2307660"/>
            <a:ext cx="941201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</a:t>
            </a:r>
            <a:r>
              <a:rPr lang="en-US" b="1" dirty="0" smtClean="0">
                <a:latin typeface="Sanserif"/>
              </a:rPr>
              <a:t>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147"/>
            <a:ext cx="9593014" cy="42487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nserif"/>
              </a:rPr>
              <a:t>Work Completed(cont..)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2" y="1870568"/>
            <a:ext cx="9697803" cy="43059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608C-81B1-42A2-B6B8-02629B4036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509</Words>
  <Application>Microsoft Office PowerPoint</Application>
  <PresentationFormat>Widescreen</PresentationFormat>
  <Paragraphs>90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Adobe Fan Heiti Std B</vt:lpstr>
      <vt:lpstr>Arial</vt:lpstr>
      <vt:lpstr>Calibri</vt:lpstr>
      <vt:lpstr>Calibri Light</vt:lpstr>
      <vt:lpstr>Freehand521 BT</vt:lpstr>
      <vt:lpstr>Mangal</vt:lpstr>
      <vt:lpstr>Sanseri</vt:lpstr>
      <vt:lpstr>Sanserif</vt:lpstr>
      <vt:lpstr>Times New Roman</vt:lpstr>
      <vt:lpstr>Office Theme</vt:lpstr>
      <vt:lpstr>Credit Card Fraud Detection</vt:lpstr>
      <vt:lpstr>Acknowledgement</vt:lpstr>
      <vt:lpstr>Table of Content</vt:lpstr>
      <vt:lpstr>Introduction</vt:lpstr>
      <vt:lpstr>Objectives </vt:lpstr>
      <vt:lpstr>System Flow </vt:lpstr>
      <vt:lpstr>Work Completed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Completed(cont..)</vt:lpstr>
      <vt:lpstr>Work to be completed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priya sharma</dc:creator>
  <cp:lastModifiedBy>dell</cp:lastModifiedBy>
  <cp:revision>54</cp:revision>
  <dcterms:created xsi:type="dcterms:W3CDTF">2021-09-24T11:36:48Z</dcterms:created>
  <dcterms:modified xsi:type="dcterms:W3CDTF">2021-10-30T11:09:41Z</dcterms:modified>
</cp:coreProperties>
</file>