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309" r:id="rId8"/>
    <p:sldId id="310" r:id="rId9"/>
    <p:sldId id="311" r:id="rId10"/>
    <p:sldId id="312" r:id="rId11"/>
    <p:sldId id="321" r:id="rId12"/>
    <p:sldId id="314" r:id="rId13"/>
    <p:sldId id="318" r:id="rId14"/>
    <p:sldId id="319" r:id="rId15"/>
    <p:sldId id="320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100" d="100"/>
          <a:sy n="100" d="100"/>
        </p:scale>
        <p:origin x="78" y="20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/>
              <a:t>Global Temperature Analysis: Understanding Climate Change Trends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0E006-67A7-E691-8A9B-EEB48F7051A5}"/>
              </a:ext>
            </a:extLst>
          </p:cNvPr>
          <p:cNvSpPr txBox="1"/>
          <p:nvPr/>
        </p:nvSpPr>
        <p:spPr>
          <a:xfrm>
            <a:off x="881743" y="4680857"/>
            <a:ext cx="10537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Based on work by Ryan Weeks, Sarah Yawn, and Lisa Hansen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C8F3-E0C2-FE8B-95A2-CCA97919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21209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49E5-9B6D-A3F3-27FB-4D6ED6BD07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435609"/>
            <a:ext cx="2816352" cy="44439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Confirmation of global warming trends with regional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Quantification of warming rates across different continents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Seasonal pattern changes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none" dirty="0"/>
              <a:t>Importance of dataset selection in climate analysis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7C4E3-0894-1093-CD45-1F2463606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BD2D77-A17A-732C-8169-B3456F38E9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91784" y="1567543"/>
            <a:ext cx="8053617" cy="444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883D-DDF0-55E8-7CDE-FE57EF7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EC229-9DE0-C021-7A8B-4F11F1705A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Contributions to climate science understanding</a:t>
            </a:r>
          </a:p>
          <a:p>
            <a:r>
              <a:rPr lang="en-US" sz="2400" dirty="0"/>
              <a:t>Policy implications for regional climate adaptation</a:t>
            </a:r>
          </a:p>
          <a:p>
            <a:r>
              <a:rPr lang="en-US" sz="2400" dirty="0"/>
              <a:t>Methodological insights for climate data analysis</a:t>
            </a:r>
          </a:p>
          <a:p>
            <a:r>
              <a:rPr lang="en-US" sz="2400" dirty="0"/>
              <a:t>Future research directions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F1031-0883-64E6-C93D-D59875145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2701-D265-3E37-8451-DE4250FD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CEC0-AA48-7A30-83CD-34EE0CB0EF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Summary of key insights</a:t>
            </a:r>
          </a:p>
          <a:p>
            <a:r>
              <a:rPr lang="en-US" sz="2400" dirty="0"/>
              <a:t>Limitations of current analysis</a:t>
            </a:r>
          </a:p>
          <a:p>
            <a:r>
              <a:rPr lang="en-US" sz="2400" dirty="0"/>
              <a:t>Recommendations for future research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92505-E4CE-1B15-8701-D5FA3FAE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9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sz="3200" dirty="0"/>
              <a:t>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38" y="555171"/>
            <a:ext cx="5641848" cy="3396343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sz="4800" b="1" dirty="0"/>
              <a:t>Project Overview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297772"/>
              </p:ext>
            </p:extLst>
          </p:nvPr>
        </p:nvGraphicFramePr>
        <p:xfrm>
          <a:off x="6869113" y="97972"/>
          <a:ext cx="4190999" cy="6675120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553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Comprehensive analysis of global temperature data</a:t>
                      </a:r>
                    </a:p>
                    <a:p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Focus on regional warming trends, seasonal patterns, and climate anomalies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Exploratory Data Analysis (EDA)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 engineering and data cleaning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regression modeling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series forecasting with ARIMA and Prophet models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772" y="1045029"/>
            <a:ext cx="5641848" cy="2057400"/>
          </a:xfrm>
        </p:spPr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E44A0-63AA-5DBC-7C65-A660D65CD134}"/>
              </a:ext>
            </a:extLst>
          </p:cNvPr>
          <p:cNvSpPr txBox="1"/>
          <p:nvPr/>
        </p:nvSpPr>
        <p:spPr>
          <a:xfrm>
            <a:off x="370114" y="957943"/>
            <a:ext cx="63463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Identify long-term temperature trends across different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seasonal patterns and climate anomalies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Forecast future temperature changes using predictive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Compare how dataset selection impacts climate 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</a:t>
            </a:r>
            <a:r>
              <a:rPr lang="en-US" sz="3200" dirty="0"/>
              <a:t> Analysis Findings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1"/>
            <a:ext cx="3429000" cy="4206605"/>
          </a:xfrm>
        </p:spPr>
        <p:txBody>
          <a:bodyPr>
            <a:normAutofit/>
          </a:bodyPr>
          <a:lstStyle/>
          <a:p>
            <a:r>
              <a:rPr lang="en-US" sz="2400" dirty="0"/>
              <a:t>Visualization of temperature anomalies over time</a:t>
            </a:r>
          </a:p>
          <a:p>
            <a:r>
              <a:rPr lang="en-US" sz="2400" dirty="0"/>
              <a:t>Rolling averages to identify trends</a:t>
            </a:r>
          </a:p>
          <a:p>
            <a:r>
              <a:rPr lang="en-US" sz="2400" dirty="0"/>
              <a:t>Regional temperature variation patterns</a:t>
            </a:r>
          </a:p>
          <a:p>
            <a:r>
              <a:rPr lang="en-US" sz="2400" dirty="0"/>
              <a:t>Seasonal comparisons across different time periods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EB39C4-5697-0929-34BB-25BC1037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88" y="1924050"/>
            <a:ext cx="7593221" cy="464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326571"/>
            <a:ext cx="10360152" cy="914400"/>
          </a:xfrm>
        </p:spPr>
        <p:txBody>
          <a:bodyPr/>
          <a:lstStyle/>
          <a:p>
            <a:r>
              <a:rPr lang="en-US" dirty="0"/>
              <a:t>Regional Warming Trends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2039112"/>
            <a:ext cx="3494314" cy="44923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Uneven warming rates across continents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Identification of regions experiencing accelerated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Comparative analysis of temperature changes by geography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C97547-3131-2F3E-3462-47A3023EB13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89715" y="1741714"/>
            <a:ext cx="7433022" cy="4208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Regression Analysis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08371" y="2039112"/>
            <a:ext cx="4173040" cy="39044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Modeling temperature anomalies as a function of time and geography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Formula: Anomaly ~ Year + Continent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coefficients and their interpretation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Statistical significance of findings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99F25-F329-57E2-C695-6A226104DC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Time Series Forecast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800" dirty="0"/>
              <a:t>ARIMA</a:t>
            </a:r>
          </a:p>
          <a:p>
            <a:endParaRPr lang="en-US" dirty="0"/>
          </a:p>
          <a:p>
            <a:r>
              <a:rPr lang="en-US" sz="2400" dirty="0"/>
              <a:t>Autoregressive Integrated Moving Average modeling approach</a:t>
            </a:r>
          </a:p>
          <a:p>
            <a:r>
              <a:rPr lang="en-US" sz="2400" dirty="0"/>
              <a:t>Parameter selection and model validation</a:t>
            </a:r>
          </a:p>
          <a:p>
            <a:r>
              <a:rPr lang="en-US" sz="2400" dirty="0"/>
              <a:t>Forecast results and confidence intervals</a:t>
            </a:r>
          </a:p>
          <a:p>
            <a:r>
              <a:rPr lang="en-US" sz="2400" dirty="0"/>
              <a:t>Limitations of ARIMA for climate forecasting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05161-5A2B-15A7-F7B5-574BB3BC196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ctr"/>
            <a:r>
              <a:rPr lang="en-US" sz="2800" dirty="0"/>
              <a:t>Prophet</a:t>
            </a:r>
          </a:p>
          <a:p>
            <a:endParaRPr lang="en-US" dirty="0"/>
          </a:p>
          <a:p>
            <a:r>
              <a:rPr lang="en-US" sz="2400" dirty="0"/>
              <a:t>Facebook's Prophet model implementation</a:t>
            </a:r>
          </a:p>
          <a:p>
            <a:r>
              <a:rPr lang="en-US" sz="2400" dirty="0"/>
              <a:t>Handling of seasonality and trend components</a:t>
            </a:r>
          </a:p>
          <a:p>
            <a:r>
              <a:rPr lang="en-US" sz="2400" dirty="0"/>
              <a:t>Forecast trajectories under current trends</a:t>
            </a:r>
          </a:p>
          <a:p>
            <a:r>
              <a:rPr lang="en-US" sz="2400" dirty="0"/>
              <a:t>Comparison with ARIMA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EAA8-5C16-2EF7-2C62-F2F54770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84E7D9-CEBE-2301-A862-F627D33C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343"/>
            <a:ext cx="12192000" cy="58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Important Dataset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Impact of historical record quality on 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Comparison between full dataset and post-1850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Differences in trend detection and forecast outcomes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/>
              <a:t>Implications for climate research methodology</a:t>
            </a:r>
          </a:p>
        </p:txBody>
      </p:sp>
      <p:pic>
        <p:nvPicPr>
          <p:cNvPr id="6" name="Content Placeholder 5" descr="A graph showing the average temperature&#10;&#10;AI-generated content may be incorrect.">
            <a:extLst>
              <a:ext uri="{FF2B5EF4-FFF2-40B4-BE49-F238E27FC236}">
                <a16:creationId xmlns:a16="http://schemas.microsoft.com/office/drawing/2014/main" id="{B48E935F-5B35-FDB1-C09F-C181FCF695A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r="15438" b="-1"/>
          <a:stretch>
            <a:fillRect/>
          </a:stretch>
        </p:blipFill>
        <p:spPr>
          <a:xfrm>
            <a:off x="4743451" y="2039112"/>
            <a:ext cx="6537960" cy="390448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{2B7D7323-4484-41A1-BD96-75CFAB27D641}TF1ed9553b-00c4-4092-846a-c8f7f2908f3beecd942f_win32-8e33096c3cfc</Template>
  <TotalTime>1644</TotalTime>
  <Words>328</Words>
  <Application>Microsoft Office PowerPoint</Application>
  <PresentationFormat>Widescreen</PresentationFormat>
  <Paragraphs>84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Global Temperature Analysis: Understanding Climate Change Trends</vt:lpstr>
      <vt:lpstr> Project Overview</vt:lpstr>
      <vt:lpstr>Research Objectives</vt:lpstr>
      <vt:lpstr>Exploratory Analysis Findings</vt:lpstr>
      <vt:lpstr>Regional Warming Trends</vt:lpstr>
      <vt:lpstr>Regression Analysis</vt:lpstr>
      <vt:lpstr>Time Series Forecast</vt:lpstr>
      <vt:lpstr>PowerPoint Presentation</vt:lpstr>
      <vt:lpstr>Important Dataset Exclusion</vt:lpstr>
      <vt:lpstr>Key Findings</vt:lpstr>
      <vt:lpstr>Implications and Applications</vt:lpstr>
      <vt:lpstr>In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Yawn</dc:creator>
  <cp:lastModifiedBy>Sarah Yawn</cp:lastModifiedBy>
  <cp:revision>7</cp:revision>
  <dcterms:created xsi:type="dcterms:W3CDTF">2025-10-01T18:40:59Z</dcterms:created>
  <dcterms:modified xsi:type="dcterms:W3CDTF">2025-10-02T22:05:04Z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