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notesSlides/notesSlide12.xml" ContentType="application/vnd.openxmlformats-officedocument.presentationml.notesSlide+xml"/>
  <Override PartName="/ppt/ink/ink13.xml" ContentType="application/inkml+xml"/>
  <Override PartName="/ppt/notesSlides/notesSlide13.xml" ContentType="application/vnd.openxmlformats-officedocument.presentationml.notesSlide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notesSlides/notesSlide15.xml" ContentType="application/vnd.openxmlformats-officedocument.presentationml.notesSlide+xml"/>
  <Override PartName="/ppt/ink/ink16.xml" ContentType="application/inkml+xml"/>
  <Override PartName="/ppt/notesSlides/notesSlide16.xml" ContentType="application/vnd.openxmlformats-officedocument.presentationml.notesSlide+xml"/>
  <Override PartName="/ppt/ink/ink17.xml" ContentType="application/inkml+xml"/>
  <Override PartName="/ppt/notesSlides/notesSlide17.xml" ContentType="application/vnd.openxmlformats-officedocument.presentationml.notesSlide+xml"/>
  <Override PartName="/ppt/ink/ink18.xml" ContentType="application/inkml+xml"/>
  <Override PartName="/ppt/notesSlides/notesSlide18.xml" ContentType="application/vnd.openxmlformats-officedocument.presentationml.notesSlide+xml"/>
  <Override PartName="/ppt/ink/ink19.xml" ContentType="application/inkml+xml"/>
  <Override PartName="/ppt/notesSlides/notesSlide19.xml" ContentType="application/vnd.openxmlformats-officedocument.presentationml.notesSlide+xml"/>
  <Override PartName="/ppt/ink/ink20.xml" ContentType="application/inkml+xml"/>
  <Override PartName="/ppt/notesSlides/notesSlide20.xml" ContentType="application/vnd.openxmlformats-officedocument.presentationml.notesSlide+xml"/>
  <Override PartName="/ppt/ink/ink21.xml" ContentType="application/inkml+xml"/>
  <Override PartName="/ppt/notesSlides/notesSlide21.xml" ContentType="application/vnd.openxmlformats-officedocument.presentationml.notesSlide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2" r:id="rId5"/>
    <p:sldId id="290" r:id="rId6"/>
    <p:sldId id="292" r:id="rId7"/>
    <p:sldId id="293" r:id="rId8"/>
    <p:sldId id="294" r:id="rId9"/>
    <p:sldId id="306" r:id="rId10"/>
    <p:sldId id="307" r:id="rId11"/>
    <p:sldId id="308" r:id="rId12"/>
    <p:sldId id="291" r:id="rId13"/>
    <p:sldId id="296" r:id="rId14"/>
    <p:sldId id="297" r:id="rId15"/>
    <p:sldId id="298" r:id="rId16"/>
    <p:sldId id="309" r:id="rId17"/>
    <p:sldId id="299" r:id="rId18"/>
    <p:sldId id="300" r:id="rId19"/>
    <p:sldId id="301" r:id="rId20"/>
    <p:sldId id="302" r:id="rId21"/>
    <p:sldId id="303" r:id="rId22"/>
    <p:sldId id="295" r:id="rId23"/>
    <p:sldId id="304" r:id="rId24"/>
    <p:sldId id="305" r:id="rId2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C166E-5E1B-4F12-B673-671F65DC4E06}" v="6" dt="2024-06-28T18:30:02.367"/>
  </p1510:revLst>
</p1510:revInfo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Harazin" userId="0bebc8272bf3707b" providerId="LiveId" clId="{5CDC166E-5E1B-4F12-B673-671F65DC4E06}"/>
    <pc:docChg chg="custSel addSld modSld sldOrd">
      <pc:chgData name="Lucas Harazin" userId="0bebc8272bf3707b" providerId="LiveId" clId="{5CDC166E-5E1B-4F12-B673-671F65DC4E06}" dt="2024-06-28T18:30:02.367" v="88"/>
      <pc:docMkLst>
        <pc:docMk/>
      </pc:docMkLst>
      <pc:sldChg chg="addSp delSp modSp add mod ord modAnim">
        <pc:chgData name="Lucas Harazin" userId="0bebc8272bf3707b" providerId="LiveId" clId="{5CDC166E-5E1B-4F12-B673-671F65DC4E06}" dt="2024-06-28T18:30:02.367" v="88"/>
        <pc:sldMkLst>
          <pc:docMk/>
          <pc:sldMk cId="2442479917" sldId="309"/>
        </pc:sldMkLst>
        <pc:spChg chg="mod">
          <ac:chgData name="Lucas Harazin" userId="0bebc8272bf3707b" providerId="LiveId" clId="{5CDC166E-5E1B-4F12-B673-671F65DC4E06}" dt="2024-06-28T18:27:31.688" v="31" actId="20577"/>
          <ac:spMkLst>
            <pc:docMk/>
            <pc:sldMk cId="2442479917" sldId="309"/>
            <ac:spMk id="2" creationId="{3560F281-4FF6-4617-A809-AC9C15ECF18A}"/>
          </ac:spMkLst>
        </pc:spChg>
        <pc:spChg chg="mod">
          <ac:chgData name="Lucas Harazin" userId="0bebc8272bf3707b" providerId="LiveId" clId="{5CDC166E-5E1B-4F12-B673-671F65DC4E06}" dt="2024-06-28T18:29:34.901" v="81" actId="20577"/>
          <ac:spMkLst>
            <pc:docMk/>
            <pc:sldMk cId="2442479917" sldId="309"/>
            <ac:spMk id="4" creationId="{D355C61F-C8F1-4977-8E1F-F16C0D9EA88C}"/>
          </ac:spMkLst>
        </pc:spChg>
        <pc:picChg chg="del">
          <ac:chgData name="Lucas Harazin" userId="0bebc8272bf3707b" providerId="LiveId" clId="{5CDC166E-5E1B-4F12-B673-671F65DC4E06}" dt="2024-06-28T18:28:46.063" v="68" actId="478"/>
          <ac:picMkLst>
            <pc:docMk/>
            <pc:sldMk cId="2442479917" sldId="309"/>
            <ac:picMk id="7" creationId="{00003010-A04C-1830-262C-EBF04C701975}"/>
          </ac:picMkLst>
        </pc:picChg>
        <pc:picChg chg="add mod">
          <ac:chgData name="Lucas Harazin" userId="0bebc8272bf3707b" providerId="LiveId" clId="{5CDC166E-5E1B-4F12-B673-671F65DC4E06}" dt="2024-06-28T18:28:57.117" v="70" actId="1076"/>
          <ac:picMkLst>
            <pc:docMk/>
            <pc:sldMk cId="2442479917" sldId="309"/>
            <ac:picMk id="8" creationId="{07728FC2-7E60-270E-09AB-68294F108C54}"/>
          </ac:picMkLst>
        </pc:picChg>
        <pc:picChg chg="add mod">
          <ac:chgData name="Lucas Harazin" userId="0bebc8272bf3707b" providerId="LiveId" clId="{5CDC166E-5E1B-4F12-B673-671F65DC4E06}" dt="2024-06-28T18:29:40.242" v="83" actId="1076"/>
          <ac:picMkLst>
            <pc:docMk/>
            <pc:sldMk cId="2442479917" sldId="309"/>
            <ac:picMk id="11" creationId="{B43C0003-6ABC-5A17-216E-DDB805E3654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28/06/2024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03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1817 237 24575,'1'16'0,"1"1"0,0-1 0,1 0 0,1 0 0,0 0 0,1-1 0,0 1 0,2-1 0,0 0 0,0-1 0,2 0 0,0 0 0,0 0 0,1-1 0,1-1 0,0 0 0,0 0 0,2-1 0,25 18 0,-32-26 0,0 0 0,0 0 0,1-1 0,-1 0 0,1 0 0,-1 0 0,1-1 0,0 0 0,-1 0 0,1-1 0,0 0 0,-1 0 0,1-1 0,0 1 0,0-1 0,-1-1 0,1 1 0,-1-1 0,1-1 0,-1 1 0,0-1 0,0 0 0,0 0 0,0-1 0,9-8 0,11-8 0,-1-2 0,-1 0 0,42-52 0,-55 60 0,269-339 0,-280 351 0,1 1 0,-1 0 0,1 0 0,0 0 0,-1 0 0,1 0 0,0 0 0,0 0 0,0 0 0,0 0 0,0 1 0,0-1 0,0 0 0,0 0 0,0 1 0,0-1 0,0 1 0,2-1 0,-2 1 0,-1 0 0,1 1 0,-1-1 0,1 1 0,-1-1 0,1 1 0,-1-1 0,0 0 0,1 1 0,-1 0 0,0-1 0,1 1 0,-1-1 0,0 1 0,1-1 0,-1 1 0,0 0 0,0-1 0,0 1 0,0 0 0,0-1 0,0 1 0,0-1 0,0 1 0,0 1 0,-3 62 0,1-48 0,-2 36 0,1-29 0,1 1 0,1 0 0,1 0 0,1 0 0,8 45 0,-3-53 0,1 0 0,0-1 0,1 1 0,17 22 0,10 22 0,-25-41 0,-2 1 0,0 0 0,-1 0 0,-1 1 0,-1 0 0,-1 0 0,2 40 0,-3-43 0,0-1 0,1 0 0,1 0 0,0 0 0,1 0 0,1-1 0,0 0 0,2 0 0,0-1 0,0 0 0,15 17 0,-23-30 0,0-1 0,0 0 0,-1 0 0,1 0 0,0 0 0,0 0 0,0 0 0,0-1 0,0 1 0,0 0 0,1 0 0,-1-1 0,0 1 0,0-1 0,0 1 0,1-1 0,-1 1 0,3-1 0,-3 0 0,0 0 0,0 0 0,-1 0 0,1-1 0,0 1 0,0-1 0,0 1 0,0 0 0,0-1 0,-1 0 0,1 1 0,0-1 0,0 1 0,-1-1 0,1 0 0,-1 1 0,1-1 0,0 0 0,-1 0 0,1-1 0,4-7 0,-2 0 0,1 0 0,-1-1 0,3-12 0,0-3 0,19-35 0,-11 28 0,15-57 0,-25 76 0,-2 0 0,0-1 0,-1 0 0,0 1 0,-1-1 0,0 0 0,-5-23 0,-8-49 0,8 46 0,-2-1 0,-1 2 0,-17-49 0,10 52 0,-11-34 0,33 90 0,0-1 0,2 1 0,20 33 0,-14-27 0,-1 1 0,19 49 0,-28-54 0,-1-1 0,2 31 0,-3-30 0,-1-14 0,1-11 0,3-28 0,2-46 0,-6 38 0,-1 3 0,1-1 0,1 1 0,3-1 0,13-49 0,-2 38 0,-14 43 0,-9 34 0,1-9 0,-8 29 0,3 0 0,-7 74 0,17-108 0,-1 1 0,2 0 0,0 0 0,1-1 0,0 1 0,2-1 0,0 1 0,0-1 0,1 0 0,1-1 0,1 1 0,10 17 0,-12-25 0,6 9 0,-1 1 0,0 0 0,-2 0 0,0 0 0,8 27 0,-9-24 0,0 0 0,2-1 0,14 26 0,-13-27 0,-1 1 0,0 0 0,7 25 0,-15-43 0,-1 0 0,1 1 0,-1-1 0,0 0 0,0 1 0,1-1 0,-1 1 0,0-1 0,0 1 0,0-1 0,-1 0 0,1 1 0,0-1 0,0 1 0,-1-1 0,1 0 0,-1 1 0,0 1 0,0-2 0,0 0 0,0 0 0,0-1 0,0 1 0,0-1 0,1 1 0,-1-1 0,0 1 0,0-1 0,0 1 0,0-1 0,0 0 0,0 0 0,-1 0 0,1 1 0,0-1 0,0 0 0,0 0 0,-2-1 0,-7 0 0,0-1 0,0-1 0,-1 0 0,-12-6 0,0 1 0,-54-15 0,43 11 0,0 2 0,-1 1 0,0 2 0,0 1 0,-59-1 0,-523 10 0,377-4 0,207 3 0,1 2 0,-1 1 0,1 1 0,-42 14 0,42-10 0,0-2 0,-1-1 0,0-1 0,-34 0 0,10-3 0,-94 18 0,98-11 0,-107 4 0,-32-12 0,-260-6 0,448 4 0,0 0 0,0 0 0,0-1 0,1 1 0,-1-1 0,0 0 0,0 0 0,1 0 0,-1-1 0,1 1 0,-1-1 0,1 0 0,-1 0 0,1 0 0,0 0 0,0 0 0,0-1 0,0 0 0,-4-5 0,3 1 0,0-1 0,0 0 0,1 0 0,0 0 0,0-1 0,-2-15 0,0 2 0,4 19 0,0-1 0,0 1 0,0 0 0,0-1 0,0 1 0,-1 0 0,1 0 0,-1 0 0,0 0 0,0 0 0,0 1 0,-1-1 0,1 1 0,-1-1 0,1 1 0,-1 0 0,0 0 0,0 0 0,1 0 0,-5-2 0,-2 1 0,1 1 0,-1 0 0,0 0 0,0 0 0,-18 1 0,18 0 0,0 1 0,0-1 0,0-1 0,0 1 0,0-2 0,0 1 0,-11-6 0,18 8 0,0-1 0,0 0 0,0 0 0,0-1 0,0 1 0,0 0 0,0-1 0,0 1 0,1-1 0,-1 0 0,1 1 0,-1-1 0,1 0 0,-1 0 0,1 0 0,0 0 0,0 0 0,0 0 0,0 0 0,1-1 0,-1 1 0,0 0 0,1 0 0,0-1 0,-1 1 0,1 0 0,0-1 0,0 1 0,0 0 0,1 0 0,-1-1 0,1 1 0,-1 0 0,1 0 0,0-1 0,-1 1 0,1 0 0,0 0 0,0 0 0,1 0 0,-1 0 0,0 0 0,3-2 0,2-4 0,0 0 0,1 0 0,1 1 0,-1 0 0,1 0 0,0 1 0,1-1 0,12-5 0,7-2 0,1 2 0,1 1 0,52-12 0,100-10 0,-19 4 0,-80 9 0,167-16 0,-120 33 0,101-8 0,-74 0 0,166 10 0,-137 3 0,-44-2 0,-142 0 0,1 0 0,-1 0 0,1 0 0,-1 0 0,1 0 0,-1 0 0,1 0 0,-1 0 0,1 0 0,-1 0 0,1 0 0,-1 0 0,1 0 0,-1-1 0,1 1 0,-1 0 0,0 0 0,1 0 0,-1-1 0,1 1 0,-1 0 0,1 0 0,-1-1 0,0 1 0,1-1 0,-1 1 0,0 0 0,0-1 0,1 0 0,-12-8 0,-26-4 0,-254-37 0,150 20 0,-1 6 0,-195-9 0,114 23 0,-251-7 0,352 23 16,-174 30-1,114-10-1411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48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24575,'0'-4'0,"4"-5"0,10-2 0,6 2 0,8 2 0,3 2 0,1-2 0,3 0 0,-5-2 0,-3-1 0,-2 3 0,-6-3 0,-1 1 0,-5 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51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2220 240 24575,'-324'25'0,"45"-1"0,-132-25 0,595 4 0,-34 0 0,181-19 0,-321 15 0,-1-1 0,1 0 0,-1 0 0,13-6 0,-22 8 0,0 0 0,1 0 0,-1 0 0,0 0 0,0 0 0,1 0 0,-1 0 0,0 0 0,0 0 0,1 0 0,-1 0 0,0 0 0,0 0 0,1-1 0,-1 1 0,0 0 0,0 0 0,0 0 0,1 0 0,-1-1 0,0 1 0,0 0 0,0 0 0,0 0 0,0-1 0,1 1 0,-1 0 0,0 0 0,0-1 0,0 1 0,0 0 0,0 0 0,0-1 0,0 1 0,0 0 0,0 0 0,0-1 0,0 1 0,0 0 0,0 0 0,0-1 0,0 1 0,0 0 0,0 0 0,0-1 0,0 1 0,0 0 0,-1 0 0,1 0 0,0-1 0,-31-7 0,-74 1 0,-120 6 0,28 2 0,188-1 0,1 0 0,-1-1 0,1-1 0,-14-2 0,22 4 0,-1-1 0,0 1 0,1 0 0,-1 0 0,1 0 0,-1-1 0,1 1 0,-1 0 0,1-1 0,-1 1 0,1 0 0,-1-1 0,1 1 0,-1-1 0,1 1 0,-1-1 0,1 1 0,0-1 0,-1 1 0,1-1 0,0 1 0,0-1 0,-1 1 0,1-1 0,0 0 0,0 1 0,0-2 0,0 1 0,1-1 0,-1 1 0,1-1 0,0 1 0,0 0 0,0-1 0,0 1 0,0 0 0,0 0 0,0-1 0,0 1 0,0 0 0,0 0 0,1 0 0,-1 0 0,3 0 0,21-15 0,1 2 0,1 0 0,0 2 0,0 1 0,31-7 0,149-30 0,-177 41 0,-18 4 0,0 0 0,0 1 0,0 0 0,1 0 0,-1 2 0,0-1 0,20 3 0,-64 13 0,-38-2 0,0-3 0,-1-3 0,0-3 0,1-3 0,-90-11 0,149 10 0,0-1 0,0 0 0,0-1 0,1 0 0,-1-1 0,1 0 0,-1-1 0,-12-6 0,22 10 0,1 0 0,0 0 0,-1-1 0,1 1 0,0 0 0,-1 0 0,1-1 0,0 1 0,-1 0 0,1 0 0,0-1 0,0 1 0,0 0 0,-1-1 0,1 1 0,0 0 0,0-1 0,0 1 0,-1 0 0,1-1 0,0 1 0,0 0 0,0-1 0,0 1 0,0-1 0,0 1 0,0 0 0,0-1 0,0 1 0,0-1 0,0 1 0,0 0 0,0-1 0,0 1 0,1 0 0,-1-1 0,0 1 0,0-1 0,0 1 0,1-1 0,17-11 0,24-3 0,-18 9 0,1 1 0,0 2 0,42-2 0,-66 5 0,0 0 0,-1 0 0,1 0 0,0 0 0,-1 0 0,1 0 0,0 0 0,-1 0 0,1 0 0,0 0 0,-1 0 0,1 0 0,0 0 0,-1 0 0,1 1 0,-1-1 0,1 0 0,0 0 0,-1 1 0,1-1 0,-1 0 0,1 1 0,-1-1 0,1 1 0,-1-1 0,1 1 0,0 0 0,-20 9 0,-81 9 0,34-8 0,40-3 0,26-8 0,0 0 0,-1 1 0,1-1 0,0 0 0,0 0 0,0 0 0,0 0 0,0 0 0,0 1 0,0-1 0,0 0 0,0 0 0,0 0 0,0 0 0,0 1 0,0-1 0,0 0 0,0 0 0,0 0 0,0 0 0,0 1 0,0-1 0,0 0 0,0 0 0,0 0 0,0 0 0,0 1 0,0-1 0,0 0 0,0 0 0,0 0 0,0 0 0,0 0 0,1 1 0,-1-1 0,0 0 0,0 0 0,0 0 0,0 0 0,0 0 0,0 0 0,1 0 0,-1 1 0,0-1 0,0 0 0,0 0 0,0 0 0,1 0 0,-1 0 0,0 0 0,0 0 0,0 0 0,0 0 0,1 0 0,-1 0 0,0 0 0,0 0 0,0 0 0,1 0 0,50 7 0,18-5 0,-41-2 0,-1 1 0,1 1 0,42 9 0,-68-10 0,1-1 0,-1 1 0,1 0 0,-1 0 0,0 0 0,0 0 0,0 0 0,0 0 0,1 1 0,-2-1 0,1 0 0,0 1 0,0 0 0,0-1 0,2 4 0,-4-3 0,1-1 0,-1 1 0,0-1 0,0 1 0,0-1 0,0 1 0,0-1 0,0 1 0,0-1 0,0 1 0,0-1 0,-1 1 0,1-1 0,0 1 0,-1-1 0,0 0 0,1 1 0,-1-1 0,0 1 0,0-1 0,1 0 0,-1 0 0,0 0 0,0 1 0,0-1 0,-1 0 0,0 1 0,-16 13 0,0-1 0,-1-1 0,0 0 0,-2-2 0,1 0 0,-42 15 0,52-22 0,-518 198 0,509-195 0,-30 9 0,48-15 0,-1-1 0,0 0 0,1 1 0,-1-1 0,1 0 0,-1 0 0,0 0 0,1 0 0,-1-1 0,0 1 0,1 0 0,-1 0 0,0-1 0,1 1 0,-1-1 0,1 0 0,-1 1 0,1-1 0,-1 0 0,1 0 0,0 0 0,-1 0 0,0-2 0,-8-7 0,0 0 0,0 1 0,0 0 0,-1 1 0,-1 0 0,1 1 0,-1 0 0,-1 0 0,1 2 0,-1-1 0,0 2 0,0 0 0,-1 0 0,1 1 0,-1 1 0,-19-1 0,-22 0 0,0 2 0,-95 13 0,107-8 0,25-2 0,3 0 0,0-1 0,0 0 0,0-1 0,1 0 0,-24-4 0,36 3 0,0 1 0,-1-1 0,1 0 0,0 0 0,-1 0 0,1 0 0,0 0 0,0 0 0,0-1 0,0 1 0,0-1 0,0 1 0,0-1 0,1 0 0,-1 1 0,0-1 0,1 0 0,0 0 0,-1-1 0,1 1 0,0 0 0,0 0 0,0 0 0,0-1 0,1 1 0,-1 0 0,1-1 0,-1 1 0,1-1 0,0 1 0,0-1 0,0 1 0,0 0 0,0-1 0,1 1 0,-1-1 0,1 1 0,-1 0 0,1-1 0,1-1 0,4-24-227,2 1-1,1 0 1,1 0-1,1 1 1,21-37-1,-19 44-6598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28/06/2024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13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771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98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91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9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158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346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498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39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77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428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412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46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37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31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23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37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2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08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8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customXml" Target="../ink/ink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8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9.xml"/><Relationship Id="rId11" Type="http://schemas.openxmlformats.org/officeDocument/2006/relationships/image" Target="../media/image3.jp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" r="33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355" y="3429000"/>
            <a:ext cx="7079797" cy="10972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000" kern="100" spc="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Optimización de los PESOS de la cartera global mediante inteligencia artificial y análisis macroeconómico</a:t>
            </a:r>
            <a:br>
              <a:rPr lang="es-ES" sz="2000" kern="100" spc="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000" kern="100" spc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2674" y="2649703"/>
            <a:ext cx="3401478" cy="372382"/>
          </a:xfrm>
        </p:spPr>
        <p:txBody>
          <a:bodyPr rtlCol="0"/>
          <a:lstStyle/>
          <a:p>
            <a:pPr rtl="0"/>
            <a:r>
              <a:rPr lang="en-GB" dirty="0"/>
              <a:t>Lukasz Tadeusz Harazin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994355" y="1697529"/>
            <a:ext cx="2708965" cy="25224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rtl="0">
              <a:lnSpc>
                <a:spcPts val="1400"/>
              </a:lnSpc>
            </a:pPr>
            <a:r>
              <a:rPr lang="es-ES" sz="2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Trabajo</a:t>
            </a:r>
            <a:r>
              <a:rPr lang="en-GB" sz="2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Fin del M</a:t>
            </a:r>
            <a:r>
              <a:rPr lang="es-ES" sz="2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áster</a:t>
            </a:r>
            <a:endParaRPr lang="en-GB" sz="24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2" name="Picture 1" descr="A logo with blue and grey letters&#10;&#10;Description automatically generated">
            <a:extLst>
              <a:ext uri="{FF2B5EF4-FFF2-40B4-BE49-F238E27FC236}">
                <a16:creationId xmlns:a16="http://schemas.microsoft.com/office/drawing/2014/main" id="{C9674EE2-E33F-A2B5-B7CD-518CC21F1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977" y="514540"/>
            <a:ext cx="2162175" cy="101917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300F4E4-02F4-7174-091F-B6E62988BFDB}"/>
              </a:ext>
            </a:extLst>
          </p:cNvPr>
          <p:cNvSpPr txBox="1">
            <a:spLocks/>
          </p:cNvSpPr>
          <p:nvPr/>
        </p:nvSpPr>
        <p:spPr>
          <a:xfrm>
            <a:off x="994355" y="4933194"/>
            <a:ext cx="7079797" cy="80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kern="100" spc="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sz="1600" kern="100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Anteriormente</a:t>
            </a:r>
            <a:r>
              <a:rPr lang="en-GB" sz="1600" kern="100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600" kern="100" spc="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Rebalanceador de países por ciclos económicos</a:t>
            </a:r>
            <a:r>
              <a:rPr lang="es-ES" sz="2000" kern="100" spc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GB" sz="2000" kern="100" spc="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PRE-procesamiento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5152509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Varios pasos para preparar los inputs: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Relleno de valores faltantes con valores medias de 5 países más correlacionados.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 de datos disponibles en las fechas de rebalanceo.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Normalización de datos.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Varios tipos de inputs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indicadores por separado, indicador compuesto fijo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componentes principales con PCA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División de datos: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01/1999 – 12/1999 –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reservado para primeros rebalanceos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01/2000 – 09/2016 –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entrenamiento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10/2016 – 02/2019 –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validación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03/2019 – 12/2023 – backtesting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10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5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Valores objetivos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268870" cy="4852269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Cartera optima de Max-Sharpe para el siguiente periodo.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Calculado con la librería CVXPY de optimización cuadrática con restricciones.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11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0003010-A04C-1830-262C-EBF04C701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837" y="2816721"/>
            <a:ext cx="4622405" cy="31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Modelo 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4009509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simple red neuronal con una capa densa.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 (288, 6, 162) -&gt; </a:t>
            </a: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s-E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24 años * 12 meses, </a:t>
            </a: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s-E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meses, </a:t>
            </a: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 países </a:t>
            </a:r>
            <a:r>
              <a:rPr lang="en-GB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6 </a:t>
            </a:r>
            <a:r>
              <a:rPr lang="es-E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indicadores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 (288, 27)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Activación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Softmax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12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88CAC807-A0F9-D8AD-D044-920DB686D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31975"/>
            <a:ext cx="1625796" cy="33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Features y Targets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268870" cy="4852269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 del valor x del conjunto 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(288, 6, 162)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 del valor y del conjunto 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(288, 27)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13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7728FC2-7E60-270E-09AB-68294F108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120" y="2022018"/>
            <a:ext cx="7697274" cy="1991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3C0003-6ABC-5A17-216E-DDB805E36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20" y="4695308"/>
            <a:ext cx="71542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7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Modelos con redes Neuronales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4448421"/>
          </a:xfrm>
        </p:spPr>
        <p:txBody>
          <a:bodyPr rtlCol="0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 de 20 modelos con redes neuronales han sido desarrollados.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Comparación de varios inputs.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Comparación de varios outputs.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Otras arquitecturas de redes: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Redes convolucionales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Redes recurrentes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Bidireccionales</a:t>
            </a:r>
          </a:p>
          <a:p>
            <a:pPr marL="2667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14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09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Modelos de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2674485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 más simples para pocos datos disponibles.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 Boosting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to Rate – otro enfoque utilizando un ranking de países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15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5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Ajuste de hiperparámetros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2473317"/>
          </a:xfrm>
        </p:spPr>
        <p:txBody>
          <a:bodyPr rtlCol="0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tres modelos más prometedores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Selección del número de meses para cada modelo con validación cruzada.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 Tuning para modelos de redes densas y convolucionales.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Search  con validación cruzada para el Random Forest.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16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13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Resultados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4983391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Métricas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backtesting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17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E8BA33F-62A8-7C0D-D226-C75168681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05" y="1411795"/>
            <a:ext cx="8044308" cy="263360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DA94C7-8345-07EA-0667-5394CDF29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44231"/>
              </p:ext>
            </p:extLst>
          </p:nvPr>
        </p:nvGraphicFramePr>
        <p:xfrm>
          <a:off x="812468" y="4811463"/>
          <a:ext cx="7790690" cy="1086604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278067">
                  <a:extLst>
                    <a:ext uri="{9D8B030D-6E8A-4147-A177-3AD203B41FA5}">
                      <a16:colId xmlns:a16="http://schemas.microsoft.com/office/drawing/2014/main" val="2735314733"/>
                    </a:ext>
                  </a:extLst>
                </a:gridCol>
                <a:gridCol w="679372">
                  <a:extLst>
                    <a:ext uri="{9D8B030D-6E8A-4147-A177-3AD203B41FA5}">
                      <a16:colId xmlns:a16="http://schemas.microsoft.com/office/drawing/2014/main" val="1032045991"/>
                    </a:ext>
                  </a:extLst>
                </a:gridCol>
                <a:gridCol w="749007">
                  <a:extLst>
                    <a:ext uri="{9D8B030D-6E8A-4147-A177-3AD203B41FA5}">
                      <a16:colId xmlns:a16="http://schemas.microsoft.com/office/drawing/2014/main" val="2579347701"/>
                    </a:ext>
                  </a:extLst>
                </a:gridCol>
                <a:gridCol w="659839">
                  <a:extLst>
                    <a:ext uri="{9D8B030D-6E8A-4147-A177-3AD203B41FA5}">
                      <a16:colId xmlns:a16="http://schemas.microsoft.com/office/drawing/2014/main" val="234247307"/>
                    </a:ext>
                  </a:extLst>
                </a:gridCol>
                <a:gridCol w="722682">
                  <a:extLst>
                    <a:ext uri="{9D8B030D-6E8A-4147-A177-3AD203B41FA5}">
                      <a16:colId xmlns:a16="http://schemas.microsoft.com/office/drawing/2014/main" val="1286102339"/>
                    </a:ext>
                  </a:extLst>
                </a:gridCol>
                <a:gridCol w="968104">
                  <a:extLst>
                    <a:ext uri="{9D8B030D-6E8A-4147-A177-3AD203B41FA5}">
                      <a16:colId xmlns:a16="http://schemas.microsoft.com/office/drawing/2014/main" val="3305899953"/>
                    </a:ext>
                  </a:extLst>
                </a:gridCol>
                <a:gridCol w="1083596">
                  <a:extLst>
                    <a:ext uri="{9D8B030D-6E8A-4147-A177-3AD203B41FA5}">
                      <a16:colId xmlns:a16="http://schemas.microsoft.com/office/drawing/2014/main" val="2413316562"/>
                    </a:ext>
                  </a:extLst>
                </a:gridCol>
                <a:gridCol w="671613">
                  <a:extLst>
                    <a:ext uri="{9D8B030D-6E8A-4147-A177-3AD203B41FA5}">
                      <a16:colId xmlns:a16="http://schemas.microsoft.com/office/drawing/2014/main" val="4284106754"/>
                    </a:ext>
                  </a:extLst>
                </a:gridCol>
                <a:gridCol w="978410">
                  <a:extLst>
                    <a:ext uri="{9D8B030D-6E8A-4147-A177-3AD203B41FA5}">
                      <a16:colId xmlns:a16="http://schemas.microsoft.com/office/drawing/2014/main" val="3534444784"/>
                    </a:ext>
                  </a:extLst>
                </a:gridCol>
              </a:tblGrid>
              <a:tr h="407830">
                <a:tc>
                  <a:txBody>
                    <a:bodyPr/>
                    <a:lstStyle/>
                    <a:p>
                      <a:endParaRPr lang="en-GB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Annual Returns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Annual Volatility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Sharpe Ratio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Sortino Ratio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 Drawdown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 Time Under Water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Calmar Ratio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 Ratio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12298"/>
                  </a:ext>
                </a:extLst>
              </a:tr>
              <a:tr h="230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Benchmark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0.3775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-0.3548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180735"/>
                  </a:ext>
                </a:extLst>
              </a:tr>
              <a:tr h="217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Final DNN Model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-0.3671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-0.5525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539451"/>
                  </a:ext>
                </a:extLst>
              </a:tr>
              <a:tr h="230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Risk Parity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-0.3841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-0.8046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88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94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Data Augmentation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2244717"/>
          </a:xfrm>
        </p:spPr>
        <p:txBody>
          <a:bodyPr rtlCol="0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Soluciones para aumentar el número de datos de entrenamiento: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Mapeo de datos mensuales a datos diarios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el calendar económico del Investing.com para variedad de datos diarios.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18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03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Integración con la Nube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5019166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Recogida de </a:t>
            </a:r>
            <a:r>
              <a:rPr lang="es-E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</a:t>
            </a:r>
            <a:r>
              <a:rPr lang="es-ES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utomatizada 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seis funciones Lambda en la nube de Amazon.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19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819B2DE1-4514-A888-3FDF-EBF105A6E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284" y="2057491"/>
            <a:ext cx="6743419" cy="41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Objetivo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2244717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de inversión utilizando ETFs sobre índices de varios países.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ebalanceos mensuales dependiendo de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datos macro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económicos de cada país.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Batir MSCI All Country World Index (ACWI) usando los modelos de inteligencia artificial y el análisis macroeconómico.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99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Despliegue del modelo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4503285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 diario entrenado localmente y desplegado como una función Lambda.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Proceso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Lectura de datos más recientes del calendario.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Relleno de datos faltantes y cálculo de componente principal.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 del modelo pre-entrenado.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Predicción de pesos de la cartera global.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20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25AE00B-C3C8-46E8-50CD-35113EBCE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1865" y="2093916"/>
            <a:ext cx="4686794" cy="133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0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7500774" cy="432000"/>
          </a:xfrm>
        </p:spPr>
        <p:txBody>
          <a:bodyPr rtlCol="0"/>
          <a:lstStyle/>
          <a:p>
            <a:pPr algn="l" rtl="0"/>
            <a:r>
              <a:rPr lang="es-ES" dirty="0"/>
              <a:t>Conclusiones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4539861"/>
          </a:xfrm>
        </p:spPr>
        <p:txBody>
          <a:bodyPr rtlCol="0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objetivo principal no ha sido conseguido, pero todo el proceso ha resultado muy interesante y educativo.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resultados se podrían mejorar utilizando proveedores de datos de pago con mejor cobertura de indicadores.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diarios y un cambio de mecanismo de rebalanceo también podría mejorar los retornos.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difícil batir un benchmark utilizando solamente los datos macroeconómicos.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hay correlación directa entre mercado de valores y la economía del país.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muchos otros factores que influyen los mercados como los sentimientos de inversores, eventos políticos o cambios tecnológicos.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21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08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Restricciones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2244717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tres principales restricciones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Alta cobertura con el índice MSCI ACWI, más que 98%.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Solamente posiciones largas.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Utilización del todo el capital disponible.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5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Fuentes de datos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4329549"/>
          </a:xfrm>
        </p:spPr>
        <p:txBody>
          <a:bodyPr rtlCol="0"/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Solamente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bases de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APIs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públicas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Organización para la Cooperación y el Desarrollo Económico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(OCDE)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Banco Mundial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Banco de Pagos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Internacionales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Yahoo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Investing.com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Morgan Stanley Capital International (MSCI)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Otras fuentes consideradas: IMF, Trading </a:t>
            </a: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Economics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FX </a:t>
            </a: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Empire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FRED, EBS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9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Datos Macroeconómicos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5234805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 que 70 indicadores, aunque no todos han sido incluidos en modelos finales.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2F86EF-74CE-5B4E-9827-143C431E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27025"/>
              </p:ext>
            </p:extLst>
          </p:nvPr>
        </p:nvGraphicFramePr>
        <p:xfrm>
          <a:off x="545946" y="2105228"/>
          <a:ext cx="8323735" cy="44693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6035">
                  <a:extLst>
                    <a:ext uri="{9D8B030D-6E8A-4147-A177-3AD203B41FA5}">
                      <a16:colId xmlns:a16="http://schemas.microsoft.com/office/drawing/2014/main" val="849624268"/>
                    </a:ext>
                  </a:extLst>
                </a:gridCol>
                <a:gridCol w="1520502">
                  <a:extLst>
                    <a:ext uri="{9D8B030D-6E8A-4147-A177-3AD203B41FA5}">
                      <a16:colId xmlns:a16="http://schemas.microsoft.com/office/drawing/2014/main" val="3124321822"/>
                    </a:ext>
                  </a:extLst>
                </a:gridCol>
                <a:gridCol w="559760">
                  <a:extLst>
                    <a:ext uri="{9D8B030D-6E8A-4147-A177-3AD203B41FA5}">
                      <a16:colId xmlns:a16="http://schemas.microsoft.com/office/drawing/2014/main" val="3489721082"/>
                    </a:ext>
                  </a:extLst>
                </a:gridCol>
                <a:gridCol w="2619388">
                  <a:extLst>
                    <a:ext uri="{9D8B030D-6E8A-4147-A177-3AD203B41FA5}">
                      <a16:colId xmlns:a16="http://schemas.microsoft.com/office/drawing/2014/main" val="3116437347"/>
                    </a:ext>
                  </a:extLst>
                </a:gridCol>
                <a:gridCol w="958050">
                  <a:extLst>
                    <a:ext uri="{9D8B030D-6E8A-4147-A177-3AD203B41FA5}">
                      <a16:colId xmlns:a16="http://schemas.microsoft.com/office/drawing/2014/main" val="4086680056"/>
                    </a:ext>
                  </a:extLst>
                </a:gridCol>
              </a:tblGrid>
              <a:tr h="371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Indicator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Freq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Measure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Coverage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237686"/>
                  </a:ext>
                </a:extLst>
              </a:tr>
              <a:tr h="167726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Stock Market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47710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Stock Indices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Yahoo Finance, Investing.com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647187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Currency Rates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Yahoo Finance, Investing.com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Exchange rates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086200"/>
                  </a:ext>
                </a:extLst>
              </a:tr>
              <a:tr h="172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ETFs in USD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Yahoo Finance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 Dollars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47376"/>
                  </a:ext>
                </a:extLst>
              </a:tr>
              <a:tr h="179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ETFs in 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Yahoo Finance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Euros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672022"/>
                  </a:ext>
                </a:extLst>
              </a:tr>
              <a:tr h="179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MSCI Indices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MSCI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172038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Stock Market Cap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76.2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3403058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Stock Market Cap Pct of GDP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76.2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882045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Listed Domestic Companies Total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059497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Stocks Traded Total 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78.2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059490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Stocks Traded Total Value Pct of GDP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78.2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946841"/>
                  </a:ext>
                </a:extLst>
              </a:tr>
              <a:tr h="18849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GDP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02569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Annual Growth Rate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7081582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Growth Rate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QoQ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562776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Per Capita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 Head, US dollars (2015)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60.1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983973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Current Prices US Dollars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566274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Current Prices PPP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786014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549445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Per Capita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6768851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(QoQ)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QoQ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36.2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579390"/>
                  </a:ext>
                </a:extLst>
              </a:tr>
              <a:tr h="16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 (YoY)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39.6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98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27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Datos Macroeconómicos 2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E4A7B3E-14E0-7A3A-956B-5F4461BC6F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9867991"/>
              </p:ext>
            </p:extLst>
          </p:nvPr>
        </p:nvGraphicFramePr>
        <p:xfrm>
          <a:off x="545946" y="1088748"/>
          <a:ext cx="8497471" cy="51499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21681">
                  <a:extLst>
                    <a:ext uri="{9D8B030D-6E8A-4147-A177-3AD203B41FA5}">
                      <a16:colId xmlns:a16="http://schemas.microsoft.com/office/drawing/2014/main" val="2162074587"/>
                    </a:ext>
                  </a:extLst>
                </a:gridCol>
                <a:gridCol w="1552238">
                  <a:extLst>
                    <a:ext uri="{9D8B030D-6E8A-4147-A177-3AD203B41FA5}">
                      <a16:colId xmlns:a16="http://schemas.microsoft.com/office/drawing/2014/main" val="4033288283"/>
                    </a:ext>
                  </a:extLst>
                </a:gridCol>
                <a:gridCol w="571444">
                  <a:extLst>
                    <a:ext uri="{9D8B030D-6E8A-4147-A177-3AD203B41FA5}">
                      <a16:colId xmlns:a16="http://schemas.microsoft.com/office/drawing/2014/main" val="2407748963"/>
                    </a:ext>
                  </a:extLst>
                </a:gridCol>
                <a:gridCol w="2674061">
                  <a:extLst>
                    <a:ext uri="{9D8B030D-6E8A-4147-A177-3AD203B41FA5}">
                      <a16:colId xmlns:a16="http://schemas.microsoft.com/office/drawing/2014/main" val="1578597913"/>
                    </a:ext>
                  </a:extLst>
                </a:gridCol>
                <a:gridCol w="978047">
                  <a:extLst>
                    <a:ext uri="{9D8B030D-6E8A-4147-A177-3AD203B41FA5}">
                      <a16:colId xmlns:a16="http://schemas.microsoft.com/office/drawing/2014/main" val="4068364389"/>
                    </a:ext>
                  </a:extLst>
                </a:gridCol>
              </a:tblGrid>
              <a:tr h="1534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Labour</a:t>
                      </a:r>
                    </a:p>
                  </a:txBody>
                  <a:tcPr marL="66842" marR="6684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73705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Unemployment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53.6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1450852418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Unemployment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58.2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492353439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Population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846779285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Unemployment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53.8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525691693"/>
                  </a:ext>
                </a:extLst>
              </a:tr>
              <a:tr h="1534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Prices</a:t>
                      </a:r>
                    </a:p>
                  </a:txBody>
                  <a:tcPr marL="66842" marR="6684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43469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Inflation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70.6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4034520865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Inflation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74.2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689057953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Inflation Rate MoM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MoM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1775430627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CPI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 = 100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69.5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426670957"/>
                  </a:ext>
                </a:extLst>
              </a:tr>
              <a:tr h="151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PPI Manufacture of food products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 = 100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36.8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049137346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PPI Manufacturing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 = 100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47.7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2598650871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CPI (MoM) - Inflation Rate MoM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MoM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61.8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125017184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CPI (YoY) - Inflation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774401962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PPI (MoM)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MoM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26.2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2203469620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PPI (YoY)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35.6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613804572"/>
                  </a:ext>
                </a:extLst>
              </a:tr>
              <a:tr h="1534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Money</a:t>
                      </a:r>
                    </a:p>
                  </a:txBody>
                  <a:tcPr marL="66842" marR="6684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72316"/>
                  </a:ext>
                </a:extLst>
              </a:tr>
              <a:tr h="163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Central Bank Rates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BIS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882170043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Overnight Interbank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73.7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898610424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Short Term Interest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68.4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4215490768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Long Term Interest Rate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66.4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219144953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Narrow Money M1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National Currency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49.5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2399461982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Broad Money M3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National Currency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49.5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00795201"/>
                  </a:ext>
                </a:extLst>
              </a:tr>
              <a:tr h="1534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 Trade</a:t>
                      </a:r>
                    </a:p>
                  </a:txBody>
                  <a:tcPr marL="66842" marR="6684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049468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Account to GDP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2833769644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Export of goods and services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70.3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1375247638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Import of goods and services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70.3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2851950804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Export - Value (goods)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 Dollars, monthly 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74.2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525125189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Import - Value (goods)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 Dollars, monthly 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74.4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4230183579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 Trade - Value (goods)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 Dollars, monthly 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74.2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3184635977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Account Pct of GDP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91.4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731696686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Account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US Dollars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93.3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486280946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Trade Balance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Local Currency, monthly level</a:t>
                      </a:r>
                    </a:p>
                  </a:txBody>
                  <a:tcPr marL="66842" marR="668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64.7</a:t>
                      </a:r>
                    </a:p>
                  </a:txBody>
                  <a:tcPr marL="66842" marR="66842" marT="0" marB="0"/>
                </a:tc>
                <a:extLst>
                  <a:ext uri="{0D108BD9-81ED-4DB2-BD59-A6C34878D82A}">
                    <a16:rowId xmlns:a16="http://schemas.microsoft.com/office/drawing/2014/main" val="15178637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6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437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Datos Macroeconómicos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6E30AA-D205-0125-7008-DCA9182E25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53308683"/>
              </p:ext>
            </p:extLst>
          </p:nvPr>
        </p:nvGraphicFramePr>
        <p:xfrm>
          <a:off x="545946" y="1119910"/>
          <a:ext cx="8515757" cy="46181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27538">
                  <a:extLst>
                    <a:ext uri="{9D8B030D-6E8A-4147-A177-3AD203B41FA5}">
                      <a16:colId xmlns:a16="http://schemas.microsoft.com/office/drawing/2014/main" val="4080375178"/>
                    </a:ext>
                  </a:extLst>
                </a:gridCol>
                <a:gridCol w="1555578">
                  <a:extLst>
                    <a:ext uri="{9D8B030D-6E8A-4147-A177-3AD203B41FA5}">
                      <a16:colId xmlns:a16="http://schemas.microsoft.com/office/drawing/2014/main" val="485166397"/>
                    </a:ext>
                  </a:extLst>
                </a:gridCol>
                <a:gridCol w="572673">
                  <a:extLst>
                    <a:ext uri="{9D8B030D-6E8A-4147-A177-3AD203B41FA5}">
                      <a16:colId xmlns:a16="http://schemas.microsoft.com/office/drawing/2014/main" val="3953035286"/>
                    </a:ext>
                  </a:extLst>
                </a:gridCol>
                <a:gridCol w="2679816">
                  <a:extLst>
                    <a:ext uri="{9D8B030D-6E8A-4147-A177-3AD203B41FA5}">
                      <a16:colId xmlns:a16="http://schemas.microsoft.com/office/drawing/2014/main" val="2254788533"/>
                    </a:ext>
                  </a:extLst>
                </a:gridCol>
                <a:gridCol w="980152">
                  <a:extLst>
                    <a:ext uri="{9D8B030D-6E8A-4147-A177-3AD203B41FA5}">
                      <a16:colId xmlns:a16="http://schemas.microsoft.com/office/drawing/2014/main" val="2920248318"/>
                    </a:ext>
                  </a:extLst>
                </a:gridCol>
              </a:tblGrid>
              <a:tr h="1819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 Government</a:t>
                      </a:r>
                    </a:p>
                  </a:txBody>
                  <a:tcPr marL="49059" marR="4905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329689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Government Debt to GDP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54.8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2148268468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Government Expenditure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prices, local currency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61.9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67692848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Government Revenue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prices, local currency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61.9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969978421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Government Budget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529836547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Government Expense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 Bank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Pct of GDP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77.8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961138015"/>
                  </a:ext>
                </a:extLst>
              </a:tr>
              <a:tr h="1819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 Business</a:t>
                      </a:r>
                    </a:p>
                  </a:txBody>
                  <a:tcPr marL="49059" marR="4905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46500"/>
                  </a:ext>
                </a:extLst>
              </a:tr>
              <a:tr h="189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 Business Confidence Indicator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Index, Amplitude adjusted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72.7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44244308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 Composite Leading Indicators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Index, Amplitude adjusted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2411838256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Industrial Production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60.6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937733309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Manufacturing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2015=100, s.a.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66.7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632328285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Industry ex Construction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2015=100, s.a.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60.3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1559611829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Construction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2015=100, s.a.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44.7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4267606225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Changes in Inventories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prices, local currency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62.3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473720263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Manufacturing PMI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31.9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1663696508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Services PMI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13.8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273809247"/>
                  </a:ext>
                </a:extLst>
              </a:tr>
              <a:tr h="2134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Industrial Production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42.3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571294041"/>
                  </a:ext>
                </a:extLst>
              </a:tr>
              <a:tr h="1819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 Consumer</a:t>
                      </a:r>
                    </a:p>
                  </a:txBody>
                  <a:tcPr marL="49059" marR="4905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19307"/>
                  </a:ext>
                </a:extLst>
              </a:tr>
              <a:tr h="202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 Consumer Confidence Indicator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Index, Amplitude adjusted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66.1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2131009561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Private Consumption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67.7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576780841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Retail Sales Value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2015=100, s.a.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52.7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3942261111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Passenger Car Registration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2015=100, s.a.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48.4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678307944"/>
                  </a:ext>
                </a:extLst>
              </a:tr>
              <a:tr h="200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Permits Issued (Residential Buildings)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OECD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2015=100, s.a.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42.6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2664386709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Retail Sales 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Growth YoY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46.8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185055842"/>
                  </a:ext>
                </a:extLst>
              </a:tr>
              <a:tr h="181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Consumer Confidence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Investing.com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49059" marR="490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33.9</a:t>
                      </a:r>
                    </a:p>
                  </a:txBody>
                  <a:tcPr marL="49059" marR="49059" marT="0" marB="0"/>
                </a:tc>
                <a:extLst>
                  <a:ext uri="{0D108BD9-81ED-4DB2-BD59-A6C34878D82A}">
                    <a16:rowId xmlns:a16="http://schemas.microsoft.com/office/drawing/2014/main" val="47788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33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6522366" cy="432000"/>
          </a:xfrm>
        </p:spPr>
        <p:txBody>
          <a:bodyPr rtlCol="0"/>
          <a:lstStyle/>
          <a:p>
            <a:pPr algn="l" rtl="0"/>
            <a:r>
              <a:rPr lang="es-ES" dirty="0"/>
              <a:t>Investment clock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8323734" cy="3918069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 basado en OECD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Bussiness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 o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Manufacturing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PMI.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8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246" y="6295970"/>
                <a:ext cx="1290279" cy="43725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EF2714E-3FDB-9203-76FC-CF7923DA9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37" y="2271331"/>
            <a:ext cx="8065174" cy="26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2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fld id="{19B51A1E-902D-48AF-9020-955120F399B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0" y="410742"/>
            <a:ext cx="2759256" cy="942569"/>
          </a:xfrm>
        </p:spPr>
        <p:txBody>
          <a:bodyPr rtlCol="0" anchor="b"/>
          <a:lstStyle/>
          <a:p>
            <a:pPr algn="ctr" rtl="0"/>
            <a:br>
              <a:rPr lang="en-GB" dirty="0"/>
            </a:br>
            <a:r>
              <a:rPr lang="en-GB" dirty="0"/>
              <a:t>BENCHMARK</a:t>
            </a:r>
            <a:br>
              <a:rPr lang="en-GB" dirty="0"/>
            </a:br>
            <a:r>
              <a:rPr lang="en-GB" dirty="0"/>
              <a:t>MSCI ACWI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C05DF7D-C887-45D2-043B-07089412C176}"/>
              </a:ext>
            </a:extLst>
          </p:cNvPr>
          <p:cNvGrpSpPr/>
          <p:nvPr/>
        </p:nvGrpSpPr>
        <p:grpSpPr>
          <a:xfrm>
            <a:off x="10146145" y="6341257"/>
            <a:ext cx="1170720" cy="336960"/>
            <a:chOff x="10146145" y="6341257"/>
            <a:chExt cx="1170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14:cNvPr>
                <p14:cNvContentPartPr/>
                <p14:nvPr/>
              </p14:nvContentPartPr>
              <p14:xfrm>
                <a:off x="10808905" y="6533137"/>
                <a:ext cx="106920" cy="40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9905" y="6524137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14:cNvPr>
                <p14:cNvContentPartPr/>
                <p14:nvPr/>
              </p14:nvContentPartPr>
              <p14:xfrm>
                <a:off x="10191145" y="6348817"/>
                <a:ext cx="799200" cy="173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2505" y="6340177"/>
                  <a:ext cx="816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14:cNvPr>
                <p14:cNvContentPartPr/>
                <p14:nvPr/>
              </p14:nvContentPartPr>
              <p14:xfrm>
                <a:off x="10146145" y="6341257"/>
                <a:ext cx="1170720" cy="336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3505" y="6278617"/>
                  <a:ext cx="1296360" cy="462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98618F89-92AB-C071-C4DC-5B8E953EA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7872" y="148348"/>
            <a:ext cx="5387108" cy="652772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CAC509-DF83-1A92-AEC3-FCAD38E5C51D}"/>
              </a:ext>
            </a:extLst>
          </p:cNvPr>
          <p:cNvSpPr txBox="1"/>
          <p:nvPr/>
        </p:nvSpPr>
        <p:spPr>
          <a:xfrm>
            <a:off x="432000" y="1763031"/>
            <a:ext cx="2834640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47 mercados: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 mercados desarrollados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 mercados emergentes</a:t>
            </a:r>
          </a:p>
          <a:p>
            <a:pPr>
              <a:lnSpc>
                <a:spcPct val="20000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99% del mercado de valores mundial invertible</a:t>
            </a:r>
          </a:p>
        </p:txBody>
      </p:sp>
      <p:pic>
        <p:nvPicPr>
          <p:cNvPr id="3" name="Picture Placeholder 9" descr="Abstract architecture polygon">
            <a:extLst>
              <a:ext uri="{FF2B5EF4-FFF2-40B4-BE49-F238E27FC236}">
                <a16:creationId xmlns:a16="http://schemas.microsoft.com/office/drawing/2014/main" id="{18599FF3-9046-8698-A04B-E9E0C6F651B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5" r="15"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1527</Words>
  <Application>Microsoft Office PowerPoint</Application>
  <PresentationFormat>Widescreen</PresentationFormat>
  <Paragraphs>548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Times New Roman</vt:lpstr>
      <vt:lpstr>Tema de Office</vt:lpstr>
      <vt:lpstr>Optimización de los PESOS de la cartera global mediante inteligencia artificial y análisis macroeconómico </vt:lpstr>
      <vt:lpstr>Objetivo</vt:lpstr>
      <vt:lpstr>Restricciones</vt:lpstr>
      <vt:lpstr>Fuentes de datos</vt:lpstr>
      <vt:lpstr>Datos Macroeconómicos</vt:lpstr>
      <vt:lpstr>Datos Macroeconómicos 2</vt:lpstr>
      <vt:lpstr>Datos Macroeconómicos 3</vt:lpstr>
      <vt:lpstr>Investment clock</vt:lpstr>
      <vt:lpstr> BENCHMARK MSCI ACWI</vt:lpstr>
      <vt:lpstr>PRE-procesamiento</vt:lpstr>
      <vt:lpstr>Valores objetivos</vt:lpstr>
      <vt:lpstr>Modelo Base</vt:lpstr>
      <vt:lpstr>Features y Targets</vt:lpstr>
      <vt:lpstr>Modelos con redes Neuronales</vt:lpstr>
      <vt:lpstr>Modelos de machine learning</vt:lpstr>
      <vt:lpstr>Ajuste de hiperparámetros</vt:lpstr>
      <vt:lpstr>Resultados</vt:lpstr>
      <vt:lpstr>Data Augmentation</vt:lpstr>
      <vt:lpstr>Integración con la Nube</vt:lpstr>
      <vt:lpstr>Despliegue del modelo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dinámicas de carteras indexadas, globalmente diversificadas, basadas en ciclos económicos utilizando la inteligencia artificial</dc:title>
  <dc:creator>Lucas Harazin</dc:creator>
  <cp:lastModifiedBy>Lukasz Harazin</cp:lastModifiedBy>
  <cp:revision>11</cp:revision>
  <dcterms:created xsi:type="dcterms:W3CDTF">2023-07-17T12:47:05Z</dcterms:created>
  <dcterms:modified xsi:type="dcterms:W3CDTF">2024-06-28T18:30:02Z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