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notesSlides/notesSlide9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0.xml" ContentType="application/vnd.openxmlformats-officedocument.presentationml.notesSlide+xml"/>
  <Override PartName="/ppt/ink/ink11.xml" ContentType="application/inkml+xml"/>
  <Override PartName="/ppt/notesSlides/notesSlide11.xml" ContentType="application/vnd.openxmlformats-officedocument.presentationml.notesSlide+xml"/>
  <Override PartName="/ppt/ink/ink12.xml" ContentType="application/inkml+xml"/>
  <Override PartName="/ppt/notesSlides/notesSlide12.xml" ContentType="application/vnd.openxmlformats-officedocument.presentationml.notesSlide+xml"/>
  <Override PartName="/ppt/ink/ink13.xml" ContentType="application/inkml+xml"/>
  <Override PartName="/ppt/notesSlides/notesSlide13.xml" ContentType="application/vnd.openxmlformats-officedocument.presentationml.notesSlide+xml"/>
  <Override PartName="/ppt/ink/ink14.xml" ContentType="application/inkml+xml"/>
  <Override PartName="/ppt/notesSlides/notesSlide14.xml" ContentType="application/vnd.openxmlformats-officedocument.presentationml.notesSlide+xml"/>
  <Override PartName="/ppt/ink/ink15.xml" ContentType="application/inkml+xml"/>
  <Override PartName="/ppt/notesSlides/notesSlide15.xml" ContentType="application/vnd.openxmlformats-officedocument.presentationml.notesSlide+xml"/>
  <Override PartName="/ppt/ink/ink16.xml" ContentType="application/inkml+xml"/>
  <Override PartName="/ppt/notesSlides/notesSlide16.xml" ContentType="application/vnd.openxmlformats-officedocument.presentationml.notesSlide+xml"/>
  <Override PartName="/ppt/ink/ink17.xml" ContentType="application/inkml+xml"/>
  <Override PartName="/ppt/notesSlides/notesSlide17.xml" ContentType="application/vnd.openxmlformats-officedocument.presentationml.notesSlide+xml"/>
  <Override PartName="/ppt/ink/ink18.xml" ContentType="application/inkml+xml"/>
  <Override PartName="/ppt/notesSlides/notesSlide18.xml" ContentType="application/vnd.openxmlformats-officedocument.presentationml.notesSlide+xml"/>
  <Override PartName="/ppt/ink/ink19.xml" ContentType="application/inkml+xml"/>
  <Override PartName="/ppt/notesSlides/notesSlide19.xml" ContentType="application/vnd.openxmlformats-officedocument.presentationml.notesSlide+xml"/>
  <Override PartName="/ppt/ink/ink20.xml" ContentType="application/inkml+xml"/>
  <Override PartName="/ppt/notesSlides/notesSlide20.xml" ContentType="application/vnd.openxmlformats-officedocument.presentationml.notesSlide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82" r:id="rId5"/>
    <p:sldId id="290" r:id="rId6"/>
    <p:sldId id="292" r:id="rId7"/>
    <p:sldId id="293" r:id="rId8"/>
    <p:sldId id="294" r:id="rId9"/>
    <p:sldId id="306" r:id="rId10"/>
    <p:sldId id="307" r:id="rId11"/>
    <p:sldId id="308" r:id="rId12"/>
    <p:sldId id="291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5FAA28-D333-4D57-AF0E-BDF53B4498B2}" type="datetime1">
              <a:rPr lang="en-GB" smtClean="0"/>
              <a:t>21/06/2024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03.9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1817 237 24575,'1'16'0,"1"1"0,0-1 0,1 0 0,1 0 0,0 0 0,1-1 0,0 1 0,2-1 0,0 0 0,0-1 0,2 0 0,0 0 0,0 0 0,1-1 0,1-1 0,0 0 0,0 0 0,2-1 0,25 18 0,-32-26 0,0 0 0,0 0 0,1-1 0,-1 0 0,1 0 0,-1 0 0,1-1 0,0 0 0,-1 0 0,1-1 0,0 0 0,-1 0 0,1-1 0,0 1 0,0-1 0,-1-1 0,1 1 0,-1-1 0,1-1 0,-1 1 0,0-1 0,0 0 0,0 0 0,0-1 0,9-8 0,11-8 0,-1-2 0,-1 0 0,42-52 0,-55 60 0,269-339 0,-280 351 0,1 1 0,-1 0 0,1 0 0,0 0 0,-1 0 0,1 0 0,0 0 0,0 0 0,0 0 0,0 0 0,0 1 0,0-1 0,0 0 0,0 0 0,0 1 0,0-1 0,0 1 0,2-1 0,-2 1 0,-1 0 0,1 1 0,-1-1 0,1 1 0,-1-1 0,1 1 0,-1-1 0,0 0 0,1 1 0,-1 0 0,0-1 0,1 1 0,-1-1 0,0 1 0,1-1 0,-1 1 0,0 0 0,0-1 0,0 1 0,0 0 0,0-1 0,0 1 0,0-1 0,0 1 0,0 1 0,-3 62 0,1-48 0,-2 36 0,1-29 0,1 1 0,1 0 0,1 0 0,1 0 0,8 45 0,-3-53 0,1 0 0,0-1 0,1 1 0,17 22 0,10 22 0,-25-41 0,-2 1 0,0 0 0,-1 0 0,-1 1 0,-1 0 0,-1 0 0,2 40 0,-3-43 0,0-1 0,1 0 0,1 0 0,0 0 0,1 0 0,1-1 0,0 0 0,2 0 0,0-1 0,0 0 0,15 17 0,-23-30 0,0-1 0,0 0 0,-1 0 0,1 0 0,0 0 0,0 0 0,0 0 0,0-1 0,0 1 0,0 0 0,1 0 0,-1-1 0,0 1 0,0-1 0,0 1 0,1-1 0,-1 1 0,3-1 0,-3 0 0,0 0 0,0 0 0,-1 0 0,1-1 0,0 1 0,0-1 0,0 1 0,0 0 0,0-1 0,-1 0 0,1 1 0,0-1 0,0 1 0,-1-1 0,1 0 0,-1 1 0,1-1 0,0 0 0,-1 0 0,1-1 0,4-7 0,-2 0 0,1 0 0,-1-1 0,3-12 0,0-3 0,19-35 0,-11 28 0,15-57 0,-25 76 0,-2 0 0,0-1 0,-1 0 0,0 1 0,-1-1 0,0 0 0,-5-23 0,-8-49 0,8 46 0,-2-1 0,-1 2 0,-17-49 0,10 52 0,-11-34 0,33 90 0,0-1 0,2 1 0,20 33 0,-14-27 0,-1 1 0,19 49 0,-28-54 0,-1-1 0,2 31 0,-3-30 0,-1-14 0,1-11 0,3-28 0,2-46 0,-6 38 0,-1 3 0,1-1 0,1 1 0,3-1 0,13-49 0,-2 38 0,-14 43 0,-9 34 0,1-9 0,-8 29 0,3 0 0,-7 74 0,17-108 0,-1 1 0,2 0 0,0 0 0,1-1 0,0 1 0,2-1 0,0 1 0,0-1 0,1 0 0,1-1 0,1 1 0,10 17 0,-12-25 0,6 9 0,-1 1 0,0 0 0,-2 0 0,0 0 0,8 27 0,-9-24 0,0 0 0,2-1 0,14 26 0,-13-27 0,-1 1 0,0 0 0,7 25 0,-15-43 0,-1 0 0,1 1 0,-1-1 0,0 0 0,0 1 0,1-1 0,-1 1 0,0-1 0,0 1 0,0-1 0,-1 0 0,1 1 0,0-1 0,0 1 0,-1-1 0,1 0 0,-1 1 0,0 1 0,0-2 0,0 0 0,0 0 0,0-1 0,0 1 0,0-1 0,1 1 0,-1-1 0,0 1 0,0-1 0,0 1 0,0-1 0,0 0 0,0 0 0,-1 0 0,1 1 0,0-1 0,0 0 0,0 0 0,-2-1 0,-7 0 0,0-1 0,0-1 0,-1 0 0,-12-6 0,0 1 0,-54-15 0,43 11 0,0 2 0,-1 1 0,0 2 0,0 1 0,-59-1 0,-523 10 0,377-4 0,207 3 0,1 2 0,-1 1 0,1 1 0,-42 14 0,42-10 0,0-2 0,-1-1 0,0-1 0,-34 0 0,10-3 0,-94 18 0,98-11 0,-107 4 0,-32-12 0,-260-6 0,448 4 0,0 0 0,0 0 0,0-1 0,1 1 0,-1-1 0,0 0 0,0 0 0,1 0 0,-1-1 0,1 1 0,-1-1 0,1 0 0,-1 0 0,1 0 0,0 0 0,0 0 0,0-1 0,0 0 0,-4-5 0,3 1 0,0-1 0,0 0 0,1 0 0,0 0 0,0-1 0,-2-15 0,0 2 0,4 19 0,0-1 0,0 1 0,0 0 0,0-1 0,0 1 0,-1 0 0,1 0 0,-1 0 0,0 0 0,0 0 0,0 1 0,-1-1 0,1 1 0,-1-1 0,1 1 0,-1 0 0,0 0 0,0 0 0,1 0 0,-5-2 0,-2 1 0,1 1 0,-1 0 0,0 0 0,0 0 0,-18 1 0,18 0 0,0 1 0,0-1 0,0-1 0,0 1 0,0-2 0,0 1 0,-11-6 0,18 8 0,0-1 0,0 0 0,0 0 0,0-1 0,0 1 0,0 0 0,0-1 0,0 1 0,1-1 0,-1 0 0,1 1 0,-1-1 0,1 0 0,-1 0 0,1 0 0,0 0 0,0 0 0,0 0 0,0 0 0,1-1 0,-1 1 0,0 0 0,1 0 0,0-1 0,-1 1 0,1 0 0,0-1 0,0 1 0,0 0 0,1 0 0,-1-1 0,1 1 0,-1 0 0,1 0 0,0-1 0,-1 1 0,1 0 0,0 0 0,0 0 0,1 0 0,-1 0 0,0 0 0,3-2 0,2-4 0,0 0 0,1 0 0,1 1 0,-1 0 0,1 0 0,0 1 0,1-1 0,12-5 0,7-2 0,1 2 0,1 1 0,52-12 0,100-10 0,-19 4 0,-80 9 0,167-16 0,-120 33 0,101-8 0,-74 0 0,166 10 0,-137 3 0,-44-2 0,-142 0 0,1 0 0,-1 0 0,1 0 0,-1 0 0,1 0 0,-1 0 0,1 0 0,-1 0 0,1 0 0,-1 0 0,1 0 0,-1 0 0,1 0 0,-1-1 0,1 1 0,-1 0 0,0 0 0,1 0 0,-1-1 0,1 1 0,-1 0 0,1 0 0,-1-1 0,0 1 0,1-1 0,-1 1 0,0 0 0,0-1 0,1 0 0,-12-8 0,-26-4 0,-254-37 0,150 20 0,-1 6 0,-195-9 0,114 23 0,-251-7 0,352 23 16,-174 30-1,114-10-1411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5:48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0 111 24575,'0'-4'0,"4"-5"0,10-2 0,6 2 0,8 2 0,3 2 0,1-2 0,3 0 0,-5-2 0,-3-1 0,-2 3 0,-6-3 0,-1 1 0,-5 2-8191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5:51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2220 240 24575,'-324'25'0,"45"-1"0,-132-25 0,595 4 0,-34 0 0,181-19 0,-321 15 0,-1-1 0,1 0 0,-1 0 0,13-6 0,-22 8 0,0 0 0,1 0 0,-1 0 0,0 0 0,0 0 0,1 0 0,-1 0 0,0 0 0,0 0 0,1 0 0,-1 0 0,0 0 0,0 0 0,1-1 0,-1 1 0,0 0 0,0 0 0,0 0 0,1 0 0,-1-1 0,0 1 0,0 0 0,0 0 0,0 0 0,0-1 0,1 1 0,-1 0 0,0 0 0,0-1 0,0 1 0,0 0 0,0 0 0,0-1 0,0 1 0,0 0 0,0 0 0,0-1 0,0 1 0,0 0 0,0 0 0,0-1 0,0 1 0,0 0 0,0 0 0,0-1 0,0 1 0,0 0 0,-1 0 0,1 0 0,0-1 0,-31-7 0,-74 1 0,-120 6 0,28 2 0,188-1 0,1 0 0,-1-1 0,1-1 0,-14-2 0,22 4 0,-1-1 0,0 1 0,1 0 0,-1 0 0,1 0 0,-1-1 0,1 1 0,-1 0 0,1-1 0,-1 1 0,1 0 0,-1-1 0,1 1 0,-1-1 0,1 1 0,-1-1 0,1 1 0,0-1 0,-1 1 0,1-1 0,0 1 0,0-1 0,-1 1 0,1-1 0,0 0 0,0 1 0,0-2 0,0 1 0,1-1 0,-1 1 0,1-1 0,0 1 0,0 0 0,0-1 0,0 1 0,0 0 0,0 0 0,0-1 0,0 1 0,0 0 0,0 0 0,1 0 0,-1 0 0,3 0 0,21-15 0,1 2 0,1 0 0,0 2 0,0 1 0,31-7 0,149-30 0,-177 41 0,-18 4 0,0 0 0,0 1 0,0 0 0,1 0 0,-1 2 0,0-1 0,20 3 0,-64 13 0,-38-2 0,0-3 0,-1-3 0,0-3 0,1-3 0,-90-11 0,149 10 0,0-1 0,0 0 0,0-1 0,1 0 0,-1-1 0,1 0 0,-1-1 0,-12-6 0,22 10 0,1 0 0,0 0 0,-1-1 0,1 1 0,0 0 0,-1 0 0,1-1 0,0 1 0,-1 0 0,1 0 0,0-1 0,0 1 0,0 0 0,-1-1 0,1 1 0,0 0 0,0-1 0,0 1 0,-1 0 0,1-1 0,0 1 0,0 0 0,0-1 0,0 1 0,0-1 0,0 1 0,0 0 0,0-1 0,0 1 0,0-1 0,0 1 0,0 0 0,0-1 0,0 1 0,1 0 0,-1-1 0,0 1 0,0-1 0,0 1 0,1-1 0,17-11 0,24-3 0,-18 9 0,1 1 0,0 2 0,42-2 0,-66 5 0,0 0 0,-1 0 0,1 0 0,0 0 0,-1 0 0,1 0 0,0 0 0,-1 0 0,1 0 0,0 0 0,-1 0 0,1 0 0,0 0 0,-1 0 0,1 1 0,-1-1 0,1 0 0,0 0 0,-1 1 0,1-1 0,-1 0 0,1 1 0,-1-1 0,1 1 0,-1-1 0,1 1 0,0 0 0,-20 9 0,-81 9 0,34-8 0,40-3 0,26-8 0,0 0 0,-1 1 0,1-1 0,0 0 0,0 0 0,0 0 0,0 0 0,0 0 0,0 1 0,0-1 0,0 0 0,0 0 0,0 0 0,0 0 0,0 1 0,0-1 0,0 0 0,0 0 0,0 0 0,0 0 0,0 1 0,0-1 0,0 0 0,0 0 0,0 0 0,0 0 0,0 1 0,0-1 0,0 0 0,0 0 0,0 0 0,0 0 0,0 0 0,1 1 0,-1-1 0,0 0 0,0 0 0,0 0 0,0 0 0,0 0 0,0 0 0,1 0 0,-1 1 0,0-1 0,0 0 0,0 0 0,0 0 0,1 0 0,-1 0 0,0 0 0,0 0 0,0 0 0,0 0 0,1 0 0,-1 0 0,0 0 0,0 0 0,0 0 0,1 0 0,50 7 0,18-5 0,-41-2 0,-1 1 0,1 1 0,42 9 0,-68-10 0,1-1 0,-1 1 0,1 0 0,-1 0 0,0 0 0,0 0 0,0 0 0,0 0 0,1 1 0,-2-1 0,1 0 0,0 1 0,0 0 0,0-1 0,2 4 0,-4-3 0,1-1 0,-1 1 0,0-1 0,0 1 0,0-1 0,0 1 0,0-1 0,0 1 0,0-1 0,0 1 0,0-1 0,-1 1 0,1-1 0,0 1 0,-1-1 0,0 0 0,1 1 0,-1-1 0,0 1 0,0-1 0,1 0 0,-1 0 0,0 0 0,0 1 0,0-1 0,-1 0 0,0 1 0,-16 13 0,0-1 0,-1-1 0,0 0 0,-2-2 0,1 0 0,-42 15 0,52-22 0,-518 198 0,509-195 0,-30 9 0,48-15 0,-1-1 0,0 0 0,1 1 0,-1-1 0,1 0 0,-1 0 0,0 0 0,1 0 0,-1-1 0,0 1 0,1 0 0,-1 0 0,0-1 0,1 1 0,-1-1 0,1 0 0,-1 1 0,1-1 0,-1 0 0,1 0 0,0 0 0,-1 0 0,0-2 0,-8-7 0,0 0 0,0 1 0,0 0 0,-1 1 0,-1 0 0,1 1 0,-1 0 0,-1 0 0,1 2 0,-1-1 0,0 2 0,0 0 0,-1 0 0,1 1 0,-1 1 0,-19-1 0,-22 0 0,0 2 0,-95 13 0,107-8 0,25-2 0,3 0 0,0-1 0,0 0 0,0-1 0,1 0 0,-24-4 0,36 3 0,0 1 0,-1-1 0,1 0 0,0 0 0,-1 0 0,1 0 0,0 0 0,0 0 0,0-1 0,0 1 0,0-1 0,0 1 0,0-1 0,1 0 0,-1 1 0,0-1 0,1 0 0,0 0 0,-1-1 0,1 1 0,0 0 0,0 0 0,0 0 0,0-1 0,1 1 0,-1 0 0,1-1 0,-1 1 0,1-1 0,0 1 0,0-1 0,0 1 0,0 0 0,0-1 0,1 1 0,-1-1 0,1 1 0,-1 0 0,1-1 0,1-1 0,4-24-227,2 1-1,1 0 1,1 0-1,1 1 1,21-37-1,-19 44-6598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03277C-3F5C-4673-8D79-1738A329ED93}" type="datetime1">
              <a:rPr lang="en-GB" noProof="0" smtClean="0"/>
              <a:t>21/06/2024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779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137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0771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3987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991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5158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346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498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6395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541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4286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9460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375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2311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4235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2377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02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0088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283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n-GB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n-GB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n-GB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dirty="0"/>
              <a:t>Haga clic en el icono para agregar una imagen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n-GB" noProof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-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n-GB" sz="1600" b="1" spc="-10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GB" sz="1600" b="1" spc="-10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GB" sz="1600" b="1" spc="-100" noProof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customXml" Target="../ink/ink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ustomXml" Target="../ink/ink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customXml" Target="../ink/ink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customXml" Target="../ink/ink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ustomXml" Target="../ink/ink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ustomXml" Target="../ink/ink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ustomXml" Target="../ink/ink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customXml" Target="../ink/ink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ustomXml" Target="../ink/ink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customXml" Target="../ink/ink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ustomXml" Target="../ink/ink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customXml" Target="../ink/ink8.xml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6" Type="http://schemas.openxmlformats.org/officeDocument/2006/relationships/customXml" Target="../ink/ink9.xml"/><Relationship Id="rId11" Type="http://schemas.openxmlformats.org/officeDocument/2006/relationships/image" Target="../media/image3.jp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Wood piece cut through the middle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" r="33"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355" y="3429000"/>
            <a:ext cx="7079797" cy="109727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2000" kern="100" spc="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Optimización de los PESOS de la cartera global mediante inteligencia artificial y análisis macroeconómico</a:t>
            </a:r>
            <a:br>
              <a:rPr lang="es-ES" sz="2000" kern="100" spc="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2000" kern="100" spc="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2674" y="2649703"/>
            <a:ext cx="3401478" cy="372382"/>
          </a:xfrm>
        </p:spPr>
        <p:txBody>
          <a:bodyPr rtlCol="0"/>
          <a:lstStyle/>
          <a:p>
            <a:pPr rtl="0"/>
            <a:r>
              <a:rPr lang="en-GB" dirty="0"/>
              <a:t>Lukasz Tadeusz Harazin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994355" y="1697529"/>
            <a:ext cx="2708965" cy="252245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rtl="0">
              <a:lnSpc>
                <a:spcPts val="1400"/>
              </a:lnSpc>
            </a:pPr>
            <a:r>
              <a:rPr lang="es-ES" sz="24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Trabajo</a:t>
            </a:r>
            <a:r>
              <a:rPr lang="en-GB" sz="24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 Fin del M</a:t>
            </a:r>
            <a:r>
              <a:rPr lang="es-ES" sz="24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áster</a:t>
            </a:r>
            <a:endParaRPr lang="en-GB" sz="24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pic>
        <p:nvPicPr>
          <p:cNvPr id="2" name="Picture 1" descr="A logo with blue and grey letters&#10;&#10;Description automatically generated">
            <a:extLst>
              <a:ext uri="{FF2B5EF4-FFF2-40B4-BE49-F238E27FC236}">
                <a16:creationId xmlns:a16="http://schemas.microsoft.com/office/drawing/2014/main" id="{C9674EE2-E33F-A2B5-B7CD-518CC21F1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977" y="514540"/>
            <a:ext cx="2162175" cy="1019175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300F4E4-02F4-7174-091F-B6E62988BFDB}"/>
              </a:ext>
            </a:extLst>
          </p:cNvPr>
          <p:cNvSpPr txBox="1">
            <a:spLocks/>
          </p:cNvSpPr>
          <p:nvPr/>
        </p:nvSpPr>
        <p:spPr>
          <a:xfrm>
            <a:off x="994355" y="4933194"/>
            <a:ext cx="7079797" cy="809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t">
            <a:noAutofit/>
          </a:bodyPr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6000" b="1" kern="1200" cap="all" spc="-3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kern="100" spc="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s-ES" sz="1600" kern="100" spc="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Anteriormente</a:t>
            </a:r>
            <a:r>
              <a:rPr lang="en-GB" sz="1600" kern="100" spc="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1600" kern="100" spc="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Rebalanceador de países por ciclos económicos</a:t>
            </a:r>
            <a:r>
              <a:rPr lang="es-ES" sz="2000" kern="100" spc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GB" sz="2000" kern="100" spc="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6522366" cy="432000"/>
          </a:xfrm>
        </p:spPr>
        <p:txBody>
          <a:bodyPr rtlCol="0"/>
          <a:lstStyle/>
          <a:p>
            <a:pPr algn="l" rtl="0"/>
            <a:r>
              <a:rPr lang="es-ES" dirty="0"/>
              <a:t>Recogida de Datos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6" y="1339731"/>
            <a:ext cx="8323734" cy="5019166"/>
          </a:xfrm>
        </p:spPr>
        <p:txBody>
          <a:bodyPr rtlCol="0"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Automatizado con seis funciones Lambda en la nube de Amazon.</a:t>
            </a:r>
            <a:endParaRPr lang="es-E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10</a:t>
            </a:fld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246" y="6295970"/>
                <a:ext cx="1290279" cy="437255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 descr="A diagram of software development&#10;&#10;Description automatically generated">
            <a:extLst>
              <a:ext uri="{FF2B5EF4-FFF2-40B4-BE49-F238E27FC236}">
                <a16:creationId xmlns:a16="http://schemas.microsoft.com/office/drawing/2014/main" id="{819B2DE1-4514-A888-3FDF-EBF105A6E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5284" y="2057491"/>
            <a:ext cx="6743419" cy="413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7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6522366" cy="432000"/>
          </a:xfrm>
        </p:spPr>
        <p:txBody>
          <a:bodyPr rtlCol="0"/>
          <a:lstStyle/>
          <a:p>
            <a:pPr algn="l" rtl="0"/>
            <a:r>
              <a:rPr lang="es-ES" dirty="0"/>
              <a:t>PRE-procesamiento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6" y="1339731"/>
            <a:ext cx="8323734" cy="5152509"/>
          </a:xfrm>
        </p:spPr>
        <p:txBody>
          <a:bodyPr rtlCol="0"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Varios pasos para preparar los inputs: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Relleno de valores faltantes con valores medias de 5 países más correlacionados.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Cálculo de datos disponibles en las fechas de rebalanceo.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Normalización de datos.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Varios tipos de inputs</a:t>
            </a: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indicadores por separado, indicador compuesto fijo</a:t>
            </a: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componentes principales con PCA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División de datos:</a:t>
            </a:r>
            <a:endParaRPr lang="es-E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01/1999 – 12/1999 –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reservado para primeros rebalanceos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01/2000 – 09/2016 –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entrenamiento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10/2016 – 02/2019 –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validación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03/2019 – 12/2023 – backtesting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11</a:t>
            </a:fld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246" y="6295970"/>
                <a:ext cx="1290279" cy="4372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750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6522366" cy="432000"/>
          </a:xfrm>
        </p:spPr>
        <p:txBody>
          <a:bodyPr rtlCol="0"/>
          <a:lstStyle/>
          <a:p>
            <a:pPr algn="l" rtl="0"/>
            <a:r>
              <a:rPr lang="es-ES" dirty="0"/>
              <a:t>Valores objetivos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6" y="1339731"/>
            <a:ext cx="8268870" cy="4852269"/>
          </a:xfrm>
        </p:spPr>
        <p:txBody>
          <a:bodyPr rtlCol="0"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Cartera optima de Max-Sharpe para el siguiente periodo.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Calculado con la librería CVXPY de optimización cuadrática con restricciones.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12</a:t>
            </a:fld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246" y="6295970"/>
                <a:ext cx="1290279" cy="43725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0003010-A04C-1830-262C-EBF04C7019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7837" y="2816721"/>
            <a:ext cx="4622405" cy="311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1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6522366" cy="432000"/>
          </a:xfrm>
        </p:spPr>
        <p:txBody>
          <a:bodyPr rtlCol="0"/>
          <a:lstStyle/>
          <a:p>
            <a:pPr algn="l" rtl="0"/>
            <a:r>
              <a:rPr lang="es-ES" dirty="0"/>
              <a:t>Modelo 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6" y="1339731"/>
            <a:ext cx="8323734" cy="4009509"/>
          </a:xfrm>
        </p:spPr>
        <p:txBody>
          <a:bodyPr rtlCol="0"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simple red neuronal con una capa densa.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Input: (288, 6, 162) -&gt; </a:t>
            </a:r>
          </a:p>
          <a:p>
            <a:pPr marL="0" lv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s-E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24 años * 12 meses, </a:t>
            </a:r>
          </a:p>
          <a:p>
            <a:pPr marL="0" lv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s-E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meses, </a:t>
            </a:r>
          </a:p>
          <a:p>
            <a:pPr marL="0" lv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GB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27 países </a:t>
            </a:r>
            <a:r>
              <a:rPr lang="en-GB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6 </a:t>
            </a:r>
            <a:r>
              <a:rPr lang="es-E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indicadores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Output: (288, 27)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Activación</a:t>
            </a: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Softmax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13</a:t>
            </a:fld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246" y="6295970"/>
                <a:ext cx="1290279" cy="437255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 descr="A diagram of a function&#10;&#10;Description automatically generated">
            <a:extLst>
              <a:ext uri="{FF2B5EF4-FFF2-40B4-BE49-F238E27FC236}">
                <a16:creationId xmlns:a16="http://schemas.microsoft.com/office/drawing/2014/main" id="{88CAC807-A0F9-D8AD-D044-920DB686DE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631975"/>
            <a:ext cx="1625796" cy="334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7500774" cy="432000"/>
          </a:xfrm>
        </p:spPr>
        <p:txBody>
          <a:bodyPr rtlCol="0"/>
          <a:lstStyle/>
          <a:p>
            <a:pPr algn="l" rtl="0"/>
            <a:r>
              <a:rPr lang="es-ES" dirty="0"/>
              <a:t>Modelos con redes Neuronales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6" y="1339731"/>
            <a:ext cx="8323734" cy="4448421"/>
          </a:xfrm>
        </p:spPr>
        <p:txBody>
          <a:bodyPr rtlCol="0"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Más de 20 modelos con redes neuronales han sido desarrollados.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Comparación de varios inputs.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Comparación de varios outputs.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Otras arquitecturas de redes: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E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Redes convolucionales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Redes recurrentes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s-E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LSTM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Bidireccionales</a:t>
            </a:r>
          </a:p>
          <a:p>
            <a:pPr marL="2667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s-E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14</a:t>
            </a:fld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246" y="6295970"/>
                <a:ext cx="1290279" cy="4372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809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7500774" cy="432000"/>
          </a:xfrm>
        </p:spPr>
        <p:txBody>
          <a:bodyPr rtlCol="0"/>
          <a:lstStyle/>
          <a:p>
            <a:pPr algn="l" rtl="0"/>
            <a:r>
              <a:rPr lang="es-ES" dirty="0"/>
              <a:t>Modelos de machine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6" y="1339731"/>
            <a:ext cx="8323734" cy="2674485"/>
          </a:xfrm>
        </p:spPr>
        <p:txBody>
          <a:bodyPr rtlCol="0"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Modelos más simples para pocos datos disponibles.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Regressor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 Boosting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to Rate – otro enfoque utilizando un ranking de países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15</a:t>
            </a:fld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246" y="6295970"/>
                <a:ext cx="1290279" cy="4372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959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7500774" cy="432000"/>
          </a:xfrm>
        </p:spPr>
        <p:txBody>
          <a:bodyPr rtlCol="0"/>
          <a:lstStyle/>
          <a:p>
            <a:pPr algn="l" rtl="0"/>
            <a:r>
              <a:rPr lang="es-ES" dirty="0"/>
              <a:t>Ajuste de hiperparámetros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6" y="1339731"/>
            <a:ext cx="8323734" cy="2473317"/>
          </a:xfrm>
        </p:spPr>
        <p:txBody>
          <a:bodyPr rtlCol="0"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Desarrollo de tres modelos más prometedores</a:t>
            </a: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E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Selección del número de meses para cada modelo con validación cruzada.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 Tuning para modelos de redes densas y convolucionales.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Search  con validación cruzada para el Random Forest.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16</a:t>
            </a:fld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246" y="6295970"/>
                <a:ext cx="1290279" cy="4372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138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7500774" cy="432000"/>
          </a:xfrm>
        </p:spPr>
        <p:txBody>
          <a:bodyPr rtlCol="0"/>
          <a:lstStyle/>
          <a:p>
            <a:pPr algn="l" rtl="0"/>
            <a:r>
              <a:rPr lang="es-ES" dirty="0"/>
              <a:t>Resultados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6" y="1339731"/>
            <a:ext cx="8323734" cy="4983391"/>
          </a:xfrm>
        </p:spPr>
        <p:txBody>
          <a:bodyPr rtlCol="0"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Métricas</a:t>
            </a: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backtesting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17</a:t>
            </a:fld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246" y="6295970"/>
                <a:ext cx="1290279" cy="437255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E8BA33F-62A8-7C0D-D226-C75168681E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205" y="1411795"/>
            <a:ext cx="8044308" cy="263360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DA94C7-8345-07EA-0667-5394CDF29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744231"/>
              </p:ext>
            </p:extLst>
          </p:nvPr>
        </p:nvGraphicFramePr>
        <p:xfrm>
          <a:off x="812468" y="4811463"/>
          <a:ext cx="7790690" cy="1086604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1278067">
                  <a:extLst>
                    <a:ext uri="{9D8B030D-6E8A-4147-A177-3AD203B41FA5}">
                      <a16:colId xmlns:a16="http://schemas.microsoft.com/office/drawing/2014/main" val="2735314733"/>
                    </a:ext>
                  </a:extLst>
                </a:gridCol>
                <a:gridCol w="679372">
                  <a:extLst>
                    <a:ext uri="{9D8B030D-6E8A-4147-A177-3AD203B41FA5}">
                      <a16:colId xmlns:a16="http://schemas.microsoft.com/office/drawing/2014/main" val="1032045991"/>
                    </a:ext>
                  </a:extLst>
                </a:gridCol>
                <a:gridCol w="749007">
                  <a:extLst>
                    <a:ext uri="{9D8B030D-6E8A-4147-A177-3AD203B41FA5}">
                      <a16:colId xmlns:a16="http://schemas.microsoft.com/office/drawing/2014/main" val="2579347701"/>
                    </a:ext>
                  </a:extLst>
                </a:gridCol>
                <a:gridCol w="659839">
                  <a:extLst>
                    <a:ext uri="{9D8B030D-6E8A-4147-A177-3AD203B41FA5}">
                      <a16:colId xmlns:a16="http://schemas.microsoft.com/office/drawing/2014/main" val="234247307"/>
                    </a:ext>
                  </a:extLst>
                </a:gridCol>
                <a:gridCol w="722682">
                  <a:extLst>
                    <a:ext uri="{9D8B030D-6E8A-4147-A177-3AD203B41FA5}">
                      <a16:colId xmlns:a16="http://schemas.microsoft.com/office/drawing/2014/main" val="1286102339"/>
                    </a:ext>
                  </a:extLst>
                </a:gridCol>
                <a:gridCol w="968104">
                  <a:extLst>
                    <a:ext uri="{9D8B030D-6E8A-4147-A177-3AD203B41FA5}">
                      <a16:colId xmlns:a16="http://schemas.microsoft.com/office/drawing/2014/main" val="3305899953"/>
                    </a:ext>
                  </a:extLst>
                </a:gridCol>
                <a:gridCol w="1083596">
                  <a:extLst>
                    <a:ext uri="{9D8B030D-6E8A-4147-A177-3AD203B41FA5}">
                      <a16:colId xmlns:a16="http://schemas.microsoft.com/office/drawing/2014/main" val="2413316562"/>
                    </a:ext>
                  </a:extLst>
                </a:gridCol>
                <a:gridCol w="671613">
                  <a:extLst>
                    <a:ext uri="{9D8B030D-6E8A-4147-A177-3AD203B41FA5}">
                      <a16:colId xmlns:a16="http://schemas.microsoft.com/office/drawing/2014/main" val="4284106754"/>
                    </a:ext>
                  </a:extLst>
                </a:gridCol>
                <a:gridCol w="978410">
                  <a:extLst>
                    <a:ext uri="{9D8B030D-6E8A-4147-A177-3AD203B41FA5}">
                      <a16:colId xmlns:a16="http://schemas.microsoft.com/office/drawing/2014/main" val="3534444784"/>
                    </a:ext>
                  </a:extLst>
                </a:gridCol>
              </a:tblGrid>
              <a:tr h="407830">
                <a:tc>
                  <a:txBody>
                    <a:bodyPr/>
                    <a:lstStyle/>
                    <a:p>
                      <a:endParaRPr lang="en-GB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Annual Returns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Annual Volatility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Sharpe Ratio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Sortino Ratio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Max Drawdown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Max Time Under Water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Calmar Ratio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Information Ratio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12298"/>
                  </a:ext>
                </a:extLst>
              </a:tr>
              <a:tr h="230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Benchmark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0.0768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0.2033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0.3775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0.442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-0.3548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0.2163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8180735"/>
                  </a:ext>
                </a:extLst>
              </a:tr>
              <a:tr h="217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Final DNN Model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0.0621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0.2015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0.3081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0.3571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-0.3671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493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0.1691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-0.5525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2539451"/>
                  </a:ext>
                </a:extLst>
              </a:tr>
              <a:tr h="230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Risk Parity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0.0256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0.1985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0.1289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0.1458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-0.3841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583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0.0666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-0.8046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3888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94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7500774" cy="432000"/>
          </a:xfrm>
        </p:spPr>
        <p:txBody>
          <a:bodyPr rtlCol="0"/>
          <a:lstStyle/>
          <a:p>
            <a:pPr algn="l" rtl="0"/>
            <a:r>
              <a:rPr lang="es-ES" dirty="0"/>
              <a:t>Aumento de datos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6" y="1339731"/>
            <a:ext cx="8323734" cy="2244717"/>
          </a:xfrm>
        </p:spPr>
        <p:txBody>
          <a:bodyPr rtlCol="0"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Soluciones para aumentar el número de datos de entrenamiento: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Mapeo de datos mensuales a datos diarios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Utilizando el calendar económico del Investing.com para variedad de datos diarios.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18</a:t>
            </a:fld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246" y="6295970"/>
                <a:ext cx="1290279" cy="4372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503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7500774" cy="432000"/>
          </a:xfrm>
        </p:spPr>
        <p:txBody>
          <a:bodyPr rtlCol="0"/>
          <a:lstStyle/>
          <a:p>
            <a:pPr algn="l" rtl="0"/>
            <a:r>
              <a:rPr lang="es-ES" dirty="0"/>
              <a:t>Despliegue del modelo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6" y="1339731"/>
            <a:ext cx="8323734" cy="4503285"/>
          </a:xfrm>
        </p:spPr>
        <p:txBody>
          <a:bodyPr rtlCol="0"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Modelo diario entrenado localmente y desplegado como una función Lambda.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Proceso</a:t>
            </a: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E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Lectura de datos más recientes del calendario.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Relleno de datos faltantes y cálculo de componente principal.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Carga del modelo pre-entrenado.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Predicción de pesos de la cartera global.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19</a:t>
            </a:fld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246" y="6295970"/>
                <a:ext cx="1290279" cy="437255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25AE00B-C3C8-46E8-50CD-35113EBCEA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1865" y="2093916"/>
            <a:ext cx="4686794" cy="133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0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5184913" cy="432000"/>
          </a:xfrm>
        </p:spPr>
        <p:txBody>
          <a:bodyPr rtlCol="0"/>
          <a:lstStyle/>
          <a:p>
            <a:pPr algn="l" rtl="0"/>
            <a:r>
              <a:rPr lang="es-ES" dirty="0"/>
              <a:t>Objetivo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6" y="1339731"/>
            <a:ext cx="8323734" cy="2244717"/>
          </a:xfrm>
        </p:spPr>
        <p:txBody>
          <a:bodyPr rtlCol="0"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Diseñar un algoritmo de inversión utilizando ETFs sobre índices de varios países y rebalancearlo dependiendo de</a:t>
            </a: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los datos macro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económicos de cada país.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Mejorar el rendimiento de gestión pasiva basada en índices globales como MSCI All Country World Index (ACWI) usando los modelos de inteligencia artificial y el análisis macroeconómico.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2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625" y="6295897"/>
                <a:ext cx="1290240" cy="43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099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7500774" cy="432000"/>
          </a:xfrm>
        </p:spPr>
        <p:txBody>
          <a:bodyPr rtlCol="0"/>
          <a:lstStyle/>
          <a:p>
            <a:pPr algn="l" rtl="0"/>
            <a:r>
              <a:rPr lang="es-ES" dirty="0"/>
              <a:t>Conclusiones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6" y="1339731"/>
            <a:ext cx="8323734" cy="4539861"/>
          </a:xfrm>
        </p:spPr>
        <p:txBody>
          <a:bodyPr rtlCol="0"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objetivo principal no ha sido conseguido, pero todo el proceso ha resultado muy interesante y educativo.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resultados se podrían mejorar utilizando proveedores de datos de pago con mejor cobertura de indicadores.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Datos diarios y un cambio de mecanismo de rebalanceo también podría mejorar los retornos.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difícil batir un benchmark utilizando solamente los datos macroeconómicos.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hay correlación directa entre mercado de valores y la economía del país.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Hay muchos otros factores que influyen los mercados como los sentimientos de inversores, eventos políticos o cambios tecnológicos.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20</a:t>
            </a:fld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246" y="6295970"/>
                <a:ext cx="1290279" cy="4372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308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5184913" cy="432000"/>
          </a:xfrm>
        </p:spPr>
        <p:txBody>
          <a:bodyPr rtlCol="0"/>
          <a:lstStyle/>
          <a:p>
            <a:pPr algn="l" rtl="0"/>
            <a:r>
              <a:rPr lang="es-ES" dirty="0"/>
              <a:t>Restricciones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6" y="1339731"/>
            <a:ext cx="8323734" cy="2244717"/>
          </a:xfrm>
        </p:spPr>
        <p:txBody>
          <a:bodyPr rtlCol="0"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Hay tres principales restricciones</a:t>
            </a: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E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Alta cobertura con el índice MSCI ACWI, más que 98%.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Solamente posiciones largas.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Utilización del todo el capital disponible.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3</a:t>
            </a:fld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246" y="6295970"/>
                <a:ext cx="1290279" cy="4372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555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5184913" cy="432000"/>
          </a:xfrm>
        </p:spPr>
        <p:txBody>
          <a:bodyPr rtlCol="0"/>
          <a:lstStyle/>
          <a:p>
            <a:pPr algn="l" rtl="0"/>
            <a:r>
              <a:rPr lang="es-ES" dirty="0"/>
              <a:t>Fuentes de datos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6" y="1339731"/>
            <a:ext cx="8323734" cy="4329549"/>
          </a:xfrm>
        </p:spPr>
        <p:txBody>
          <a:bodyPr rtlCol="0"/>
          <a:lstStyle/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Solamente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bases de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datos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 APIs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públicas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Organización para la Cooperación y el Desarrollo Económico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(OCDE) 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Banco Mundial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Banco de Pagos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Internacionales</a:t>
            </a:r>
            <a:endParaRPr lang="es-ES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ES" kern="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Yahoo</a:t>
            </a: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kern="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Finance</a:t>
            </a:r>
            <a:endParaRPr lang="es-ES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Investing.com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Morgan Stanley Capital International (MSCI) 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Otras fuentes consideradas: IMF, Trading </a:t>
            </a:r>
            <a:r>
              <a:rPr lang="es-ES" kern="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Economics</a:t>
            </a: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FX </a:t>
            </a:r>
            <a:r>
              <a:rPr lang="es-ES" kern="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Empire</a:t>
            </a: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FRED, EBS</a:t>
            </a:r>
            <a:endParaRPr lang="es-E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4</a:t>
            </a:fld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246" y="6295970"/>
                <a:ext cx="1290279" cy="4372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593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6522366" cy="432000"/>
          </a:xfrm>
        </p:spPr>
        <p:txBody>
          <a:bodyPr rtlCol="0"/>
          <a:lstStyle/>
          <a:p>
            <a:pPr algn="l" rtl="0"/>
            <a:r>
              <a:rPr lang="es-ES" dirty="0"/>
              <a:t>Datos Macroeconómicos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6" y="1339731"/>
            <a:ext cx="8323734" cy="5234805"/>
          </a:xfrm>
        </p:spPr>
        <p:txBody>
          <a:bodyPr rtlCol="0"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Más que 70 indicadores, aunque no todos han sido incluidos en modelos finales.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5</a:t>
            </a:fld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246" y="6295970"/>
                <a:ext cx="1290279" cy="437255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82F86EF-74CE-5B4E-9827-143C431E1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827025"/>
              </p:ext>
            </p:extLst>
          </p:nvPr>
        </p:nvGraphicFramePr>
        <p:xfrm>
          <a:off x="545946" y="2105228"/>
          <a:ext cx="8323735" cy="44693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66035">
                  <a:extLst>
                    <a:ext uri="{9D8B030D-6E8A-4147-A177-3AD203B41FA5}">
                      <a16:colId xmlns:a16="http://schemas.microsoft.com/office/drawing/2014/main" val="849624268"/>
                    </a:ext>
                  </a:extLst>
                </a:gridCol>
                <a:gridCol w="1520502">
                  <a:extLst>
                    <a:ext uri="{9D8B030D-6E8A-4147-A177-3AD203B41FA5}">
                      <a16:colId xmlns:a16="http://schemas.microsoft.com/office/drawing/2014/main" val="3124321822"/>
                    </a:ext>
                  </a:extLst>
                </a:gridCol>
                <a:gridCol w="559760">
                  <a:extLst>
                    <a:ext uri="{9D8B030D-6E8A-4147-A177-3AD203B41FA5}">
                      <a16:colId xmlns:a16="http://schemas.microsoft.com/office/drawing/2014/main" val="3489721082"/>
                    </a:ext>
                  </a:extLst>
                </a:gridCol>
                <a:gridCol w="2619388">
                  <a:extLst>
                    <a:ext uri="{9D8B030D-6E8A-4147-A177-3AD203B41FA5}">
                      <a16:colId xmlns:a16="http://schemas.microsoft.com/office/drawing/2014/main" val="3116437347"/>
                    </a:ext>
                  </a:extLst>
                </a:gridCol>
                <a:gridCol w="958050">
                  <a:extLst>
                    <a:ext uri="{9D8B030D-6E8A-4147-A177-3AD203B41FA5}">
                      <a16:colId xmlns:a16="http://schemas.microsoft.com/office/drawing/2014/main" val="4086680056"/>
                    </a:ext>
                  </a:extLst>
                </a:gridCol>
              </a:tblGrid>
              <a:tr h="3719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Indicator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Freq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Measure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 Coverage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0237686"/>
                  </a:ext>
                </a:extLst>
              </a:tr>
              <a:tr h="167726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dirty="0"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 Stock Market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47710"/>
                  </a:ext>
                </a:extLst>
              </a:tr>
              <a:tr h="342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Stock Indices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Yahoo Finance, Investing.com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7647187"/>
                  </a:ext>
                </a:extLst>
              </a:tr>
              <a:tr h="342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Currency Rates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Yahoo Finance, Investing.com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Exchange rates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6086200"/>
                  </a:ext>
                </a:extLst>
              </a:tr>
              <a:tr h="1726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ETFs in USD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Yahoo Finance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 Dollars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347376"/>
                  </a:ext>
                </a:extLst>
              </a:tr>
              <a:tr h="1799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ETFs in EUR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Yahoo Finance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Euros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0672022"/>
                  </a:ext>
                </a:extLst>
              </a:tr>
              <a:tr h="1799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MSCI Indices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MSCI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5172038"/>
                  </a:ext>
                </a:extLst>
              </a:tr>
              <a:tr h="1677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Stock Market Cap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World Bank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Current US Dollars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76.2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3403058"/>
                  </a:ext>
                </a:extLst>
              </a:tr>
              <a:tr h="1677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Stock Market Cap Pct of GDP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World Bank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Pct of GDP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76.2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9882045"/>
                  </a:ext>
                </a:extLst>
              </a:tr>
              <a:tr h="1677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Listed Domestic Companies Total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World Bank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Count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80.5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059497"/>
                  </a:ext>
                </a:extLst>
              </a:tr>
              <a:tr h="1677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Stocks Traded Total Value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World Bank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Current US Dollars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78.2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1059490"/>
                  </a:ext>
                </a:extLst>
              </a:tr>
              <a:tr h="342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Stocks Traded Total Value Pct of GDP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World Bank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Pct of GDP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78.2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7946841"/>
                  </a:ext>
                </a:extLst>
              </a:tr>
              <a:tr h="188497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dirty="0"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 GDP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202569"/>
                  </a:ext>
                </a:extLst>
              </a:tr>
              <a:tr h="1677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GDP Annual Growth Rate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Growth YoY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73.9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7081582"/>
                  </a:ext>
                </a:extLst>
              </a:tr>
              <a:tr h="1677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GDP Growth Rate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Growth QoQ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73.1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1562776"/>
                  </a:ext>
                </a:extLst>
              </a:tr>
              <a:tr h="1677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GDP Per Capita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 Head, US dollars (2015)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60.1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5983973"/>
                  </a:ext>
                </a:extLst>
              </a:tr>
              <a:tr h="1677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GDP Current Prices US Dollars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Current US Dollar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566274"/>
                  </a:ext>
                </a:extLst>
              </a:tr>
              <a:tr h="1677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GDP Current Prices PPP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Current US Dollar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4786014"/>
                  </a:ext>
                </a:extLst>
              </a:tr>
              <a:tr h="1677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GDP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World Bank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Current US Dollar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1549445"/>
                  </a:ext>
                </a:extLst>
              </a:tr>
              <a:tr h="1677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GDP Per Capita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World Bank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Current US Dollar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6768851"/>
                  </a:ext>
                </a:extLst>
              </a:tr>
              <a:tr h="1677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GDP (QoQ)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Investing.com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Growth QoQ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36.2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1579390"/>
                  </a:ext>
                </a:extLst>
              </a:tr>
              <a:tr h="1677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GDP (YoY)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Investing.com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Growth YoY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39.6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6987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27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6522366" cy="432000"/>
          </a:xfrm>
        </p:spPr>
        <p:txBody>
          <a:bodyPr rtlCol="0"/>
          <a:lstStyle/>
          <a:p>
            <a:pPr algn="l" rtl="0"/>
            <a:r>
              <a:rPr lang="es-ES" dirty="0"/>
              <a:t>Datos Macroeconómicos 2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E4A7B3E-14E0-7A3A-956B-5F4461BC6FE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79867991"/>
              </p:ext>
            </p:extLst>
          </p:nvPr>
        </p:nvGraphicFramePr>
        <p:xfrm>
          <a:off x="545946" y="1088748"/>
          <a:ext cx="8497471" cy="51499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721681">
                  <a:extLst>
                    <a:ext uri="{9D8B030D-6E8A-4147-A177-3AD203B41FA5}">
                      <a16:colId xmlns:a16="http://schemas.microsoft.com/office/drawing/2014/main" val="2162074587"/>
                    </a:ext>
                  </a:extLst>
                </a:gridCol>
                <a:gridCol w="1552238">
                  <a:extLst>
                    <a:ext uri="{9D8B030D-6E8A-4147-A177-3AD203B41FA5}">
                      <a16:colId xmlns:a16="http://schemas.microsoft.com/office/drawing/2014/main" val="4033288283"/>
                    </a:ext>
                  </a:extLst>
                </a:gridCol>
                <a:gridCol w="571444">
                  <a:extLst>
                    <a:ext uri="{9D8B030D-6E8A-4147-A177-3AD203B41FA5}">
                      <a16:colId xmlns:a16="http://schemas.microsoft.com/office/drawing/2014/main" val="2407748963"/>
                    </a:ext>
                  </a:extLst>
                </a:gridCol>
                <a:gridCol w="2674061">
                  <a:extLst>
                    <a:ext uri="{9D8B030D-6E8A-4147-A177-3AD203B41FA5}">
                      <a16:colId xmlns:a16="http://schemas.microsoft.com/office/drawing/2014/main" val="1578597913"/>
                    </a:ext>
                  </a:extLst>
                </a:gridCol>
                <a:gridCol w="978047">
                  <a:extLst>
                    <a:ext uri="{9D8B030D-6E8A-4147-A177-3AD203B41FA5}">
                      <a16:colId xmlns:a16="http://schemas.microsoft.com/office/drawing/2014/main" val="4068364389"/>
                    </a:ext>
                  </a:extLst>
                </a:gridCol>
              </a:tblGrid>
              <a:tr h="153489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dirty="0"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 Labour</a:t>
                      </a:r>
                    </a:p>
                  </a:txBody>
                  <a:tcPr marL="66842" marR="66842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173705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Unemployment Rate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Level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53.6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1450852418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Unemployment Rate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Level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58.2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492353439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Population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World Bank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Count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98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846779285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Unemployment Rate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Investing.com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Level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53.8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3525691693"/>
                  </a:ext>
                </a:extLst>
              </a:tr>
              <a:tr h="153489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dirty="0"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 Prices</a:t>
                      </a:r>
                    </a:p>
                  </a:txBody>
                  <a:tcPr marL="66842" marR="66842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743469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Inflation Rate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Growth YoY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70.6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4034520865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Inflation Rate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Growth YoY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74.2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689057953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Inflation Rate MoM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Growth MoM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1775430627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CPI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 2015 = 100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69.5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426670957"/>
                  </a:ext>
                </a:extLst>
              </a:tr>
              <a:tr h="1510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PPI Manufacture of food products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 2015 = 100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36.8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3049137346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PPI Manufacturing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 2015 = 100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47.7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2598650871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CPI (MoM) - Inflation Rate MoM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Investing.com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Growth MoM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61.8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125017184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CPI (YoY) - Inflation Rate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Investing.com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Growth YoY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3774401962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PPI (MoM)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Investing.com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Growth MoM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26.2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2203469620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PPI (YoY)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Investing.com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Growth YoY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35.6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3613804572"/>
                  </a:ext>
                </a:extLst>
              </a:tr>
              <a:tr h="153489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dirty="0"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 Money</a:t>
                      </a:r>
                    </a:p>
                  </a:txBody>
                  <a:tcPr marL="66842" marR="66842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472316"/>
                  </a:ext>
                </a:extLst>
              </a:tr>
              <a:tr h="1633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Central Bank Rates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BIS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Level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882170043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Overnight Interbank Rate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Level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73.7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898610424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Short Term Interest Rate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Level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68.4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4215490768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Long Term Interest Rate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Level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66.4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219144953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Narrow Money M1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National Currency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49.5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2399461982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Broad Money M3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National Currency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49.5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300795201"/>
                  </a:ext>
                </a:extLst>
              </a:tr>
              <a:tr h="153489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dirty="0"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 Trade</a:t>
                      </a:r>
                    </a:p>
                  </a:txBody>
                  <a:tcPr marL="66842" marR="66842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049468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Current Account to GDP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Pct of GDP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2833769644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Export of goods and services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Growth YoY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70.3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1375247638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Import of goods and services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Growth YoY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70.3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2851950804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Export - Value (goods)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 Dollars, monthly level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74.2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3525125189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Import - Value (goods)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 Dollars, monthly level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74.4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4230183579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Net Trade - Value (goods)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 Dollars, monthly level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74.2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3184635977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Current Account Pct of GDP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World Bank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Pct of GDP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91.4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731696686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Current Account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World Bank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Current US Dollars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93.3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486280946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Trade Balance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Investing.com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Local Currency, monthly level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64.7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15178637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6</a:t>
            </a:fld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246" y="6295970"/>
                <a:ext cx="1290279" cy="4372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437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6522366" cy="432000"/>
          </a:xfrm>
        </p:spPr>
        <p:txBody>
          <a:bodyPr rtlCol="0"/>
          <a:lstStyle/>
          <a:p>
            <a:pPr algn="l" rtl="0"/>
            <a:r>
              <a:rPr lang="es-ES" dirty="0"/>
              <a:t>Datos Macroeconómicos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7</a:t>
            </a:fld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246" y="6295970"/>
                <a:ext cx="1290279" cy="437255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C6E30AA-D205-0125-7008-DCA9182E259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53308683"/>
              </p:ext>
            </p:extLst>
          </p:nvPr>
        </p:nvGraphicFramePr>
        <p:xfrm>
          <a:off x="545946" y="1119910"/>
          <a:ext cx="8515757" cy="46181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727538">
                  <a:extLst>
                    <a:ext uri="{9D8B030D-6E8A-4147-A177-3AD203B41FA5}">
                      <a16:colId xmlns:a16="http://schemas.microsoft.com/office/drawing/2014/main" val="4080375178"/>
                    </a:ext>
                  </a:extLst>
                </a:gridCol>
                <a:gridCol w="1555578">
                  <a:extLst>
                    <a:ext uri="{9D8B030D-6E8A-4147-A177-3AD203B41FA5}">
                      <a16:colId xmlns:a16="http://schemas.microsoft.com/office/drawing/2014/main" val="485166397"/>
                    </a:ext>
                  </a:extLst>
                </a:gridCol>
                <a:gridCol w="572673">
                  <a:extLst>
                    <a:ext uri="{9D8B030D-6E8A-4147-A177-3AD203B41FA5}">
                      <a16:colId xmlns:a16="http://schemas.microsoft.com/office/drawing/2014/main" val="3953035286"/>
                    </a:ext>
                  </a:extLst>
                </a:gridCol>
                <a:gridCol w="2679816">
                  <a:extLst>
                    <a:ext uri="{9D8B030D-6E8A-4147-A177-3AD203B41FA5}">
                      <a16:colId xmlns:a16="http://schemas.microsoft.com/office/drawing/2014/main" val="2254788533"/>
                    </a:ext>
                  </a:extLst>
                </a:gridCol>
                <a:gridCol w="980152">
                  <a:extLst>
                    <a:ext uri="{9D8B030D-6E8A-4147-A177-3AD203B41FA5}">
                      <a16:colId xmlns:a16="http://schemas.microsoft.com/office/drawing/2014/main" val="2920248318"/>
                    </a:ext>
                  </a:extLst>
                </a:gridCol>
              </a:tblGrid>
              <a:tr h="181989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dirty="0"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 Government</a:t>
                      </a:r>
                    </a:p>
                  </a:txBody>
                  <a:tcPr marL="49059" marR="49059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329689"/>
                  </a:ext>
                </a:extLst>
              </a:tr>
              <a:tr h="181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Government Debt to GDP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Pct of GDP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54.8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2148268468"/>
                  </a:ext>
                </a:extLst>
              </a:tr>
              <a:tr h="181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Government Expenditure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Current prices, local currency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61.9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67692848"/>
                  </a:ext>
                </a:extLst>
              </a:tr>
              <a:tr h="181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Government Revenue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Current prices, local currency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61.9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969978421"/>
                  </a:ext>
                </a:extLst>
              </a:tr>
              <a:tr h="181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Government Budget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Pct of GDP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77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3529836547"/>
                  </a:ext>
                </a:extLst>
              </a:tr>
              <a:tr h="181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Government Expense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World Bank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Pct of GDP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77.8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3961138015"/>
                  </a:ext>
                </a:extLst>
              </a:tr>
              <a:tr h="181989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dirty="0"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8. Business</a:t>
                      </a:r>
                    </a:p>
                  </a:txBody>
                  <a:tcPr marL="49059" marR="49059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646500"/>
                  </a:ext>
                </a:extLst>
              </a:tr>
              <a:tr h="1891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 Business Confidence Indicator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Index, Amplitude adjusted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72.7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3442443083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 Composite Leading Indicators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Index, Amplitude adjusted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34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2411838256"/>
                  </a:ext>
                </a:extLst>
              </a:tr>
              <a:tr h="181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Industrial Production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Growth YoY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60.6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937733309"/>
                  </a:ext>
                </a:extLst>
              </a:tr>
              <a:tr h="181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Manufacturing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 2015=100, s.a.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66.7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3632328285"/>
                  </a:ext>
                </a:extLst>
              </a:tr>
              <a:tr h="181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Industry ex Construction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 2015=100, s.a.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60.3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1559611829"/>
                  </a:ext>
                </a:extLst>
              </a:tr>
              <a:tr h="181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Construction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 2015=100, s.a.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44.7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4267606225"/>
                  </a:ext>
                </a:extLst>
              </a:tr>
              <a:tr h="181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Changes in Inventories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Current prices, local currency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62.3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3473720263"/>
                  </a:ext>
                </a:extLst>
              </a:tr>
              <a:tr h="181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Manufacturing PMI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Investing.com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31.9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1663696508"/>
                  </a:ext>
                </a:extLst>
              </a:tr>
              <a:tr h="181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Services PMI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Investing.com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13.8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3273809247"/>
                  </a:ext>
                </a:extLst>
              </a:tr>
              <a:tr h="2134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Industrial Production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Investing.com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Growth YoY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42.3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3571294041"/>
                  </a:ext>
                </a:extLst>
              </a:tr>
              <a:tr h="181989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dirty="0"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 Consumer</a:t>
                      </a:r>
                    </a:p>
                  </a:txBody>
                  <a:tcPr marL="49059" marR="49059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919307"/>
                  </a:ext>
                </a:extLst>
              </a:tr>
              <a:tr h="2020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 Consumer Confidence Indicator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Index, Amplitude adjusted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66.1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2131009561"/>
                  </a:ext>
                </a:extLst>
              </a:tr>
              <a:tr h="181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Private Consumption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Growth YoY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67.7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576780841"/>
                  </a:ext>
                </a:extLst>
              </a:tr>
              <a:tr h="181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Retail Sales Value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 2015=100, s.a.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52.7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3942261111"/>
                  </a:ext>
                </a:extLst>
              </a:tr>
              <a:tr h="181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Passenger Car Registration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 2015=100, s.a.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48.4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678307944"/>
                  </a:ext>
                </a:extLst>
              </a:tr>
              <a:tr h="200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Permits Issued (Residential Buildings)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 2015=100, s.a.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42.6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2664386709"/>
                  </a:ext>
                </a:extLst>
              </a:tr>
              <a:tr h="181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Retail Sales 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Investing.com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Growth YoY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46.8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185055842"/>
                  </a:ext>
                </a:extLst>
              </a:tr>
              <a:tr h="181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Consumer Confidence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Investing.com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33.9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477885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33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6522366" cy="432000"/>
          </a:xfrm>
        </p:spPr>
        <p:txBody>
          <a:bodyPr rtlCol="0"/>
          <a:lstStyle/>
          <a:p>
            <a:pPr algn="l" rtl="0"/>
            <a:r>
              <a:rPr lang="es-ES" dirty="0"/>
              <a:t>Investment clock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6" y="1339731"/>
            <a:ext cx="8323734" cy="3918069"/>
          </a:xfrm>
        </p:spPr>
        <p:txBody>
          <a:bodyPr rtlCol="0"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Modelo basado en OECD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Bussiness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Confidence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Index o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Manufacturing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PMI.</a:t>
            </a:r>
            <a:endParaRPr lang="es-E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8</a:t>
            </a:fld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246" y="6295970"/>
                <a:ext cx="1290279" cy="437255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5EF2714E-3FDB-9203-76FC-CF7923DA9E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037" y="2271331"/>
            <a:ext cx="8065174" cy="269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23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fld id="{19B51A1E-902D-48AF-9020-955120F399B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2000" y="410742"/>
            <a:ext cx="2759256" cy="942569"/>
          </a:xfrm>
        </p:spPr>
        <p:txBody>
          <a:bodyPr rtlCol="0" anchor="b"/>
          <a:lstStyle/>
          <a:p>
            <a:pPr algn="ctr" rtl="0"/>
            <a:br>
              <a:rPr lang="en-GB" dirty="0"/>
            </a:br>
            <a:r>
              <a:rPr lang="en-GB" dirty="0"/>
              <a:t>BENCHMARK</a:t>
            </a:r>
            <a:br>
              <a:rPr lang="en-GB" dirty="0"/>
            </a:br>
            <a:r>
              <a:rPr lang="en-GB" dirty="0"/>
              <a:t>MSCI ACWI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3C05DF7D-C887-45D2-043B-07089412C176}"/>
              </a:ext>
            </a:extLst>
          </p:cNvPr>
          <p:cNvGrpSpPr/>
          <p:nvPr/>
        </p:nvGrpSpPr>
        <p:grpSpPr>
          <a:xfrm>
            <a:off x="10146145" y="6341257"/>
            <a:ext cx="1170720" cy="336960"/>
            <a:chOff x="10146145" y="6341257"/>
            <a:chExt cx="1170720" cy="33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B7201A39-B4EF-A093-5A77-3B31C7B34070}"/>
                    </a:ext>
                  </a:extLst>
                </p14:cNvPr>
                <p14:cNvContentPartPr/>
                <p14:nvPr/>
              </p14:nvContentPartPr>
              <p14:xfrm>
                <a:off x="10808905" y="6533137"/>
                <a:ext cx="106920" cy="4032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B7201A39-B4EF-A093-5A77-3B31C7B3407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799905" y="6524137"/>
                  <a:ext cx="1245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0751C992-C904-8B68-51B7-5FBCDF28DBF0}"/>
                    </a:ext>
                  </a:extLst>
                </p14:cNvPr>
                <p14:cNvContentPartPr/>
                <p14:nvPr/>
              </p14:nvContentPartPr>
              <p14:xfrm>
                <a:off x="10191145" y="6348817"/>
                <a:ext cx="799200" cy="17316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0751C992-C904-8B68-51B7-5FBCDF28DBF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82505" y="6340177"/>
                  <a:ext cx="8168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B3326A0F-720D-A86F-5079-D9FE83411DFD}"/>
                    </a:ext>
                  </a:extLst>
                </p14:cNvPr>
                <p14:cNvContentPartPr/>
                <p14:nvPr/>
              </p14:nvContentPartPr>
              <p14:xfrm>
                <a:off x="10146145" y="6341257"/>
                <a:ext cx="1170720" cy="33696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B3326A0F-720D-A86F-5079-D9FE83411DF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83505" y="6278617"/>
                  <a:ext cx="1296360" cy="462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98618F89-92AB-C071-C4DC-5B8E953EAD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47872" y="148348"/>
            <a:ext cx="5387108" cy="6527726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35CAC509-DF83-1A92-AEC3-FCAD38E5C51D}"/>
              </a:ext>
            </a:extLst>
          </p:cNvPr>
          <p:cNvSpPr txBox="1"/>
          <p:nvPr/>
        </p:nvSpPr>
        <p:spPr>
          <a:xfrm>
            <a:off x="432000" y="1763031"/>
            <a:ext cx="2834640" cy="333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47 mercados:</a:t>
            </a:r>
          </a:p>
          <a:p>
            <a:pPr>
              <a:lnSpc>
                <a:spcPct val="200000"/>
              </a:lnSpc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23 mercados desarrollados</a:t>
            </a:r>
          </a:p>
          <a:p>
            <a:pPr>
              <a:lnSpc>
                <a:spcPct val="200000"/>
              </a:lnSpc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24 mercados emergentes</a:t>
            </a:r>
          </a:p>
          <a:p>
            <a:pPr>
              <a:lnSpc>
                <a:spcPct val="200000"/>
              </a:lnSpc>
            </a:pP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99% del mercado de valores mundial invertible</a:t>
            </a:r>
          </a:p>
        </p:txBody>
      </p:sp>
      <p:pic>
        <p:nvPicPr>
          <p:cNvPr id="3" name="Picture Placeholder 9" descr="Abstract architecture polygon">
            <a:extLst>
              <a:ext uri="{FF2B5EF4-FFF2-40B4-BE49-F238E27FC236}">
                <a16:creationId xmlns:a16="http://schemas.microsoft.com/office/drawing/2014/main" id="{18599FF3-9046-8698-A04B-E9E0C6F651B3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15" r="15"/>
          <a:stretch>
            <a:fillRect/>
          </a:stretch>
        </p:blipFill>
        <p:spPr>
          <a:xfrm>
            <a:off x="9980476" y="0"/>
            <a:ext cx="2211524" cy="6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9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756_TF67328976" id="{8D41288C-A143-4C55-A19F-9A38F7741759}" vid="{98B99BFD-3B7E-4AE0-80A8-38C1178D3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934E25-8442-49E9-ABDF-3146C4145F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</TotalTime>
  <Words>1506</Words>
  <Application>Microsoft Office PowerPoint</Application>
  <PresentationFormat>Widescreen</PresentationFormat>
  <Paragraphs>537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Corbel</vt:lpstr>
      <vt:lpstr>Times New Roman</vt:lpstr>
      <vt:lpstr>Tema de Office</vt:lpstr>
      <vt:lpstr>Optimización de los PESOS de la cartera global mediante inteligencia artificial y análisis macroeconómico </vt:lpstr>
      <vt:lpstr>Objetivo</vt:lpstr>
      <vt:lpstr>Restricciones</vt:lpstr>
      <vt:lpstr>Fuentes de datos</vt:lpstr>
      <vt:lpstr>Datos Macroeconómicos</vt:lpstr>
      <vt:lpstr>Datos Macroeconómicos 2</vt:lpstr>
      <vt:lpstr>Datos Macroeconómicos 3</vt:lpstr>
      <vt:lpstr>Investment clock</vt:lpstr>
      <vt:lpstr> BENCHMARK MSCI ACWI</vt:lpstr>
      <vt:lpstr>Recogida de Datos</vt:lpstr>
      <vt:lpstr>PRE-procesamiento</vt:lpstr>
      <vt:lpstr>Valores objetivos</vt:lpstr>
      <vt:lpstr>Modelo Base</vt:lpstr>
      <vt:lpstr>Modelos con redes Neuronales</vt:lpstr>
      <vt:lpstr>Modelos de machine learning</vt:lpstr>
      <vt:lpstr>Ajuste de hiperparámetros</vt:lpstr>
      <vt:lpstr>Resultados</vt:lpstr>
      <vt:lpstr>Aumento de datos</vt:lpstr>
      <vt:lpstr>Despliegue del modelo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estrategias dinámicas de carteras indexadas, globalmente diversificadas, basadas en ciclos económicos utilizando la inteligencia artificial</dc:title>
  <dc:creator>Lucas Harazin</dc:creator>
  <cp:lastModifiedBy>Lukasz Harazin</cp:lastModifiedBy>
  <cp:revision>9</cp:revision>
  <dcterms:created xsi:type="dcterms:W3CDTF">2023-07-17T12:47:05Z</dcterms:created>
  <dcterms:modified xsi:type="dcterms:W3CDTF">2024-06-21T18:03:57Z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