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9" r:id="rId3"/>
    <p:sldId id="306" r:id="rId4"/>
    <p:sldId id="305" r:id="rId5"/>
    <p:sldId id="310" r:id="rId6"/>
    <p:sldId id="307" r:id="rId7"/>
    <p:sldId id="301" r:id="rId8"/>
    <p:sldId id="261" r:id="rId9"/>
    <p:sldId id="264" r:id="rId10"/>
    <p:sldId id="263" r:id="rId11"/>
    <p:sldId id="312" r:id="rId12"/>
    <p:sldId id="271" r:id="rId13"/>
    <p:sldId id="272" r:id="rId14"/>
    <p:sldId id="302" r:id="rId15"/>
    <p:sldId id="331" r:id="rId16"/>
    <p:sldId id="303" r:id="rId17"/>
    <p:sldId id="315" r:id="rId18"/>
    <p:sldId id="313" r:id="rId19"/>
    <p:sldId id="317" r:id="rId20"/>
    <p:sldId id="316" r:id="rId21"/>
    <p:sldId id="327" r:id="rId22"/>
    <p:sldId id="319" r:id="rId23"/>
    <p:sldId id="325" r:id="rId24"/>
    <p:sldId id="326" r:id="rId25"/>
    <p:sldId id="309" r:id="rId26"/>
    <p:sldId id="322" r:id="rId27"/>
    <p:sldId id="324" r:id="rId28"/>
    <p:sldId id="328" r:id="rId29"/>
    <p:sldId id="329" r:id="rId30"/>
    <p:sldId id="330" r:id="rId31"/>
    <p:sldId id="308" r:id="rId32"/>
    <p:sldId id="280" r:id="rId33"/>
    <p:sldId id="262" r:id="rId34"/>
    <p:sldId id="278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D171C56B-B830-4F30-A2E0-2796DA4E4AB8}">
          <p14:sldIdLst>
            <p14:sldId id="257"/>
            <p14:sldId id="259"/>
            <p14:sldId id="306"/>
          </p14:sldIdLst>
        </p14:section>
        <p14:section name="Présentation du projet" id="{3D81A581-0467-4935-95FB-A5866F8AB8DD}">
          <p14:sldIdLst>
            <p14:sldId id="305"/>
            <p14:sldId id="310"/>
            <p14:sldId id="307"/>
            <p14:sldId id="301"/>
            <p14:sldId id="261"/>
            <p14:sldId id="264"/>
            <p14:sldId id="263"/>
            <p14:sldId id="312"/>
          </p14:sldIdLst>
        </p14:section>
        <p14:section name="Présentation du prototype" id="{E0B0900F-C080-4BE0-9C2B-176DEC58A40D}">
          <p14:sldIdLst>
            <p14:sldId id="271"/>
            <p14:sldId id="272"/>
          </p14:sldIdLst>
        </p14:section>
        <p14:section name="Programmation" id="{70D77CD0-4A67-4CAD-A500-0A22BA4973CC}">
          <p14:sldIdLst>
            <p14:sldId id="302"/>
            <p14:sldId id="331"/>
            <p14:sldId id="303"/>
            <p14:sldId id="315"/>
            <p14:sldId id="313"/>
            <p14:sldId id="317"/>
            <p14:sldId id="316"/>
            <p14:sldId id="327"/>
            <p14:sldId id="319"/>
            <p14:sldId id="325"/>
            <p14:sldId id="326"/>
            <p14:sldId id="309"/>
            <p14:sldId id="322"/>
            <p14:sldId id="324"/>
            <p14:sldId id="328"/>
          </p14:sldIdLst>
        </p14:section>
        <p14:section name="Conclusion" id="{2159C327-BF33-4FAA-AEB5-97CFC9C2643B}">
          <p14:sldIdLst>
            <p14:sldId id="329"/>
            <p14:sldId id="330"/>
          </p14:sldIdLst>
        </p14:section>
        <p14:section name="Diffusion" id="{3B6DF1AC-F7B5-4F9B-B7F6-DB7423B9875B}">
          <p14:sldIdLst>
            <p14:sldId id="308"/>
          </p14:sldIdLst>
        </p14:section>
        <p14:section name="FIN" id="{EF815312-A619-4601-9546-0FBFE6CD7FCB}">
          <p14:sldIdLst>
            <p14:sldId id="280"/>
          </p14:sldIdLst>
        </p14:section>
        <p14:section name="NON UTILISE" id="{4E59FC1F-0557-41E5-BED1-2A762EA6BA9E}">
          <p14:sldIdLst>
            <p14:sldId id="262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is L'HARIDON" initials="LL" lastIdx="2" clrIdx="0">
    <p:extLst>
      <p:ext uri="{19B8F6BF-5375-455C-9EA6-DF929625EA0E}">
        <p15:presenceInfo xmlns:p15="http://schemas.microsoft.com/office/powerpoint/2012/main" userId="acbbb30386e4d4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2613"/>
    <a:srgbClr val="333333"/>
    <a:srgbClr val="ECECEC"/>
    <a:srgbClr val="4EBA6F"/>
    <a:srgbClr val="0070C0"/>
    <a:srgbClr val="03030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86410" autoAdjust="0"/>
  </p:normalViewPr>
  <p:slideViewPr>
    <p:cSldViewPr snapToGrid="0">
      <p:cViewPr>
        <p:scale>
          <a:sx n="66" d="100"/>
          <a:sy n="66" d="100"/>
        </p:scale>
        <p:origin x="996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6" d="100"/>
          <a:sy n="36" d="100"/>
        </p:scale>
        <p:origin x="2232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4BD37D-2AAB-4B3F-9D78-EB25B9E14CF8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61C3B4F7-1B14-4D43-BCB1-71D7091C9A18}">
      <dgm:prSet phldrT="[Texte]"/>
      <dgm:spPr>
        <a:solidFill>
          <a:srgbClr val="ECECEC"/>
        </a:solidFill>
      </dgm:spPr>
      <dgm:t>
        <a:bodyPr/>
        <a:lstStyle/>
        <a:p>
          <a:pPr algn="ctr"/>
          <a:r>
            <a:rPr lang="fr-FR" dirty="0">
              <a:solidFill>
                <a:srgbClr val="F22613"/>
              </a:solidFill>
            </a:rPr>
            <a:t>Yaël Radolanirina</a:t>
          </a:r>
        </a:p>
        <a:p>
          <a:pPr algn="ctr"/>
          <a:r>
            <a:rPr lang="fr-FR" dirty="0">
              <a:solidFill>
                <a:srgbClr val="F22613"/>
              </a:solidFill>
            </a:rPr>
            <a:t>Responsable SI - Communication</a:t>
          </a:r>
        </a:p>
      </dgm:t>
    </dgm:pt>
    <dgm:pt modelId="{C6AE7574-7D8A-48EA-8237-A1380719A8F1}" type="parTrans" cxnId="{47927FA6-90C5-4842-8168-3BE798B4D726}">
      <dgm:prSet/>
      <dgm:spPr/>
      <dgm:t>
        <a:bodyPr/>
        <a:lstStyle/>
        <a:p>
          <a:pPr algn="ctr"/>
          <a:endParaRPr lang="fr-FR"/>
        </a:p>
      </dgm:t>
    </dgm:pt>
    <dgm:pt modelId="{D6A56FB6-4EA1-45A7-BBD3-1615C54E1B17}" type="sibTrans" cxnId="{47927FA6-90C5-4842-8168-3BE798B4D726}">
      <dgm:prSet/>
      <dgm:spPr/>
      <dgm:t>
        <a:bodyPr/>
        <a:lstStyle/>
        <a:p>
          <a:pPr algn="ctr"/>
          <a:endParaRPr lang="fr-FR"/>
        </a:p>
      </dgm:t>
    </dgm:pt>
    <dgm:pt modelId="{6B7E3F8C-4123-46FC-976F-1A0225906D96}">
      <dgm:prSet phldrT="[Texte]"/>
      <dgm:spPr>
        <a:solidFill>
          <a:srgbClr val="ECECEC"/>
        </a:solidFill>
      </dgm:spPr>
      <dgm:t>
        <a:bodyPr/>
        <a:lstStyle/>
        <a:p>
          <a:pPr algn="ctr"/>
          <a:r>
            <a:rPr lang="fr-FR" dirty="0">
              <a:solidFill>
                <a:srgbClr val="F22613"/>
              </a:solidFill>
            </a:rPr>
            <a:t>Tom Kisiela</a:t>
          </a:r>
        </a:p>
        <a:p>
          <a:pPr algn="ctr"/>
          <a:r>
            <a:rPr lang="fr-FR" dirty="0">
              <a:solidFill>
                <a:srgbClr val="F22613"/>
              </a:solidFill>
            </a:rPr>
            <a:t>Responsable technique</a:t>
          </a:r>
        </a:p>
      </dgm:t>
    </dgm:pt>
    <dgm:pt modelId="{C373CA58-938D-4BDE-920A-C8CD195D5D38}" type="parTrans" cxnId="{B559EEBC-0B9F-4233-80E2-BF8D377443C2}">
      <dgm:prSet/>
      <dgm:spPr/>
      <dgm:t>
        <a:bodyPr/>
        <a:lstStyle/>
        <a:p>
          <a:pPr algn="ctr"/>
          <a:endParaRPr lang="fr-FR"/>
        </a:p>
      </dgm:t>
    </dgm:pt>
    <dgm:pt modelId="{F9A162A8-8480-4026-BC8A-915D2B687E54}" type="sibTrans" cxnId="{B559EEBC-0B9F-4233-80E2-BF8D377443C2}">
      <dgm:prSet/>
      <dgm:spPr/>
      <dgm:t>
        <a:bodyPr/>
        <a:lstStyle/>
        <a:p>
          <a:pPr algn="ctr"/>
          <a:endParaRPr lang="fr-FR"/>
        </a:p>
      </dgm:t>
    </dgm:pt>
    <dgm:pt modelId="{35FBAB8E-2617-46BB-8CA2-AE8E637587FE}">
      <dgm:prSet phldrT="[Texte]"/>
      <dgm:spPr>
        <a:solidFill>
          <a:srgbClr val="ECECEC"/>
        </a:solidFill>
      </dgm:spPr>
      <dgm:t>
        <a:bodyPr/>
        <a:lstStyle/>
        <a:p>
          <a:pPr algn="ctr"/>
          <a:r>
            <a:rPr lang="fr-FR" dirty="0">
              <a:solidFill>
                <a:srgbClr val="F22613"/>
              </a:solidFill>
            </a:rPr>
            <a:t>Louis L'Haridon</a:t>
          </a:r>
        </a:p>
        <a:p>
          <a:pPr algn="ctr"/>
          <a:r>
            <a:rPr lang="fr-FR" dirty="0">
              <a:solidFill>
                <a:srgbClr val="F22613"/>
              </a:solidFill>
            </a:rPr>
            <a:t>Responsable </a:t>
          </a:r>
          <a:r>
            <a:rPr lang="fr-FR" dirty="0" err="1">
              <a:solidFill>
                <a:srgbClr val="F22613"/>
              </a:solidFill>
            </a:rPr>
            <a:t>Dévelopement</a:t>
          </a:r>
          <a:endParaRPr lang="fr-FR" dirty="0">
            <a:solidFill>
              <a:srgbClr val="F22613"/>
            </a:solidFill>
          </a:endParaRPr>
        </a:p>
      </dgm:t>
    </dgm:pt>
    <dgm:pt modelId="{D255228C-7633-4210-8417-7AF1545ECC0D}" type="parTrans" cxnId="{2F9A40BB-EFF8-4FB4-90AB-17C24178D7C2}">
      <dgm:prSet/>
      <dgm:spPr/>
      <dgm:t>
        <a:bodyPr/>
        <a:lstStyle/>
        <a:p>
          <a:pPr algn="ctr"/>
          <a:endParaRPr lang="fr-FR"/>
        </a:p>
      </dgm:t>
    </dgm:pt>
    <dgm:pt modelId="{EA12F21D-19A0-4FD3-9DFB-E8EE62467B01}" type="sibTrans" cxnId="{2F9A40BB-EFF8-4FB4-90AB-17C24178D7C2}">
      <dgm:prSet/>
      <dgm:spPr/>
      <dgm:t>
        <a:bodyPr/>
        <a:lstStyle/>
        <a:p>
          <a:pPr algn="ctr"/>
          <a:endParaRPr lang="fr-FR"/>
        </a:p>
      </dgm:t>
    </dgm:pt>
    <dgm:pt modelId="{10D7A9C1-129A-4274-99E2-D2276CA991DF}">
      <dgm:prSet phldrT="[Texte]"/>
      <dgm:spPr>
        <a:solidFill>
          <a:srgbClr val="F22613"/>
        </a:solidFill>
      </dgm:spPr>
      <dgm:t>
        <a:bodyPr/>
        <a:lstStyle/>
        <a:p>
          <a:pPr algn="ctr"/>
          <a:r>
            <a:rPr lang="fr-FR" dirty="0">
              <a:solidFill>
                <a:srgbClr val="ECECEC"/>
              </a:solidFill>
            </a:rPr>
            <a:t>Louis L'Haridon</a:t>
          </a:r>
        </a:p>
        <a:p>
          <a:pPr algn="ctr"/>
          <a:r>
            <a:rPr lang="fr-FR" dirty="0">
              <a:solidFill>
                <a:srgbClr val="ECECEC"/>
              </a:solidFill>
            </a:rPr>
            <a:t>Chef </a:t>
          </a:r>
          <a:r>
            <a:rPr lang="fr-FR" b="0" cap="none" spc="0" dirty="0">
              <a:ln w="0"/>
              <a:solidFill>
                <a:srgbClr val="ECECE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</a:t>
          </a:r>
          <a:r>
            <a:rPr lang="fr-FR" dirty="0">
              <a:solidFill>
                <a:srgbClr val="ECECEC"/>
              </a:solidFill>
            </a:rPr>
            <a:t> projet</a:t>
          </a:r>
        </a:p>
      </dgm:t>
    </dgm:pt>
    <dgm:pt modelId="{9A201829-DF16-4FD8-97DB-258EFCF76FD9}" type="sibTrans" cxnId="{3F370439-C91A-4B79-8E41-F91B49034C01}">
      <dgm:prSet/>
      <dgm:spPr/>
      <dgm:t>
        <a:bodyPr/>
        <a:lstStyle/>
        <a:p>
          <a:pPr algn="ctr"/>
          <a:endParaRPr lang="fr-FR"/>
        </a:p>
      </dgm:t>
    </dgm:pt>
    <dgm:pt modelId="{A26B3DF2-5076-4C80-A09F-7D00EFD49541}" type="parTrans" cxnId="{3F370439-C91A-4B79-8E41-F91B49034C01}">
      <dgm:prSet/>
      <dgm:spPr/>
      <dgm:t>
        <a:bodyPr/>
        <a:lstStyle/>
        <a:p>
          <a:pPr algn="ctr"/>
          <a:endParaRPr lang="fr-FR"/>
        </a:p>
      </dgm:t>
    </dgm:pt>
    <dgm:pt modelId="{D69CD467-1C8C-4769-BDB8-44312C6CD594}" type="pres">
      <dgm:prSet presAssocID="{1E4BD37D-2AAB-4B3F-9D78-EB25B9E14CF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1B65464B-E6ED-439E-9309-995A1DC047E9}" type="pres">
      <dgm:prSet presAssocID="{10D7A9C1-129A-4274-99E2-D2276CA991DF}" presName="hierRoot1" presStyleCnt="0">
        <dgm:presLayoutVars>
          <dgm:hierBranch val="init"/>
        </dgm:presLayoutVars>
      </dgm:prSet>
      <dgm:spPr/>
    </dgm:pt>
    <dgm:pt modelId="{FB68E1FA-7A58-4BA1-A067-DB0EBC87E774}" type="pres">
      <dgm:prSet presAssocID="{10D7A9C1-129A-4274-99E2-D2276CA991DF}" presName="rootComposite1" presStyleCnt="0"/>
      <dgm:spPr/>
    </dgm:pt>
    <dgm:pt modelId="{276267FA-5133-4420-BD25-B7048AD77CA4}" type="pres">
      <dgm:prSet presAssocID="{10D7A9C1-129A-4274-99E2-D2276CA991D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08C1CAE-1786-43AC-AA02-1E088A276FE4}" type="pres">
      <dgm:prSet presAssocID="{10D7A9C1-129A-4274-99E2-D2276CA991DF}" presName="rootConnector1" presStyleLbl="node1" presStyleIdx="0" presStyleCnt="0"/>
      <dgm:spPr/>
      <dgm:t>
        <a:bodyPr/>
        <a:lstStyle/>
        <a:p>
          <a:endParaRPr lang="fr-FR"/>
        </a:p>
      </dgm:t>
    </dgm:pt>
    <dgm:pt modelId="{E3605A3A-6C59-4115-8357-9CD1C8A5C6B2}" type="pres">
      <dgm:prSet presAssocID="{10D7A9C1-129A-4274-99E2-D2276CA991DF}" presName="hierChild2" presStyleCnt="0"/>
      <dgm:spPr/>
    </dgm:pt>
    <dgm:pt modelId="{779117C3-833D-4959-9823-FC7650D5C66C}" type="pres">
      <dgm:prSet presAssocID="{C6AE7574-7D8A-48EA-8237-A1380719A8F1}" presName="Name64" presStyleLbl="parChTrans1D2" presStyleIdx="0" presStyleCnt="3"/>
      <dgm:spPr/>
      <dgm:t>
        <a:bodyPr/>
        <a:lstStyle/>
        <a:p>
          <a:endParaRPr lang="fr-FR"/>
        </a:p>
      </dgm:t>
    </dgm:pt>
    <dgm:pt modelId="{696565D3-6029-43FF-9A76-D12B97D4DAEA}" type="pres">
      <dgm:prSet presAssocID="{61C3B4F7-1B14-4D43-BCB1-71D7091C9A18}" presName="hierRoot2" presStyleCnt="0">
        <dgm:presLayoutVars>
          <dgm:hierBranch val="init"/>
        </dgm:presLayoutVars>
      </dgm:prSet>
      <dgm:spPr/>
    </dgm:pt>
    <dgm:pt modelId="{BD16932F-95D7-4ABD-94F6-4CC190D7A88F}" type="pres">
      <dgm:prSet presAssocID="{61C3B4F7-1B14-4D43-BCB1-71D7091C9A18}" presName="rootComposite" presStyleCnt="0"/>
      <dgm:spPr/>
    </dgm:pt>
    <dgm:pt modelId="{37464AE4-93FC-4175-92F3-2A33CCFA53DE}" type="pres">
      <dgm:prSet presAssocID="{61C3B4F7-1B14-4D43-BCB1-71D7091C9A1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E5E2633-2BC2-4EBB-BEAF-AA2EC11C009F}" type="pres">
      <dgm:prSet presAssocID="{61C3B4F7-1B14-4D43-BCB1-71D7091C9A18}" presName="rootConnector" presStyleLbl="node2" presStyleIdx="0" presStyleCnt="3"/>
      <dgm:spPr/>
      <dgm:t>
        <a:bodyPr/>
        <a:lstStyle/>
        <a:p>
          <a:endParaRPr lang="fr-FR"/>
        </a:p>
      </dgm:t>
    </dgm:pt>
    <dgm:pt modelId="{7FC4AFB0-F3F0-4094-B1D1-56957616E482}" type="pres">
      <dgm:prSet presAssocID="{61C3B4F7-1B14-4D43-BCB1-71D7091C9A18}" presName="hierChild4" presStyleCnt="0"/>
      <dgm:spPr/>
    </dgm:pt>
    <dgm:pt modelId="{27B1CDD5-460F-4669-A8B5-C48F0374847C}" type="pres">
      <dgm:prSet presAssocID="{61C3B4F7-1B14-4D43-BCB1-71D7091C9A18}" presName="hierChild5" presStyleCnt="0"/>
      <dgm:spPr/>
    </dgm:pt>
    <dgm:pt modelId="{895A0EC3-0827-4539-B94D-4DF36EB90AA1}" type="pres">
      <dgm:prSet presAssocID="{C373CA58-938D-4BDE-920A-C8CD195D5D38}" presName="Name64" presStyleLbl="parChTrans1D2" presStyleIdx="1" presStyleCnt="3"/>
      <dgm:spPr/>
      <dgm:t>
        <a:bodyPr/>
        <a:lstStyle/>
        <a:p>
          <a:endParaRPr lang="fr-FR"/>
        </a:p>
      </dgm:t>
    </dgm:pt>
    <dgm:pt modelId="{A089FA46-CBF7-4D30-A2CB-E4033782D3E7}" type="pres">
      <dgm:prSet presAssocID="{6B7E3F8C-4123-46FC-976F-1A0225906D96}" presName="hierRoot2" presStyleCnt="0">
        <dgm:presLayoutVars>
          <dgm:hierBranch val="init"/>
        </dgm:presLayoutVars>
      </dgm:prSet>
      <dgm:spPr/>
    </dgm:pt>
    <dgm:pt modelId="{035C9F20-0986-4DF2-8029-5D8C3F13DFF0}" type="pres">
      <dgm:prSet presAssocID="{6B7E3F8C-4123-46FC-976F-1A0225906D96}" presName="rootComposite" presStyleCnt="0"/>
      <dgm:spPr/>
    </dgm:pt>
    <dgm:pt modelId="{FEA3CF9A-86D7-4F7E-8FEF-E8718FD8D3B7}" type="pres">
      <dgm:prSet presAssocID="{6B7E3F8C-4123-46FC-976F-1A0225906D9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55A8E04-F4E4-48CC-8BA3-2F8F3E431C73}" type="pres">
      <dgm:prSet presAssocID="{6B7E3F8C-4123-46FC-976F-1A0225906D96}" presName="rootConnector" presStyleLbl="node2" presStyleIdx="1" presStyleCnt="3"/>
      <dgm:spPr/>
      <dgm:t>
        <a:bodyPr/>
        <a:lstStyle/>
        <a:p>
          <a:endParaRPr lang="fr-FR"/>
        </a:p>
      </dgm:t>
    </dgm:pt>
    <dgm:pt modelId="{5AD04F56-BBB1-4582-9314-CFC04F6411EF}" type="pres">
      <dgm:prSet presAssocID="{6B7E3F8C-4123-46FC-976F-1A0225906D96}" presName="hierChild4" presStyleCnt="0"/>
      <dgm:spPr/>
    </dgm:pt>
    <dgm:pt modelId="{6397C3D5-17B3-423F-9298-6A52204FFBB8}" type="pres">
      <dgm:prSet presAssocID="{6B7E3F8C-4123-46FC-976F-1A0225906D96}" presName="hierChild5" presStyleCnt="0"/>
      <dgm:spPr/>
    </dgm:pt>
    <dgm:pt modelId="{77B0E6CF-63DD-4DDD-933F-B809B2B0B38D}" type="pres">
      <dgm:prSet presAssocID="{D255228C-7633-4210-8417-7AF1545ECC0D}" presName="Name64" presStyleLbl="parChTrans1D2" presStyleIdx="2" presStyleCnt="3"/>
      <dgm:spPr/>
      <dgm:t>
        <a:bodyPr/>
        <a:lstStyle/>
        <a:p>
          <a:endParaRPr lang="fr-FR"/>
        </a:p>
      </dgm:t>
    </dgm:pt>
    <dgm:pt modelId="{AB37F439-0938-49FF-AE29-8438A0BA4250}" type="pres">
      <dgm:prSet presAssocID="{35FBAB8E-2617-46BB-8CA2-AE8E637587FE}" presName="hierRoot2" presStyleCnt="0">
        <dgm:presLayoutVars>
          <dgm:hierBranch val="init"/>
        </dgm:presLayoutVars>
      </dgm:prSet>
      <dgm:spPr/>
    </dgm:pt>
    <dgm:pt modelId="{32A8DF8B-031C-44F7-94B5-84BD7151161F}" type="pres">
      <dgm:prSet presAssocID="{35FBAB8E-2617-46BB-8CA2-AE8E637587FE}" presName="rootComposite" presStyleCnt="0"/>
      <dgm:spPr/>
    </dgm:pt>
    <dgm:pt modelId="{E58B8792-83BA-481A-B238-5F009681AF2C}" type="pres">
      <dgm:prSet presAssocID="{35FBAB8E-2617-46BB-8CA2-AE8E637587F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C933B94-E78A-4848-ACF6-10D91660D206}" type="pres">
      <dgm:prSet presAssocID="{35FBAB8E-2617-46BB-8CA2-AE8E637587FE}" presName="rootConnector" presStyleLbl="node2" presStyleIdx="2" presStyleCnt="3"/>
      <dgm:spPr/>
      <dgm:t>
        <a:bodyPr/>
        <a:lstStyle/>
        <a:p>
          <a:endParaRPr lang="fr-FR"/>
        </a:p>
      </dgm:t>
    </dgm:pt>
    <dgm:pt modelId="{885322B4-FEAC-4AB9-ABCA-3F1C8B0337E0}" type="pres">
      <dgm:prSet presAssocID="{35FBAB8E-2617-46BB-8CA2-AE8E637587FE}" presName="hierChild4" presStyleCnt="0"/>
      <dgm:spPr/>
    </dgm:pt>
    <dgm:pt modelId="{70137A26-506F-45BC-A049-20299C40E262}" type="pres">
      <dgm:prSet presAssocID="{35FBAB8E-2617-46BB-8CA2-AE8E637587FE}" presName="hierChild5" presStyleCnt="0"/>
      <dgm:spPr/>
    </dgm:pt>
    <dgm:pt modelId="{FB7E062C-E3A0-48D0-8A36-5B0F65148599}" type="pres">
      <dgm:prSet presAssocID="{10D7A9C1-129A-4274-99E2-D2276CA991DF}" presName="hierChild3" presStyleCnt="0"/>
      <dgm:spPr/>
    </dgm:pt>
  </dgm:ptLst>
  <dgm:cxnLst>
    <dgm:cxn modelId="{06459A3B-6D9F-4285-BD3C-A5D3F3ED6603}" type="presOf" srcId="{61C3B4F7-1B14-4D43-BCB1-71D7091C9A18}" destId="{3E5E2633-2BC2-4EBB-BEAF-AA2EC11C009F}" srcOrd="1" destOrd="0" presId="urn:microsoft.com/office/officeart/2009/3/layout/HorizontalOrganizationChart"/>
    <dgm:cxn modelId="{9CD4C57C-F45A-4ECE-9162-154C077D2F09}" type="presOf" srcId="{61C3B4F7-1B14-4D43-BCB1-71D7091C9A18}" destId="{37464AE4-93FC-4175-92F3-2A33CCFA53DE}" srcOrd="0" destOrd="0" presId="urn:microsoft.com/office/officeart/2009/3/layout/HorizontalOrganizationChart"/>
    <dgm:cxn modelId="{7E48ED6D-2572-4D03-8C3C-9625A62ACE99}" type="presOf" srcId="{6B7E3F8C-4123-46FC-976F-1A0225906D96}" destId="{355A8E04-F4E4-48CC-8BA3-2F8F3E431C73}" srcOrd="1" destOrd="0" presId="urn:microsoft.com/office/officeart/2009/3/layout/HorizontalOrganizationChart"/>
    <dgm:cxn modelId="{E8B725A2-98A3-4CFD-869B-CBCB5292E398}" type="presOf" srcId="{35FBAB8E-2617-46BB-8CA2-AE8E637587FE}" destId="{E58B8792-83BA-481A-B238-5F009681AF2C}" srcOrd="0" destOrd="0" presId="urn:microsoft.com/office/officeart/2009/3/layout/HorizontalOrganizationChart"/>
    <dgm:cxn modelId="{5606B9C2-993A-478F-AF20-1AB1D6294964}" type="presOf" srcId="{10D7A9C1-129A-4274-99E2-D2276CA991DF}" destId="{008C1CAE-1786-43AC-AA02-1E088A276FE4}" srcOrd="1" destOrd="0" presId="urn:microsoft.com/office/officeart/2009/3/layout/HorizontalOrganizationChart"/>
    <dgm:cxn modelId="{2F9A40BB-EFF8-4FB4-90AB-17C24178D7C2}" srcId="{10D7A9C1-129A-4274-99E2-D2276CA991DF}" destId="{35FBAB8E-2617-46BB-8CA2-AE8E637587FE}" srcOrd="2" destOrd="0" parTransId="{D255228C-7633-4210-8417-7AF1545ECC0D}" sibTransId="{EA12F21D-19A0-4FD3-9DFB-E8EE62467B01}"/>
    <dgm:cxn modelId="{47927FA6-90C5-4842-8168-3BE798B4D726}" srcId="{10D7A9C1-129A-4274-99E2-D2276CA991DF}" destId="{61C3B4F7-1B14-4D43-BCB1-71D7091C9A18}" srcOrd="0" destOrd="0" parTransId="{C6AE7574-7D8A-48EA-8237-A1380719A8F1}" sibTransId="{D6A56FB6-4EA1-45A7-BBD3-1615C54E1B17}"/>
    <dgm:cxn modelId="{B559EEBC-0B9F-4233-80E2-BF8D377443C2}" srcId="{10D7A9C1-129A-4274-99E2-D2276CA991DF}" destId="{6B7E3F8C-4123-46FC-976F-1A0225906D96}" srcOrd="1" destOrd="0" parTransId="{C373CA58-938D-4BDE-920A-C8CD195D5D38}" sibTransId="{F9A162A8-8480-4026-BC8A-915D2B687E54}"/>
    <dgm:cxn modelId="{5560EDD0-6177-4C54-B434-BA0F43DEE1C4}" type="presOf" srcId="{10D7A9C1-129A-4274-99E2-D2276CA991DF}" destId="{276267FA-5133-4420-BD25-B7048AD77CA4}" srcOrd="0" destOrd="0" presId="urn:microsoft.com/office/officeart/2009/3/layout/HorizontalOrganizationChart"/>
    <dgm:cxn modelId="{BA1C9216-0FEC-490B-8A14-E32E6FC56326}" type="presOf" srcId="{D255228C-7633-4210-8417-7AF1545ECC0D}" destId="{77B0E6CF-63DD-4DDD-933F-B809B2B0B38D}" srcOrd="0" destOrd="0" presId="urn:microsoft.com/office/officeart/2009/3/layout/HorizontalOrganizationChart"/>
    <dgm:cxn modelId="{7785A10C-34B4-422B-BCC6-62874520FEBE}" type="presOf" srcId="{C373CA58-938D-4BDE-920A-C8CD195D5D38}" destId="{895A0EC3-0827-4539-B94D-4DF36EB90AA1}" srcOrd="0" destOrd="0" presId="urn:microsoft.com/office/officeart/2009/3/layout/HorizontalOrganizationChart"/>
    <dgm:cxn modelId="{4C85A268-1B3F-42FB-ACC9-1ADF2F363560}" type="presOf" srcId="{35FBAB8E-2617-46BB-8CA2-AE8E637587FE}" destId="{4C933B94-E78A-4848-ACF6-10D91660D206}" srcOrd="1" destOrd="0" presId="urn:microsoft.com/office/officeart/2009/3/layout/HorizontalOrganizationChart"/>
    <dgm:cxn modelId="{9F16ED12-CE7A-4B8E-85FD-468125F5692B}" type="presOf" srcId="{6B7E3F8C-4123-46FC-976F-1A0225906D96}" destId="{FEA3CF9A-86D7-4F7E-8FEF-E8718FD8D3B7}" srcOrd="0" destOrd="0" presId="urn:microsoft.com/office/officeart/2009/3/layout/HorizontalOrganizationChart"/>
    <dgm:cxn modelId="{722B5952-9B06-4AEA-8876-1D5E291522BE}" type="presOf" srcId="{C6AE7574-7D8A-48EA-8237-A1380719A8F1}" destId="{779117C3-833D-4959-9823-FC7650D5C66C}" srcOrd="0" destOrd="0" presId="urn:microsoft.com/office/officeart/2009/3/layout/HorizontalOrganizationChart"/>
    <dgm:cxn modelId="{E2B86CA4-CF60-48D5-A355-BDC2E5EF0AD6}" type="presOf" srcId="{1E4BD37D-2AAB-4B3F-9D78-EB25B9E14CF8}" destId="{D69CD467-1C8C-4769-BDB8-44312C6CD594}" srcOrd="0" destOrd="0" presId="urn:microsoft.com/office/officeart/2009/3/layout/HorizontalOrganizationChart"/>
    <dgm:cxn modelId="{3F370439-C91A-4B79-8E41-F91B49034C01}" srcId="{1E4BD37D-2AAB-4B3F-9D78-EB25B9E14CF8}" destId="{10D7A9C1-129A-4274-99E2-D2276CA991DF}" srcOrd="0" destOrd="0" parTransId="{A26B3DF2-5076-4C80-A09F-7D00EFD49541}" sibTransId="{9A201829-DF16-4FD8-97DB-258EFCF76FD9}"/>
    <dgm:cxn modelId="{45AF36BD-93ED-4C77-9EFD-A142967D9E50}" type="presParOf" srcId="{D69CD467-1C8C-4769-BDB8-44312C6CD594}" destId="{1B65464B-E6ED-439E-9309-995A1DC047E9}" srcOrd="0" destOrd="0" presId="urn:microsoft.com/office/officeart/2009/3/layout/HorizontalOrganizationChart"/>
    <dgm:cxn modelId="{C9A1D528-55C6-4502-97BB-8EB3B47DC6B7}" type="presParOf" srcId="{1B65464B-E6ED-439E-9309-995A1DC047E9}" destId="{FB68E1FA-7A58-4BA1-A067-DB0EBC87E774}" srcOrd="0" destOrd="0" presId="urn:microsoft.com/office/officeart/2009/3/layout/HorizontalOrganizationChart"/>
    <dgm:cxn modelId="{58E945B0-62D1-40F3-A1B0-65C6007C7604}" type="presParOf" srcId="{FB68E1FA-7A58-4BA1-A067-DB0EBC87E774}" destId="{276267FA-5133-4420-BD25-B7048AD77CA4}" srcOrd="0" destOrd="0" presId="urn:microsoft.com/office/officeart/2009/3/layout/HorizontalOrganizationChart"/>
    <dgm:cxn modelId="{421ABB9A-8298-441D-AF61-F44100B5410C}" type="presParOf" srcId="{FB68E1FA-7A58-4BA1-A067-DB0EBC87E774}" destId="{008C1CAE-1786-43AC-AA02-1E088A276FE4}" srcOrd="1" destOrd="0" presId="urn:microsoft.com/office/officeart/2009/3/layout/HorizontalOrganizationChart"/>
    <dgm:cxn modelId="{5A73CE55-F29C-4945-9DB0-7E3AA502147F}" type="presParOf" srcId="{1B65464B-E6ED-439E-9309-995A1DC047E9}" destId="{E3605A3A-6C59-4115-8357-9CD1C8A5C6B2}" srcOrd="1" destOrd="0" presId="urn:microsoft.com/office/officeart/2009/3/layout/HorizontalOrganizationChart"/>
    <dgm:cxn modelId="{FE2D34DE-9719-4894-AA59-3F5AFAC857AC}" type="presParOf" srcId="{E3605A3A-6C59-4115-8357-9CD1C8A5C6B2}" destId="{779117C3-833D-4959-9823-FC7650D5C66C}" srcOrd="0" destOrd="0" presId="urn:microsoft.com/office/officeart/2009/3/layout/HorizontalOrganizationChart"/>
    <dgm:cxn modelId="{9A68210B-1E30-48D6-9845-9DF449054CBE}" type="presParOf" srcId="{E3605A3A-6C59-4115-8357-9CD1C8A5C6B2}" destId="{696565D3-6029-43FF-9A76-D12B97D4DAEA}" srcOrd="1" destOrd="0" presId="urn:microsoft.com/office/officeart/2009/3/layout/HorizontalOrganizationChart"/>
    <dgm:cxn modelId="{0B6A3494-D7FB-44E0-A7E6-8470D947A324}" type="presParOf" srcId="{696565D3-6029-43FF-9A76-D12B97D4DAEA}" destId="{BD16932F-95D7-4ABD-94F6-4CC190D7A88F}" srcOrd="0" destOrd="0" presId="urn:microsoft.com/office/officeart/2009/3/layout/HorizontalOrganizationChart"/>
    <dgm:cxn modelId="{0316BA96-E288-403A-99BD-8185C0E0347F}" type="presParOf" srcId="{BD16932F-95D7-4ABD-94F6-4CC190D7A88F}" destId="{37464AE4-93FC-4175-92F3-2A33CCFA53DE}" srcOrd="0" destOrd="0" presId="urn:microsoft.com/office/officeart/2009/3/layout/HorizontalOrganizationChart"/>
    <dgm:cxn modelId="{C3BAD64F-D44D-4A61-BFE6-48E70CCC3B43}" type="presParOf" srcId="{BD16932F-95D7-4ABD-94F6-4CC190D7A88F}" destId="{3E5E2633-2BC2-4EBB-BEAF-AA2EC11C009F}" srcOrd="1" destOrd="0" presId="urn:microsoft.com/office/officeart/2009/3/layout/HorizontalOrganizationChart"/>
    <dgm:cxn modelId="{98F8DC85-3CD0-4BAB-82D6-706BF506279D}" type="presParOf" srcId="{696565D3-6029-43FF-9A76-D12B97D4DAEA}" destId="{7FC4AFB0-F3F0-4094-B1D1-56957616E482}" srcOrd="1" destOrd="0" presId="urn:microsoft.com/office/officeart/2009/3/layout/HorizontalOrganizationChart"/>
    <dgm:cxn modelId="{5FA04D6D-5237-4007-816F-9B9BC6C98C4D}" type="presParOf" srcId="{696565D3-6029-43FF-9A76-D12B97D4DAEA}" destId="{27B1CDD5-460F-4669-A8B5-C48F0374847C}" srcOrd="2" destOrd="0" presId="urn:microsoft.com/office/officeart/2009/3/layout/HorizontalOrganizationChart"/>
    <dgm:cxn modelId="{D74657D1-7C2A-43F0-A7CC-AFF3CC7EBCEA}" type="presParOf" srcId="{E3605A3A-6C59-4115-8357-9CD1C8A5C6B2}" destId="{895A0EC3-0827-4539-B94D-4DF36EB90AA1}" srcOrd="2" destOrd="0" presId="urn:microsoft.com/office/officeart/2009/3/layout/HorizontalOrganizationChart"/>
    <dgm:cxn modelId="{2AA7B8C9-6B00-4770-9F13-A7901F72A1AF}" type="presParOf" srcId="{E3605A3A-6C59-4115-8357-9CD1C8A5C6B2}" destId="{A089FA46-CBF7-4D30-A2CB-E4033782D3E7}" srcOrd="3" destOrd="0" presId="urn:microsoft.com/office/officeart/2009/3/layout/HorizontalOrganizationChart"/>
    <dgm:cxn modelId="{D53BF3FA-3019-453E-8339-19AAE7DC3F42}" type="presParOf" srcId="{A089FA46-CBF7-4D30-A2CB-E4033782D3E7}" destId="{035C9F20-0986-4DF2-8029-5D8C3F13DFF0}" srcOrd="0" destOrd="0" presId="urn:microsoft.com/office/officeart/2009/3/layout/HorizontalOrganizationChart"/>
    <dgm:cxn modelId="{7402455A-ED6C-4D13-9AAE-67DB0D2438E1}" type="presParOf" srcId="{035C9F20-0986-4DF2-8029-5D8C3F13DFF0}" destId="{FEA3CF9A-86D7-4F7E-8FEF-E8718FD8D3B7}" srcOrd="0" destOrd="0" presId="urn:microsoft.com/office/officeart/2009/3/layout/HorizontalOrganizationChart"/>
    <dgm:cxn modelId="{F3B11742-3410-4B1B-B18E-17B31F9C79A1}" type="presParOf" srcId="{035C9F20-0986-4DF2-8029-5D8C3F13DFF0}" destId="{355A8E04-F4E4-48CC-8BA3-2F8F3E431C73}" srcOrd="1" destOrd="0" presId="urn:microsoft.com/office/officeart/2009/3/layout/HorizontalOrganizationChart"/>
    <dgm:cxn modelId="{CCD8F235-7B8C-47E2-B487-5261E9150543}" type="presParOf" srcId="{A089FA46-CBF7-4D30-A2CB-E4033782D3E7}" destId="{5AD04F56-BBB1-4582-9314-CFC04F6411EF}" srcOrd="1" destOrd="0" presId="urn:microsoft.com/office/officeart/2009/3/layout/HorizontalOrganizationChart"/>
    <dgm:cxn modelId="{84B045E5-B6B0-4973-8382-5664B590426A}" type="presParOf" srcId="{A089FA46-CBF7-4D30-A2CB-E4033782D3E7}" destId="{6397C3D5-17B3-423F-9298-6A52204FFBB8}" srcOrd="2" destOrd="0" presId="urn:microsoft.com/office/officeart/2009/3/layout/HorizontalOrganizationChart"/>
    <dgm:cxn modelId="{38C6505F-FE9C-45EC-98D6-D5FA2DB1E19B}" type="presParOf" srcId="{E3605A3A-6C59-4115-8357-9CD1C8A5C6B2}" destId="{77B0E6CF-63DD-4DDD-933F-B809B2B0B38D}" srcOrd="4" destOrd="0" presId="urn:microsoft.com/office/officeart/2009/3/layout/HorizontalOrganizationChart"/>
    <dgm:cxn modelId="{83E787A2-993F-484D-B8D7-9B73521DCEBA}" type="presParOf" srcId="{E3605A3A-6C59-4115-8357-9CD1C8A5C6B2}" destId="{AB37F439-0938-49FF-AE29-8438A0BA4250}" srcOrd="5" destOrd="0" presId="urn:microsoft.com/office/officeart/2009/3/layout/HorizontalOrganizationChart"/>
    <dgm:cxn modelId="{B6F0B169-09FB-46E0-94C4-6C92546D0A9C}" type="presParOf" srcId="{AB37F439-0938-49FF-AE29-8438A0BA4250}" destId="{32A8DF8B-031C-44F7-94B5-84BD7151161F}" srcOrd="0" destOrd="0" presId="urn:microsoft.com/office/officeart/2009/3/layout/HorizontalOrganizationChart"/>
    <dgm:cxn modelId="{67E69FE6-F04B-400A-AB4A-1D6AD6A7A633}" type="presParOf" srcId="{32A8DF8B-031C-44F7-94B5-84BD7151161F}" destId="{E58B8792-83BA-481A-B238-5F009681AF2C}" srcOrd="0" destOrd="0" presId="urn:microsoft.com/office/officeart/2009/3/layout/HorizontalOrganizationChart"/>
    <dgm:cxn modelId="{4E4665A8-94D2-466D-B6C5-F85D757BCD91}" type="presParOf" srcId="{32A8DF8B-031C-44F7-94B5-84BD7151161F}" destId="{4C933B94-E78A-4848-ACF6-10D91660D206}" srcOrd="1" destOrd="0" presId="urn:microsoft.com/office/officeart/2009/3/layout/HorizontalOrganizationChart"/>
    <dgm:cxn modelId="{E1245055-8DE0-40BD-ACE1-F0DEABE4DA40}" type="presParOf" srcId="{AB37F439-0938-49FF-AE29-8438A0BA4250}" destId="{885322B4-FEAC-4AB9-ABCA-3F1C8B0337E0}" srcOrd="1" destOrd="0" presId="urn:microsoft.com/office/officeart/2009/3/layout/HorizontalOrganizationChart"/>
    <dgm:cxn modelId="{836190F1-C625-4BC0-A60F-56A2D6154618}" type="presParOf" srcId="{AB37F439-0938-49FF-AE29-8438A0BA4250}" destId="{70137A26-506F-45BC-A049-20299C40E262}" srcOrd="2" destOrd="0" presId="urn:microsoft.com/office/officeart/2009/3/layout/HorizontalOrganizationChart"/>
    <dgm:cxn modelId="{96C3678B-C094-42FA-A8EF-EC3AFB77F8A1}" type="presParOf" srcId="{1B65464B-E6ED-439E-9309-995A1DC047E9}" destId="{FB7E062C-E3A0-48D0-8A36-5B0F65148599}" srcOrd="2" destOrd="0" presId="urn:microsoft.com/office/officeart/2009/3/layout/Horizontal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E661E0-D848-46BF-8E96-773C564D794D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5539BF06-D950-40BD-ABFD-B59375707190}">
      <dgm:prSet phldrT="[Texte]"/>
      <dgm:spPr>
        <a:solidFill>
          <a:srgbClr val="ECECEC"/>
        </a:solidFill>
        <a:ln>
          <a:noFill/>
        </a:ln>
      </dgm:spPr>
      <dgm:t>
        <a:bodyPr/>
        <a:lstStyle/>
        <a:p>
          <a:r>
            <a:rPr lang="fr-FR" dirty="0"/>
            <a:t>Détection obstacle</a:t>
          </a:r>
        </a:p>
      </dgm:t>
    </dgm:pt>
    <dgm:pt modelId="{B831CDB6-D74C-4470-B32D-55BC5A497F3F}" type="parTrans" cxnId="{68315FB3-1316-4C7D-89CD-509D6F38EEFF}">
      <dgm:prSet/>
      <dgm:spPr/>
      <dgm:t>
        <a:bodyPr/>
        <a:lstStyle/>
        <a:p>
          <a:endParaRPr lang="fr-FR"/>
        </a:p>
      </dgm:t>
    </dgm:pt>
    <dgm:pt modelId="{23AA748C-B751-4D31-AC15-54F3586E539D}" type="sibTrans" cxnId="{68315FB3-1316-4C7D-89CD-509D6F38EEFF}">
      <dgm:prSet/>
      <dgm:spPr>
        <a:solidFill>
          <a:srgbClr val="ECECEC"/>
        </a:solidFill>
        <a:ln>
          <a:noFill/>
        </a:ln>
      </dgm:spPr>
      <dgm:t>
        <a:bodyPr/>
        <a:lstStyle/>
        <a:p>
          <a:endParaRPr lang="fr-FR"/>
        </a:p>
      </dgm:t>
    </dgm:pt>
    <dgm:pt modelId="{66E0CAE9-84BF-444E-91FF-2427CEBE7CB2}">
      <dgm:prSet phldrT="[Texte]"/>
      <dgm:spPr>
        <a:solidFill>
          <a:srgbClr val="ECECEC"/>
        </a:solidFill>
        <a:ln>
          <a:noFill/>
        </a:ln>
      </dgm:spPr>
      <dgm:t>
        <a:bodyPr/>
        <a:lstStyle/>
        <a:p>
          <a:r>
            <a:rPr lang="fr-FR" dirty="0"/>
            <a:t>Arrêt du robot</a:t>
          </a:r>
        </a:p>
      </dgm:t>
    </dgm:pt>
    <dgm:pt modelId="{1E0A0DD4-45AC-461F-B99C-AE69B44A36BB}" type="parTrans" cxnId="{18A2A891-7364-4C4C-BD06-DB2300927C5B}">
      <dgm:prSet/>
      <dgm:spPr/>
      <dgm:t>
        <a:bodyPr/>
        <a:lstStyle/>
        <a:p>
          <a:endParaRPr lang="fr-FR"/>
        </a:p>
      </dgm:t>
    </dgm:pt>
    <dgm:pt modelId="{CB2F0777-6AA8-4C0E-8A4B-B83F75935A70}" type="sibTrans" cxnId="{18A2A891-7364-4C4C-BD06-DB2300927C5B}">
      <dgm:prSet/>
      <dgm:spPr>
        <a:solidFill>
          <a:srgbClr val="ECECEC"/>
        </a:solidFill>
        <a:ln>
          <a:noFill/>
        </a:ln>
      </dgm:spPr>
      <dgm:t>
        <a:bodyPr/>
        <a:lstStyle/>
        <a:p>
          <a:endParaRPr lang="fr-FR"/>
        </a:p>
      </dgm:t>
    </dgm:pt>
    <dgm:pt modelId="{D7BE6B1F-1751-452F-B42D-734F6F787B9E}">
      <dgm:prSet phldrT="[Texte]"/>
      <dgm:spPr>
        <a:solidFill>
          <a:srgbClr val="ECECEC"/>
        </a:solidFill>
        <a:ln>
          <a:noFill/>
        </a:ln>
      </dgm:spPr>
      <dgm:t>
        <a:bodyPr/>
        <a:lstStyle/>
        <a:p>
          <a:r>
            <a:rPr lang="fr-FR"/>
            <a:t>marche arrière</a:t>
          </a:r>
        </a:p>
      </dgm:t>
    </dgm:pt>
    <dgm:pt modelId="{EF4BCFDC-5FF6-4D89-80E2-83DC3F7B9081}" type="parTrans" cxnId="{181B27DC-A66F-415E-84EC-B163A55B95F5}">
      <dgm:prSet/>
      <dgm:spPr/>
      <dgm:t>
        <a:bodyPr/>
        <a:lstStyle/>
        <a:p>
          <a:endParaRPr lang="fr-FR"/>
        </a:p>
      </dgm:t>
    </dgm:pt>
    <dgm:pt modelId="{99F74E65-8611-4B5F-A8BB-C3AC1F01ACCE}" type="sibTrans" cxnId="{181B27DC-A66F-415E-84EC-B163A55B95F5}">
      <dgm:prSet/>
      <dgm:spPr>
        <a:solidFill>
          <a:srgbClr val="ECECEC"/>
        </a:solidFill>
        <a:ln>
          <a:noFill/>
        </a:ln>
      </dgm:spPr>
      <dgm:t>
        <a:bodyPr/>
        <a:lstStyle/>
        <a:p>
          <a:endParaRPr lang="fr-FR"/>
        </a:p>
      </dgm:t>
    </dgm:pt>
    <dgm:pt modelId="{74329F02-F6E0-4CC2-9AE2-C996B9D429A9}">
      <dgm:prSet/>
      <dgm:spPr>
        <a:solidFill>
          <a:srgbClr val="ECECEC"/>
        </a:solidFill>
        <a:ln>
          <a:noFill/>
        </a:ln>
      </dgm:spPr>
      <dgm:t>
        <a:bodyPr/>
        <a:lstStyle/>
        <a:p>
          <a:r>
            <a:rPr lang="fr-FR"/>
            <a:t>rotation du robot</a:t>
          </a:r>
        </a:p>
      </dgm:t>
    </dgm:pt>
    <dgm:pt modelId="{8A5F7860-2AEE-42B0-A82B-118AE6D03960}" type="parTrans" cxnId="{5C5F8246-C80C-4C28-B158-0B38AD7EC176}">
      <dgm:prSet/>
      <dgm:spPr/>
      <dgm:t>
        <a:bodyPr/>
        <a:lstStyle/>
        <a:p>
          <a:endParaRPr lang="fr-FR"/>
        </a:p>
      </dgm:t>
    </dgm:pt>
    <dgm:pt modelId="{E381DE71-9B33-4E8F-A610-9A30AC3237C6}" type="sibTrans" cxnId="{5C5F8246-C80C-4C28-B158-0B38AD7EC176}">
      <dgm:prSet/>
      <dgm:spPr>
        <a:solidFill>
          <a:srgbClr val="ECECEC"/>
        </a:solidFill>
        <a:ln>
          <a:noFill/>
        </a:ln>
      </dgm:spPr>
      <dgm:t>
        <a:bodyPr/>
        <a:lstStyle/>
        <a:p>
          <a:endParaRPr lang="fr-FR"/>
        </a:p>
      </dgm:t>
    </dgm:pt>
    <dgm:pt modelId="{8D71E13B-AC01-4B6D-959B-89F3A414CB05}">
      <dgm:prSet/>
      <dgm:spPr>
        <a:solidFill>
          <a:srgbClr val="ECECEC"/>
        </a:solidFill>
        <a:ln>
          <a:noFill/>
        </a:ln>
      </dgm:spPr>
      <dgm:t>
        <a:bodyPr/>
        <a:lstStyle/>
        <a:p>
          <a:r>
            <a:rPr lang="fr-FR"/>
            <a:t>reprise de la conduite</a:t>
          </a:r>
        </a:p>
      </dgm:t>
    </dgm:pt>
    <dgm:pt modelId="{5332723B-5549-4427-A979-92FEBFFEB6A5}" type="parTrans" cxnId="{0D465772-AF76-44BC-9295-1346C949E1D1}">
      <dgm:prSet/>
      <dgm:spPr/>
      <dgm:t>
        <a:bodyPr/>
        <a:lstStyle/>
        <a:p>
          <a:endParaRPr lang="fr-FR"/>
        </a:p>
      </dgm:t>
    </dgm:pt>
    <dgm:pt modelId="{BF458B0F-6891-42DF-9B2A-D1CC7E9837F3}" type="sibTrans" cxnId="{0D465772-AF76-44BC-9295-1346C949E1D1}">
      <dgm:prSet/>
      <dgm:spPr/>
      <dgm:t>
        <a:bodyPr/>
        <a:lstStyle/>
        <a:p>
          <a:endParaRPr lang="fr-FR"/>
        </a:p>
      </dgm:t>
    </dgm:pt>
    <dgm:pt modelId="{86B05580-AB54-41DE-86F3-2384893A673B}" type="pres">
      <dgm:prSet presAssocID="{7AE661E0-D848-46BF-8E96-773C564D794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1206C70-5988-441D-84F5-4450453F0117}" type="pres">
      <dgm:prSet presAssocID="{5539BF06-D950-40BD-ABFD-B5937570719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F75CBF-191D-491D-9597-408CB4F92CA4}" type="pres">
      <dgm:prSet presAssocID="{23AA748C-B751-4D31-AC15-54F3586E539D}" presName="sibTrans" presStyleLbl="sibTrans2D1" presStyleIdx="0" presStyleCnt="4"/>
      <dgm:spPr/>
      <dgm:t>
        <a:bodyPr/>
        <a:lstStyle/>
        <a:p>
          <a:endParaRPr lang="fr-FR"/>
        </a:p>
      </dgm:t>
    </dgm:pt>
    <dgm:pt modelId="{29DF8C5F-B7E3-4021-9E20-17CC189947B0}" type="pres">
      <dgm:prSet presAssocID="{23AA748C-B751-4D31-AC15-54F3586E539D}" presName="connectorText" presStyleLbl="sibTrans2D1" presStyleIdx="0" presStyleCnt="4"/>
      <dgm:spPr/>
      <dgm:t>
        <a:bodyPr/>
        <a:lstStyle/>
        <a:p>
          <a:endParaRPr lang="fr-FR"/>
        </a:p>
      </dgm:t>
    </dgm:pt>
    <dgm:pt modelId="{1C3B8B7D-F0AF-4FEF-8271-4F56960973E7}" type="pres">
      <dgm:prSet presAssocID="{66E0CAE9-84BF-444E-91FF-2427CEBE7CB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512666-71AB-431E-AAED-0E44985B4430}" type="pres">
      <dgm:prSet presAssocID="{CB2F0777-6AA8-4C0E-8A4B-B83F75935A70}" presName="sibTrans" presStyleLbl="sibTrans2D1" presStyleIdx="1" presStyleCnt="4"/>
      <dgm:spPr/>
      <dgm:t>
        <a:bodyPr/>
        <a:lstStyle/>
        <a:p>
          <a:endParaRPr lang="fr-FR"/>
        </a:p>
      </dgm:t>
    </dgm:pt>
    <dgm:pt modelId="{94E27CB6-9D00-4C51-B399-7984952283E3}" type="pres">
      <dgm:prSet presAssocID="{CB2F0777-6AA8-4C0E-8A4B-B83F75935A70}" presName="connectorText" presStyleLbl="sibTrans2D1" presStyleIdx="1" presStyleCnt="4"/>
      <dgm:spPr/>
      <dgm:t>
        <a:bodyPr/>
        <a:lstStyle/>
        <a:p>
          <a:endParaRPr lang="fr-FR"/>
        </a:p>
      </dgm:t>
    </dgm:pt>
    <dgm:pt modelId="{7BAEAC54-F927-4AA3-9AAE-63580D8B4027}" type="pres">
      <dgm:prSet presAssocID="{D7BE6B1F-1751-452F-B42D-734F6F787B9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07364C-E019-459A-82C4-DD2029F25294}" type="pres">
      <dgm:prSet presAssocID="{99F74E65-8611-4B5F-A8BB-C3AC1F01ACCE}" presName="sibTrans" presStyleLbl="sibTrans2D1" presStyleIdx="2" presStyleCnt="4"/>
      <dgm:spPr/>
      <dgm:t>
        <a:bodyPr/>
        <a:lstStyle/>
        <a:p>
          <a:endParaRPr lang="fr-FR"/>
        </a:p>
      </dgm:t>
    </dgm:pt>
    <dgm:pt modelId="{8404932F-890D-4E70-AE47-8AB2321839B6}" type="pres">
      <dgm:prSet presAssocID="{99F74E65-8611-4B5F-A8BB-C3AC1F01ACCE}" presName="connectorText" presStyleLbl="sibTrans2D1" presStyleIdx="2" presStyleCnt="4"/>
      <dgm:spPr/>
      <dgm:t>
        <a:bodyPr/>
        <a:lstStyle/>
        <a:p>
          <a:endParaRPr lang="fr-FR"/>
        </a:p>
      </dgm:t>
    </dgm:pt>
    <dgm:pt modelId="{9B021423-3B24-4E14-9630-9E3A8608D964}" type="pres">
      <dgm:prSet presAssocID="{74329F02-F6E0-4CC2-9AE2-C996B9D429A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3FA257-17D8-4BEF-8195-E86646C2FF86}" type="pres">
      <dgm:prSet presAssocID="{E381DE71-9B33-4E8F-A610-9A30AC3237C6}" presName="sibTrans" presStyleLbl="sibTrans2D1" presStyleIdx="3" presStyleCnt="4"/>
      <dgm:spPr/>
      <dgm:t>
        <a:bodyPr/>
        <a:lstStyle/>
        <a:p>
          <a:endParaRPr lang="fr-FR"/>
        </a:p>
      </dgm:t>
    </dgm:pt>
    <dgm:pt modelId="{57732332-BEB4-449D-A5CB-6CF7E05BF827}" type="pres">
      <dgm:prSet presAssocID="{E381DE71-9B33-4E8F-A610-9A30AC3237C6}" presName="connectorText" presStyleLbl="sibTrans2D1" presStyleIdx="3" presStyleCnt="4"/>
      <dgm:spPr/>
      <dgm:t>
        <a:bodyPr/>
        <a:lstStyle/>
        <a:p>
          <a:endParaRPr lang="fr-FR"/>
        </a:p>
      </dgm:t>
    </dgm:pt>
    <dgm:pt modelId="{E4AC21BC-7D86-49DD-9697-EDA3E41A6DCB}" type="pres">
      <dgm:prSet presAssocID="{8D71E13B-AC01-4B6D-959B-89F3A414CB0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085331F-0CE7-464C-B185-37B0F8C25DC2}" type="presOf" srcId="{E381DE71-9B33-4E8F-A610-9A30AC3237C6}" destId="{57732332-BEB4-449D-A5CB-6CF7E05BF827}" srcOrd="1" destOrd="0" presId="urn:microsoft.com/office/officeart/2005/8/layout/process1"/>
    <dgm:cxn modelId="{663666A2-5CA2-4313-8993-959643CABDDA}" type="presOf" srcId="{74329F02-F6E0-4CC2-9AE2-C996B9D429A9}" destId="{9B021423-3B24-4E14-9630-9E3A8608D964}" srcOrd="0" destOrd="0" presId="urn:microsoft.com/office/officeart/2005/8/layout/process1"/>
    <dgm:cxn modelId="{00D8DC61-04C4-486D-8858-A78D434376D8}" type="presOf" srcId="{23AA748C-B751-4D31-AC15-54F3586E539D}" destId="{29DF8C5F-B7E3-4021-9E20-17CC189947B0}" srcOrd="1" destOrd="0" presId="urn:microsoft.com/office/officeart/2005/8/layout/process1"/>
    <dgm:cxn modelId="{D765A05D-523A-45E9-B3E1-AC33B93641CE}" type="presOf" srcId="{8D71E13B-AC01-4B6D-959B-89F3A414CB05}" destId="{E4AC21BC-7D86-49DD-9697-EDA3E41A6DCB}" srcOrd="0" destOrd="0" presId="urn:microsoft.com/office/officeart/2005/8/layout/process1"/>
    <dgm:cxn modelId="{18A2A891-7364-4C4C-BD06-DB2300927C5B}" srcId="{7AE661E0-D848-46BF-8E96-773C564D794D}" destId="{66E0CAE9-84BF-444E-91FF-2427CEBE7CB2}" srcOrd="1" destOrd="0" parTransId="{1E0A0DD4-45AC-461F-B99C-AE69B44A36BB}" sibTransId="{CB2F0777-6AA8-4C0E-8A4B-B83F75935A70}"/>
    <dgm:cxn modelId="{5C5F8246-C80C-4C28-B158-0B38AD7EC176}" srcId="{7AE661E0-D848-46BF-8E96-773C564D794D}" destId="{74329F02-F6E0-4CC2-9AE2-C996B9D429A9}" srcOrd="3" destOrd="0" parTransId="{8A5F7860-2AEE-42B0-A82B-118AE6D03960}" sibTransId="{E381DE71-9B33-4E8F-A610-9A30AC3237C6}"/>
    <dgm:cxn modelId="{8BF95805-8F13-4340-BA37-B41D449D7BAC}" type="presOf" srcId="{23AA748C-B751-4D31-AC15-54F3586E539D}" destId="{ACF75CBF-191D-491D-9597-408CB4F92CA4}" srcOrd="0" destOrd="0" presId="urn:microsoft.com/office/officeart/2005/8/layout/process1"/>
    <dgm:cxn modelId="{181B27DC-A66F-415E-84EC-B163A55B95F5}" srcId="{7AE661E0-D848-46BF-8E96-773C564D794D}" destId="{D7BE6B1F-1751-452F-B42D-734F6F787B9E}" srcOrd="2" destOrd="0" parTransId="{EF4BCFDC-5FF6-4D89-80E2-83DC3F7B9081}" sibTransId="{99F74E65-8611-4B5F-A8BB-C3AC1F01ACCE}"/>
    <dgm:cxn modelId="{27F9DA9B-EA4A-4E53-8CA4-A530967740C7}" type="presOf" srcId="{99F74E65-8611-4B5F-A8BB-C3AC1F01ACCE}" destId="{6007364C-E019-459A-82C4-DD2029F25294}" srcOrd="0" destOrd="0" presId="urn:microsoft.com/office/officeart/2005/8/layout/process1"/>
    <dgm:cxn modelId="{998B92CB-2996-4639-872A-E2459079F0AC}" type="presOf" srcId="{CB2F0777-6AA8-4C0E-8A4B-B83F75935A70}" destId="{94E27CB6-9D00-4C51-B399-7984952283E3}" srcOrd="1" destOrd="0" presId="urn:microsoft.com/office/officeart/2005/8/layout/process1"/>
    <dgm:cxn modelId="{C8C76377-24B1-422C-B8FB-F91BB37EA8D3}" type="presOf" srcId="{D7BE6B1F-1751-452F-B42D-734F6F787B9E}" destId="{7BAEAC54-F927-4AA3-9AAE-63580D8B4027}" srcOrd="0" destOrd="0" presId="urn:microsoft.com/office/officeart/2005/8/layout/process1"/>
    <dgm:cxn modelId="{972B43F8-5525-4BBA-81D3-C2CDE01F05B4}" type="presOf" srcId="{CB2F0777-6AA8-4C0E-8A4B-B83F75935A70}" destId="{77512666-71AB-431E-AAED-0E44985B4430}" srcOrd="0" destOrd="0" presId="urn:microsoft.com/office/officeart/2005/8/layout/process1"/>
    <dgm:cxn modelId="{0D465772-AF76-44BC-9295-1346C949E1D1}" srcId="{7AE661E0-D848-46BF-8E96-773C564D794D}" destId="{8D71E13B-AC01-4B6D-959B-89F3A414CB05}" srcOrd="4" destOrd="0" parTransId="{5332723B-5549-4427-A979-92FEBFFEB6A5}" sibTransId="{BF458B0F-6891-42DF-9B2A-D1CC7E9837F3}"/>
    <dgm:cxn modelId="{7BD172EA-C032-45E6-83D5-052ABE71A303}" type="presOf" srcId="{7AE661E0-D848-46BF-8E96-773C564D794D}" destId="{86B05580-AB54-41DE-86F3-2384893A673B}" srcOrd="0" destOrd="0" presId="urn:microsoft.com/office/officeart/2005/8/layout/process1"/>
    <dgm:cxn modelId="{DFC45702-4913-4147-932A-4E62524D77DA}" type="presOf" srcId="{E381DE71-9B33-4E8F-A610-9A30AC3237C6}" destId="{E93FA257-17D8-4BEF-8195-E86646C2FF86}" srcOrd="0" destOrd="0" presId="urn:microsoft.com/office/officeart/2005/8/layout/process1"/>
    <dgm:cxn modelId="{53D71332-731C-4CB4-9DA3-4111C05BF20D}" type="presOf" srcId="{66E0CAE9-84BF-444E-91FF-2427CEBE7CB2}" destId="{1C3B8B7D-F0AF-4FEF-8271-4F56960973E7}" srcOrd="0" destOrd="0" presId="urn:microsoft.com/office/officeart/2005/8/layout/process1"/>
    <dgm:cxn modelId="{BC76485F-890E-4BAC-A50D-98830FA0EA38}" type="presOf" srcId="{5539BF06-D950-40BD-ABFD-B59375707190}" destId="{61206C70-5988-441D-84F5-4450453F0117}" srcOrd="0" destOrd="0" presId="urn:microsoft.com/office/officeart/2005/8/layout/process1"/>
    <dgm:cxn modelId="{EE5FFF8A-DC31-4E30-B661-B89E9158F002}" type="presOf" srcId="{99F74E65-8611-4B5F-A8BB-C3AC1F01ACCE}" destId="{8404932F-890D-4E70-AE47-8AB2321839B6}" srcOrd="1" destOrd="0" presId="urn:microsoft.com/office/officeart/2005/8/layout/process1"/>
    <dgm:cxn modelId="{68315FB3-1316-4C7D-89CD-509D6F38EEFF}" srcId="{7AE661E0-D848-46BF-8E96-773C564D794D}" destId="{5539BF06-D950-40BD-ABFD-B59375707190}" srcOrd="0" destOrd="0" parTransId="{B831CDB6-D74C-4470-B32D-55BC5A497F3F}" sibTransId="{23AA748C-B751-4D31-AC15-54F3586E539D}"/>
    <dgm:cxn modelId="{84CBDB0B-F37D-4767-9565-E60373A0339F}" type="presParOf" srcId="{86B05580-AB54-41DE-86F3-2384893A673B}" destId="{61206C70-5988-441D-84F5-4450453F0117}" srcOrd="0" destOrd="0" presId="urn:microsoft.com/office/officeart/2005/8/layout/process1"/>
    <dgm:cxn modelId="{F642C147-71A4-4B98-A438-52E5684B7852}" type="presParOf" srcId="{86B05580-AB54-41DE-86F3-2384893A673B}" destId="{ACF75CBF-191D-491D-9597-408CB4F92CA4}" srcOrd="1" destOrd="0" presId="urn:microsoft.com/office/officeart/2005/8/layout/process1"/>
    <dgm:cxn modelId="{9BC28589-54E8-4C45-9AC7-B1771CD83B8D}" type="presParOf" srcId="{ACF75CBF-191D-491D-9597-408CB4F92CA4}" destId="{29DF8C5F-B7E3-4021-9E20-17CC189947B0}" srcOrd="0" destOrd="0" presId="urn:microsoft.com/office/officeart/2005/8/layout/process1"/>
    <dgm:cxn modelId="{0A610CB1-CE91-428C-8C3D-067C8C3146F9}" type="presParOf" srcId="{86B05580-AB54-41DE-86F3-2384893A673B}" destId="{1C3B8B7D-F0AF-4FEF-8271-4F56960973E7}" srcOrd="2" destOrd="0" presId="urn:microsoft.com/office/officeart/2005/8/layout/process1"/>
    <dgm:cxn modelId="{C7BE4B3D-6B26-4221-AB96-D295A9D8CCCF}" type="presParOf" srcId="{86B05580-AB54-41DE-86F3-2384893A673B}" destId="{77512666-71AB-431E-AAED-0E44985B4430}" srcOrd="3" destOrd="0" presId="urn:microsoft.com/office/officeart/2005/8/layout/process1"/>
    <dgm:cxn modelId="{422CEC87-4EB7-45AD-970F-427E33EACC4E}" type="presParOf" srcId="{77512666-71AB-431E-AAED-0E44985B4430}" destId="{94E27CB6-9D00-4C51-B399-7984952283E3}" srcOrd="0" destOrd="0" presId="urn:microsoft.com/office/officeart/2005/8/layout/process1"/>
    <dgm:cxn modelId="{59626497-64B7-4107-AF85-E1C996899944}" type="presParOf" srcId="{86B05580-AB54-41DE-86F3-2384893A673B}" destId="{7BAEAC54-F927-4AA3-9AAE-63580D8B4027}" srcOrd="4" destOrd="0" presId="urn:microsoft.com/office/officeart/2005/8/layout/process1"/>
    <dgm:cxn modelId="{9F6CA956-C7AC-4680-9C7C-14F5C93AA097}" type="presParOf" srcId="{86B05580-AB54-41DE-86F3-2384893A673B}" destId="{6007364C-E019-459A-82C4-DD2029F25294}" srcOrd="5" destOrd="0" presId="urn:microsoft.com/office/officeart/2005/8/layout/process1"/>
    <dgm:cxn modelId="{BC708421-4913-4E20-B77D-49FBCD3D6B1E}" type="presParOf" srcId="{6007364C-E019-459A-82C4-DD2029F25294}" destId="{8404932F-890D-4E70-AE47-8AB2321839B6}" srcOrd="0" destOrd="0" presId="urn:microsoft.com/office/officeart/2005/8/layout/process1"/>
    <dgm:cxn modelId="{6C028298-FF17-4C55-9CE7-BE36CEE5A137}" type="presParOf" srcId="{86B05580-AB54-41DE-86F3-2384893A673B}" destId="{9B021423-3B24-4E14-9630-9E3A8608D964}" srcOrd="6" destOrd="0" presId="urn:microsoft.com/office/officeart/2005/8/layout/process1"/>
    <dgm:cxn modelId="{BDE90677-10A2-43F1-9840-2A29F545FE3C}" type="presParOf" srcId="{86B05580-AB54-41DE-86F3-2384893A673B}" destId="{E93FA257-17D8-4BEF-8195-E86646C2FF86}" srcOrd="7" destOrd="0" presId="urn:microsoft.com/office/officeart/2005/8/layout/process1"/>
    <dgm:cxn modelId="{5D519B00-5F94-4C1A-803F-AC179A1AE995}" type="presParOf" srcId="{E93FA257-17D8-4BEF-8195-E86646C2FF86}" destId="{57732332-BEB4-449D-A5CB-6CF7E05BF827}" srcOrd="0" destOrd="0" presId="urn:microsoft.com/office/officeart/2005/8/layout/process1"/>
    <dgm:cxn modelId="{26D1C811-DCD7-49FD-8D13-B8D987A771FB}" type="presParOf" srcId="{86B05580-AB54-41DE-86F3-2384893A673B}" destId="{E4AC21BC-7D86-49DD-9697-EDA3E41A6DC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0E6CF-63DD-4DDD-933F-B809B2B0B38D}">
      <dsp:nvSpPr>
        <dsp:cNvPr id="0" name=""/>
        <dsp:cNvSpPr/>
      </dsp:nvSpPr>
      <dsp:spPr>
        <a:xfrm>
          <a:off x="1937874" y="2180521"/>
          <a:ext cx="387158" cy="832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3579" y="0"/>
              </a:lnTo>
              <a:lnTo>
                <a:pt x="193579" y="832390"/>
              </a:lnTo>
              <a:lnTo>
                <a:pt x="387158" y="83239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A0EC3-0827-4539-B94D-4DF36EB90AA1}">
      <dsp:nvSpPr>
        <dsp:cNvPr id="0" name=""/>
        <dsp:cNvSpPr/>
      </dsp:nvSpPr>
      <dsp:spPr>
        <a:xfrm>
          <a:off x="1937874" y="2134801"/>
          <a:ext cx="387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7158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117C3-833D-4959-9823-FC7650D5C66C}">
      <dsp:nvSpPr>
        <dsp:cNvPr id="0" name=""/>
        <dsp:cNvSpPr/>
      </dsp:nvSpPr>
      <dsp:spPr>
        <a:xfrm>
          <a:off x="1937874" y="1348130"/>
          <a:ext cx="387158" cy="832390"/>
        </a:xfrm>
        <a:custGeom>
          <a:avLst/>
          <a:gdLst/>
          <a:ahLst/>
          <a:cxnLst/>
          <a:rect l="0" t="0" r="0" b="0"/>
          <a:pathLst>
            <a:path>
              <a:moveTo>
                <a:pt x="0" y="832390"/>
              </a:moveTo>
              <a:lnTo>
                <a:pt x="193579" y="832390"/>
              </a:lnTo>
              <a:lnTo>
                <a:pt x="193579" y="0"/>
              </a:lnTo>
              <a:lnTo>
                <a:pt x="38715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267FA-5133-4420-BD25-B7048AD77CA4}">
      <dsp:nvSpPr>
        <dsp:cNvPr id="0" name=""/>
        <dsp:cNvSpPr/>
      </dsp:nvSpPr>
      <dsp:spPr>
        <a:xfrm>
          <a:off x="2081" y="1885312"/>
          <a:ext cx="1935792" cy="590416"/>
        </a:xfrm>
        <a:prstGeom prst="rect">
          <a:avLst/>
        </a:prstGeom>
        <a:solidFill>
          <a:srgbClr val="F22613"/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solidFill>
                <a:srgbClr val="ECECEC"/>
              </a:solidFill>
            </a:rPr>
            <a:t>Louis L'Haridon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solidFill>
                <a:srgbClr val="ECECEC"/>
              </a:solidFill>
            </a:rPr>
            <a:t>Chef </a:t>
          </a:r>
          <a:r>
            <a:rPr lang="fr-FR" sz="1200" b="0" kern="1200" cap="none" spc="0" dirty="0">
              <a:ln w="0"/>
              <a:solidFill>
                <a:srgbClr val="ECECE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</a:t>
          </a:r>
          <a:r>
            <a:rPr lang="fr-FR" sz="1200" kern="1200" dirty="0">
              <a:solidFill>
                <a:srgbClr val="ECECEC"/>
              </a:solidFill>
            </a:rPr>
            <a:t> projet</a:t>
          </a:r>
        </a:p>
      </dsp:txBody>
      <dsp:txXfrm>
        <a:off x="2081" y="1885312"/>
        <a:ext cx="1935792" cy="590416"/>
      </dsp:txXfrm>
    </dsp:sp>
    <dsp:sp modelId="{37464AE4-93FC-4175-92F3-2A33CCFA53DE}">
      <dsp:nvSpPr>
        <dsp:cNvPr id="0" name=""/>
        <dsp:cNvSpPr/>
      </dsp:nvSpPr>
      <dsp:spPr>
        <a:xfrm>
          <a:off x="2325032" y="1052921"/>
          <a:ext cx="1935792" cy="590416"/>
        </a:xfrm>
        <a:prstGeom prst="rect">
          <a:avLst/>
        </a:prstGeom>
        <a:solidFill>
          <a:srgbClr val="ECECEC"/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solidFill>
                <a:srgbClr val="F22613"/>
              </a:solidFill>
            </a:rPr>
            <a:t>Yaël Radolanirina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solidFill>
                <a:srgbClr val="F22613"/>
              </a:solidFill>
            </a:rPr>
            <a:t>Responsable SI - Communication</a:t>
          </a:r>
        </a:p>
      </dsp:txBody>
      <dsp:txXfrm>
        <a:off x="2325032" y="1052921"/>
        <a:ext cx="1935792" cy="590416"/>
      </dsp:txXfrm>
    </dsp:sp>
    <dsp:sp modelId="{FEA3CF9A-86D7-4F7E-8FEF-E8718FD8D3B7}">
      <dsp:nvSpPr>
        <dsp:cNvPr id="0" name=""/>
        <dsp:cNvSpPr/>
      </dsp:nvSpPr>
      <dsp:spPr>
        <a:xfrm>
          <a:off x="2325032" y="1885312"/>
          <a:ext cx="1935792" cy="590416"/>
        </a:xfrm>
        <a:prstGeom prst="rect">
          <a:avLst/>
        </a:prstGeom>
        <a:solidFill>
          <a:srgbClr val="ECECEC"/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solidFill>
                <a:srgbClr val="F22613"/>
              </a:solidFill>
            </a:rPr>
            <a:t>Tom Kisiela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solidFill>
                <a:srgbClr val="F22613"/>
              </a:solidFill>
            </a:rPr>
            <a:t>Responsable technique</a:t>
          </a:r>
        </a:p>
      </dsp:txBody>
      <dsp:txXfrm>
        <a:off x="2325032" y="1885312"/>
        <a:ext cx="1935792" cy="590416"/>
      </dsp:txXfrm>
    </dsp:sp>
    <dsp:sp modelId="{E58B8792-83BA-481A-B238-5F009681AF2C}">
      <dsp:nvSpPr>
        <dsp:cNvPr id="0" name=""/>
        <dsp:cNvSpPr/>
      </dsp:nvSpPr>
      <dsp:spPr>
        <a:xfrm>
          <a:off x="2325032" y="2717703"/>
          <a:ext cx="1935792" cy="590416"/>
        </a:xfrm>
        <a:prstGeom prst="rect">
          <a:avLst/>
        </a:prstGeom>
        <a:solidFill>
          <a:srgbClr val="ECECEC"/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solidFill>
                <a:srgbClr val="F22613"/>
              </a:solidFill>
            </a:rPr>
            <a:t>Louis L'Haridon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solidFill>
                <a:srgbClr val="F22613"/>
              </a:solidFill>
            </a:rPr>
            <a:t>Responsable </a:t>
          </a:r>
          <a:r>
            <a:rPr lang="fr-FR" sz="1200" kern="1200" dirty="0" err="1">
              <a:solidFill>
                <a:srgbClr val="F22613"/>
              </a:solidFill>
            </a:rPr>
            <a:t>Dévelopement</a:t>
          </a:r>
          <a:endParaRPr lang="fr-FR" sz="1200" kern="1200" dirty="0">
            <a:solidFill>
              <a:srgbClr val="F22613"/>
            </a:solidFill>
          </a:endParaRPr>
        </a:p>
      </dsp:txBody>
      <dsp:txXfrm>
        <a:off x="2325032" y="2717703"/>
        <a:ext cx="1935792" cy="590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06C70-5988-441D-84F5-4450453F0117}">
      <dsp:nvSpPr>
        <dsp:cNvPr id="0" name=""/>
        <dsp:cNvSpPr/>
      </dsp:nvSpPr>
      <dsp:spPr>
        <a:xfrm>
          <a:off x="4559" y="372287"/>
          <a:ext cx="1413342" cy="848005"/>
        </a:xfrm>
        <a:prstGeom prst="roundRect">
          <a:avLst>
            <a:gd name="adj" fmla="val 10000"/>
          </a:avLst>
        </a:prstGeom>
        <a:solidFill>
          <a:srgbClr val="ECECE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/>
            <a:t>Détection obstacle</a:t>
          </a:r>
        </a:p>
      </dsp:txBody>
      <dsp:txXfrm>
        <a:off x="29396" y="397124"/>
        <a:ext cx="1363668" cy="798331"/>
      </dsp:txXfrm>
    </dsp:sp>
    <dsp:sp modelId="{ACF75CBF-191D-491D-9597-408CB4F92CA4}">
      <dsp:nvSpPr>
        <dsp:cNvPr id="0" name=""/>
        <dsp:cNvSpPr/>
      </dsp:nvSpPr>
      <dsp:spPr>
        <a:xfrm>
          <a:off x="1559236" y="621035"/>
          <a:ext cx="299628" cy="350509"/>
        </a:xfrm>
        <a:prstGeom prst="rightArrow">
          <a:avLst>
            <a:gd name="adj1" fmla="val 60000"/>
            <a:gd name="adj2" fmla="val 50000"/>
          </a:avLst>
        </a:prstGeom>
        <a:solidFill>
          <a:srgbClr val="ECECE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>
        <a:off x="1559236" y="691137"/>
        <a:ext cx="209740" cy="210305"/>
      </dsp:txXfrm>
    </dsp:sp>
    <dsp:sp modelId="{1C3B8B7D-F0AF-4FEF-8271-4F56960973E7}">
      <dsp:nvSpPr>
        <dsp:cNvPr id="0" name=""/>
        <dsp:cNvSpPr/>
      </dsp:nvSpPr>
      <dsp:spPr>
        <a:xfrm>
          <a:off x="1983239" y="372287"/>
          <a:ext cx="1413342" cy="848005"/>
        </a:xfrm>
        <a:prstGeom prst="roundRect">
          <a:avLst>
            <a:gd name="adj" fmla="val 10000"/>
          </a:avLst>
        </a:prstGeom>
        <a:solidFill>
          <a:srgbClr val="ECECE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/>
            <a:t>Arrêt du robot</a:t>
          </a:r>
        </a:p>
      </dsp:txBody>
      <dsp:txXfrm>
        <a:off x="2008076" y="397124"/>
        <a:ext cx="1363668" cy="798331"/>
      </dsp:txXfrm>
    </dsp:sp>
    <dsp:sp modelId="{77512666-71AB-431E-AAED-0E44985B4430}">
      <dsp:nvSpPr>
        <dsp:cNvPr id="0" name=""/>
        <dsp:cNvSpPr/>
      </dsp:nvSpPr>
      <dsp:spPr>
        <a:xfrm>
          <a:off x="3537916" y="621035"/>
          <a:ext cx="299628" cy="350509"/>
        </a:xfrm>
        <a:prstGeom prst="rightArrow">
          <a:avLst>
            <a:gd name="adj1" fmla="val 60000"/>
            <a:gd name="adj2" fmla="val 50000"/>
          </a:avLst>
        </a:prstGeom>
        <a:solidFill>
          <a:srgbClr val="ECECE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>
        <a:off x="3537916" y="691137"/>
        <a:ext cx="209740" cy="210305"/>
      </dsp:txXfrm>
    </dsp:sp>
    <dsp:sp modelId="{7BAEAC54-F927-4AA3-9AAE-63580D8B4027}">
      <dsp:nvSpPr>
        <dsp:cNvPr id="0" name=""/>
        <dsp:cNvSpPr/>
      </dsp:nvSpPr>
      <dsp:spPr>
        <a:xfrm>
          <a:off x="3961919" y="372287"/>
          <a:ext cx="1413342" cy="848005"/>
        </a:xfrm>
        <a:prstGeom prst="roundRect">
          <a:avLst>
            <a:gd name="adj" fmla="val 10000"/>
          </a:avLst>
        </a:prstGeom>
        <a:solidFill>
          <a:srgbClr val="ECECE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/>
            <a:t>marche arrière</a:t>
          </a:r>
        </a:p>
      </dsp:txBody>
      <dsp:txXfrm>
        <a:off x="3986756" y="397124"/>
        <a:ext cx="1363668" cy="798331"/>
      </dsp:txXfrm>
    </dsp:sp>
    <dsp:sp modelId="{6007364C-E019-459A-82C4-DD2029F25294}">
      <dsp:nvSpPr>
        <dsp:cNvPr id="0" name=""/>
        <dsp:cNvSpPr/>
      </dsp:nvSpPr>
      <dsp:spPr>
        <a:xfrm>
          <a:off x="5516596" y="621035"/>
          <a:ext cx="299628" cy="350509"/>
        </a:xfrm>
        <a:prstGeom prst="rightArrow">
          <a:avLst>
            <a:gd name="adj1" fmla="val 60000"/>
            <a:gd name="adj2" fmla="val 50000"/>
          </a:avLst>
        </a:prstGeom>
        <a:solidFill>
          <a:srgbClr val="ECECE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>
        <a:off x="5516596" y="691137"/>
        <a:ext cx="209740" cy="210305"/>
      </dsp:txXfrm>
    </dsp:sp>
    <dsp:sp modelId="{9B021423-3B24-4E14-9630-9E3A8608D964}">
      <dsp:nvSpPr>
        <dsp:cNvPr id="0" name=""/>
        <dsp:cNvSpPr/>
      </dsp:nvSpPr>
      <dsp:spPr>
        <a:xfrm>
          <a:off x="5940599" y="372287"/>
          <a:ext cx="1413342" cy="848005"/>
        </a:xfrm>
        <a:prstGeom prst="roundRect">
          <a:avLst>
            <a:gd name="adj" fmla="val 10000"/>
          </a:avLst>
        </a:prstGeom>
        <a:solidFill>
          <a:srgbClr val="ECECE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/>
            <a:t>rotation du robot</a:t>
          </a:r>
        </a:p>
      </dsp:txBody>
      <dsp:txXfrm>
        <a:off x="5965436" y="397124"/>
        <a:ext cx="1363668" cy="798331"/>
      </dsp:txXfrm>
    </dsp:sp>
    <dsp:sp modelId="{E93FA257-17D8-4BEF-8195-E86646C2FF86}">
      <dsp:nvSpPr>
        <dsp:cNvPr id="0" name=""/>
        <dsp:cNvSpPr/>
      </dsp:nvSpPr>
      <dsp:spPr>
        <a:xfrm>
          <a:off x="7495276" y="621035"/>
          <a:ext cx="299628" cy="350509"/>
        </a:xfrm>
        <a:prstGeom prst="rightArrow">
          <a:avLst>
            <a:gd name="adj1" fmla="val 60000"/>
            <a:gd name="adj2" fmla="val 50000"/>
          </a:avLst>
        </a:prstGeom>
        <a:solidFill>
          <a:srgbClr val="ECECE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>
        <a:off x="7495276" y="691137"/>
        <a:ext cx="209740" cy="210305"/>
      </dsp:txXfrm>
    </dsp:sp>
    <dsp:sp modelId="{E4AC21BC-7D86-49DD-9697-EDA3E41A6DCB}">
      <dsp:nvSpPr>
        <dsp:cNvPr id="0" name=""/>
        <dsp:cNvSpPr/>
      </dsp:nvSpPr>
      <dsp:spPr>
        <a:xfrm>
          <a:off x="7919279" y="372287"/>
          <a:ext cx="1413342" cy="848005"/>
        </a:xfrm>
        <a:prstGeom prst="roundRect">
          <a:avLst>
            <a:gd name="adj" fmla="val 10000"/>
          </a:avLst>
        </a:prstGeom>
        <a:solidFill>
          <a:srgbClr val="ECECE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/>
            <a:t>reprise de la conduite</a:t>
          </a:r>
        </a:p>
      </dsp:txBody>
      <dsp:txXfrm>
        <a:off x="7944116" y="397124"/>
        <a:ext cx="1363668" cy="798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72BBE-D2DA-4C12-B21D-406A7387FE9E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0F4FB-6BD7-4D22-B8E1-0E5C4E5BF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60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0F4FB-6BD7-4D22-B8E1-0E5C4E5BFAC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65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0F4FB-6BD7-4D22-B8E1-0E5C4E5BFAC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825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0F4FB-6BD7-4D22-B8E1-0E5C4E5BFAC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0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37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41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85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56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33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97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26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84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52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98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BA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89B02-B67D-4E8E-8060-2CD8B907B36B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52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tylt-codeworld.olympe.i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hyperlink" Target="http://creativecommons.org/licenses/by-nc-nd/4.0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0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5368"/>
            <a:ext cx="12192000" cy="27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3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 dirty="0" smtClean="0">
                <a:solidFill>
                  <a:srgbClr val="ECECEC"/>
                </a:solidFill>
              </a:rPr>
              <a:t>Boitier de commande – </a:t>
            </a:r>
            <a:r>
              <a:rPr lang="fr-FR" sz="3200" dirty="0" smtClean="0">
                <a:solidFill>
                  <a:srgbClr val="ECECEC"/>
                </a:solidFill>
              </a:rPr>
              <a:t>interface homme-machine</a:t>
            </a:r>
            <a:endParaRPr lang="fr-FR" sz="3200" dirty="0">
              <a:solidFill>
                <a:srgbClr val="ECECEC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121229" cy="658331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Commande depuis le fauteuil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420706" y="1932446"/>
            <a:ext cx="4141525" cy="658331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Commande à distance (ex par un éducateur)</a:t>
            </a:r>
            <a:endParaRPr lang="fr-FR" dirty="0">
              <a:solidFill>
                <a:srgbClr val="ECECEC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9" y="2946675"/>
            <a:ext cx="1092184" cy="109218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524" b="73810" l="67761" r="77249">
                        <a14:backgroundMark x1="68122" y1="20095" x2="68122" y2="20095"/>
                        <a14:backgroundMark x1="68976" y1="19048" x2="68319" y2="199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578" t="19328" r="22603" b="25346"/>
          <a:stretch/>
        </p:blipFill>
        <p:spPr>
          <a:xfrm>
            <a:off x="7635458" y="2339494"/>
            <a:ext cx="2099582" cy="407790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624" y="3466983"/>
            <a:ext cx="662262" cy="662262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62" y="4646040"/>
            <a:ext cx="529768" cy="658352"/>
          </a:xfrm>
          <a:prstGeom prst="rect">
            <a:avLst/>
          </a:prstGeom>
        </p:spPr>
      </p:pic>
      <p:pic>
        <p:nvPicPr>
          <p:cNvPr id="11" name="Espace réservé du contenu 10"/>
          <p:cNvPicPr>
            <a:picLocks noGrp="1" noChangeAspect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505075"/>
            <a:ext cx="3575162" cy="3575162"/>
          </a:xfrm>
        </p:spPr>
      </p:pic>
      <p:cxnSp>
        <p:nvCxnSpPr>
          <p:cNvPr id="15" name="Connecteur en arc 14"/>
          <p:cNvCxnSpPr>
            <a:stCxn id="8" idx="1"/>
          </p:cNvCxnSpPr>
          <p:nvPr/>
        </p:nvCxnSpPr>
        <p:spPr>
          <a:xfrm rot="10800000" flipH="1" flipV="1">
            <a:off x="839788" y="3492767"/>
            <a:ext cx="968829" cy="987692"/>
          </a:xfrm>
          <a:prstGeom prst="curvedConnector4">
            <a:avLst>
              <a:gd name="adj1" fmla="val -23595"/>
              <a:gd name="adj2" fmla="val 7764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"/>
            <a:ext cx="2513811" cy="57056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F2261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194" y="2944039"/>
            <a:ext cx="1092184" cy="109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31817" cy="1325563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Projet </a:t>
            </a:r>
            <a:r>
              <a:rPr lang="fr-FR" sz="4000" dirty="0" smtClean="0">
                <a:solidFill>
                  <a:srgbClr val="ECECEC"/>
                </a:solidFill>
              </a:rPr>
              <a:t> </a:t>
            </a:r>
            <a:endParaRPr lang="fr-FR" sz="4000" dirty="0">
              <a:solidFill>
                <a:srgbClr val="ECECEC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37686" y="4960849"/>
            <a:ext cx="1459337" cy="97289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"/>
            <a:ext cx="2513811" cy="5705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F2261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7997825"/>
              </p:ext>
            </p:extLst>
          </p:nvPr>
        </p:nvGraphicFramePr>
        <p:xfrm>
          <a:off x="515155" y="1815921"/>
          <a:ext cx="4262907" cy="4361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Espace réservé du contenu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69767810"/>
              </p:ext>
            </p:extLst>
          </p:nvPr>
        </p:nvGraphicFramePr>
        <p:xfrm>
          <a:off x="4894397" y="2144903"/>
          <a:ext cx="5056187" cy="414253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68233"/>
                <a:gridCol w="1672660"/>
                <a:gridCol w="1115294"/>
              </a:tblGrid>
              <a:tr h="4339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FR" sz="1100" kern="150" dirty="0">
                          <a:effectLst/>
                        </a:rPr>
                        <a:t>Les différentes fonctions et tâches que nous nous sommes réparties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Réalisation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Temps de travail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en heure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kern="150" dirty="0">
                          <a:effectLst/>
                        </a:rPr>
                        <a:t>Algorithmique global dont :</a:t>
                      </a:r>
                      <a:endParaRPr lang="fr-FR" sz="1100" b="1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Louis –Yaël – Tom 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140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Librairie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Tom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10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Moteur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Tom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10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kern="150" dirty="0">
                          <a:effectLst/>
                        </a:rPr>
                        <a:t>Bluetooth</a:t>
                      </a:r>
                      <a:endParaRPr lang="fr-FR" sz="1100" b="1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Yaël – Louis 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25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ECEC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>
                          <a:effectLst/>
                        </a:rPr>
                        <a:t>Séquence d'initialisation</a:t>
                      </a:r>
                      <a:endParaRPr lang="fr-FR" sz="1100" kern="1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>
                          <a:effectLst/>
                        </a:rPr>
                        <a:t>Yaël</a:t>
                      </a:r>
                      <a:endParaRPr lang="fr-FR" sz="1100" kern="1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5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kern="150" dirty="0">
                          <a:effectLst/>
                        </a:rPr>
                        <a:t>Gestion de l’esquive</a:t>
                      </a:r>
                      <a:endParaRPr lang="fr-FR" sz="1100" b="1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Louis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25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ECEC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Avertisseur visuel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Yaël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5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4339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kern="150" dirty="0">
                          <a:effectLst/>
                        </a:rPr>
                        <a:t>Simplification du code -  recherche des erreurs</a:t>
                      </a:r>
                      <a:endParaRPr lang="fr-FR" sz="1100" b="1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Louis –Yaël – Tom 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5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kern="150" dirty="0">
                          <a:effectLst/>
                        </a:rPr>
                        <a:t>Application Java</a:t>
                      </a:r>
                      <a:endParaRPr lang="fr-FR" sz="1100" b="1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Louis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25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kern="150" dirty="0">
                          <a:effectLst/>
                        </a:rPr>
                        <a:t>Site web</a:t>
                      </a:r>
                      <a:endParaRPr lang="fr-FR" sz="1100" b="1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Louis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10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</a:tr>
              <a:tr h="4339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Science de l'ingénieur (synoptique, chaine d'énergie)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Yaël – Tom 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7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kern="150" dirty="0">
                          <a:effectLst/>
                        </a:rPr>
                        <a:t>Mécanique assemblage</a:t>
                      </a:r>
                      <a:endParaRPr lang="fr-FR" sz="1100" b="1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97205" algn="l"/>
                        </a:tabLst>
                      </a:pPr>
                      <a:r>
                        <a:rPr lang="fr-FR" sz="1100" kern="150" dirty="0">
                          <a:effectLst/>
                        </a:rPr>
                        <a:t>Louis – Tom 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97205" algn="l"/>
                        </a:tabLst>
                      </a:pPr>
                      <a:r>
                        <a:rPr lang="fr-FR" sz="1100" kern="150" dirty="0">
                          <a:effectLst/>
                        </a:rPr>
                        <a:t>5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kern="150" dirty="0">
                          <a:effectLst/>
                        </a:rPr>
                        <a:t>Mise en page finale</a:t>
                      </a:r>
                      <a:endParaRPr lang="fr-FR" sz="1100" b="1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>
                          <a:effectLst/>
                        </a:rPr>
                        <a:t>Louis</a:t>
                      </a:r>
                      <a:endParaRPr lang="fr-FR" sz="1100" kern="1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10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17" name="Espace réservé du texte 2"/>
          <p:cNvSpPr txBox="1">
            <a:spLocks/>
          </p:cNvSpPr>
          <p:nvPr/>
        </p:nvSpPr>
        <p:spPr>
          <a:xfrm>
            <a:off x="677472" y="1511793"/>
            <a:ext cx="4414792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CECEC"/>
                </a:solidFill>
              </a:rPr>
              <a:t>Organigramme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18" name="Espace réservé du texte 2"/>
          <p:cNvSpPr txBox="1">
            <a:spLocks/>
          </p:cNvSpPr>
          <p:nvPr/>
        </p:nvSpPr>
        <p:spPr>
          <a:xfrm>
            <a:off x="4906851" y="1511793"/>
            <a:ext cx="4414792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CECEC"/>
                </a:solidFill>
              </a:rPr>
              <a:t>Répartition des tâches</a:t>
            </a:r>
            <a:endParaRPr lang="fr-FR" dirty="0">
              <a:solidFill>
                <a:srgbClr val="ECEC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7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Prototype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Nous allons vous présenter ce système sur un </a:t>
            </a:r>
            <a:r>
              <a:rPr lang="fr-FR" dirty="0" err="1" smtClean="0">
                <a:solidFill>
                  <a:srgbClr val="ECECEC"/>
                </a:solidFill>
              </a:rPr>
              <a:t>ShieldBot</a:t>
            </a:r>
            <a:endParaRPr lang="fr-FR" dirty="0" smtClean="0">
              <a:solidFill>
                <a:srgbClr val="ECECEC"/>
              </a:solidFill>
            </a:endParaRPr>
          </a:p>
          <a:p>
            <a:endParaRPr lang="fr-FR" dirty="0" smtClean="0">
              <a:solidFill>
                <a:srgbClr val="ECECEC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"/>
            <a:ext cx="2513811" cy="5705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b="1" dirty="0">
                <a:solidFill>
                  <a:srgbClr val="F22613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74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Prototype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Modèle: </a:t>
            </a:r>
            <a:r>
              <a:rPr lang="fr-FR" dirty="0" err="1" smtClean="0">
                <a:solidFill>
                  <a:srgbClr val="ECECEC"/>
                </a:solidFill>
              </a:rPr>
              <a:t>ShieldBot</a:t>
            </a:r>
            <a:r>
              <a:rPr lang="fr-FR" dirty="0" smtClean="0">
                <a:solidFill>
                  <a:srgbClr val="ECECEC"/>
                </a:solidFill>
              </a:rPr>
              <a:t> V1.0</a:t>
            </a:r>
          </a:p>
          <a:p>
            <a:r>
              <a:rPr lang="fr-FR" dirty="0" smtClean="0">
                <a:solidFill>
                  <a:srgbClr val="ECECEC"/>
                </a:solidFill>
              </a:rPr>
              <a:t>Système: Projet Sade v1.2</a:t>
            </a:r>
          </a:p>
          <a:p>
            <a:r>
              <a:rPr lang="fr-FR" dirty="0" smtClean="0">
                <a:solidFill>
                  <a:srgbClr val="ECECEC"/>
                </a:solidFill>
              </a:rPr>
              <a:t>Modules</a:t>
            </a:r>
          </a:p>
          <a:p>
            <a:pPr lvl="1"/>
            <a:r>
              <a:rPr lang="fr-FR" dirty="0" smtClean="0">
                <a:solidFill>
                  <a:srgbClr val="ECECEC"/>
                </a:solidFill>
              </a:rPr>
              <a:t>2 Capteurs Ultrasons</a:t>
            </a:r>
          </a:p>
          <a:p>
            <a:pPr lvl="1"/>
            <a:r>
              <a:rPr lang="fr-FR" dirty="0" smtClean="0">
                <a:solidFill>
                  <a:srgbClr val="ECECEC"/>
                </a:solidFill>
              </a:rPr>
              <a:t>1 Module Bluetooth</a:t>
            </a:r>
          </a:p>
          <a:p>
            <a:pPr lvl="1"/>
            <a:r>
              <a:rPr lang="fr-FR" dirty="0" smtClean="0">
                <a:solidFill>
                  <a:srgbClr val="ECECEC"/>
                </a:solidFill>
              </a:rPr>
              <a:t>1 </a:t>
            </a:r>
            <a:r>
              <a:rPr lang="fr-FR" dirty="0" err="1" smtClean="0">
                <a:solidFill>
                  <a:srgbClr val="ECECEC"/>
                </a:solidFill>
              </a:rPr>
              <a:t>Led</a:t>
            </a:r>
            <a:endParaRPr lang="fr-FR" dirty="0" smtClean="0">
              <a:solidFill>
                <a:srgbClr val="ECECEC"/>
              </a:solidFill>
            </a:endParaRPr>
          </a:p>
          <a:p>
            <a:r>
              <a:rPr lang="fr-FR" dirty="0" smtClean="0">
                <a:solidFill>
                  <a:srgbClr val="ECECEC"/>
                </a:solidFill>
              </a:rPr>
              <a:t>Nom de code « </a:t>
            </a:r>
            <a:r>
              <a:rPr lang="fr-FR" dirty="0" err="1" smtClean="0">
                <a:solidFill>
                  <a:srgbClr val="ECECEC"/>
                </a:solidFill>
              </a:rPr>
              <a:t>RobotTYLT</a:t>
            </a:r>
            <a:r>
              <a:rPr lang="fr-FR" dirty="0" smtClean="0">
                <a:solidFill>
                  <a:srgbClr val="ECECEC"/>
                </a:solidFill>
              </a:rPr>
              <a:t> »</a:t>
            </a:r>
            <a:endParaRPr lang="fr-FR" dirty="0">
              <a:solidFill>
                <a:srgbClr val="ECECEC"/>
              </a:solidFill>
            </a:endParaRPr>
          </a:p>
          <a:p>
            <a:pPr lvl="1"/>
            <a:endParaRPr lang="fr-FR" dirty="0" smtClean="0">
              <a:solidFill>
                <a:srgbClr val="ECECEC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"/>
            <a:ext cx="2513811" cy="5705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b="1" dirty="0">
                <a:solidFill>
                  <a:srgbClr val="F22613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pic>
        <p:nvPicPr>
          <p:cNvPr id="10" name="Image 9" descr="C:\Users\Louis\Pictures\graphisme\tylt\vfinale\IMG_20150416_143947.jp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75368" y1="44424" x2="75368" y2="444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173" y="1027906"/>
            <a:ext cx="4021437" cy="536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2"/>
          <p:cNvSpPr>
            <a:spLocks noChangeArrowheads="1"/>
          </p:cNvSpPr>
          <p:nvPr/>
        </p:nvSpPr>
        <p:spPr bwMode="auto">
          <a:xfrm>
            <a:off x="4296603" y="3389857"/>
            <a:ext cx="213742" cy="21622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Oval 2"/>
          <p:cNvSpPr>
            <a:spLocks noChangeArrowheads="1"/>
          </p:cNvSpPr>
          <p:nvPr/>
        </p:nvSpPr>
        <p:spPr bwMode="auto">
          <a:xfrm>
            <a:off x="7063414" y="4843023"/>
            <a:ext cx="213742" cy="21622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Oval 2"/>
          <p:cNvSpPr>
            <a:spLocks noChangeArrowheads="1"/>
          </p:cNvSpPr>
          <p:nvPr/>
        </p:nvSpPr>
        <p:spPr bwMode="auto">
          <a:xfrm>
            <a:off x="8213899" y="4910576"/>
            <a:ext cx="213742" cy="21622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Oval 2"/>
          <p:cNvSpPr>
            <a:spLocks noChangeArrowheads="1"/>
          </p:cNvSpPr>
          <p:nvPr/>
        </p:nvSpPr>
        <p:spPr bwMode="auto">
          <a:xfrm>
            <a:off x="4180046" y="3785066"/>
            <a:ext cx="213742" cy="21622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Oval 2"/>
          <p:cNvSpPr>
            <a:spLocks noChangeArrowheads="1"/>
          </p:cNvSpPr>
          <p:nvPr/>
        </p:nvSpPr>
        <p:spPr bwMode="auto">
          <a:xfrm>
            <a:off x="7170285" y="3676905"/>
            <a:ext cx="213742" cy="21622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Oval 2"/>
          <p:cNvSpPr>
            <a:spLocks noChangeArrowheads="1"/>
          </p:cNvSpPr>
          <p:nvPr/>
        </p:nvSpPr>
        <p:spPr bwMode="auto">
          <a:xfrm>
            <a:off x="2492101" y="4174593"/>
            <a:ext cx="213742" cy="2162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Oval 2"/>
          <p:cNvSpPr>
            <a:spLocks noChangeArrowheads="1"/>
          </p:cNvSpPr>
          <p:nvPr/>
        </p:nvSpPr>
        <p:spPr bwMode="auto">
          <a:xfrm>
            <a:off x="7499412" y="4066479"/>
            <a:ext cx="213742" cy="2162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5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Programmation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>
            <a:normAutofit/>
          </a:bodyPr>
          <a:lstStyle/>
          <a:p>
            <a:endParaRPr lang="fr-FR" dirty="0" smtClean="0">
              <a:solidFill>
                <a:srgbClr val="ECECEC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"/>
            <a:ext cx="2513811" cy="5705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>
                <a:solidFill>
                  <a:srgbClr val="F2261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0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Choix des langages et des IDE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fr-FR" dirty="0" err="1" smtClean="0">
                <a:solidFill>
                  <a:srgbClr val="ECECEC"/>
                </a:solidFill>
              </a:rPr>
              <a:t>Arduino</a:t>
            </a:r>
            <a:r>
              <a:rPr lang="fr-FR" dirty="0" smtClean="0">
                <a:solidFill>
                  <a:srgbClr val="ECECEC"/>
                </a:solidFill>
              </a:rPr>
              <a:t> (C++) </a:t>
            </a:r>
          </a:p>
          <a:p>
            <a:pPr marL="342900" indent="-342900">
              <a:buFontTx/>
              <a:buChar char="-"/>
            </a:pPr>
            <a:r>
              <a:rPr lang="fr-FR" dirty="0" smtClean="0">
                <a:solidFill>
                  <a:srgbClr val="ECECEC"/>
                </a:solidFill>
              </a:rPr>
              <a:t>Android Studio (Java, XML)</a:t>
            </a:r>
            <a:endParaRPr lang="fr-FR" dirty="0" smtClean="0">
              <a:solidFill>
                <a:srgbClr val="ECECEC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"/>
            <a:ext cx="2513811" cy="5705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>
                <a:solidFill>
                  <a:srgbClr val="F2261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Gestion de l’esquive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>
            <a:normAutofit/>
          </a:bodyPr>
          <a:lstStyle/>
          <a:p>
            <a:endParaRPr lang="fr-FR" dirty="0" smtClean="0">
              <a:solidFill>
                <a:srgbClr val="ECECEC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"/>
            <a:ext cx="2513811" cy="5705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b="1" dirty="0" smtClean="0">
                <a:solidFill>
                  <a:srgbClr val="F2261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6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"/>
            <a:ext cx="2513811" cy="5705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b="1" dirty="0" smtClean="0">
                <a:solidFill>
                  <a:srgbClr val="F2261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299819235"/>
              </p:ext>
            </p:extLst>
          </p:nvPr>
        </p:nvGraphicFramePr>
        <p:xfrm>
          <a:off x="416417" y="2348359"/>
          <a:ext cx="9337182" cy="1592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Espace réservé du texte 2"/>
          <p:cNvSpPr txBox="1">
            <a:spLocks/>
          </p:cNvSpPr>
          <p:nvPr/>
        </p:nvSpPr>
        <p:spPr>
          <a:xfrm>
            <a:off x="363271" y="1938741"/>
            <a:ext cx="4736764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rgbClr val="ECECEC"/>
                </a:solidFill>
              </a:rPr>
              <a:t>Premier algorithme d’esquive</a:t>
            </a:r>
          </a:p>
        </p:txBody>
      </p:sp>
    </p:spTree>
    <p:extLst>
      <p:ext uri="{BB962C8B-B14F-4D97-AF65-F5344CB8AC3E}">
        <p14:creationId xmlns:p14="http://schemas.microsoft.com/office/powerpoint/2010/main" val="40269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"/>
            <a:ext cx="2513811" cy="5705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b="1" dirty="0" smtClean="0">
                <a:solidFill>
                  <a:srgbClr val="F2261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60673" y="885593"/>
            <a:ext cx="2048670" cy="72121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333333"/>
                </a:solidFill>
              </a:rPr>
              <a:t>Un </a:t>
            </a:r>
            <a:r>
              <a:rPr lang="fr-FR" sz="1600" dirty="0" err="1" smtClean="0">
                <a:solidFill>
                  <a:srgbClr val="333333"/>
                </a:solidFill>
              </a:rPr>
              <a:t>obstale</a:t>
            </a:r>
            <a:r>
              <a:rPr lang="fr-FR" sz="1600" dirty="0" smtClean="0">
                <a:solidFill>
                  <a:srgbClr val="333333"/>
                </a:solidFill>
              </a:rPr>
              <a:t> est-il </a:t>
            </a:r>
            <a:r>
              <a:rPr lang="fr-FR" sz="1600" dirty="0" err="1" smtClean="0">
                <a:solidFill>
                  <a:srgbClr val="333333"/>
                </a:solidFill>
              </a:rPr>
              <a:t>détécté</a:t>
            </a:r>
            <a:r>
              <a:rPr lang="fr-FR" sz="1600" dirty="0" smtClean="0">
                <a:solidFill>
                  <a:srgbClr val="333333"/>
                </a:solidFill>
              </a:rPr>
              <a:t>? </a:t>
            </a:r>
            <a:endParaRPr lang="fr-FR" sz="1600" dirty="0">
              <a:solidFill>
                <a:srgbClr val="333333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6" name="Connecteur en angle 25"/>
          <p:cNvCxnSpPr>
            <a:stCxn id="13" idx="1"/>
          </p:cNvCxnSpPr>
          <p:nvPr/>
        </p:nvCxnSpPr>
        <p:spPr>
          <a:xfrm rot="10800000" flipV="1">
            <a:off x="3448673" y="1268313"/>
            <a:ext cx="612000" cy="612000"/>
          </a:xfrm>
          <a:prstGeom prst="bentConnector2">
            <a:avLst/>
          </a:prstGeom>
          <a:ln>
            <a:solidFill>
              <a:srgbClr val="33333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/>
          <p:nvPr/>
        </p:nvCxnSpPr>
        <p:spPr>
          <a:xfrm>
            <a:off x="6109343" y="1261401"/>
            <a:ext cx="592002" cy="612000"/>
          </a:xfrm>
          <a:prstGeom prst="bentConnector2">
            <a:avLst/>
          </a:prstGeom>
          <a:ln>
            <a:solidFill>
              <a:srgbClr val="33333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6287345" y="1893188"/>
            <a:ext cx="828000" cy="828000"/>
          </a:xfrm>
          <a:prstGeom prst="ellips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333333"/>
                </a:solidFill>
              </a:rPr>
              <a:t>OUI</a:t>
            </a:r>
            <a:endParaRPr lang="fr-FR" sz="1600" dirty="0">
              <a:solidFill>
                <a:srgbClr val="333333"/>
              </a:solidFill>
              <a:latin typeface="Source Code Pro" panose="020B0509030403020204" pitchFamily="49" charset="0"/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3034673" y="1880313"/>
            <a:ext cx="828000" cy="828000"/>
          </a:xfrm>
          <a:prstGeom prst="ellips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333333"/>
                </a:solidFill>
              </a:rPr>
              <a:t>NON</a:t>
            </a:r>
            <a:endParaRPr lang="fr-FR" sz="1600" dirty="0">
              <a:solidFill>
                <a:srgbClr val="333333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34" name="Connecteur droit avec flèche 33"/>
          <p:cNvCxnSpPr>
            <a:stCxn id="30" idx="5"/>
            <a:endCxn id="39" idx="0"/>
          </p:cNvCxnSpPr>
          <p:nvPr/>
        </p:nvCxnSpPr>
        <p:spPr>
          <a:xfrm>
            <a:off x="6994087" y="2599930"/>
            <a:ext cx="1648594" cy="1905346"/>
          </a:xfrm>
          <a:prstGeom prst="straightConnector1">
            <a:avLst/>
          </a:prstGeom>
          <a:ln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30" idx="3"/>
            <a:endCxn id="38" idx="0"/>
          </p:cNvCxnSpPr>
          <p:nvPr/>
        </p:nvCxnSpPr>
        <p:spPr>
          <a:xfrm flipH="1">
            <a:off x="4779008" y="2599930"/>
            <a:ext cx="1629595" cy="1920549"/>
          </a:xfrm>
          <a:prstGeom prst="straightConnector1">
            <a:avLst/>
          </a:prstGeom>
          <a:ln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754673" y="4520479"/>
            <a:ext cx="2048670" cy="72121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333333"/>
                </a:solidFill>
              </a:rPr>
              <a:t>Distance de sécurité?</a:t>
            </a:r>
            <a:endParaRPr lang="fr-FR" sz="1600" dirty="0">
              <a:solidFill>
                <a:srgbClr val="333333"/>
              </a:solidFill>
              <a:latin typeface="Source Code Pro" panose="020B05090304030202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18346" y="4505276"/>
            <a:ext cx="2048670" cy="72121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333333"/>
                </a:solidFill>
              </a:rPr>
              <a:t>Distance d’arrêt? </a:t>
            </a:r>
            <a:endParaRPr lang="fr-FR" sz="1600" dirty="0">
              <a:solidFill>
                <a:srgbClr val="333333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41" name="Connecteur droit avec flèche 40"/>
          <p:cNvCxnSpPr/>
          <p:nvPr/>
        </p:nvCxnSpPr>
        <p:spPr>
          <a:xfrm flipH="1">
            <a:off x="3448673" y="2708313"/>
            <a:ext cx="0" cy="608400"/>
          </a:xfrm>
          <a:prstGeom prst="straightConnector1">
            <a:avLst/>
          </a:prstGeom>
          <a:ln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>
            <a:off x="4748239" y="5241696"/>
            <a:ext cx="0" cy="608400"/>
          </a:xfrm>
          <a:prstGeom prst="straightConnector1">
            <a:avLst/>
          </a:prstGeom>
          <a:ln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>
            <a:off x="8624791" y="5241696"/>
            <a:ext cx="0" cy="608400"/>
          </a:xfrm>
          <a:prstGeom prst="straightConnector1">
            <a:avLst/>
          </a:prstGeom>
          <a:ln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410347" y="3331870"/>
            <a:ext cx="2048670" cy="72121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333333"/>
                </a:solidFill>
              </a:rPr>
              <a:t>Mode commande</a:t>
            </a:r>
            <a:endParaRPr lang="fr-FR" sz="1600" dirty="0">
              <a:solidFill>
                <a:srgbClr val="333333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54673" y="5848602"/>
            <a:ext cx="2048670" cy="72121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333333"/>
                </a:solidFill>
              </a:rPr>
              <a:t>Procédure d’esquive</a:t>
            </a:r>
            <a:endParaRPr lang="fr-FR" sz="1600" dirty="0">
              <a:solidFill>
                <a:srgbClr val="333333"/>
              </a:solidFill>
              <a:latin typeface="Source Code Pro" panose="020B05090304030202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600456" y="5879203"/>
            <a:ext cx="2048670" cy="72121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333333"/>
                </a:solidFill>
              </a:rPr>
              <a:t>Arrêt d’urgence</a:t>
            </a:r>
            <a:endParaRPr lang="fr-FR" sz="1600" dirty="0">
              <a:solidFill>
                <a:srgbClr val="333333"/>
              </a:solidFill>
              <a:latin typeface="Source Code Pro" panose="020B0509030403020204" pitchFamily="49" charset="0"/>
            </a:endParaRPr>
          </a:p>
        </p:txBody>
      </p:sp>
      <p:sp>
        <p:nvSpPr>
          <p:cNvPr id="51" name="Espace réservé du texte 2"/>
          <p:cNvSpPr txBox="1">
            <a:spLocks/>
          </p:cNvSpPr>
          <p:nvPr/>
        </p:nvSpPr>
        <p:spPr>
          <a:xfrm>
            <a:off x="145429" y="947898"/>
            <a:ext cx="4736764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 smtClean="0">
                <a:solidFill>
                  <a:srgbClr val="ECECEC"/>
                </a:solidFill>
              </a:rPr>
              <a:t>Algorithme amélioré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84405" y="6055145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(1)</a:t>
            </a:r>
            <a:endParaRPr lang="fr-FR" dirty="0"/>
          </a:p>
        </p:txBody>
      </p:sp>
      <p:sp>
        <p:nvSpPr>
          <p:cNvPr id="56" name="Rectangle 55"/>
          <p:cNvSpPr/>
          <p:nvPr/>
        </p:nvSpPr>
        <p:spPr>
          <a:xfrm>
            <a:off x="3258695" y="6055145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(2)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1928527" y="3595393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(3)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75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"/>
            <a:ext cx="2513811" cy="5705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b="1" dirty="0" smtClean="0">
                <a:solidFill>
                  <a:srgbClr val="F2261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sp>
        <p:nvSpPr>
          <p:cNvPr id="12" name="Espace réservé du texte 2"/>
          <p:cNvSpPr txBox="1">
            <a:spLocks/>
          </p:cNvSpPr>
          <p:nvPr/>
        </p:nvSpPr>
        <p:spPr>
          <a:xfrm>
            <a:off x="0" y="1972857"/>
            <a:ext cx="10170016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ECECEC"/>
                </a:solidFill>
              </a:rPr>
              <a:t>Premières </a:t>
            </a:r>
            <a:r>
              <a:rPr lang="fr-FR" dirty="0">
                <a:solidFill>
                  <a:srgbClr val="ECECEC"/>
                </a:solidFill>
              </a:rPr>
              <a:t>équations de calcul de la vitesse des roues en fonction de la distance captée par un capteur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-1" y="2899800"/>
                <a:ext cx="10170017" cy="1616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800" i="1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𝑟𝑜𝑢𝑒</m:t>
                          </m:r>
                          <m:r>
                            <a:rPr lang="fr-FR" sz="2800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FR" sz="2800" i="1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𝑜𝑝𝑝𝑜𝑠</m:t>
                          </m:r>
                          <m:r>
                            <a:rPr lang="fr-FR" sz="2800" i="1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é</m:t>
                          </m:r>
                          <m:r>
                            <a:rPr lang="fr-FR" sz="2800" i="1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sz="2800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fr-FR" sz="2800" i="1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fr-FR" sz="2800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1.6</m:t>
                      </m:r>
                      <m:r>
                        <a:rPr lang="fr-FR" sz="2800" i="1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fr-FR" sz="2800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a:rPr lang="fr-FR" sz="2800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+108</m:t>
                      </m:r>
                      <m:r>
                        <a:rPr lang="fr-FR" sz="2800" b="0" i="1" smtClean="0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fr-FR" sz="2800" b="0" i="1" dirty="0" smtClean="0">
                  <a:solidFill>
                    <a:srgbClr val="ECECEC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800" i="1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𝑟𝑜𝑢𝑒</m:t>
                          </m:r>
                          <m:r>
                            <a:rPr lang="fr-FR" sz="2800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FR" sz="2800" i="1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𝑜𝑏𝑠𝑡𝑎𝑐𝑙𝑒</m:t>
                          </m:r>
                        </m:sub>
                      </m:sSub>
                      <m:r>
                        <a:rPr lang="fr-FR" sz="2800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1.6</m:t>
                      </m:r>
                      <m:r>
                        <a:rPr lang="fr-FR" sz="2800" i="1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fr-FR" sz="2800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a:rPr lang="fr-FR" sz="2800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+6</m:t>
                      </m:r>
                    </m:oMath>
                  </m:oMathPara>
                </a14:m>
                <a:endParaRPr lang="fr-FR" sz="2800" dirty="0">
                  <a:solidFill>
                    <a:srgbClr val="ECECE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000"/>
                  </a:spcAft>
                </a:pPr>
                <a:endParaRPr lang="fr-FR" i="1" dirty="0">
                  <a:solidFill>
                    <a:srgbClr val="1F497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899800"/>
                <a:ext cx="10170017" cy="16168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0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41" b="22109"/>
          <a:stretch/>
        </p:blipFill>
        <p:spPr>
          <a:xfrm>
            <a:off x="0" y="-28576"/>
            <a:ext cx="12192000" cy="685800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5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"/>
            <a:ext cx="2513811" cy="5705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b="1" dirty="0" smtClean="0">
                <a:solidFill>
                  <a:srgbClr val="F2261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sp>
        <p:nvSpPr>
          <p:cNvPr id="12" name="Espace réservé du texte 2"/>
          <p:cNvSpPr txBox="1">
            <a:spLocks/>
          </p:cNvSpPr>
          <p:nvPr/>
        </p:nvSpPr>
        <p:spPr>
          <a:xfrm>
            <a:off x="0" y="1972857"/>
            <a:ext cx="10170016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ECECEC"/>
                </a:solidFill>
              </a:rPr>
              <a:t>Equations améliorées de </a:t>
            </a:r>
            <a:r>
              <a:rPr lang="fr-FR" dirty="0">
                <a:solidFill>
                  <a:srgbClr val="ECECEC"/>
                </a:solidFill>
              </a:rPr>
              <a:t>calcul de la vitesse des roues en fonction de la distance captée par un capteur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-1" y="2899800"/>
                <a:ext cx="10170017" cy="19517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 smtClean="0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𝑟𝑜𝑢𝑒</m:t>
                          </m:r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𝑜𝑝𝑝𝑜𝑠</m:t>
                          </m:r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sz="2000" i="1">
                          <a:solidFill>
                            <a:srgbClr val="ECECEC"/>
                          </a:solidFill>
                          <a:latin typeface="Cambria Math" panose="02040503050406030204" pitchFamily="18" charset="0"/>
                        </a:rPr>
                        <m:t>= −15+</m:t>
                      </m:r>
                      <m:f>
                        <m:fPr>
                          <m:ctrlP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sup>
                              <m: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d>
                            <m:dPr>
                              <m:ctrlP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2000" i="1">
                                      <a:solidFill>
                                        <a:srgbClr val="ECECE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i="1">
                                      <a:solidFill>
                                        <a:srgbClr val="ECECEC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fr-FR" sz="2000" i="1">
                                      <a:solidFill>
                                        <a:srgbClr val="ECECEC"/>
                                      </a:solidFill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  <m: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sz="2000" i="1">
                                      <a:solidFill>
                                        <a:srgbClr val="ECECE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i="1">
                                      <a:solidFill>
                                        <a:srgbClr val="ECECEC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fr-FR" sz="2000" i="1">
                                      <a:solidFill>
                                        <a:srgbClr val="ECECEC"/>
                                      </a:solidFill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fr-FR" sz="2000" i="1" dirty="0" smtClean="0">
                  <a:solidFill>
                    <a:srgbClr val="ECECEC"/>
                  </a:solidFill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𝑟𝑜𝑢𝑒</m:t>
                          </m:r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𝑜𝑏𝑠𝑡𝑎𝑐𝑙𝑒</m:t>
                          </m:r>
                        </m:sub>
                      </m:sSub>
                      <m:r>
                        <a:rPr lang="fr-FR" sz="2000" i="1">
                          <a:solidFill>
                            <a:srgbClr val="ECECEC"/>
                          </a:solidFill>
                          <a:latin typeface="Cambria Math" panose="02040503050406030204" pitchFamily="18" charset="0"/>
                        </a:rPr>
                        <m:t>= 100+</m:t>
                      </m:r>
                      <m:f>
                        <m:fPr>
                          <m:ctrlP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−40 </m:t>
                          </m:r>
                        </m:num>
                        <m:den>
                          <m:sSup>
                            <m:sSupPr>
                              <m:ctrlP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sup>
                              <m: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(1</m:t>
                          </m:r>
                          <m:sSup>
                            <m:sSupPr>
                              <m:ctrlP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2000" i="1" dirty="0">
                  <a:solidFill>
                    <a:srgbClr val="1F497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899800"/>
                <a:ext cx="10170017" cy="19517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3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"/>
            <a:ext cx="2513811" cy="5705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b="1" dirty="0" smtClean="0">
                <a:solidFill>
                  <a:srgbClr val="F2261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23351" y="1406853"/>
            <a:ext cx="6923313" cy="4720523"/>
          </a:xfrm>
          <a:prstGeom prst="rect">
            <a:avLst/>
          </a:prstGeom>
          <a:solidFill>
            <a:srgbClr val="ECECEC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(D &lt;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DistArret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|| (G &lt;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DistArret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)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       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Si la distance du capteur droit est inférieure à </a:t>
            </a:r>
            <a:r>
              <a:rPr lang="fr-FR" sz="1100" i="1" dirty="0" err="1" smtClean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DistArret</a:t>
            </a:r>
            <a:r>
              <a:rPr lang="fr-FR" sz="1100" i="1" dirty="0" smtClean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cm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100" i="1" dirty="0" smtClean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arrêt d’urgence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     </a:t>
            </a:r>
            <a:endParaRPr lang="fr-FR" sz="1100" dirty="0" smtClea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((D &lt;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DistSecu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G &lt;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DistSecu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  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	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Si la distance du capteur droit est inférieure à </a:t>
            </a:r>
            <a:r>
              <a:rPr lang="fr-FR" sz="11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DistSecu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cm, procédure </a:t>
            </a:r>
            <a:r>
              <a:rPr lang="fr-FR" sz="1100" i="1" dirty="0" smtClean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d'esquive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}        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Sinon (donc si il n'y a pas d'obstacles détectés)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fr-FR" sz="1100" b="1" dirty="0" err="1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{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i="1" dirty="0" smtClean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//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passe en mode commande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  } </a:t>
            </a:r>
            <a:endParaRPr lang="fr-FR" sz="1100" dirty="0"/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FR" sz="1100" dirty="0"/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0" y="582941"/>
            <a:ext cx="10170016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ECECEC"/>
                </a:solidFill>
              </a:rPr>
              <a:t>Fonction globale</a:t>
            </a:r>
            <a:endParaRPr lang="fr-FR" dirty="0">
              <a:solidFill>
                <a:srgbClr val="ECEC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01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"/>
            <a:ext cx="2513811" cy="5705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b="1" dirty="0" smtClean="0">
                <a:solidFill>
                  <a:srgbClr val="F2261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23351" y="1406853"/>
            <a:ext cx="6923313" cy="4904420"/>
          </a:xfrm>
          <a:prstGeom prst="rect">
            <a:avLst/>
          </a:prstGeom>
          <a:solidFill>
            <a:srgbClr val="ECECEC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(D &lt;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DistArret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|| (G &lt;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DistArret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)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       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((D &lt;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DistArret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{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fastStop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Le robot s'arrête en urgence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pendant 500 ms (0.5s)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drive(-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Le robot tourne à gauche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pendant 250 ms (0.25s)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}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((G &lt;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DistArret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&amp;&amp; (G &gt; 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{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fastStop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Le robot s'arrête en urgence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pendant 500 ms (0.5s)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drive(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Le robot tourne à droite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pendant 250 ms (0.25s)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}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}      </a:t>
            </a:r>
            <a:endParaRPr lang="fr-FR" sz="1100" dirty="0"/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0" y="582941"/>
            <a:ext cx="10170016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ECECEC"/>
                </a:solidFill>
              </a:rPr>
              <a:t>Cas (1)</a:t>
            </a:r>
            <a:endParaRPr lang="fr-FR" dirty="0">
              <a:solidFill>
                <a:srgbClr val="ECEC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1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"/>
            <a:ext cx="2513811" cy="5705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b="1" dirty="0" smtClean="0">
                <a:solidFill>
                  <a:srgbClr val="F2261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0" y="582941"/>
            <a:ext cx="10170016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ECECEC"/>
                </a:solidFill>
              </a:rPr>
              <a:t>Cas (2)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23351" y="1165882"/>
            <a:ext cx="6923314" cy="4569713"/>
          </a:xfrm>
          <a:prstGeom prst="rect">
            <a:avLst/>
          </a:prstGeom>
          <a:solidFill>
            <a:srgbClr val="ECECEC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((D &lt;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DistSecu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G &lt;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DistSecu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  </a:t>
            </a:r>
            <a:endParaRPr lang="fr-FR" sz="4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endParaRPr lang="fr-FR" sz="1100" b="1" dirty="0" smtClean="0">
              <a:solidFill>
                <a:srgbClr val="0033CC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1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fr-F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 &lt; </a:t>
            </a:r>
            <a:r>
              <a:rPr lang="fr-F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DistSecu</a:t>
            </a:r>
            <a:r>
              <a:rPr lang="fr-F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Rd= 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+((-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)/((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)*((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)+(D^-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))));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La vitesse de la roue gauche est calculée par l'expression </a:t>
            </a:r>
            <a:r>
              <a:rPr lang="fr-FR" sz="11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sigmoide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/(-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)*((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)+(D^-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)));    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La vitesse de la roue gauche est calculée par l'expression </a:t>
            </a:r>
            <a:r>
              <a:rPr lang="fr-FR" sz="11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sigmoide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drive(</a:t>
            </a:r>
            <a:r>
              <a:rPr lang="fr-F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Rg,Rd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Le robot avance en fonction des vitesse calculées ci-dessus et roule de façon à détourner sa trajectoire de l'obstacle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}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	 </a:t>
            </a:r>
            <a:r>
              <a:rPr lang="fr-FR" sz="1100" b="1" dirty="0" err="1" smtClean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fr-F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 &lt;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DistSecu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{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+((-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)/((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)*((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)+(G^-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))));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La vitesse de la roue gauche est calculée par l'expression </a:t>
            </a:r>
            <a:r>
              <a:rPr lang="fr-FR" sz="11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sigmoide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Rd= 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/(-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)*((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)+(G^-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)));    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La vitesse de la roue droite est calculée par l'expression </a:t>
            </a:r>
            <a:r>
              <a:rPr lang="fr-FR" sz="11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sigmoide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drive(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Rg,Rd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Le robot avance en fonction des vitesse calculées ci-dessus et roule de façon à détourner sa trajectoire de l'obstacle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}       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1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"/>
            <a:ext cx="2513811" cy="5705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b="1" dirty="0" smtClean="0">
                <a:solidFill>
                  <a:srgbClr val="F2261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23351" y="2813831"/>
            <a:ext cx="6923313" cy="1230337"/>
          </a:xfrm>
          <a:prstGeom prst="rect">
            <a:avLst/>
          </a:prstGeom>
          <a:solidFill>
            <a:srgbClr val="ECECEC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b="1" dirty="0" err="1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{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command();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//On passe en mode commande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  } </a:t>
            </a:r>
            <a:endParaRPr lang="fr-FR" sz="1100" dirty="0"/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0" y="582941"/>
            <a:ext cx="10170016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ECECEC"/>
                </a:solidFill>
              </a:rPr>
              <a:t>Cas (3)</a:t>
            </a:r>
            <a:endParaRPr lang="fr-FR" dirty="0">
              <a:solidFill>
                <a:srgbClr val="ECEC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5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Application Android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>
            <a:normAutofit/>
          </a:bodyPr>
          <a:lstStyle/>
          <a:p>
            <a:endParaRPr lang="fr-FR" dirty="0" smtClean="0">
              <a:solidFill>
                <a:srgbClr val="ECECEC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"/>
            <a:ext cx="2513811" cy="5705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b="1" dirty="0" smtClean="0">
                <a:solidFill>
                  <a:srgbClr val="F22613"/>
                </a:solidFill>
              </a:rPr>
              <a:t>   </a:t>
            </a:r>
            <a:r>
              <a:rPr lang="fr-FR" sz="1400" b="1" dirty="0">
                <a:solidFill>
                  <a:srgbClr val="F22613"/>
                </a:solidFill>
              </a:rPr>
              <a:t>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9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31817" cy="1325563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L’envoi de données depuis l’application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0064" y="1690688"/>
            <a:ext cx="97825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dirty="0" smtClean="0">
                <a:solidFill>
                  <a:srgbClr val="ECECEC"/>
                </a:solidFill>
              </a:rPr>
              <a:t>L’exemple du bouton « aller a gauche »</a:t>
            </a:r>
          </a:p>
          <a:p>
            <a:r>
              <a:rPr lang="fr-FR" sz="2200" dirty="0" smtClean="0">
                <a:solidFill>
                  <a:srgbClr val="ECECEC"/>
                </a:solidFill>
              </a:rPr>
              <a:t>Déclarer le bouton</a:t>
            </a:r>
          </a:p>
          <a:p>
            <a:endParaRPr lang="fr-FR" sz="2200" dirty="0" smtClean="0">
              <a:solidFill>
                <a:srgbClr val="ECECEC"/>
              </a:solidFill>
            </a:endParaRPr>
          </a:p>
          <a:p>
            <a:r>
              <a:rPr lang="fr-FR" sz="2200" dirty="0" smtClean="0">
                <a:solidFill>
                  <a:srgbClr val="ECECEC"/>
                </a:solidFill>
              </a:rPr>
              <a:t>Gérer l’appui sur le bouton </a:t>
            </a:r>
          </a:p>
          <a:p>
            <a:endParaRPr lang="fr-FR" sz="2200" dirty="0">
              <a:solidFill>
                <a:srgbClr val="ECECEC"/>
              </a:solidFill>
            </a:endParaRPr>
          </a:p>
          <a:p>
            <a:endParaRPr lang="fr-FR" sz="2200" dirty="0" smtClean="0">
              <a:solidFill>
                <a:srgbClr val="ECECEC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sz="2200" dirty="0" smtClean="0">
                <a:solidFill>
                  <a:srgbClr val="ECECEC"/>
                </a:solidFill>
              </a:rPr>
              <a:t>Envoi de données via Bluetooth</a:t>
            </a:r>
            <a:endParaRPr lang="fr-FR" sz="2200" dirty="0">
              <a:solidFill>
                <a:srgbClr val="ECECEC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"/>
            <a:ext cx="2513811" cy="5705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74017" y="2205918"/>
            <a:ext cx="5958625" cy="304699"/>
          </a:xfrm>
          <a:prstGeom prst="rect">
            <a:avLst/>
          </a:prstGeom>
          <a:solidFill>
            <a:srgbClr val="ECECEC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58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btnleft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(Button)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findViewById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R.id.left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4017" y="2740296"/>
            <a:ext cx="5958625" cy="1260345"/>
          </a:xfrm>
          <a:prstGeom prst="rect">
            <a:avLst/>
          </a:prstGeom>
          <a:solidFill>
            <a:srgbClr val="ECECEC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102  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btnleft.setOnClickListener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View.OnClickListener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103              @Override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104             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(View v) {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105                 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106              }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107          });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74017" y="4128899"/>
            <a:ext cx="5958624" cy="2428357"/>
          </a:xfrm>
          <a:prstGeom prst="rect">
            <a:avLst/>
          </a:prstGeom>
          <a:solidFill>
            <a:srgbClr val="ECECEC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218     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left()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219      {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220  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221         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btSocket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222             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223          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btSocket.getOutputStream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().write(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"q"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getBytes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224              }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 {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225          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226              }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227          }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228      }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I/ Présentation du projet</a:t>
            </a:r>
          </a:p>
          <a:p>
            <a:r>
              <a:rPr lang="fr-FR" dirty="0">
                <a:solidFill>
                  <a:schemeClr val="tx1"/>
                </a:solidFill>
              </a:rPr>
              <a:t>II/ Présentation du prototype</a:t>
            </a:r>
          </a:p>
          <a:p>
            <a:r>
              <a:rPr lang="fr-FR" b="1" dirty="0">
                <a:solidFill>
                  <a:schemeClr val="tx1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chemeClr val="tx1"/>
                </a:solidFill>
              </a:rPr>
              <a:t>   1/ Gestion de l’esquive</a:t>
            </a:r>
          </a:p>
          <a:p>
            <a:r>
              <a:rPr lang="fr-FR" sz="1400" b="1" dirty="0">
                <a:solidFill>
                  <a:srgbClr val="F22613"/>
                </a:solidFill>
              </a:rPr>
              <a:t>   2/ Application Android</a:t>
            </a:r>
          </a:p>
          <a:p>
            <a:r>
              <a:rPr lang="fr-FR" dirty="0">
                <a:solidFill>
                  <a:schemeClr val="tx1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73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I/ Présentation du projet</a:t>
            </a:r>
          </a:p>
          <a:p>
            <a:r>
              <a:rPr lang="fr-FR" dirty="0">
                <a:solidFill>
                  <a:schemeClr val="tx1"/>
                </a:solidFill>
              </a:rPr>
              <a:t>II/ Présentation du prototype</a:t>
            </a:r>
          </a:p>
          <a:p>
            <a:r>
              <a:rPr lang="fr-FR" b="1" dirty="0">
                <a:solidFill>
                  <a:schemeClr val="tx1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chemeClr val="tx1"/>
                </a:solidFill>
              </a:rPr>
              <a:t>   1/ Gestion de l’esquive</a:t>
            </a:r>
          </a:p>
          <a:p>
            <a:r>
              <a:rPr lang="fr-FR" sz="1400" b="1" dirty="0">
                <a:solidFill>
                  <a:srgbClr val="F22613"/>
                </a:solidFill>
              </a:rPr>
              <a:t>   2/ Application Android</a:t>
            </a:r>
          </a:p>
          <a:p>
            <a:r>
              <a:rPr lang="fr-FR" dirty="0">
                <a:solidFill>
                  <a:schemeClr val="tx1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838200" y="582941"/>
            <a:ext cx="9331817" cy="1107747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Réception des données sur le robot</a:t>
            </a:r>
            <a:endParaRPr lang="fr-FR" dirty="0">
              <a:solidFill>
                <a:srgbClr val="ECECEC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"/>
            <a:ext cx="2513811" cy="57056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38200" y="2700194"/>
            <a:ext cx="8657804" cy="1574149"/>
          </a:xfrm>
          <a:prstGeom prst="rect">
            <a:avLst/>
          </a:prstGeom>
          <a:solidFill>
            <a:srgbClr val="ECECEC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b="1" dirty="0" smtClean="0">
                <a:solidFill>
                  <a:srgbClr val="0000FF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fr-FR" dirty="0" smtClean="0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fr-FR" b="1" dirty="0" err="1">
                <a:solidFill>
                  <a:srgbClr val="00008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available</a:t>
            </a:r>
            <a:r>
              <a:rPr lang="fr-FR" b="1" dirty="0">
                <a:solidFill>
                  <a:srgbClr val="00008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FF8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fr-FR" b="1" dirty="0">
                <a:solidFill>
                  <a:srgbClr val="00008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</a:t>
            </a:r>
            <a:r>
              <a:rPr lang="fr-FR" dirty="0">
                <a:solidFill>
                  <a:srgbClr val="008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Si Le port Série/Bluetooth est disponible</a:t>
            </a:r>
            <a:endParaRPr lang="fr-FR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fr-FR" dirty="0" err="1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fr-FR" dirty="0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fr-FR" b="1" dirty="0" err="1">
                <a:solidFill>
                  <a:srgbClr val="00008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</a:t>
            </a:r>
            <a:r>
              <a:rPr lang="fr-FR" b="1" dirty="0">
                <a:solidFill>
                  <a:srgbClr val="00008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r>
              <a:rPr lang="fr-FR" dirty="0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fr-FR" dirty="0">
                <a:solidFill>
                  <a:srgbClr val="008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On lit les données du Bluetooth</a:t>
            </a:r>
            <a:endParaRPr lang="fr-FR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fr-FR" b="1" dirty="0">
                <a:solidFill>
                  <a:srgbClr val="00008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17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I/ Présentation du projet</a:t>
            </a:r>
          </a:p>
          <a:p>
            <a:r>
              <a:rPr lang="fr-FR" dirty="0">
                <a:solidFill>
                  <a:schemeClr val="tx1"/>
                </a:solidFill>
              </a:rPr>
              <a:t>II/ Présentation du prototype</a:t>
            </a:r>
          </a:p>
          <a:p>
            <a:r>
              <a:rPr lang="fr-FR" b="1" dirty="0">
                <a:solidFill>
                  <a:schemeClr val="tx1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chemeClr val="tx1"/>
                </a:solidFill>
              </a:rPr>
              <a:t>   1/ Gestion de l’esquive</a:t>
            </a:r>
          </a:p>
          <a:p>
            <a:r>
              <a:rPr lang="fr-FR" sz="1400" b="1" dirty="0">
                <a:solidFill>
                  <a:srgbClr val="F22613"/>
                </a:solidFill>
              </a:rPr>
              <a:t>   2/ Application Android</a:t>
            </a:r>
          </a:p>
          <a:p>
            <a:r>
              <a:rPr lang="fr-FR" dirty="0">
                <a:solidFill>
                  <a:schemeClr val="tx1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2514" y="2253662"/>
            <a:ext cx="4922593" cy="4385816"/>
          </a:xfrm>
          <a:prstGeom prst="rect">
            <a:avLst/>
          </a:prstGeom>
          <a:solidFill>
            <a:srgbClr val="ECECEC"/>
          </a:solidFill>
        </p:spPr>
        <p:txBody>
          <a:bodyPr wrap="square" numCol="1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b="1" dirty="0" err="1">
                <a:solidFill>
                  <a:srgbClr val="9966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command(){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switch</a:t>
            </a:r>
            <a:r>
              <a:rPr lang="fr-FR" sz="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fr-FR" sz="8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//On lit les données du </a:t>
            </a:r>
            <a:r>
              <a:rPr lang="fr-FR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bluetooth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fr-FR" sz="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fr-FR" sz="8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</a:t>
            </a:r>
            <a:r>
              <a:rPr lang="fr-FR" sz="8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fr-FR" sz="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800" b="1" dirty="0" smtClean="0">
                <a:solidFill>
                  <a:srgbClr val="CC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'a'</a:t>
            </a:r>
            <a:r>
              <a:rPr lang="fr-FR" sz="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     </a:t>
            </a:r>
            <a:r>
              <a:rPr lang="fr-FR" sz="800" i="1" dirty="0" smtClean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Si </a:t>
            </a:r>
            <a:r>
              <a:rPr lang="fr-FR" sz="800" i="1" dirty="0" err="1" smtClean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fr-FR" sz="800" i="1" dirty="0" smtClean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='a'  </a:t>
            </a:r>
            <a:endParaRPr lang="fr-FR" sz="8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drive(0,0);  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Alors le robot s'</a:t>
            </a:r>
            <a:r>
              <a:rPr lang="fr-FR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arrete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</a:t>
            </a:r>
            <a:r>
              <a:rPr lang="fr-FR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</a:t>
            </a:r>
            <a:r>
              <a:rPr lang="fr-FR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800" b="1" dirty="0">
                <a:solidFill>
                  <a:srgbClr val="CC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'd'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      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Si </a:t>
            </a:r>
            <a:r>
              <a:rPr lang="fr-FR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='d'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drive(60,-60);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Alors le robot tourne à droite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CC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'q'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       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Si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='q'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drive(-60,60); 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Alors le robot tourne à gauche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CC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'z'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       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Si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='z'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drive(60,60);  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Alors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le robot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avance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46765" y="2272129"/>
            <a:ext cx="4942043" cy="4367349"/>
          </a:xfrm>
          <a:prstGeom prst="rect">
            <a:avLst/>
          </a:prstGeom>
          <a:solidFill>
            <a:srgbClr val="ECECEC"/>
          </a:solidFill>
        </p:spPr>
        <p:txBody>
          <a:bodyPr wrap="square" numCol="1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CC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's'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       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Si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='s'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drive(-60,-60);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Alors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le robot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recule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CC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'w'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       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Si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='w'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drive(0,-100); 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Alors le robot recule à gauche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CC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'c'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       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Si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='c'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drive(-100,0); 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Alors le robot recule à droite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CC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'e'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       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Si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='e'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drive(0,100);  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Alors le robot avance à gauche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CC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'r'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       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Si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='r'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drive(100,0);  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Alors le robot avance à droite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fr-FR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}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838200" y="582941"/>
            <a:ext cx="9331817" cy="110774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Traitement des données avec la fonction command(); sur le robot</a:t>
            </a:r>
            <a:endParaRPr lang="fr-FR" dirty="0">
              <a:solidFill>
                <a:srgbClr val="ECECEC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Conclusion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>
            <a:normAutofit/>
          </a:bodyPr>
          <a:lstStyle/>
          <a:p>
            <a:endParaRPr lang="fr-FR" dirty="0" smtClean="0">
              <a:solidFill>
                <a:srgbClr val="ECECEC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"/>
            <a:ext cx="2513811" cy="5705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b="1" dirty="0">
                <a:solidFill>
                  <a:srgbClr val="F2261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46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Sommaire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ECECEC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ECECEC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ECECEC"/>
                </a:solidFill>
              </a:rPr>
              <a:t>III/ Programmation 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ECECEC"/>
                </a:solidFill>
              </a:rPr>
              <a:t>	1</a:t>
            </a:r>
            <a:r>
              <a:rPr lang="fr-FR" sz="2000" dirty="0">
                <a:solidFill>
                  <a:srgbClr val="ECECEC"/>
                </a:solidFill>
              </a:rPr>
              <a:t>/ Gestion de </a:t>
            </a:r>
            <a:r>
              <a:rPr lang="fr-FR" sz="2000" dirty="0" smtClean="0">
                <a:solidFill>
                  <a:srgbClr val="ECECEC"/>
                </a:solidFill>
              </a:rPr>
              <a:t>l’esquive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ECECEC"/>
                </a:solidFill>
              </a:rPr>
              <a:t>	</a:t>
            </a:r>
            <a:r>
              <a:rPr lang="fr-FR" sz="2000" dirty="0" smtClean="0">
                <a:solidFill>
                  <a:srgbClr val="ECECEC"/>
                </a:solidFill>
              </a:rPr>
              <a:t>2</a:t>
            </a:r>
            <a:r>
              <a:rPr lang="fr-FR" sz="2000" dirty="0">
                <a:solidFill>
                  <a:srgbClr val="ECECEC"/>
                </a:solidFill>
              </a:rPr>
              <a:t>/ Application Android</a:t>
            </a:r>
          </a:p>
          <a:p>
            <a:r>
              <a:rPr lang="fr-FR" dirty="0">
                <a:solidFill>
                  <a:srgbClr val="ECECEC"/>
                </a:solidFill>
              </a:rPr>
              <a:t>IV/ Conclusion</a:t>
            </a:r>
          </a:p>
          <a:p>
            <a:r>
              <a:rPr lang="fr-FR" dirty="0">
                <a:solidFill>
                  <a:srgbClr val="ECECEC"/>
                </a:solidFill>
              </a:rPr>
              <a:t>V/ Diffusion</a:t>
            </a:r>
          </a:p>
          <a:p>
            <a:endParaRPr lang="fr-FR" dirty="0">
              <a:solidFill>
                <a:srgbClr val="ECECEC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Création d’une Entreprise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TYLT {code the world} – Société en Nom Collectif au capital de 5 euros</a:t>
            </a:r>
          </a:p>
          <a:p>
            <a:r>
              <a:rPr lang="fr-FR" dirty="0" smtClean="0">
                <a:solidFill>
                  <a:srgbClr val="ECECEC"/>
                </a:solidFill>
              </a:rPr>
              <a:t>3 gérants: - Kisiela Tom</a:t>
            </a:r>
          </a:p>
          <a:p>
            <a:r>
              <a:rPr lang="fr-FR" dirty="0" smtClean="0">
                <a:solidFill>
                  <a:srgbClr val="ECECEC"/>
                </a:solidFill>
              </a:rPr>
              <a:t>                              - Radolanirina Yaël </a:t>
            </a:r>
          </a:p>
          <a:p>
            <a:r>
              <a:rPr lang="fr-FR" dirty="0" smtClean="0">
                <a:solidFill>
                  <a:srgbClr val="ECECEC"/>
                </a:solidFill>
              </a:rPr>
              <a:t>                          - L’Haridon Louis</a:t>
            </a:r>
          </a:p>
          <a:p>
            <a:endParaRPr lang="fr-FR" dirty="0" smtClean="0">
              <a:solidFill>
                <a:srgbClr val="ECECEC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"/>
            <a:ext cx="2513811" cy="5705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b="1" dirty="0">
                <a:solidFill>
                  <a:srgbClr val="F2261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13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Pas de diffusion du projet – volonté de continuer</a:t>
            </a:r>
          </a:p>
          <a:p>
            <a:r>
              <a:rPr lang="fr-FR" dirty="0" smtClean="0">
                <a:solidFill>
                  <a:srgbClr val="ECECEC"/>
                </a:solidFill>
              </a:rPr>
              <a:t>Diffusion des fichiers pour le Bac : Licence </a:t>
            </a:r>
            <a:r>
              <a:rPr lang="fr-FR" dirty="0" err="1" smtClean="0">
                <a:solidFill>
                  <a:srgbClr val="ECECEC"/>
                </a:solidFill>
              </a:rPr>
              <a:t>Creative</a:t>
            </a:r>
            <a:r>
              <a:rPr lang="fr-FR" dirty="0" smtClean="0">
                <a:solidFill>
                  <a:srgbClr val="ECECEC"/>
                </a:solidFill>
              </a:rPr>
              <a:t> Commons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"/>
            <a:ext cx="2513811" cy="5705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I/ Présentation du projet</a:t>
            </a:r>
          </a:p>
          <a:p>
            <a:r>
              <a:rPr lang="fr-FR" dirty="0">
                <a:solidFill>
                  <a:schemeClr val="tx1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chemeClr val="tx1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chemeClr val="tx1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chemeClr val="tx1"/>
                </a:solidFill>
              </a:rPr>
              <a:t>   2/ Application Android</a:t>
            </a:r>
          </a:p>
          <a:p>
            <a:r>
              <a:rPr lang="fr-FR" dirty="0">
                <a:solidFill>
                  <a:schemeClr val="tx1"/>
                </a:solidFill>
              </a:rPr>
              <a:t>IV/ Conclusion</a:t>
            </a:r>
          </a:p>
          <a:p>
            <a:r>
              <a:rPr lang="fr-FR" b="1" dirty="0">
                <a:solidFill>
                  <a:srgbClr val="F22613"/>
                </a:solidFill>
              </a:rPr>
              <a:t>V/ Diffusion</a:t>
            </a:r>
          </a:p>
          <a:p>
            <a:pPr algn="ctr"/>
            <a:endParaRPr lang="fr-FR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5147316"/>
            <a:ext cx="10170017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Sade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KISIELA Tom RADOLANIRINA Ya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ë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 L'HARIDON Louis -TYLT {code the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ECECEC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wold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}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 mis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disposition selon les termes de la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licence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ECECEC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Creative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Commons Attribution - Pas d'Utilisation Commerciale - Pas de Modification 4.0 International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rgbClr val="ECECEC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Diffusion du projet</a:t>
            </a:r>
            <a:endParaRPr lang="fr-FR" dirty="0">
              <a:solidFill>
                <a:srgbClr val="ECECEC"/>
              </a:solidFill>
            </a:endParaRPr>
          </a:p>
        </p:txBody>
      </p:sp>
      <p:pic>
        <p:nvPicPr>
          <p:cNvPr id="10" name="Image 6" descr="Licence Creative Common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10" y="4530038"/>
            <a:ext cx="1915195" cy="67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1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Merci</a:t>
            </a:r>
            <a:endParaRPr lang="fr-FR" dirty="0">
              <a:solidFill>
                <a:srgbClr val="ECECEC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Boitier de commande – depuis le fauteuil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88417" y="1825625"/>
            <a:ext cx="5181600" cy="4351338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Joystick pour le contrôle</a:t>
            </a:r>
          </a:p>
          <a:p>
            <a:r>
              <a:rPr lang="fr-FR" dirty="0" smtClean="0">
                <a:solidFill>
                  <a:srgbClr val="ECECEC"/>
                </a:solidFill>
              </a:rPr>
              <a:t>Connexion à un smartphone par Micro-USB</a:t>
            </a:r>
          </a:p>
          <a:p>
            <a:r>
              <a:rPr lang="fr-FR" dirty="0" smtClean="0">
                <a:solidFill>
                  <a:srgbClr val="ECECEC"/>
                </a:solidFill>
              </a:rPr>
              <a:t>Réception des données du fauteuil via une application</a:t>
            </a:r>
          </a:p>
          <a:p>
            <a:pPr lvl="1"/>
            <a:r>
              <a:rPr lang="fr-FR" dirty="0" smtClean="0">
                <a:solidFill>
                  <a:srgbClr val="ECECEC"/>
                </a:solidFill>
              </a:rPr>
              <a:t>Affichage des données des capteurs</a:t>
            </a:r>
          </a:p>
          <a:p>
            <a:pPr lvl="1"/>
            <a:r>
              <a:rPr lang="fr-FR" dirty="0" smtClean="0">
                <a:solidFill>
                  <a:srgbClr val="ECECEC"/>
                </a:solidFill>
              </a:rPr>
              <a:t>Bouton d’appel D’urgence</a:t>
            </a:r>
          </a:p>
          <a:p>
            <a:pPr lvl="1"/>
            <a:endParaRPr lang="fr-FR" dirty="0">
              <a:solidFill>
                <a:srgbClr val="ECECEC"/>
              </a:solidFill>
            </a:endParaRPr>
          </a:p>
        </p:txBody>
      </p:sp>
      <p:pic>
        <p:nvPicPr>
          <p:cNvPr id="9" name="Espace réservé du contenu 10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150217" cy="4150217"/>
          </a:xfr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37686" y="4244517"/>
            <a:ext cx="1459337" cy="97289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"/>
            <a:ext cx="2513811" cy="5705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F2261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67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Boitier de commande – à distance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88417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Pourquoi?</a:t>
            </a:r>
          </a:p>
          <a:p>
            <a:pPr lvl="1"/>
            <a:r>
              <a:rPr lang="fr-FR" dirty="0" smtClean="0">
                <a:solidFill>
                  <a:srgbClr val="ECECEC"/>
                </a:solidFill>
              </a:rPr>
              <a:t>Apprentissage de la conduite</a:t>
            </a:r>
          </a:p>
          <a:p>
            <a:pPr lvl="1"/>
            <a:r>
              <a:rPr lang="fr-FR" dirty="0" smtClean="0">
                <a:solidFill>
                  <a:srgbClr val="ECECEC"/>
                </a:solidFill>
              </a:rPr>
              <a:t>Assistance </a:t>
            </a:r>
          </a:p>
          <a:p>
            <a:pPr lvl="1"/>
            <a:r>
              <a:rPr lang="fr-FR" dirty="0" smtClean="0">
                <a:solidFill>
                  <a:srgbClr val="ECECEC"/>
                </a:solidFill>
              </a:rPr>
              <a:t>Délégation de la conduite</a:t>
            </a:r>
          </a:p>
          <a:p>
            <a:r>
              <a:rPr lang="fr-FR" dirty="0" smtClean="0">
                <a:solidFill>
                  <a:srgbClr val="ECECEC"/>
                </a:solidFill>
              </a:rPr>
              <a:t> Connexion à un smartphone via Bluetooth</a:t>
            </a:r>
          </a:p>
          <a:p>
            <a:r>
              <a:rPr lang="fr-FR" dirty="0">
                <a:solidFill>
                  <a:srgbClr val="ECECEC"/>
                </a:solidFill>
              </a:rPr>
              <a:t>Réception </a:t>
            </a:r>
            <a:r>
              <a:rPr lang="fr-FR" dirty="0" smtClean="0">
                <a:solidFill>
                  <a:srgbClr val="ECECEC"/>
                </a:solidFill>
              </a:rPr>
              <a:t>des </a:t>
            </a:r>
            <a:r>
              <a:rPr lang="fr-FR" dirty="0">
                <a:solidFill>
                  <a:srgbClr val="ECECEC"/>
                </a:solidFill>
              </a:rPr>
              <a:t>données du fauteuil via une application</a:t>
            </a:r>
          </a:p>
          <a:p>
            <a:pPr lvl="1"/>
            <a:r>
              <a:rPr lang="fr-FR" dirty="0">
                <a:solidFill>
                  <a:srgbClr val="ECECEC"/>
                </a:solidFill>
              </a:rPr>
              <a:t>Affichage des données des </a:t>
            </a:r>
            <a:r>
              <a:rPr lang="fr-FR" dirty="0" smtClean="0">
                <a:solidFill>
                  <a:srgbClr val="ECECEC"/>
                </a:solidFill>
              </a:rPr>
              <a:t>capteurs</a:t>
            </a:r>
          </a:p>
          <a:p>
            <a:pPr lvl="1"/>
            <a:r>
              <a:rPr lang="fr-FR" dirty="0" smtClean="0">
                <a:solidFill>
                  <a:srgbClr val="ECECEC"/>
                </a:solidFill>
              </a:rPr>
              <a:t>Bouton d’appel D’urgence</a:t>
            </a:r>
          </a:p>
          <a:p>
            <a:endParaRPr lang="fr-FR" dirty="0" smtClean="0">
              <a:solidFill>
                <a:srgbClr val="ECECEC"/>
              </a:solidFill>
            </a:endParaRPr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524" b="73810" l="67761" r="77249">
                        <a14:backgroundMark x1="68122" y1="20095" x2="68122" y2="20095"/>
                        <a14:backgroundMark x1="68976" y1="19048" x2="68319" y2="199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578" t="19328" r="22603" b="25346"/>
          <a:stretch/>
        </p:blipFill>
        <p:spPr>
          <a:xfrm>
            <a:off x="1522559" y="1825625"/>
            <a:ext cx="2240275" cy="435133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37686" y="4960849"/>
            <a:ext cx="1459337" cy="97289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"/>
            <a:ext cx="2513811" cy="5705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F2261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652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Notre problématique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/>
          <a:lstStyle/>
          <a:p>
            <a:r>
              <a:rPr lang="fr-FR" dirty="0">
                <a:solidFill>
                  <a:srgbClr val="ECECEC"/>
                </a:solidFill>
              </a:rPr>
              <a:t>La sécurité des personnes à mobilité </a:t>
            </a:r>
            <a:r>
              <a:rPr lang="fr-FR" dirty="0" smtClean="0">
                <a:solidFill>
                  <a:srgbClr val="ECECEC"/>
                </a:solidFill>
              </a:rPr>
              <a:t>réduite</a:t>
            </a:r>
          </a:p>
          <a:p>
            <a:r>
              <a:rPr lang="fr-FR" dirty="0">
                <a:solidFill>
                  <a:srgbClr val="ECECEC"/>
                </a:solidFill>
              </a:rPr>
              <a:t>Comment diminuer le risque d’accident durant un moment d’inattention ?</a:t>
            </a:r>
          </a:p>
          <a:p>
            <a:r>
              <a:rPr lang="fr-FR" dirty="0">
                <a:solidFill>
                  <a:srgbClr val="ECECEC"/>
                </a:solidFill>
              </a:rPr>
              <a:t> 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"/>
            <a:ext cx="2513811" cy="5705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F2261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62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Notre solution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ECECEC"/>
                </a:solidFill>
              </a:rPr>
              <a:t>Récupération d’informations sur le rapprochement d’un facteur environnemental à risque par un groupe de capteurs à ultrason.</a:t>
            </a:r>
          </a:p>
          <a:p>
            <a:r>
              <a:rPr lang="fr-FR" dirty="0">
                <a:solidFill>
                  <a:srgbClr val="ECECEC"/>
                </a:solidFill>
              </a:rPr>
              <a:t> 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"/>
            <a:ext cx="2513811" cy="5705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F2261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70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330228" cy="1325563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le besoin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736764" cy="823912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Pourquoi ce besoin?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736764" cy="3684588"/>
          </a:xfrm>
        </p:spPr>
        <p:txBody>
          <a:bodyPr/>
          <a:lstStyle/>
          <a:p>
            <a:r>
              <a:rPr lang="fr-FR" dirty="0">
                <a:solidFill>
                  <a:srgbClr val="ECECEC"/>
                </a:solidFill>
              </a:rPr>
              <a:t>Car l’utilisateur étant humain et ayant des rapports sociaux, il lui est difficile de ne se concentrer que sur sa conduite.</a:t>
            </a:r>
          </a:p>
          <a:p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409924" y="1681163"/>
            <a:ext cx="4760092" cy="823912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Comment ce besoin pourrait disparaître? 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09924" y="2505075"/>
            <a:ext cx="4760092" cy="3684588"/>
          </a:xfrm>
        </p:spPr>
        <p:txBody>
          <a:bodyPr/>
          <a:lstStyle/>
          <a:p>
            <a:r>
              <a:rPr lang="fr-FR" dirty="0">
                <a:solidFill>
                  <a:srgbClr val="ECECEC"/>
                </a:solidFill>
              </a:rPr>
              <a:t>La réhabilitation totale de l’environnement ou un remaniement génétique qui supprimerait les handicaps physiques peuvent être les causes de la disparition du besoin.</a:t>
            </a:r>
          </a:p>
          <a:p>
            <a:endParaRPr lang="fr-FR" dirty="0">
              <a:solidFill>
                <a:srgbClr val="ECECEC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"/>
            <a:ext cx="2513811" cy="5705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F2261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0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Concept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Je vais vous présenter le concept du projet</a:t>
            </a:r>
          </a:p>
          <a:p>
            <a:endParaRPr lang="fr-FR" dirty="0" smtClean="0">
              <a:solidFill>
                <a:srgbClr val="ECECEC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"/>
            <a:ext cx="2513811" cy="5705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F2261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987621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Fauteuil roulant intelligent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646017" cy="165576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fr-FR" dirty="0" smtClean="0">
                <a:solidFill>
                  <a:srgbClr val="ECECEC"/>
                </a:solidFill>
              </a:rPr>
              <a:t>Equipé de capteurs</a:t>
            </a:r>
          </a:p>
          <a:p>
            <a:pPr marL="342900" indent="-342900">
              <a:buFontTx/>
              <a:buChar char="-"/>
            </a:pPr>
            <a:r>
              <a:rPr lang="fr-FR" dirty="0" smtClean="0">
                <a:solidFill>
                  <a:srgbClr val="ECECEC"/>
                </a:solidFill>
              </a:rPr>
              <a:t>Boitier adaptable sur tous les fauteuils</a:t>
            </a:r>
          </a:p>
          <a:p>
            <a:pPr marL="342900" indent="-342900">
              <a:buFontTx/>
              <a:buChar char="-"/>
            </a:pPr>
            <a:r>
              <a:rPr lang="fr-FR" dirty="0" smtClean="0">
                <a:solidFill>
                  <a:srgbClr val="ECECEC"/>
                </a:solidFill>
              </a:rPr>
              <a:t>Communique avec un smartphone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0900"/>
            <a:ext cx="3467100" cy="346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67100" y="591899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Modèle présenté : Fauteuil </a:t>
            </a:r>
            <a:r>
              <a:rPr lang="fr-FR" dirty="0">
                <a:solidFill>
                  <a:srgbClr val="ECECEC"/>
                </a:solidFill>
              </a:rPr>
              <a:t>roulant électrique </a:t>
            </a:r>
            <a:r>
              <a:rPr lang="fr-FR" dirty="0" smtClean="0">
                <a:solidFill>
                  <a:srgbClr val="ECECEC"/>
                </a:solidFill>
              </a:rPr>
              <a:t>Bora - </a:t>
            </a:r>
            <a:r>
              <a:rPr lang="fr-FR" dirty="0" err="1" smtClean="0">
                <a:solidFill>
                  <a:srgbClr val="ECECEC"/>
                </a:solidFill>
              </a:rPr>
              <a:t>Invacare</a:t>
            </a:r>
            <a:endParaRPr lang="fr-FR" dirty="0">
              <a:solidFill>
                <a:srgbClr val="ECECEC"/>
              </a:solidFill>
            </a:endParaRPr>
          </a:p>
          <a:p>
            <a:r>
              <a:rPr lang="fr-FR" dirty="0">
                <a:solidFill>
                  <a:srgbClr val="ECECEC"/>
                </a:solidFill>
              </a:rPr>
              <a:t/>
            </a:r>
            <a:br>
              <a:rPr lang="fr-FR" dirty="0">
                <a:solidFill>
                  <a:srgbClr val="ECECEC"/>
                </a:solidFill>
              </a:rPr>
            </a:br>
            <a:endParaRPr lang="fr-FR" dirty="0">
              <a:solidFill>
                <a:srgbClr val="ECECEC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"/>
            <a:ext cx="2513811" cy="5705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F2261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53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31817" cy="1325563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Des capteurs</a:t>
            </a:r>
            <a:endParaRPr lang="fr-FR" dirty="0">
              <a:solidFill>
                <a:srgbClr val="ECECEC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2886869" y="4699000"/>
            <a:ext cx="254000" cy="2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566069" y="4089400"/>
            <a:ext cx="254000" cy="2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4089003" y="4394200"/>
            <a:ext cx="254000" cy="25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2270124" y="3962400"/>
            <a:ext cx="254000" cy="254000"/>
          </a:xfrm>
          <a:prstGeom prst="ellipse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189537" y="1692276"/>
            <a:ext cx="49907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ECECEC"/>
                </a:solidFill>
              </a:rPr>
              <a:t>8</a:t>
            </a:r>
            <a:r>
              <a:rPr lang="fr-FR" dirty="0" smtClean="0">
                <a:solidFill>
                  <a:srgbClr val="ECECEC"/>
                </a:solidFill>
              </a:rPr>
              <a:t> capteurs :</a:t>
            </a:r>
          </a:p>
          <a:p>
            <a:pPr lvl="1"/>
            <a:r>
              <a:rPr lang="fr-FR" dirty="0">
                <a:solidFill>
                  <a:srgbClr val="ECECEC"/>
                </a:solidFill>
              </a:rPr>
              <a:t>4</a:t>
            </a:r>
            <a:r>
              <a:rPr lang="fr-FR" dirty="0" smtClean="0">
                <a:solidFill>
                  <a:srgbClr val="ECECEC"/>
                </a:solidFill>
              </a:rPr>
              <a:t> sur les côtés </a:t>
            </a:r>
          </a:p>
          <a:p>
            <a:pPr lvl="1"/>
            <a:r>
              <a:rPr lang="fr-FR" dirty="0" smtClean="0">
                <a:solidFill>
                  <a:srgbClr val="ECECEC"/>
                </a:solidFill>
              </a:rPr>
              <a:t>2 à l’arrière</a:t>
            </a:r>
          </a:p>
          <a:p>
            <a:pPr lvl="1"/>
            <a:r>
              <a:rPr lang="fr-FR" dirty="0" smtClean="0">
                <a:solidFill>
                  <a:srgbClr val="ECECEC"/>
                </a:solidFill>
              </a:rPr>
              <a:t>2 à l’avant</a:t>
            </a:r>
          </a:p>
        </p:txBody>
      </p:sp>
      <p:sp>
        <p:nvSpPr>
          <p:cNvPr id="10" name="Ellipse 9"/>
          <p:cNvSpPr/>
          <p:nvPr/>
        </p:nvSpPr>
        <p:spPr>
          <a:xfrm>
            <a:off x="7840663" y="2222500"/>
            <a:ext cx="254000" cy="2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7840663" y="3006724"/>
            <a:ext cx="254000" cy="25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140869" y="4699000"/>
            <a:ext cx="254000" cy="25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243806" y="4089400"/>
            <a:ext cx="254000" cy="25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3835002" y="4343400"/>
            <a:ext cx="254000" cy="254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2538412" y="3949700"/>
            <a:ext cx="254000" cy="254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7870032" y="2614612"/>
            <a:ext cx="254000" cy="25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"/>
            <a:ext cx="2513811" cy="57056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F2261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73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3878</TotalTime>
  <Words>1792</Words>
  <Application>Microsoft Office PowerPoint</Application>
  <PresentationFormat>Grand écran</PresentationFormat>
  <Paragraphs>494</Paragraphs>
  <Slides>34</Slides>
  <Notes>3</Notes>
  <HiddenSlides>2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6" baseType="lpstr">
      <vt:lpstr>Arial Unicode MS</vt:lpstr>
      <vt:lpstr>Arial</vt:lpstr>
      <vt:lpstr>Calibri</vt:lpstr>
      <vt:lpstr>Calibri Light</vt:lpstr>
      <vt:lpstr>Cambria Math</vt:lpstr>
      <vt:lpstr>Courier New</vt:lpstr>
      <vt:lpstr>Helvetica Neue</vt:lpstr>
      <vt:lpstr>inherit</vt:lpstr>
      <vt:lpstr>Source Code Pro</vt:lpstr>
      <vt:lpstr>Source Code Pro Light</vt:lpstr>
      <vt:lpstr>Times New Roman</vt:lpstr>
      <vt:lpstr>Thème Office</vt:lpstr>
      <vt:lpstr>Présentation PowerPoint</vt:lpstr>
      <vt:lpstr>Présentation PowerPoint</vt:lpstr>
      <vt:lpstr>Sommaire</vt:lpstr>
      <vt:lpstr>Notre problématique</vt:lpstr>
      <vt:lpstr>Notre solution</vt:lpstr>
      <vt:lpstr>le besoin</vt:lpstr>
      <vt:lpstr>Concept</vt:lpstr>
      <vt:lpstr>Fauteuil roulant intelligent</vt:lpstr>
      <vt:lpstr>Des capteurs</vt:lpstr>
      <vt:lpstr>Boitier de commande – interface homme-machine</vt:lpstr>
      <vt:lpstr>Projet  </vt:lpstr>
      <vt:lpstr>Prototype</vt:lpstr>
      <vt:lpstr>Prototype</vt:lpstr>
      <vt:lpstr>Programmation</vt:lpstr>
      <vt:lpstr>Choix des langages et des IDE</vt:lpstr>
      <vt:lpstr>Gestion de l’esquive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Application Android</vt:lpstr>
      <vt:lpstr>L’envoi de données depuis l’application</vt:lpstr>
      <vt:lpstr>Réception des données sur le robot</vt:lpstr>
      <vt:lpstr>Traitement des données avec la fonction command(); sur le robot</vt:lpstr>
      <vt:lpstr>Conclusion</vt:lpstr>
      <vt:lpstr>Création d’une Entreprise</vt:lpstr>
      <vt:lpstr>Diffusion du projet</vt:lpstr>
      <vt:lpstr>Merci</vt:lpstr>
      <vt:lpstr>Boitier de commande – depuis le fauteuil</vt:lpstr>
      <vt:lpstr>Boitier de commande – à distance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L'HARIDON</dc:creator>
  <cp:lastModifiedBy>Louis L'HARIDON</cp:lastModifiedBy>
  <cp:revision>139</cp:revision>
  <dcterms:created xsi:type="dcterms:W3CDTF">2015-04-08T16:21:10Z</dcterms:created>
  <dcterms:modified xsi:type="dcterms:W3CDTF">2015-05-30T21:02:32Z</dcterms:modified>
</cp:coreProperties>
</file>