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atrick Hand"/>
      <p:regular r:id="rId13"/>
    </p:embeddedFont>
    <p:embeddedFont>
      <p:font typeface="Teko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01717A-B90C-4845-8E2F-0DE5E83A160D}">
  <a:tblStyle styleId="{1F01717A-B90C-4845-8E2F-0DE5E83A1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DM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atrickHand-regular.fntdata"/><Relationship Id="rId12" Type="http://schemas.openxmlformats.org/officeDocument/2006/relationships/slide" Target="slides/slide6.xml"/><Relationship Id="rId15" Type="http://schemas.openxmlformats.org/officeDocument/2006/relationships/font" Target="fonts/Teko-bold.fntdata"/><Relationship Id="rId14" Type="http://schemas.openxmlformats.org/officeDocument/2006/relationships/font" Target="fonts/Teko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996a40d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996a40d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996a40d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996a40d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996a40d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996a40d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f5713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f5713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86b48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86b48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679400" y="1721350"/>
            <a:ext cx="3785100" cy="10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6"/>
          <p:cNvSpPr txBox="1"/>
          <p:nvPr>
            <p:ph idx="4" type="title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6"/>
          <p:cNvSpPr txBox="1"/>
          <p:nvPr>
            <p:ph idx="6" type="title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6"/>
          <p:cNvSpPr txBox="1"/>
          <p:nvPr>
            <p:ph idx="8" type="title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9" type="subTitle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13" type="title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4" type="subTitle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6"/>
          <p:cNvSpPr txBox="1"/>
          <p:nvPr>
            <p:ph idx="15" type="title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subTitle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title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4" type="subTitle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5" type="title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_2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20000" y="1792450"/>
            <a:ext cx="3402600" cy="1285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720000" y="3078250"/>
            <a:ext cx="3402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4" type="title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5" type="subTitle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7" type="subTitle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5"/>
          <p:cNvSpPr txBox="1"/>
          <p:nvPr>
            <p:ph idx="8" type="title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372626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idx="2" type="title"/>
          </p:nvPr>
        </p:nvSpPr>
        <p:spPr>
          <a:xfrm>
            <a:off x="2372625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subTitle"/>
          </p:nvPr>
        </p:nvSpPr>
        <p:spPr>
          <a:xfrm>
            <a:off x="4857351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4" type="title"/>
          </p:nvPr>
        </p:nvSpPr>
        <p:spPr>
          <a:xfrm>
            <a:off x="4857350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7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8"/>
          <p:cNvSpPr txBox="1"/>
          <p:nvPr>
            <p:ph idx="4" type="title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title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5135325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fr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f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f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fr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fr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f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036550" y="3252000"/>
            <a:ext cx="2912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ctrTitle"/>
          </p:nvPr>
        </p:nvSpPr>
        <p:spPr>
          <a:xfrm>
            <a:off x="720000" y="1397475"/>
            <a:ext cx="6930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projet-10 :</a:t>
            </a:r>
            <a:r>
              <a:rPr lang="fr"/>
              <a:t>des employés d'une PME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</a:t>
            </a:r>
            <a:r>
              <a:rPr lang="fr"/>
              <a:t> par : lharrak botaina</a:t>
            </a:r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4813975" y="3911350"/>
            <a:ext cx="34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Encadré</a:t>
            </a:r>
            <a:r>
              <a:rPr lang="fr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par : Essarraj fouad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Besoin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5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fr" sz="2750">
                <a:latin typeface="Arial"/>
                <a:ea typeface="Arial"/>
                <a:cs typeface="Arial"/>
                <a:sym typeface="Arial"/>
              </a:rPr>
              <a:t>réation</a:t>
            </a:r>
            <a:r>
              <a:rPr lang="fr" sz="2750">
                <a:latin typeface="Arial"/>
                <a:ea typeface="Arial"/>
                <a:cs typeface="Arial"/>
                <a:sym typeface="Arial"/>
              </a:rPr>
              <a:t> d’un application web qui aide à la gestion et le stockage des données du personnel d'une PME.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technique 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-php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-CRUD php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-CRUD OOP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-creation des base de </a:t>
            </a:r>
            <a:r>
              <a:rPr lang="fr" sz="2700"/>
              <a:t>données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-</a:t>
            </a:r>
            <a:r>
              <a:rPr lang="fr" sz="2750">
                <a:latin typeface="Arial"/>
                <a:ea typeface="Arial"/>
                <a:cs typeface="Arial"/>
                <a:sym typeface="Arial"/>
              </a:rPr>
              <a:t>Les requêtes</a:t>
            </a:r>
            <a:r>
              <a:rPr lang="fr" sz="2700">
                <a:solidFill>
                  <a:schemeClr val="accent6"/>
                </a:solidFill>
              </a:rPr>
              <a:t>(read,add, update,</a:t>
            </a:r>
            <a:r>
              <a:rPr lang="fr" sz="2700">
                <a:solidFill>
                  <a:schemeClr val="accent6"/>
                </a:solidFill>
              </a:rPr>
              <a:t> </a:t>
            </a:r>
            <a:r>
              <a:rPr lang="fr" sz="2700">
                <a:solidFill>
                  <a:schemeClr val="accent6"/>
                </a:solidFill>
              </a:rPr>
              <a:t>delete)</a:t>
            </a:r>
            <a:endParaRPr sz="2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Prototypes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</a:rPr>
              <a:t>prototype-0: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       -CRUD: add + read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</a:rPr>
              <a:t>prototype-1: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 	-CRUD :update + delete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accent4"/>
                </a:solidFill>
              </a:rPr>
              <a:t>prototype-2: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	-CRUD + database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accent4"/>
                </a:solidFill>
              </a:rPr>
              <a:t>prototype-3:</a:t>
            </a:r>
            <a:endParaRPr sz="2400">
              <a:solidFill>
                <a:schemeClr val="accent4"/>
              </a:solidFill>
            </a:endParaRPr>
          </a:p>
          <a:p>
            <a:pPr indent="-381000" lvl="0" marL="809999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CRUD +OOP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0" name="Google Shape;200;p36"/>
          <p:cNvSpPr txBox="1"/>
          <p:nvPr/>
        </p:nvSpPr>
        <p:spPr>
          <a:xfrm>
            <a:off x="5381950" y="3270050"/>
            <a:ext cx="73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2510438" y="325075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 temps </a:t>
            </a:r>
            <a:endParaRPr/>
          </a:p>
        </p:txBody>
      </p:sp>
      <p:graphicFrame>
        <p:nvGraphicFramePr>
          <p:cNvPr id="206" name="Google Shape;206;p37"/>
          <p:cNvGraphicFramePr/>
          <p:nvPr/>
        </p:nvGraphicFramePr>
        <p:xfrm>
          <a:off x="658050" y="802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{1F01717A-B90C-4845-8E2F-0DE5E83A160D}</a:tableStyleId>
              </a:tblPr>
              <a:tblGrid>
                <a:gridCol w="2145050"/>
                <a:gridCol w="1694725"/>
                <a:gridCol w="1897350"/>
                <a:gridCol w="1897350"/>
              </a:tblGrid>
              <a:tr h="47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Vendredi 04 février 2022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6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Lundi 14 février 2022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Auto-formation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CEE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Auto-formation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4CEE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Auto-formation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Mardi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Présentation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Mercredi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Auto-formation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500">
                          <a:solidFill>
                            <a:srgbClr val="4CEE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calculatrice</a:t>
                      </a:r>
                      <a:endParaRPr sz="1200">
                        <a:solidFill>
                          <a:srgbClr val="4CEE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Auto-formation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calculatrice</a:t>
                      </a:r>
                      <a:endParaRPr>
                        <a:solidFill>
                          <a:srgbClr val="4CEE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Auto-formation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500">
                          <a:solidFill>
                            <a:schemeClr val="accent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calculatrice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Jeudi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Présentation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Prototype-1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5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Vendredi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Prototype-2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Prototype-2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Présentation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Prototype-2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la gestion des données d'une PME</a:t>
            </a:r>
            <a:endParaRPr sz="1800"/>
          </a:p>
        </p:txBody>
      </p:sp>
      <p:graphicFrame>
        <p:nvGraphicFramePr>
          <p:cNvPr id="212" name="Google Shape;212;p38"/>
          <p:cNvGraphicFramePr/>
          <p:nvPr/>
        </p:nvGraphicFramePr>
        <p:xfrm>
          <a:off x="997075" y="14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{1F01717A-B90C-4845-8E2F-0DE5E83A160D}</a:tableStyleId>
              </a:tblPr>
              <a:tblGrid>
                <a:gridCol w="3762425"/>
                <a:gridCol w="3610250"/>
              </a:tblGrid>
              <a:tr h="148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accent6"/>
                          </a:solidFill>
                        </a:rPr>
                        <a:t> 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38"/>
          <p:cNvSpPr txBox="1"/>
          <p:nvPr/>
        </p:nvSpPr>
        <p:spPr>
          <a:xfrm>
            <a:off x="1053425" y="1526375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Dit 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053425" y="2952450"/>
            <a:ext cx="6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Fait 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7588950" y="1483175"/>
            <a:ext cx="8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PENSE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7624500" y="2952450"/>
            <a:ext cx="8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SENT</a:t>
            </a: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4260650" y="2659425"/>
            <a:ext cx="974700" cy="477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lt1"/>
                </a:solidFill>
              </a:rPr>
              <a:t>Ressources </a:t>
            </a:r>
            <a:endParaRPr sz="11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50">
                <a:solidFill>
                  <a:schemeClr val="lt1"/>
                </a:solidFill>
              </a:rPr>
              <a:t>Humaine</a:t>
            </a:r>
            <a:r>
              <a:rPr lang="fr" sz="1050">
                <a:solidFill>
                  <a:schemeClr val="lt1"/>
                </a:solidFill>
              </a:rPr>
              <a:t>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1383075" y="1899000"/>
            <a:ext cx="211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Besoin d’un outils permettant la gestion des employés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1383075" y="3352650"/>
            <a:ext cx="276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Recrutement </a:t>
            </a:r>
            <a:b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saisir les données des employés sur excel 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5123800" y="3468425"/>
            <a:ext cx="17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