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layfair Display Medium"/>
      <p:regular r:id="rId18"/>
      <p:bold r:id="rId19"/>
      <p:italic r:id="rId20"/>
      <p:boldItalic r:id="rId21"/>
    </p:embeddedFont>
    <p:embeddedFont>
      <p:font typeface="Inria Serif"/>
      <p:regular r:id="rId22"/>
      <p:bold r:id="rId23"/>
      <p:italic r:id="rId24"/>
      <p:boldItalic r:id="rId25"/>
    </p:embeddedFont>
    <p:embeddedFont>
      <p:font typeface="Libre Franklin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Inria Serif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AEE049-31E6-4520-A204-222B639F8E9C}">
  <a:tblStyle styleId="{57AEE049-31E6-4520-A204-222B639F8E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Medium-italic.fntdata"/><Relationship Id="rId22" Type="http://schemas.openxmlformats.org/officeDocument/2006/relationships/font" Target="fonts/InriaSerif-regular.fntdata"/><Relationship Id="rId21" Type="http://schemas.openxmlformats.org/officeDocument/2006/relationships/font" Target="fonts/PlayfairDisplayMedium-boldItalic.fntdata"/><Relationship Id="rId24" Type="http://schemas.openxmlformats.org/officeDocument/2006/relationships/font" Target="fonts/InriaSerif-italic.fntdata"/><Relationship Id="rId23" Type="http://schemas.openxmlformats.org/officeDocument/2006/relationships/font" Target="fonts/InriaSerif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Franklin-regular.fntdata"/><Relationship Id="rId25" Type="http://schemas.openxmlformats.org/officeDocument/2006/relationships/font" Target="fonts/InriaSerif-boldItalic.fntdata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InriaSerifLight-bold.fntdata"/><Relationship Id="rId12" Type="http://schemas.openxmlformats.org/officeDocument/2006/relationships/slide" Target="slides/slide6.xml"/><Relationship Id="rId34" Type="http://schemas.openxmlformats.org/officeDocument/2006/relationships/font" Target="fonts/InriaSerifLight-regular.fntdata"/><Relationship Id="rId15" Type="http://schemas.openxmlformats.org/officeDocument/2006/relationships/slide" Target="slides/slide9.xml"/><Relationship Id="rId37" Type="http://schemas.openxmlformats.org/officeDocument/2006/relationships/font" Target="fonts/InriaSerif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InriaSerifLigh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Medium-bold.fntdata"/><Relationship Id="rId18" Type="http://schemas.openxmlformats.org/officeDocument/2006/relationships/font" Target="fonts/PlayfairDisplay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3c55ea31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3c55ea31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3c55ea3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3c55ea3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368d3bc6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368d3bc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68d3bc6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368d3bc6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368d3bc6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368d3bc6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68d3bc6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368d3bc6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c55ea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c55ea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c55ea3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3c55ea3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c55ea31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c55ea3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3c55ea3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3c55ea3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ransparent frame">
  <p:cSld name="BLANK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600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b="1" sz="9600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indent="-3556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indent="-3556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indent="-3556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indent="-3556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indent="-3556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indent="-3556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indent="-3556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indent="-355600" lvl="8" marL="41148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492325" y="995075"/>
            <a:ext cx="5118000" cy="122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</a:t>
            </a:r>
            <a:r>
              <a:rPr lang="fr"/>
              <a:t>ite de Parfum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-2410575" y="3153300"/>
            <a:ext cx="7773600" cy="19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1999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Réalisé</a:t>
            </a:r>
            <a:r>
              <a:rPr lang="fr" sz="2000"/>
              <a:t> par:</a:t>
            </a:r>
            <a:endParaRPr sz="2000"/>
          </a:p>
          <a:p>
            <a:pPr indent="1438275" lvl="0" marL="2520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lharrak botaina</a:t>
            </a:r>
            <a:endParaRPr sz="2000"/>
          </a:p>
          <a:p>
            <a:pPr indent="1438275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Encadré par: </a:t>
            </a:r>
            <a:endParaRPr sz="2000"/>
          </a:p>
          <a:p>
            <a:pPr indent="1438275" lvl="0" marL="3240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Prof .Essarraj fouad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0" y="823800"/>
            <a:ext cx="23073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fr" sz="337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Définir le problème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3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Manque de clients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-75250" y="823800"/>
            <a:ext cx="24312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fr" sz="442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Idéation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27962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Création d’un site vitrine pour : 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Présenter les produits de le magasin online avec une description de chaque produit ( texte &amp; image 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Présenter le magasin ( contact , location 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Besoin </a:t>
            </a:r>
            <a:endParaRPr sz="29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274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13"/>
              <a:buFont typeface="Trebuchet MS"/>
              <a:buChar char="❖"/>
            </a:pPr>
            <a:r>
              <a:rPr b="1" lang="fr" sz="2428">
                <a:solidFill>
                  <a:srgbClr val="202124"/>
                </a:solidFill>
                <a:latin typeface="Trebuchet MS"/>
                <a:ea typeface="Trebuchet MS"/>
                <a:cs typeface="Trebuchet MS"/>
                <a:sym typeface="Trebuchet MS"/>
              </a:rPr>
              <a:t>Un propriétaire de magasin de parfumerie vient vers nous afin de trouver une solution au problème de : manque  de clients dans sons </a:t>
            </a:r>
            <a:r>
              <a:rPr b="1" lang="fr" sz="2428">
                <a:solidFill>
                  <a:srgbClr val="783F04"/>
                </a:solidFill>
                <a:latin typeface="Trebuchet MS"/>
                <a:ea typeface="Trebuchet MS"/>
                <a:cs typeface="Trebuchet MS"/>
                <a:sym typeface="Trebuchet MS"/>
              </a:rPr>
              <a:t>magazine</a:t>
            </a:r>
            <a:r>
              <a:rPr b="1" lang="fr" sz="2428">
                <a:solidFill>
                  <a:srgbClr val="202124"/>
                </a:solidFill>
                <a:latin typeface="Trebuchet MS"/>
                <a:ea typeface="Trebuchet MS"/>
                <a:cs typeface="Trebuchet MS"/>
                <a:sym typeface="Trebuchet MS"/>
              </a:rPr>
              <a:t> qui vend </a:t>
            </a:r>
            <a:r>
              <a:rPr b="1" lang="fr" sz="2428">
                <a:solidFill>
                  <a:srgbClr val="783F04"/>
                </a:solidFill>
                <a:latin typeface="Trebuchet MS"/>
                <a:ea typeface="Trebuchet MS"/>
                <a:cs typeface="Trebuchet MS"/>
                <a:sym typeface="Trebuchet MS"/>
              </a:rPr>
              <a:t>les parfum.</a:t>
            </a:r>
            <a:endParaRPr b="1" sz="2428">
              <a:solidFill>
                <a:srgbClr val="783F0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28">
              <a:solidFill>
                <a:srgbClr val="783F0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Analyse Technique</a:t>
            </a:r>
            <a:endParaRPr sz="26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99650" y="1139675"/>
            <a:ext cx="4842600" cy="35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❖"/>
            </a:pPr>
            <a:r>
              <a:rPr lang="fr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Créer et partager un dépôt dans github</a:t>
            </a:r>
            <a:endParaRPr sz="2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❖"/>
            </a:pPr>
            <a:r>
              <a:rPr lang="fr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Apprenez les bases de git command</a:t>
            </a:r>
            <a:endParaRPr sz="2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❖"/>
            </a:pPr>
            <a:r>
              <a:rPr lang="fr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Résoudre un conflit</a:t>
            </a:r>
            <a:endParaRPr sz="2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❖"/>
            </a:pPr>
            <a:r>
              <a:rPr lang="fr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C’est quoi un site vitrine </a:t>
            </a:r>
            <a:endParaRPr sz="2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5700" y="823775"/>
            <a:ext cx="16017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Design Thinking</a:t>
            </a:r>
            <a:endParaRPr sz="30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425" y="1389275"/>
            <a:ext cx="5243049" cy="32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 V</a:t>
            </a:r>
            <a:r>
              <a:rPr lang="fr"/>
              <a:t>itrine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fr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Un site vitrine est un site internet qui </a:t>
            </a:r>
            <a:r>
              <a:rPr b="1" lang="fr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présente les produits et services de votre activité</a:t>
            </a:r>
            <a:endParaRPr sz="25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200" y="2088375"/>
            <a:ext cx="6401352" cy="293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99550" y="823775"/>
            <a:ext cx="1980000" cy="226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rgbClr val="AF7B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Gestion de temps</a:t>
            </a:r>
            <a:endParaRPr b="1" sz="39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2792400" y="1325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{57AEE049-31E6-4520-A204-222B639F8E9C}</a:tableStyleId>
              </a:tblPr>
              <a:tblGrid>
                <a:gridCol w="1402200"/>
                <a:gridCol w="1434650"/>
                <a:gridCol w="1423850"/>
                <a:gridCol w="1544950"/>
              </a:tblGrid>
              <a:tr h="58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Mercredi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autoformation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autoformation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Jeudi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8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Vendredi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 autoformation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/>
                        <a:t>autoformation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prototype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Lundi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Travail en groupe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Présentation slide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9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/>
                        <a:t>Travail en groupe 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/>
                        <a:t>      Maquette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/>
                        <a:t> Réalisation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9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22400" y="823775"/>
            <a:ext cx="19572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Carte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D’empathie</a:t>
            </a:r>
            <a:endParaRPr sz="2700"/>
          </a:p>
        </p:txBody>
      </p:sp>
      <p:sp>
        <p:nvSpPr>
          <p:cNvPr id="107" name="Google Shape;107;p20"/>
          <p:cNvSpPr txBox="1"/>
          <p:nvPr/>
        </p:nvSpPr>
        <p:spPr>
          <a:xfrm>
            <a:off x="2911055" y="513175"/>
            <a:ext cx="4830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2323325" y="962323"/>
            <a:ext cx="6702600" cy="411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20"/>
          <p:cNvCxnSpPr>
            <a:stCxn id="108" idx="0"/>
            <a:endCxn id="108" idx="2"/>
          </p:cNvCxnSpPr>
          <p:nvPr/>
        </p:nvCxnSpPr>
        <p:spPr>
          <a:xfrm>
            <a:off x="5674625" y="962323"/>
            <a:ext cx="0" cy="4117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0"/>
          <p:cNvCxnSpPr>
            <a:stCxn id="108" idx="1"/>
            <a:endCxn id="108" idx="3"/>
          </p:cNvCxnSpPr>
          <p:nvPr/>
        </p:nvCxnSpPr>
        <p:spPr>
          <a:xfrm>
            <a:off x="2323325" y="3020923"/>
            <a:ext cx="6702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0"/>
          <p:cNvSpPr txBox="1"/>
          <p:nvPr/>
        </p:nvSpPr>
        <p:spPr>
          <a:xfrm>
            <a:off x="2578681" y="1345509"/>
            <a:ext cx="59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F9CB9C"/>
                </a:solidFill>
              </a:rPr>
              <a:t>Dit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674720" y="1495511"/>
            <a:ext cx="107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9CB9C"/>
                </a:solidFill>
              </a:rPr>
              <a:t>Pense</a:t>
            </a:r>
            <a:endParaRPr b="1" sz="1900">
              <a:solidFill>
                <a:srgbClr val="F9CB9C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323320" y="3342614"/>
            <a:ext cx="77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9CB9C"/>
                </a:solidFill>
              </a:rPr>
              <a:t>Fait</a:t>
            </a:r>
            <a:endParaRPr b="1" sz="1900">
              <a:solidFill>
                <a:srgbClr val="F9CB9C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275512" y="3294456"/>
            <a:ext cx="77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9CB9C"/>
                </a:solidFill>
              </a:rPr>
              <a:t>Sent</a:t>
            </a:r>
            <a:endParaRPr b="1" sz="1900">
              <a:solidFill>
                <a:srgbClr val="F9CB9C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99424" y="1603403"/>
            <a:ext cx="22329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❖"/>
            </a:pPr>
            <a:r>
              <a:rPr b="1" lang="fr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J’ai un manque des clients dans mon magasin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❖"/>
            </a:pPr>
            <a:r>
              <a:rPr b="1" lang="fr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 problème affecte mes ventes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860078" y="1782614"/>
            <a:ext cx="3477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❖"/>
            </a:pPr>
            <a:r>
              <a:rPr b="1" lang="fr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Quelle sont les différentes façon  de promouvoir mes produits?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❖"/>
            </a:pPr>
            <a:r>
              <a:rPr b="1" lang="fr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Comment résoudre le problème du manque de clients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473745" y="3899243"/>
            <a:ext cx="2076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rebuchet MS"/>
              <a:buChar char="❖"/>
            </a:pPr>
            <a:r>
              <a:rPr b="1" lang="fr" sz="1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Hésitant</a:t>
            </a:r>
            <a:endParaRPr b="1" sz="15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rebuchet MS"/>
              <a:buChar char="❖"/>
            </a:pPr>
            <a:r>
              <a:rPr b="1" lang="fr" sz="1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stressé</a:t>
            </a:r>
            <a:endParaRPr b="1" sz="15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rebuchet MS"/>
              <a:buChar char="❖"/>
            </a:pPr>
            <a:r>
              <a:rPr b="1" lang="fr" sz="1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Enthusiastic</a:t>
            </a:r>
            <a:endParaRPr b="1" sz="15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318400" y="3969837"/>
            <a:ext cx="3326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rebuchet MS"/>
              <a:buChar char="❖"/>
            </a:pPr>
            <a:r>
              <a:rPr b="1" lang="fr" sz="1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Essayer de promouvoir le magasin en imprimant des dépliants</a:t>
            </a:r>
            <a:endParaRPr b="1" sz="15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123019" y="3242171"/>
            <a:ext cx="13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Trebuchet MS"/>
                <a:ea typeface="Trebuchet MS"/>
                <a:cs typeface="Trebuchet MS"/>
                <a:sym typeface="Trebuchet MS"/>
              </a:rPr>
              <a:t>Propriétaire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75" y="2571746"/>
            <a:ext cx="722700" cy="7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22400" y="823775"/>
            <a:ext cx="19572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Carte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D’empathie</a:t>
            </a:r>
            <a:endParaRPr sz="2700"/>
          </a:p>
        </p:txBody>
      </p:sp>
      <p:sp>
        <p:nvSpPr>
          <p:cNvPr id="126" name="Google Shape;126;p21"/>
          <p:cNvSpPr/>
          <p:nvPr/>
        </p:nvSpPr>
        <p:spPr>
          <a:xfrm>
            <a:off x="2339475" y="962324"/>
            <a:ext cx="6804600" cy="418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21"/>
          <p:cNvCxnSpPr>
            <a:stCxn id="126" idx="0"/>
            <a:endCxn id="126" idx="2"/>
          </p:cNvCxnSpPr>
          <p:nvPr/>
        </p:nvCxnSpPr>
        <p:spPr>
          <a:xfrm>
            <a:off x="5741775" y="962324"/>
            <a:ext cx="0" cy="4181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1"/>
          <p:cNvCxnSpPr>
            <a:stCxn id="126" idx="1"/>
            <a:endCxn id="126" idx="3"/>
          </p:cNvCxnSpPr>
          <p:nvPr/>
        </p:nvCxnSpPr>
        <p:spPr>
          <a:xfrm>
            <a:off x="2339475" y="3052874"/>
            <a:ext cx="6804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1"/>
          <p:cNvSpPr txBox="1"/>
          <p:nvPr/>
        </p:nvSpPr>
        <p:spPr>
          <a:xfrm>
            <a:off x="2521267" y="1225183"/>
            <a:ext cx="60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F9CB9C"/>
                </a:solidFill>
              </a:rPr>
              <a:t>Dit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741674" y="1137475"/>
            <a:ext cx="97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9CB9C"/>
                </a:solidFill>
              </a:rPr>
              <a:t>Pense</a:t>
            </a:r>
            <a:endParaRPr b="1" sz="1900">
              <a:solidFill>
                <a:srgbClr val="F9CB9C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339475" y="3201947"/>
            <a:ext cx="78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9CB9C"/>
                </a:solidFill>
              </a:rPr>
              <a:t>Fait</a:t>
            </a:r>
            <a:endParaRPr b="1" sz="1900">
              <a:solidFill>
                <a:srgbClr val="F9CB9C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6167669" y="3176775"/>
            <a:ext cx="78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9CB9C"/>
                </a:solidFill>
              </a:rPr>
              <a:t>Sent</a:t>
            </a:r>
            <a:endParaRPr b="1" sz="1900">
              <a:solidFill>
                <a:srgbClr val="F9CB9C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889750" y="1614475"/>
            <a:ext cx="2452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❖"/>
            </a:pPr>
            <a:r>
              <a:rPr b="1"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Il y a un manque de demande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❖"/>
            </a:pPr>
            <a:r>
              <a:rPr b="1"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peu de clients viennent dans notre magasin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996175" y="1614463"/>
            <a:ext cx="3147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❖"/>
            </a:pPr>
            <a:r>
              <a:rPr b="1" lang="fr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 ne travaille pas beaucoup ici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❖"/>
            </a:pPr>
            <a:r>
              <a:rPr b="1" lang="fr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est besoin d'une solution pour le problème de le manque de clients ou bien je ne pense pas que je garderai mon emploi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6167676" y="3777651"/>
            <a:ext cx="210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rebuchet MS"/>
              <a:buChar char="❖"/>
            </a:pPr>
            <a:r>
              <a:rPr b="1" lang="fr" sz="1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Hésitant</a:t>
            </a:r>
            <a:endParaRPr b="1" sz="15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rebuchet MS"/>
              <a:buChar char="❖"/>
            </a:pPr>
            <a:r>
              <a:rPr b="1" lang="fr" sz="1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stressé</a:t>
            </a:r>
            <a:endParaRPr b="1" sz="15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rebuchet MS"/>
              <a:buChar char="❖"/>
            </a:pPr>
            <a:r>
              <a:rPr b="1" lang="fr" sz="1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Peur</a:t>
            </a:r>
            <a:endParaRPr b="1" sz="15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2430267" y="3655896"/>
            <a:ext cx="282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rebuchet MS"/>
              <a:buChar char="❖"/>
            </a:pPr>
            <a:r>
              <a:rPr b="1" lang="fr" sz="1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Distribuer des dépliants pour les quelques clients qui viennent dans le magasin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334883" y="3108174"/>
            <a:ext cx="10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Trebuchet MS"/>
                <a:ea typeface="Trebuchet MS"/>
                <a:cs typeface="Trebuchet MS"/>
                <a:sym typeface="Trebuchet MS"/>
              </a:rPr>
              <a:t>Vendeur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150" y="2404625"/>
            <a:ext cx="709225" cy="81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22400" y="823775"/>
            <a:ext cx="19572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Carte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D’empathie</a:t>
            </a:r>
            <a:endParaRPr sz="2700"/>
          </a:p>
        </p:txBody>
      </p:sp>
      <p:sp>
        <p:nvSpPr>
          <p:cNvPr id="144" name="Google Shape;144;p22"/>
          <p:cNvSpPr/>
          <p:nvPr/>
        </p:nvSpPr>
        <p:spPr>
          <a:xfrm>
            <a:off x="2322875" y="929150"/>
            <a:ext cx="6701400" cy="411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22"/>
          <p:cNvCxnSpPr>
            <a:stCxn id="144" idx="0"/>
            <a:endCxn id="144" idx="2"/>
          </p:cNvCxnSpPr>
          <p:nvPr/>
        </p:nvCxnSpPr>
        <p:spPr>
          <a:xfrm>
            <a:off x="5673575" y="929150"/>
            <a:ext cx="0" cy="411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>
            <a:stCxn id="144" idx="1"/>
            <a:endCxn id="144" idx="3"/>
          </p:cNvCxnSpPr>
          <p:nvPr/>
        </p:nvCxnSpPr>
        <p:spPr>
          <a:xfrm>
            <a:off x="2322875" y="2985800"/>
            <a:ext cx="6701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 txBox="1"/>
          <p:nvPr/>
        </p:nvSpPr>
        <p:spPr>
          <a:xfrm>
            <a:off x="2433095" y="1072812"/>
            <a:ext cx="59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F9CB9C"/>
                </a:solidFill>
              </a:rPr>
              <a:t>Dit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881901" y="1080590"/>
            <a:ext cx="90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9CB9C"/>
                </a:solidFill>
              </a:rPr>
              <a:t>Pense</a:t>
            </a:r>
            <a:endParaRPr b="1" sz="1900">
              <a:solidFill>
                <a:srgbClr val="F9CB9C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2322875" y="3036947"/>
            <a:ext cx="77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9CB9C"/>
                </a:solidFill>
              </a:rPr>
              <a:t>Fait</a:t>
            </a:r>
            <a:endParaRPr b="1" sz="1900">
              <a:solidFill>
                <a:srgbClr val="F9CB9C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8368084" y="3105634"/>
            <a:ext cx="77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9CB9C"/>
                </a:solidFill>
              </a:rPr>
              <a:t>Sent</a:t>
            </a:r>
            <a:endParaRPr b="1" sz="1900">
              <a:solidFill>
                <a:srgbClr val="F9CB9C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309868" y="3251529"/>
            <a:ext cx="106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2433095" y="1925618"/>
            <a:ext cx="27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222325" y="1561817"/>
            <a:ext cx="19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2616456" y="1568697"/>
            <a:ext cx="215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rebuchet MS"/>
              <a:buChar char="❖"/>
            </a:pPr>
            <a:r>
              <a:rPr b="1" lang="fr" sz="1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j'ai besoin de connaître les différent </a:t>
            </a:r>
            <a:r>
              <a:rPr b="1" lang="fr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marque de parfum</a:t>
            </a:r>
            <a:r>
              <a:rPr b="1" lang="fr" sz="1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5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5757474" y="1597225"/>
            <a:ext cx="3152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rebuchet MS"/>
              <a:buChar char="❖"/>
            </a:pPr>
            <a:r>
              <a:rPr b="1" lang="fr" sz="1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Existe-t-ils des sites Web en ligne qui donnent et présentent des informations sur les marque de parfum ?</a:t>
            </a:r>
            <a:endParaRPr b="1" sz="15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6285453" y="3577948"/>
            <a:ext cx="195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❖"/>
            </a:pPr>
            <a:r>
              <a:rPr b="1" lang="fr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Excité</a:t>
            </a:r>
            <a:endParaRPr b="1"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❖"/>
            </a:pPr>
            <a:r>
              <a:rPr b="1" lang="fr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curieux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2906654" y="3608290"/>
            <a:ext cx="18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2825987" y="3591049"/>
            <a:ext cx="2022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❖"/>
            </a:pPr>
            <a:r>
              <a:rPr b="1"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Utilisez le moteur de recherche pour accéder aux site web 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063" y="2487125"/>
            <a:ext cx="866625" cy="8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