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Gilda Display"/>
      <p:regular r:id="rId14"/>
    </p:embeddedFont>
    <p:embeddedFont>
      <p:font typeface="Zen Kaku Gothic Antique"/>
      <p:regular r:id="rId15"/>
      <p:bold r:id="rId16"/>
    </p:embeddedFont>
    <p:embeddedFont>
      <p:font typeface="P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7E8AA6-A3CA-457E-B9E3-71A93D7B30FD}">
  <a:tblStyle styleId="{337E8AA6-A3CA-457E-B9E3-71A93D7B3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6.xml"/><Relationship Id="rId15" Type="http://schemas.openxmlformats.org/officeDocument/2006/relationships/font" Target="fonts/ZenKakuGothicAntique-regular.fntdata"/><Relationship Id="rId14" Type="http://schemas.openxmlformats.org/officeDocument/2006/relationships/font" Target="fonts/GildaDisplay-regular.fntdata"/><Relationship Id="rId17" Type="http://schemas.openxmlformats.org/officeDocument/2006/relationships/font" Target="fonts/PTSans-regular.fntdata"/><Relationship Id="rId16" Type="http://schemas.openxmlformats.org/officeDocument/2006/relationships/font" Target="fonts/ZenKakuGothicAntique-bold.fntdata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bf74fc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bbf74fc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bbf74fc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bbf74fc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bf74fc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bf74fc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64050" y="1075600"/>
            <a:ext cx="5244300" cy="21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83900" y="3519200"/>
            <a:ext cx="39318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8510933">
            <a:off x="4582652" y="634628"/>
            <a:ext cx="4078622" cy="376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0" y="3883624"/>
            <a:ext cx="1924700" cy="12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690025" cy="1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89061">
            <a:off x="5774273" y="873878"/>
            <a:ext cx="3772959" cy="348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643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998550" y="1606806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939750" y="2968031"/>
            <a:ext cx="7264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312100" y="2292221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6983319" y="2955676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-526750" y="526750"/>
            <a:ext cx="3049925" cy="19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1840769" y="138861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1840777" y="1746545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2" type="title"/>
          </p:nvPr>
        </p:nvSpPr>
        <p:spPr>
          <a:xfrm>
            <a:off x="5851476" y="1377832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5851476" y="1735758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4" type="title"/>
          </p:nvPr>
        </p:nvSpPr>
        <p:spPr>
          <a:xfrm>
            <a:off x="1840769" y="248066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1840777" y="2832687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6" type="title"/>
          </p:nvPr>
        </p:nvSpPr>
        <p:spPr>
          <a:xfrm>
            <a:off x="5851476" y="2483671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5851476" y="2835690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8" type="title"/>
          </p:nvPr>
        </p:nvSpPr>
        <p:spPr>
          <a:xfrm>
            <a:off x="948624" y="1530567"/>
            <a:ext cx="7347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948635" y="2624982"/>
            <a:ext cx="7314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963868" y="1530567"/>
            <a:ext cx="7314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4968395" y="2626782"/>
            <a:ext cx="731400" cy="54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5" type="title"/>
          </p:nvPr>
        </p:nvSpPr>
        <p:spPr>
          <a:xfrm>
            <a:off x="720000" y="539475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6" type="title"/>
          </p:nvPr>
        </p:nvSpPr>
        <p:spPr>
          <a:xfrm>
            <a:off x="1840769" y="357118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3"/>
          <p:cNvSpPr txBox="1"/>
          <p:nvPr>
            <p:ph idx="17" type="subTitle"/>
          </p:nvPr>
        </p:nvSpPr>
        <p:spPr>
          <a:xfrm>
            <a:off x="1840777" y="3923207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8" type="title"/>
          </p:nvPr>
        </p:nvSpPr>
        <p:spPr>
          <a:xfrm>
            <a:off x="5851476" y="3574191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3"/>
          <p:cNvSpPr txBox="1"/>
          <p:nvPr>
            <p:ph idx="19" type="subTitle"/>
          </p:nvPr>
        </p:nvSpPr>
        <p:spPr>
          <a:xfrm>
            <a:off x="5851476" y="3926210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20" type="title"/>
          </p:nvPr>
        </p:nvSpPr>
        <p:spPr>
          <a:xfrm>
            <a:off x="948635" y="3719397"/>
            <a:ext cx="7314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21" type="title"/>
          </p:nvPr>
        </p:nvSpPr>
        <p:spPr>
          <a:xfrm>
            <a:off x="4968399" y="3719397"/>
            <a:ext cx="7314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7527" t="0"/>
          <a:stretch/>
        </p:blipFill>
        <p:spPr>
          <a:xfrm flipH="1">
            <a:off x="0" y="3265025"/>
            <a:ext cx="1871576" cy="18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26825" y="0"/>
            <a:ext cx="2317174" cy="21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2663100" y="3149424"/>
            <a:ext cx="3817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486950" y="1408026"/>
            <a:ext cx="61701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3659274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483825" y="1718613"/>
            <a:ext cx="326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5"/>
          <p:cNvSpPr txBox="1"/>
          <p:nvPr>
            <p:ph hasCustomPrompt="1" idx="2" type="title"/>
          </p:nvPr>
        </p:nvSpPr>
        <p:spPr>
          <a:xfrm>
            <a:off x="2399175" y="1765113"/>
            <a:ext cx="914400" cy="74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944150" y="2958237"/>
            <a:ext cx="525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-455393" y="45540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6962667" y="2969325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 b="20293" l="0" r="0" t="0"/>
          <a:stretch/>
        </p:blipFill>
        <p:spPr>
          <a:xfrm rot="5400000">
            <a:off x="-786362" y="3446937"/>
            <a:ext cx="2494150" cy="9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348837" y="70788"/>
            <a:ext cx="1862000" cy="172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791500" y="2795825"/>
            <a:ext cx="3561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627550" y="3502025"/>
            <a:ext cx="38889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13" name="Google Shape;11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491337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791663" y="299582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757750" y="1762508"/>
            <a:ext cx="1455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4542150" y="2466592"/>
            <a:ext cx="3886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18" name="Google Shape;11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07274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278163" y="2745516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2" type="title"/>
          </p:nvPr>
        </p:nvSpPr>
        <p:spPr>
          <a:xfrm>
            <a:off x="5123238" y="2745516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5202288" y="3103770"/>
            <a:ext cx="25845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1357213" y="3103770"/>
            <a:ext cx="25845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5" name="Google Shape;12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07274" y="341755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70050" y="1968750"/>
            <a:ext cx="3749400" cy="26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4674750" y="1968750"/>
            <a:ext cx="3749400" cy="26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2217450" y="1395984"/>
            <a:ext cx="4709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2">
            <a:alphaModFix/>
          </a:blip>
          <a:srcRect b="0" l="0" r="16729" t="0"/>
          <a:stretch/>
        </p:blipFill>
        <p:spPr>
          <a:xfrm rot="10800000">
            <a:off x="7900" y="0"/>
            <a:ext cx="2694250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814550" y="2264724"/>
            <a:ext cx="55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4114800" y="1346702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944150" y="3253798"/>
            <a:ext cx="5255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6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2799" y="375753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13219" y="111860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1844" y="230731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913766" y="277722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850316" y="3142985"/>
            <a:ext cx="230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title"/>
          </p:nvPr>
        </p:nvSpPr>
        <p:spPr>
          <a:xfrm>
            <a:off x="3484350" y="277722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21"/>
          <p:cNvSpPr txBox="1"/>
          <p:nvPr>
            <p:ph idx="3" type="subTitle"/>
          </p:nvPr>
        </p:nvSpPr>
        <p:spPr>
          <a:xfrm>
            <a:off x="3417116" y="3142985"/>
            <a:ext cx="230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4" type="title"/>
          </p:nvPr>
        </p:nvSpPr>
        <p:spPr>
          <a:xfrm>
            <a:off x="6054934" y="277722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1"/>
          <p:cNvSpPr txBox="1"/>
          <p:nvPr>
            <p:ph idx="5" type="subTitle"/>
          </p:nvPr>
        </p:nvSpPr>
        <p:spPr>
          <a:xfrm>
            <a:off x="5991484" y="3142985"/>
            <a:ext cx="230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6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051375" y="3050893"/>
            <a:ext cx="2175300" cy="200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-7"/>
            <a:ext cx="2175300" cy="200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388209" y="1762810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51009" y="2044540"/>
            <a:ext cx="2615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title"/>
          </p:nvPr>
        </p:nvSpPr>
        <p:spPr>
          <a:xfrm>
            <a:off x="5777591" y="1762810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2"/>
          <p:cNvSpPr txBox="1"/>
          <p:nvPr>
            <p:ph idx="3" type="subTitle"/>
          </p:nvPr>
        </p:nvSpPr>
        <p:spPr>
          <a:xfrm>
            <a:off x="5777591" y="2044540"/>
            <a:ext cx="2615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4" type="title"/>
          </p:nvPr>
        </p:nvSpPr>
        <p:spPr>
          <a:xfrm>
            <a:off x="1388209" y="298651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2"/>
          <p:cNvSpPr txBox="1"/>
          <p:nvPr>
            <p:ph idx="5" type="subTitle"/>
          </p:nvPr>
        </p:nvSpPr>
        <p:spPr>
          <a:xfrm>
            <a:off x="751009" y="3268240"/>
            <a:ext cx="2615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6" type="title"/>
          </p:nvPr>
        </p:nvSpPr>
        <p:spPr>
          <a:xfrm>
            <a:off x="5777591" y="298651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2"/>
          <p:cNvSpPr txBox="1"/>
          <p:nvPr>
            <p:ph idx="7" type="subTitle"/>
          </p:nvPr>
        </p:nvSpPr>
        <p:spPr>
          <a:xfrm>
            <a:off x="5777591" y="3268240"/>
            <a:ext cx="2615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8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53" name="Google Shape;15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199198" y="1"/>
            <a:ext cx="1944150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113887"/>
            <a:ext cx="2221349" cy="10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11706" y="195629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643306" y="2314225"/>
            <a:ext cx="212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title"/>
          </p:nvPr>
        </p:nvSpPr>
        <p:spPr>
          <a:xfrm>
            <a:off x="3579000" y="193266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3510032" y="2290594"/>
            <a:ext cx="212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title"/>
          </p:nvPr>
        </p:nvSpPr>
        <p:spPr>
          <a:xfrm>
            <a:off x="711706" y="370453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642706" y="4062473"/>
            <a:ext cx="212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title"/>
          </p:nvPr>
        </p:nvSpPr>
        <p:spPr>
          <a:xfrm>
            <a:off x="3579032" y="370453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3"/>
          <p:cNvSpPr txBox="1"/>
          <p:nvPr>
            <p:ph idx="7" type="subTitle"/>
          </p:nvPr>
        </p:nvSpPr>
        <p:spPr>
          <a:xfrm>
            <a:off x="3510032" y="4062464"/>
            <a:ext cx="212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8" type="title"/>
          </p:nvPr>
        </p:nvSpPr>
        <p:spPr>
          <a:xfrm>
            <a:off x="6446294" y="193266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3"/>
          <p:cNvSpPr txBox="1"/>
          <p:nvPr>
            <p:ph idx="9" type="subTitle"/>
          </p:nvPr>
        </p:nvSpPr>
        <p:spPr>
          <a:xfrm>
            <a:off x="6377294" y="2290594"/>
            <a:ext cx="212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3" type="title"/>
          </p:nvPr>
        </p:nvSpPr>
        <p:spPr>
          <a:xfrm>
            <a:off x="6446294" y="370453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3"/>
          <p:cNvSpPr txBox="1"/>
          <p:nvPr>
            <p:ph idx="14" type="subTitle"/>
          </p:nvPr>
        </p:nvSpPr>
        <p:spPr>
          <a:xfrm>
            <a:off x="6377294" y="4062464"/>
            <a:ext cx="212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5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9" name="Google Shape;16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57799" cy="16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36342" l="0" r="0" t="0"/>
          <a:stretch/>
        </p:blipFill>
        <p:spPr>
          <a:xfrm flipH="1" rot="-5400000">
            <a:off x="7340532" y="3323645"/>
            <a:ext cx="2281050" cy="1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hasCustomPrompt="1" type="title"/>
          </p:nvPr>
        </p:nvSpPr>
        <p:spPr>
          <a:xfrm>
            <a:off x="2467200" y="547726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2467200" y="1225477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hasCustomPrompt="1" idx="2" type="title"/>
          </p:nvPr>
        </p:nvSpPr>
        <p:spPr>
          <a:xfrm>
            <a:off x="2467200" y="2045182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4"/>
          <p:cNvSpPr txBox="1"/>
          <p:nvPr>
            <p:ph idx="3" type="subTitle"/>
          </p:nvPr>
        </p:nvSpPr>
        <p:spPr>
          <a:xfrm>
            <a:off x="2467200" y="2728525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hasCustomPrompt="1" idx="4" type="title"/>
          </p:nvPr>
        </p:nvSpPr>
        <p:spPr>
          <a:xfrm>
            <a:off x="2467200" y="3542639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5" type="subTitle"/>
          </p:nvPr>
        </p:nvSpPr>
        <p:spPr>
          <a:xfrm>
            <a:off x="2467200" y="4230825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178" name="Google Shape;17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765561" y="867949"/>
            <a:ext cx="3235549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77601" y="30317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777601" y="346436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2" type="title"/>
          </p:nvPr>
        </p:nvSpPr>
        <p:spPr>
          <a:xfrm>
            <a:off x="3419250" y="30317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5"/>
          <p:cNvSpPr txBox="1"/>
          <p:nvPr>
            <p:ph idx="3" type="subTitle"/>
          </p:nvPr>
        </p:nvSpPr>
        <p:spPr>
          <a:xfrm>
            <a:off x="3419250" y="346436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4" type="title"/>
          </p:nvPr>
        </p:nvSpPr>
        <p:spPr>
          <a:xfrm>
            <a:off x="6060899" y="30317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5"/>
          <p:cNvSpPr txBox="1"/>
          <p:nvPr>
            <p:ph idx="5" type="subTitle"/>
          </p:nvPr>
        </p:nvSpPr>
        <p:spPr>
          <a:xfrm>
            <a:off x="6060899" y="346436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hasCustomPrompt="1" idx="6" type="title"/>
          </p:nvPr>
        </p:nvSpPr>
        <p:spPr>
          <a:xfrm>
            <a:off x="1468951" y="207199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/>
          <p:nvPr>
            <p:ph hasCustomPrompt="1" idx="7" type="title"/>
          </p:nvPr>
        </p:nvSpPr>
        <p:spPr>
          <a:xfrm>
            <a:off x="4110600" y="207199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/>
          <p:nvPr>
            <p:ph hasCustomPrompt="1" idx="8" type="title"/>
          </p:nvPr>
        </p:nvSpPr>
        <p:spPr>
          <a:xfrm>
            <a:off x="6752249" y="207199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9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1" name="Google Shape;19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7849" y="4074884"/>
            <a:ext cx="2305501" cy="106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424600" y="623106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2854650" y="1558569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/>
        </p:nvSpPr>
        <p:spPr>
          <a:xfrm>
            <a:off x="2486100" y="3279294"/>
            <a:ext cx="417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CRÉDITOS: Esta plantilla de presentación fue creada por </a:t>
            </a:r>
            <a:r>
              <a:rPr b="1" lang="es" sz="1300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3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que incluye iconos de </a:t>
            </a:r>
            <a:r>
              <a:rPr b="1" lang="es" sz="1300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3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infografías e imágenes de </a:t>
            </a:r>
            <a:r>
              <a:rPr b="1" lang="es" sz="1300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455401" y="2962175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776375" y="867949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313221" y="2312724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111854" y="111849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539488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6900" y="1278360"/>
            <a:ext cx="7704000" cy="32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1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-1"/>
            <a:ext cx="2764574" cy="12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825" y="3002500"/>
            <a:ext cx="2317174" cy="21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191218" y="1787795"/>
            <a:ext cx="157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191218" y="3451383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191218" y="3825001"/>
            <a:ext cx="2441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191226" y="2156700"/>
            <a:ext cx="2437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" y="3397513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07274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87195" y="87188"/>
            <a:ext cx="2293349" cy="21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3230" y="3008718"/>
            <a:ext cx="2293349" cy="21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53350" y="2018375"/>
            <a:ext cx="5637300" cy="17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539496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551700" y="332424"/>
            <a:ext cx="1924700" cy="12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924700" cy="1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738950" y="1618350"/>
            <a:ext cx="56661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313233" y="111859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984452" y="799443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11866" y="231273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825850" y="1641725"/>
            <a:ext cx="34923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634100" y="2861575"/>
            <a:ext cx="58758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474400" y="3480175"/>
            <a:ext cx="41952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192794" y="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6" y="1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31415B"/>
            </a:gs>
            <a:gs pos="100000">
              <a:srgbClr val="04050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da Display"/>
              <a:buNone/>
              <a:defRPr b="1" sz="2800">
                <a:solidFill>
                  <a:schemeClr val="accen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1264050" y="3519200"/>
            <a:ext cx="5244300" cy="548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type="ctrTitle"/>
          </p:nvPr>
        </p:nvSpPr>
        <p:spPr>
          <a:xfrm>
            <a:off x="1264050" y="1075600"/>
            <a:ext cx="6093900" cy="21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Gestion d’ouvrage-V2</a:t>
            </a:r>
            <a:endParaRPr/>
          </a:p>
        </p:txBody>
      </p:sp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1383900" y="3519200"/>
            <a:ext cx="393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r>
              <a:rPr lang="es"/>
              <a:t>éalisé</a:t>
            </a:r>
            <a:r>
              <a:rPr lang="es"/>
              <a:t> par: Lharrak botaina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Encadré</a:t>
            </a:r>
            <a:r>
              <a:rPr lang="es"/>
              <a:t> par: Esserraj fouad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1944150" y="539488"/>
            <a:ext cx="5255700" cy="640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type="title"/>
          </p:nvPr>
        </p:nvSpPr>
        <p:spPr>
          <a:xfrm>
            <a:off x="720000" y="539488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Besoin: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720000" y="1306385"/>
            <a:ext cx="7704000" cy="32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Le brief précédent, </a:t>
            </a:r>
            <a:r>
              <a:rPr lang="e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"Gestion d’ouvrage "</a:t>
            </a:r>
            <a:r>
              <a:rPr lang="es" sz="3000">
                <a:latin typeface="Arial"/>
                <a:ea typeface="Arial"/>
                <a:cs typeface="Arial"/>
                <a:sym typeface="Arial"/>
              </a:rPr>
              <a:t>, nous devons le rendre </a:t>
            </a:r>
            <a:r>
              <a:rPr lang="e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plus efficace</a:t>
            </a:r>
            <a:r>
              <a:rPr lang="es" sz="3000">
                <a:latin typeface="Arial"/>
                <a:ea typeface="Arial"/>
                <a:cs typeface="Arial"/>
                <a:sym typeface="Arial"/>
              </a:rPr>
              <a:t>, et ajouter plus de </a:t>
            </a:r>
            <a:r>
              <a:rPr lang="e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fonctionnalité.</a:t>
            </a:r>
            <a:endParaRPr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1521975" y="2090750"/>
            <a:ext cx="5875800" cy="2043600"/>
          </a:xfrm>
          <a:prstGeom prst="roundRect">
            <a:avLst>
              <a:gd fmla="val 2085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-L'ordre des ouvrages dans le tableau doit respecter l'ordre alphabétique</a:t>
            </a: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 des titres</a:t>
            </a:r>
            <a:endParaRPr sz="1600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-La validation des champs prix, date de publication et E-mail auteur doit se faire avec </a:t>
            </a:r>
            <a:r>
              <a:rPr b="1"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les expressions régulières</a:t>
            </a: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.</a:t>
            </a:r>
            <a:endParaRPr sz="1600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-stocker votre tableau des Ouvrages dans un </a:t>
            </a:r>
            <a:r>
              <a:rPr b="1"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localStorage</a:t>
            </a: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.</a:t>
            </a:r>
            <a:endParaRPr sz="1600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-Ajouter un bouton </a:t>
            </a:r>
            <a:r>
              <a:rPr b="1"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"Print"</a:t>
            </a:r>
            <a:r>
              <a:rPr lang="es"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 </a:t>
            </a:r>
            <a:endParaRPr sz="1600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2321325" y="716725"/>
            <a:ext cx="46161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948645" y="2201217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938245" y="3386707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8" type="title"/>
          </p:nvPr>
        </p:nvSpPr>
        <p:spPr>
          <a:xfrm>
            <a:off x="948624" y="2292567"/>
            <a:ext cx="734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35" name="Google Shape;235;p32"/>
          <p:cNvSpPr txBox="1"/>
          <p:nvPr>
            <p:ph idx="9" type="title"/>
          </p:nvPr>
        </p:nvSpPr>
        <p:spPr>
          <a:xfrm>
            <a:off x="938235" y="3478057"/>
            <a:ext cx="731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4968395" y="2201217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1944150" y="539475"/>
            <a:ext cx="5255700" cy="640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idx="15" type="title"/>
          </p:nvPr>
        </p:nvSpPr>
        <p:spPr>
          <a:xfrm>
            <a:off x="720000" y="539475"/>
            <a:ext cx="770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Analyse technique</a:t>
            </a:r>
            <a:endParaRPr/>
          </a:p>
        </p:txBody>
      </p:sp>
      <p:sp>
        <p:nvSpPr>
          <p:cNvPr id="239" name="Google Shape;239;p32"/>
          <p:cNvSpPr txBox="1"/>
          <p:nvPr>
            <p:ph idx="5" type="subTitle"/>
          </p:nvPr>
        </p:nvSpPr>
        <p:spPr>
          <a:xfrm>
            <a:off x="1830377" y="3685762"/>
            <a:ext cx="234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(l'expression régulier en javascript)</a:t>
            </a:r>
            <a:endParaRPr/>
          </a:p>
        </p:txBody>
      </p:sp>
      <p:sp>
        <p:nvSpPr>
          <p:cNvPr id="240" name="Google Shape;240;p32"/>
          <p:cNvSpPr txBox="1"/>
          <p:nvPr>
            <p:ph type="title"/>
          </p:nvPr>
        </p:nvSpPr>
        <p:spPr>
          <a:xfrm>
            <a:off x="1859969" y="229256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Localstorage</a:t>
            </a:r>
            <a:endParaRPr/>
          </a:p>
        </p:txBody>
      </p:sp>
      <p:sp>
        <p:nvSpPr>
          <p:cNvPr id="241" name="Google Shape;241;p32"/>
          <p:cNvSpPr txBox="1"/>
          <p:nvPr>
            <p:ph idx="4" type="title"/>
          </p:nvPr>
        </p:nvSpPr>
        <p:spPr>
          <a:xfrm>
            <a:off x="1830369" y="333374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RegExp</a:t>
            </a:r>
            <a:endParaRPr/>
          </a:p>
        </p:txBody>
      </p:sp>
      <p:sp>
        <p:nvSpPr>
          <p:cNvPr id="242" name="Google Shape;242;p32"/>
          <p:cNvSpPr txBox="1"/>
          <p:nvPr>
            <p:ph idx="6" type="title"/>
          </p:nvPr>
        </p:nvSpPr>
        <p:spPr>
          <a:xfrm>
            <a:off x="5935576" y="2384071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Trier le tableau d’array par ordre </a:t>
            </a:r>
            <a:r>
              <a:rPr lang="es"/>
              <a:t>alphabétique</a:t>
            </a:r>
            <a:endParaRPr/>
          </a:p>
        </p:txBody>
      </p:sp>
      <p:sp>
        <p:nvSpPr>
          <p:cNvPr id="243" name="Google Shape;243;p32"/>
          <p:cNvSpPr txBox="1"/>
          <p:nvPr>
            <p:ph idx="13" type="title"/>
          </p:nvPr>
        </p:nvSpPr>
        <p:spPr>
          <a:xfrm>
            <a:off x="4963868" y="2292567"/>
            <a:ext cx="731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25" y="1984537"/>
            <a:ext cx="484800" cy="4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/>
          <p:nvPr/>
        </p:nvSpPr>
        <p:spPr>
          <a:xfrm>
            <a:off x="4968420" y="3410042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8" type="title"/>
          </p:nvPr>
        </p:nvSpPr>
        <p:spPr>
          <a:xfrm>
            <a:off x="4968399" y="3501392"/>
            <a:ext cx="734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5935576" y="3592900"/>
            <a:ext cx="263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Imprimer du contenu </a:t>
            </a:r>
            <a:r>
              <a:rPr lang="es"/>
              <a:t>spécifique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25" y="3274200"/>
            <a:ext cx="484800" cy="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714750" y="783075"/>
            <a:ext cx="25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Prototype A</a:t>
            </a:r>
            <a:endParaRPr sz="2400">
              <a:solidFill>
                <a:schemeClr val="accen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5693200" y="727000"/>
            <a:ext cx="25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Prototype B</a:t>
            </a:r>
            <a:endParaRPr sz="2400">
              <a:solidFill>
                <a:schemeClr val="accen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cxnSp>
        <p:nvCxnSpPr>
          <p:cNvPr id="255" name="Google Shape;255;p33"/>
          <p:cNvCxnSpPr/>
          <p:nvPr/>
        </p:nvCxnSpPr>
        <p:spPr>
          <a:xfrm>
            <a:off x="4428725" y="42050"/>
            <a:ext cx="64800" cy="511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998975" y="206800"/>
            <a:ext cx="49245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Gestion du temps</a:t>
            </a:r>
            <a:endParaRPr sz="2400"/>
          </a:p>
        </p:txBody>
      </p:sp>
      <p:graphicFrame>
        <p:nvGraphicFramePr>
          <p:cNvPr id="261" name="Google Shape;261;p34"/>
          <p:cNvGraphicFramePr/>
          <p:nvPr/>
        </p:nvGraphicFramePr>
        <p:xfrm>
          <a:off x="1361550" y="1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{337E8AA6-A3CA-457E-B9E3-71A93D7B30FD}</a:tableStyleId>
              </a:tblPr>
              <a:tblGrid>
                <a:gridCol w="1643325"/>
                <a:gridCol w="1643325"/>
                <a:gridCol w="1643325"/>
                <a:gridCol w="1643325"/>
              </a:tblGrid>
              <a:tr h="34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mercredi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démarrage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autoformation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autoformation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jeudi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live coding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prototype 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prototype 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vendredi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prototype 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presentation prototype 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prototype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lundi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prototype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presentation prototype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mardi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réalisation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réalisation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présentation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réalisation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&amp; Luxury Project Proposal by Slidesgo">
  <a:themeElements>
    <a:clrScheme name="Simple Light">
      <a:dk1>
        <a:srgbClr val="3A2E2E"/>
      </a:dk1>
      <a:lt1>
        <a:srgbClr val="FFFFFF"/>
      </a:lt1>
      <a:dk2>
        <a:srgbClr val="1A2230"/>
      </a:dk2>
      <a:lt2>
        <a:srgbClr val="110B18"/>
      </a:lt2>
      <a:accent1>
        <a:srgbClr val="FFE8AB"/>
      </a:accent1>
      <a:accent2>
        <a:srgbClr val="273242"/>
      </a:accent2>
      <a:accent3>
        <a:srgbClr val="5A6C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E8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