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8.xml"/><Relationship Id="rId35" Type="http://schemas.openxmlformats.org/officeDocument/2006/relationships/font" Target="fonts/RussoOne-regular.fntdata"/><Relationship Id="rId12" Type="http://schemas.openxmlformats.org/officeDocument/2006/relationships/slide" Target="slides/slide7.xml"/><Relationship Id="rId34" Type="http://schemas.openxmlformats.org/officeDocument/2006/relationships/font" Target="fonts/Vidaloka-regular.fntdata"/><Relationship Id="rId15" Type="http://schemas.openxmlformats.org/officeDocument/2006/relationships/font" Target="fonts/Roboto-bold.fntdata"/><Relationship Id="rId37" Type="http://schemas.openxmlformats.org/officeDocument/2006/relationships/font" Target="fonts/OpenSans-bold.fntdata"/><Relationship Id="rId14" Type="http://schemas.openxmlformats.org/officeDocument/2006/relationships/font" Target="fonts/Roboto-regular.fntdata"/><Relationship Id="rId36" Type="http://schemas.openxmlformats.org/officeDocument/2006/relationships/font" Target="fonts/OpenSans-regular.fntdata"/><Relationship Id="rId17" Type="http://schemas.openxmlformats.org/officeDocument/2006/relationships/font" Target="fonts/Roboto-boldItalic.fntdata"/><Relationship Id="rId39" Type="http://schemas.openxmlformats.org/officeDocument/2006/relationships/font" Target="fonts/OpenSans-boldItalic.fntdata"/><Relationship Id="rId16" Type="http://schemas.openxmlformats.org/officeDocument/2006/relationships/font" Target="fonts/Roboto-italic.fntdata"/><Relationship Id="rId38" Type="http://schemas.openxmlformats.org/officeDocument/2006/relationships/font" Target="fonts/OpenSans-italic.fntdata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b15ab2c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b15ab2c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8ce9ad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68ce9ad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4504b8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4504b8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84504b8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84504b8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84504b8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84504b8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84504b8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84504b8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5c04e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35c04e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eywordtool.io/fr" TargetMode="External"/><Relationship Id="rId4" Type="http://schemas.openxmlformats.org/officeDocument/2006/relationships/hyperlink" Target="https://answerthepublic.com/" TargetMode="External"/><Relationship Id="rId5" Type="http://schemas.openxmlformats.org/officeDocument/2006/relationships/hyperlink" Target="https://neilpatel.com/ubersuggest/" TargetMode="External"/><Relationship Id="rId6" Type="http://schemas.openxmlformats.org/officeDocument/2006/relationships/hyperlink" Target="https://www.wordstream.com/keywords" TargetMode="External"/><Relationship Id="rId7" Type="http://schemas.openxmlformats.org/officeDocument/2006/relationships/hyperlink" Target="https://trends.google.fr/trends/?geo=MA" TargetMode="External"/><Relationship Id="rId8" Type="http://schemas.openxmlformats.org/officeDocument/2006/relationships/hyperlink" Target="https://moz.com/explor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-1202525" y="1683650"/>
            <a:ext cx="76881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/>
              <a:t>SEO</a:t>
            </a:r>
            <a:endParaRPr sz="5400"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2032402" y="2235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(</a:t>
            </a:r>
            <a:r>
              <a:rPr lang="fr" sz="2500">
                <a:solidFill>
                  <a:srgbClr val="CC0000"/>
                </a:solidFill>
              </a:rPr>
              <a:t>S</a:t>
            </a:r>
            <a:r>
              <a:rPr lang="fr" sz="2500"/>
              <a:t>earch</a:t>
            </a:r>
            <a:r>
              <a:rPr lang="fr" sz="2500">
                <a:solidFill>
                  <a:srgbClr val="CC0000"/>
                </a:solidFill>
              </a:rPr>
              <a:t> E</a:t>
            </a:r>
            <a:r>
              <a:rPr lang="fr" sz="2500"/>
              <a:t>ngine </a:t>
            </a:r>
            <a:r>
              <a:rPr lang="fr" sz="2500">
                <a:solidFill>
                  <a:srgbClr val="CC0000"/>
                </a:solidFill>
              </a:rPr>
              <a:t>O</a:t>
            </a:r>
            <a:r>
              <a:rPr lang="fr" sz="2500"/>
              <a:t>ptimization)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fr" sz="1800">
                <a:solidFill>
                  <a:srgbClr val="000000"/>
                </a:solidFill>
              </a:rPr>
              <a:t>Introduction</a:t>
            </a:r>
            <a:endParaRPr b="1" sz="1800">
              <a:solidFill>
                <a:srgbClr val="000000"/>
              </a:solidFill>
            </a:endParaRPr>
          </a:p>
          <a:p>
            <a:pPr indent="-342899" lvl="0" marL="89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fr" sz="1800">
                <a:solidFill>
                  <a:srgbClr val="000000"/>
                </a:solidFill>
              </a:rPr>
              <a:t> </a:t>
            </a:r>
            <a:r>
              <a:rPr lang="fr" sz="1800">
                <a:solidFill>
                  <a:srgbClr val="000000"/>
                </a:solidFill>
              </a:rPr>
              <a:t>Pourquoi mettre en place une bonne stratégie SEO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fr" sz="1800">
                <a:solidFill>
                  <a:srgbClr val="000000"/>
                </a:solidFill>
              </a:rPr>
              <a:t>Les 3 étapes clés pour bien débuter en SEO</a:t>
            </a:r>
            <a:endParaRPr b="1" sz="1800">
              <a:solidFill>
                <a:srgbClr val="000000"/>
              </a:solidFill>
            </a:endParaRPr>
          </a:p>
          <a:p>
            <a:pPr indent="-342899" lvl="0" marL="89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fr" sz="1800">
                <a:solidFill>
                  <a:srgbClr val="000000"/>
                </a:solidFill>
              </a:rPr>
              <a:t>Rechercher de mots </a:t>
            </a:r>
            <a:r>
              <a:rPr lang="fr" sz="1800">
                <a:solidFill>
                  <a:srgbClr val="000000"/>
                </a:solidFill>
              </a:rPr>
              <a:t>clés</a:t>
            </a:r>
            <a:endParaRPr sz="1800">
              <a:solidFill>
                <a:srgbClr val="000000"/>
              </a:solidFill>
            </a:endParaRPr>
          </a:p>
          <a:p>
            <a:pPr indent="-342899" lvl="0" marL="89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fr" sz="1800">
                <a:solidFill>
                  <a:srgbClr val="000000"/>
                </a:solidFill>
              </a:rPr>
              <a:t>optimisation SEO de votre contenu </a:t>
            </a:r>
            <a:endParaRPr sz="1800">
              <a:solidFill>
                <a:srgbClr val="000000"/>
              </a:solidFill>
            </a:endParaRPr>
          </a:p>
          <a:p>
            <a:pPr indent="-342899" lvl="0" marL="89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fr" sz="1800">
                <a:solidFill>
                  <a:srgbClr val="000000"/>
                </a:solidFill>
              </a:rPr>
              <a:t>Construire l'autorité de votre site </a:t>
            </a:r>
            <a:r>
              <a:rPr lang="fr"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04825" y="79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1.Introduction :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428475" y="1627375"/>
            <a:ext cx="695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000000"/>
                </a:solidFill>
              </a:rPr>
              <a:t>   </a:t>
            </a:r>
            <a:r>
              <a:rPr b="1" lang="fr" sz="2100">
                <a:solidFill>
                  <a:srgbClr val="000000"/>
                </a:solidFill>
              </a:rPr>
              <a:t> </a:t>
            </a:r>
            <a:r>
              <a:rPr b="1" lang="fr" sz="1400">
                <a:solidFill>
                  <a:srgbClr val="000000"/>
                </a:solidFill>
              </a:rPr>
              <a:t>Le SEO</a:t>
            </a:r>
            <a:r>
              <a:rPr lang="fr" sz="1400">
                <a:solidFill>
                  <a:srgbClr val="000000"/>
                </a:solidFill>
              </a:rPr>
              <a:t>  </a:t>
            </a:r>
            <a:r>
              <a:rPr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 l'une des stratégies </a:t>
            </a:r>
            <a:r>
              <a:rPr b="1"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marketing</a:t>
            </a:r>
            <a:r>
              <a:rPr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400">
                <a:solidFill>
                  <a:srgbClr val="000000"/>
                </a:solidFill>
              </a:rPr>
              <a:t>va vous permettre </a:t>
            </a:r>
            <a:r>
              <a:rPr lang="fr" sz="1400">
                <a:solidFill>
                  <a:srgbClr val="000000"/>
                </a:solidFill>
              </a:rPr>
              <a:t>d'améliorer</a:t>
            </a:r>
            <a:r>
              <a:rPr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le</a:t>
            </a:r>
            <a:r>
              <a:rPr b="1"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positionnement</a:t>
            </a:r>
            <a:r>
              <a:rPr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votre </a:t>
            </a:r>
            <a:r>
              <a:rPr b="1"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site Internet sur Google</a:t>
            </a:r>
            <a:r>
              <a:rPr lang="f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afin d'attirer le maximum de visiteurs.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    Classer les pages</a:t>
            </a:r>
            <a:r>
              <a:rPr lang="fr" sz="1400">
                <a:solidFill>
                  <a:srgbClr val="000000"/>
                </a:solidFill>
              </a:rPr>
              <a:t> de votre site web dans l</a:t>
            </a:r>
            <a:r>
              <a:rPr b="1" lang="fr" sz="1400">
                <a:solidFill>
                  <a:srgbClr val="000000"/>
                </a:solidFill>
              </a:rPr>
              <a:t>es premiers résultat de google</a:t>
            </a:r>
            <a:r>
              <a:rPr lang="fr" sz="1400">
                <a:solidFill>
                  <a:srgbClr val="000000"/>
                </a:solidFill>
              </a:rPr>
              <a:t> , notamment la première page des résultat de google.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lang="fr" sz="1400">
                <a:solidFill>
                  <a:srgbClr val="000000"/>
                </a:solidFill>
              </a:rPr>
              <a:t>91%  de clics </a:t>
            </a:r>
            <a:r>
              <a:rPr lang="fr" sz="1400">
                <a:solidFill>
                  <a:srgbClr val="000000"/>
                </a:solidFill>
              </a:rPr>
              <a:t>sur google se font sur l</a:t>
            </a:r>
            <a:r>
              <a:rPr b="1" lang="fr" sz="1400">
                <a:solidFill>
                  <a:srgbClr val="000000"/>
                </a:solidFill>
              </a:rPr>
              <a:t>a 1ère page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1" lang="fr" sz="1400">
                <a:solidFill>
                  <a:srgbClr val="000000"/>
                </a:solidFill>
              </a:rPr>
              <a:t>36% des clics</a:t>
            </a:r>
            <a:r>
              <a:rPr lang="fr" sz="1400">
                <a:solidFill>
                  <a:srgbClr val="000000"/>
                </a:solidFill>
              </a:rPr>
              <a:t> se font sur l</a:t>
            </a:r>
            <a:r>
              <a:rPr b="1" lang="fr" sz="1400">
                <a:solidFill>
                  <a:srgbClr val="000000"/>
                </a:solidFill>
              </a:rPr>
              <a:t>e 1ère résultat google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78300" y="766875"/>
            <a:ext cx="711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 3 étapes clés pour bien débuter en SEO: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498250" y="13804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b="1" lang="fr" sz="1400">
                <a:solidFill>
                  <a:srgbClr val="000000"/>
                </a:solidFill>
              </a:rPr>
              <a:t>Rechercher de mots clés: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c'est à dire les mots clés qui sont recherchés par votre client cible  puisque vous voulez attirer votre client sur votre site internet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vous avez des outils gratuits qui vous permettent de trouver  les mots clés qui sont recherchés par votre client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636300" y="7245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Outils </a:t>
            </a: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gratuits</a:t>
            </a: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b="1" sz="1800"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6363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https://keywordtool.io/fr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https://answerthepublic.com/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https://neilpatel.com/ubersuggest/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https://www.wordstream.com/keywords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https://trends.google.fr/trends/?geo=MA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9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https://moz.com/explorer</a:t>
            </a:r>
            <a:endParaRPr sz="1391">
              <a:solidFill>
                <a:srgbClr val="002B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91">
              <a:solidFill>
                <a:srgbClr val="002B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197250" y="61700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optimisation SEO de votre contenu 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1257875" y="118970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les fondamentaux 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 1 mots </a:t>
            </a:r>
            <a:r>
              <a:rPr lang="fr"/>
              <a:t>clé</a:t>
            </a:r>
            <a:r>
              <a:rPr lang="fr"/>
              <a:t> principale par page /article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qualité</a:t>
            </a:r>
            <a:r>
              <a:rPr lang="fr"/>
              <a:t> de votre contenu pour votre lecteur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structurer votre page / article pour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optimisation SEO : URL ,</a:t>
            </a:r>
            <a:r>
              <a:rPr lang="fr"/>
              <a:t>titre</a:t>
            </a:r>
            <a:r>
              <a:rPr lang="fr"/>
              <a:t> ,</a:t>
            </a:r>
            <a:r>
              <a:rPr lang="fr"/>
              <a:t>meta description</a:t>
            </a:r>
            <a:r>
              <a:rPr lang="fr"/>
              <a:t> et images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Ex : à </a:t>
            </a:r>
            <a:r>
              <a:rPr lang="fr"/>
              <a:t>l'aide</a:t>
            </a:r>
            <a:r>
              <a:rPr lang="fr"/>
              <a:t> de </a:t>
            </a:r>
            <a:r>
              <a:rPr lang="fr"/>
              <a:t>l'extension </a:t>
            </a:r>
            <a:r>
              <a:rPr b="1" lang="fr">
                <a:solidFill>
                  <a:schemeClr val="accent3"/>
                </a:solidFill>
              </a:rPr>
              <a:t>yoast seo</a:t>
            </a:r>
            <a:r>
              <a:rPr lang="fr"/>
              <a:t> dans </a:t>
            </a:r>
            <a:r>
              <a:rPr b="1" lang="fr">
                <a:solidFill>
                  <a:schemeClr val="accent3"/>
                </a:solidFill>
              </a:rPr>
              <a:t>wordpress</a:t>
            </a:r>
            <a:r>
              <a:rPr lang="fr"/>
              <a:t> 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b="1" lang="f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Construire l'autorité de votre site   :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40"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521625" y="1383750"/>
            <a:ext cx="355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Construire votre autorité avec le</a:t>
            </a:r>
            <a:r>
              <a:rPr b="1" lang="fr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backlinks</a:t>
            </a:r>
            <a:r>
              <a:rPr lang="fr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c'est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lien 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d'un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site web tiers vers votre site internet ça va donner des votes de confiance à google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350" y="1447675"/>
            <a:ext cx="4450199" cy="26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13225" y="445025"/>
            <a:ext cx="71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Exemple de recherche les mots </a:t>
            </a:r>
            <a:r>
              <a:rPr lang="fr" sz="2400"/>
              <a:t>clés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584750" y="1017725"/>
            <a:ext cx="86793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sujet de smartphone :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(Nous pouvons utiliser le lien dans la diapositive </a:t>
            </a:r>
            <a:r>
              <a:rPr lang="fr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Président )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00" y="1962100"/>
            <a:ext cx="7974527" cy="28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