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2" r:id="rId3"/>
    <p:sldId id="275" r:id="rId4"/>
    <p:sldId id="271" r:id="rId5"/>
    <p:sldId id="276" r:id="rId6"/>
    <p:sldId id="272" r:id="rId7"/>
    <p:sldId id="273" r:id="rId8"/>
    <p:sldId id="263" r:id="rId9"/>
    <p:sldId id="265" r:id="rId10"/>
    <p:sldId id="266" r:id="rId11"/>
    <p:sldId id="277" r:id="rId12"/>
    <p:sldId id="267" r:id="rId13"/>
    <p:sldId id="269" r:id="rId14"/>
    <p:sldId id="279" r:id="rId15"/>
    <p:sldId id="280" r:id="rId16"/>
    <p:sldId id="282" r:id="rId17"/>
    <p:sldId id="283"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706" autoAdjust="0"/>
  </p:normalViewPr>
  <p:slideViewPr>
    <p:cSldViewPr>
      <p:cViewPr varScale="1">
        <p:scale>
          <a:sx n="86" d="100"/>
          <a:sy n="86" d="100"/>
        </p:scale>
        <p:origin x="470" y="67"/>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2/12/2021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2/12/2021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1003180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16999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2/12/2021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2/12/2021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2/12/2021</a:t>
            </a:fld>
            <a:endParaRPr/>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2/12/2021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620688"/>
            <a:ext cx="9753600" cy="1563217"/>
          </a:xfrm>
        </p:spPr>
        <p:txBody>
          <a:bodyPr>
            <a:normAutofit/>
          </a:bodyPr>
          <a:lstStyle/>
          <a:p>
            <a:r>
              <a:rPr lang="en-US" sz="4000" dirty="0">
                <a:solidFill>
                  <a:schemeClr val="tx2"/>
                </a:solidFill>
                <a:latin typeface="Times New Roman" panose="02020603050405020304" pitchFamily="18" charset="0"/>
                <a:cs typeface="Times New Roman" panose="02020603050405020304" pitchFamily="18" charset="0"/>
              </a:rPr>
              <a:t>Liver disease prediction</a:t>
            </a:r>
          </a:p>
        </p:txBody>
      </p:sp>
      <p:sp>
        <p:nvSpPr>
          <p:cNvPr id="3" name="Subtitle 2"/>
          <p:cNvSpPr>
            <a:spLocks noGrp="1"/>
          </p:cNvSpPr>
          <p:nvPr>
            <p:ph type="subTitle" idx="1"/>
          </p:nvPr>
        </p:nvSpPr>
        <p:spPr>
          <a:xfrm>
            <a:off x="909836" y="2303824"/>
            <a:ext cx="9865096" cy="4581560"/>
          </a:xfrm>
        </p:spPr>
        <p:txBody>
          <a:bodyPr/>
          <a:lstStyle/>
          <a:p>
            <a:r>
              <a:rPr lang="en-US" dirty="0">
                <a:latin typeface="Times New Roman" panose="02020603050405020304" pitchFamily="18" charset="0"/>
                <a:cs typeface="Times New Roman" panose="02020603050405020304" pitchFamily="18" charset="0"/>
              </a:rPr>
              <a:t>Using Machine Learning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Project Guide:					Team members:</a:t>
            </a:r>
          </a:p>
          <a:p>
            <a:r>
              <a:rPr lang="en-US" dirty="0">
                <a:solidFill>
                  <a:schemeClr val="tx2"/>
                </a:solidFill>
                <a:latin typeface="Times New Roman" panose="02020603050405020304" pitchFamily="18" charset="0"/>
                <a:cs typeface="Times New Roman" panose="02020603050405020304" pitchFamily="18" charset="0"/>
              </a:rPr>
              <a:t>J Swami Naik, Associate professor		               L Harshitha  	 179X1A0576</a:t>
            </a:r>
          </a:p>
          <a:p>
            <a:r>
              <a:rPr lang="en-US" dirty="0">
                <a:solidFill>
                  <a:schemeClr val="tx2"/>
                </a:solidFill>
                <a:latin typeface="Times New Roman" panose="02020603050405020304" pitchFamily="18" charset="0"/>
                <a:cs typeface="Times New Roman" panose="02020603050405020304" pitchFamily="18" charset="0"/>
              </a:rPr>
              <a:t>						 G Chandrakala     179X1A0585</a:t>
            </a:r>
          </a:p>
          <a:p>
            <a:r>
              <a:rPr lang="en-US" dirty="0">
                <a:solidFill>
                  <a:schemeClr val="tx2"/>
                </a:solidFill>
                <a:latin typeface="Times New Roman" panose="02020603050405020304" pitchFamily="18" charset="0"/>
                <a:cs typeface="Times New Roman" panose="02020603050405020304" pitchFamily="18" charset="0"/>
              </a:rPr>
              <a:t>						 P Sravani	  179X1A05F4</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EA418B-C392-4901-A2BE-C84C9D80D1D0}"/>
              </a:ext>
            </a:extLst>
          </p:cNvPr>
          <p:cNvSpPr>
            <a:spLocks noGrp="1"/>
          </p:cNvSpPr>
          <p:nvPr>
            <p:ph sz="half" idx="1"/>
          </p:nvPr>
        </p:nvSpPr>
        <p:spPr>
          <a:xfrm>
            <a:off x="798150" y="1052736"/>
            <a:ext cx="10513168" cy="6199584"/>
          </a:xfrm>
        </p:spPr>
        <p:txBody>
          <a:bodyPr>
            <a:normAutofit/>
          </a:bodyPr>
          <a:lstStyle/>
          <a:p>
            <a:pPr marL="45720" indent="0">
              <a:buNone/>
            </a:pPr>
            <a:r>
              <a:rPr lang="en-IN" b="1" dirty="0">
                <a:solidFill>
                  <a:schemeClr val="tx2"/>
                </a:solidFill>
                <a:latin typeface="Times New Roman" panose="02020603050405020304" pitchFamily="18" charset="0"/>
                <a:cs typeface="Times New Roman" panose="02020603050405020304" pitchFamily="18" charset="0"/>
              </a:rPr>
              <a:t>4.4 TRAIN MODEL</a:t>
            </a:r>
          </a:p>
          <a:p>
            <a:pPr algn="just"/>
            <a:r>
              <a:rPr lang="en-IN" dirty="0">
                <a:solidFill>
                  <a:schemeClr val="tx2"/>
                </a:solidFill>
                <a:latin typeface="Times New Roman" panose="02020603050405020304" pitchFamily="18" charset="0"/>
                <a:cs typeface="Times New Roman" panose="02020603050405020304" pitchFamily="18" charset="0"/>
              </a:rPr>
              <a:t>We divide the gathered data into train data and test data. </a:t>
            </a:r>
          </a:p>
          <a:p>
            <a:pPr algn="just"/>
            <a:r>
              <a:rPr lang="en-IN" dirty="0">
                <a:solidFill>
                  <a:schemeClr val="tx2"/>
                </a:solidFill>
                <a:latin typeface="Times New Roman" panose="02020603050405020304" pitchFamily="18" charset="0"/>
                <a:cs typeface="Times New Roman" panose="02020603050405020304" pitchFamily="18" charset="0"/>
              </a:rPr>
              <a:t>We use the divided train data to train the model to identify hidden patterns present in the data.</a:t>
            </a:r>
          </a:p>
          <a:p>
            <a:pPr marL="45720" indent="0" algn="just">
              <a:buNone/>
            </a:pPr>
            <a:endParaRPr lang="en-IN" b="1" dirty="0">
              <a:solidFill>
                <a:schemeClr val="tx2"/>
              </a:solidFill>
              <a:latin typeface="Times New Roman" panose="02020603050405020304" pitchFamily="18" charset="0"/>
              <a:cs typeface="Times New Roman" panose="02020603050405020304" pitchFamily="18" charset="0"/>
            </a:endParaRPr>
          </a:p>
          <a:p>
            <a:pPr marL="45720" indent="0" algn="just">
              <a:buNone/>
            </a:pPr>
            <a:endParaRPr lang="en-IN" b="1" dirty="0">
              <a:solidFill>
                <a:schemeClr val="tx2"/>
              </a:solidFill>
              <a:latin typeface="Times New Roman" panose="02020603050405020304" pitchFamily="18" charset="0"/>
              <a:cs typeface="Times New Roman" panose="02020603050405020304" pitchFamily="18" charset="0"/>
            </a:endParaRPr>
          </a:p>
          <a:p>
            <a:pPr marL="45720" indent="0" algn="just">
              <a:buNone/>
            </a:pPr>
            <a:endParaRPr lang="en-IN" b="1" dirty="0">
              <a:solidFill>
                <a:schemeClr val="tx2"/>
              </a:solidFill>
              <a:latin typeface="Times New Roman" panose="02020603050405020304" pitchFamily="18" charset="0"/>
              <a:cs typeface="Times New Roman" panose="02020603050405020304" pitchFamily="18" charset="0"/>
            </a:endParaRPr>
          </a:p>
          <a:p>
            <a:pPr marL="45720" indent="0" algn="just">
              <a:buNone/>
            </a:pP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E283220A-200B-455B-8CD1-9EDB80BF7973}"/>
              </a:ext>
            </a:extLst>
          </p:cNvPr>
          <p:cNvSpPr/>
          <p:nvPr/>
        </p:nvSpPr>
        <p:spPr>
          <a:xfrm>
            <a:off x="798150" y="3068960"/>
            <a:ext cx="10657184" cy="2304256"/>
          </a:xfrm>
          <a:prstGeom prst="roundRect">
            <a:avLst/>
          </a:prstGeom>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ln>
                <a:solidFill>
                  <a:schemeClr val="bg1"/>
                </a:solidFill>
              </a:ln>
            </a:endParaRPr>
          </a:p>
        </p:txBody>
      </p:sp>
      <p:sp>
        <p:nvSpPr>
          <p:cNvPr id="5" name="TextBox 4">
            <a:extLst>
              <a:ext uri="{FF2B5EF4-FFF2-40B4-BE49-F238E27FC236}">
                <a16:creationId xmlns:a16="http://schemas.microsoft.com/office/drawing/2014/main" id="{CC946673-2D4E-4F33-B10C-5111779DC73E}"/>
              </a:ext>
            </a:extLst>
          </p:cNvPr>
          <p:cNvSpPr txBox="1"/>
          <p:nvPr/>
        </p:nvSpPr>
        <p:spPr>
          <a:xfrm>
            <a:off x="1230198" y="3284984"/>
            <a:ext cx="10081120" cy="2234458"/>
          </a:xfrm>
          <a:prstGeom prst="rect">
            <a:avLst/>
          </a:prstGeom>
          <a:noFill/>
        </p:spPr>
        <p:txBody>
          <a:bodyPr wrap="square" rtlCol="0">
            <a:spAutoFit/>
          </a:bodyPr>
          <a:lstStyle/>
          <a:p>
            <a:pPr marL="45720" indent="0" algn="just">
              <a:buNone/>
            </a:pPr>
            <a:r>
              <a:rPr lang="en-US" sz="2400" b="1" dirty="0">
                <a:solidFill>
                  <a:schemeClr val="bg1"/>
                </a:solidFill>
                <a:latin typeface="Times New Roman" panose="02020603050405020304" pitchFamily="18" charset="0"/>
                <a:cs typeface="Times New Roman" panose="02020603050405020304" pitchFamily="18" charset="0"/>
              </a:rPr>
              <a:t>from sklearn.model_selection import train_test_split</a:t>
            </a:r>
          </a:p>
          <a:p>
            <a:pPr marL="45720" indent="0" algn="just">
              <a:buNone/>
            </a:pPr>
            <a:endParaRPr lang="en-US" sz="2400" b="1" dirty="0">
              <a:solidFill>
                <a:schemeClr val="bg1"/>
              </a:solidFill>
              <a:latin typeface="Times New Roman" panose="02020603050405020304" pitchFamily="18" charset="0"/>
              <a:cs typeface="Times New Roman" panose="02020603050405020304" pitchFamily="18" charset="0"/>
            </a:endParaRPr>
          </a:p>
          <a:p>
            <a:pPr marL="45720" indent="0" algn="just">
              <a:buNone/>
            </a:pPr>
            <a:r>
              <a:rPr lang="en-US" sz="2400" b="1" dirty="0">
                <a:solidFill>
                  <a:schemeClr val="bg1"/>
                </a:solidFill>
                <a:latin typeface="Times New Roman" panose="02020603050405020304" pitchFamily="18" charset="0"/>
                <a:cs typeface="Times New Roman" panose="02020603050405020304" pitchFamily="18" charset="0"/>
              </a:rPr>
              <a:t>X_train, X_test, Y_train, Y_test = train_test_split(x, y, random_state=0)</a:t>
            </a:r>
          </a:p>
          <a:p>
            <a:pPr marL="45720" indent="0" algn="just">
              <a:buNone/>
            </a:pPr>
            <a:endParaRPr lang="en-IN" sz="2400" b="1" dirty="0">
              <a:solidFill>
                <a:schemeClr val="bg1"/>
              </a:solidFill>
              <a:latin typeface="Times New Roman" panose="02020603050405020304" pitchFamily="18" charset="0"/>
              <a:cs typeface="Times New Roman" panose="02020603050405020304" pitchFamily="18" charset="0"/>
            </a:endParaRPr>
          </a:p>
          <a:p>
            <a:pPr>
              <a:lnSpc>
                <a:spcPct val="90000"/>
              </a:lnSpc>
            </a:pPr>
            <a:r>
              <a:rPr lang="fr-FR" sz="2400" b="1" dirty="0">
                <a:solidFill>
                  <a:schemeClr val="bg1"/>
                </a:solidFill>
                <a:latin typeface="Times New Roman" panose="02020603050405020304" pitchFamily="18" charset="0"/>
                <a:cs typeface="Times New Roman" panose="02020603050405020304" pitchFamily="18" charset="0"/>
              </a:rPr>
              <a:t>classifier.fit(X_train, Y_train)</a:t>
            </a:r>
            <a:endParaRPr lang="en-IN" sz="2400" b="1" dirty="0">
              <a:solidFill>
                <a:schemeClr val="bg1"/>
              </a:solidFill>
              <a:latin typeface="Times New Roman" panose="02020603050405020304" pitchFamily="18" charset="0"/>
              <a:cs typeface="Times New Roman" panose="02020603050405020304" pitchFamily="18" charset="0"/>
            </a:endParaRPr>
          </a:p>
          <a:p>
            <a:pPr>
              <a:lnSpc>
                <a:spcPct val="90000"/>
              </a:lnSpc>
            </a:pPr>
            <a:endParaRPr lang="en-IN" sz="2400" dirty="0"/>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445FEF1-C92B-4900-8FD8-9C091E240A5A}"/>
              </a:ext>
            </a:extLst>
          </p:cNvPr>
          <p:cNvSpPr>
            <a:spLocks noGrp="1"/>
          </p:cNvSpPr>
          <p:nvPr>
            <p:ph type="body" idx="1"/>
          </p:nvPr>
        </p:nvSpPr>
        <p:spPr>
          <a:xfrm>
            <a:off x="1372802" y="685801"/>
            <a:ext cx="9186105" cy="838201"/>
          </a:xfrm>
        </p:spPr>
        <p:txBody>
          <a:bodyPr/>
          <a:lstStyle/>
          <a:p>
            <a:r>
              <a:rPr lang="en-IN" b="1" dirty="0">
                <a:solidFill>
                  <a:schemeClr val="tx2"/>
                </a:solidFill>
                <a:latin typeface="Times New Roman" panose="02020603050405020304" pitchFamily="18" charset="0"/>
                <a:cs typeface="Times New Roman" panose="02020603050405020304" pitchFamily="18" charset="0"/>
              </a:rPr>
              <a:t>4.5 TEST MODEL</a:t>
            </a:r>
          </a:p>
          <a:p>
            <a:endParaRPr lang="en-IN" dirty="0"/>
          </a:p>
        </p:txBody>
      </p:sp>
      <p:sp>
        <p:nvSpPr>
          <p:cNvPr id="5" name="Content Placeholder 4">
            <a:extLst>
              <a:ext uri="{FF2B5EF4-FFF2-40B4-BE49-F238E27FC236}">
                <a16:creationId xmlns:a16="http://schemas.microsoft.com/office/drawing/2014/main" id="{D9DD8C36-1440-4F55-9780-672857A13C19}"/>
              </a:ext>
            </a:extLst>
          </p:cNvPr>
          <p:cNvSpPr>
            <a:spLocks noGrp="1"/>
          </p:cNvSpPr>
          <p:nvPr>
            <p:ph sz="half" idx="2"/>
          </p:nvPr>
        </p:nvSpPr>
        <p:spPr>
          <a:xfrm>
            <a:off x="1372801" y="1268760"/>
            <a:ext cx="9443221" cy="3428999"/>
          </a:xfrm>
        </p:spPr>
        <p:txBody>
          <a:bodyPr/>
          <a:lstStyle/>
          <a:p>
            <a:r>
              <a:rPr lang="en-IN" dirty="0">
                <a:solidFill>
                  <a:schemeClr val="tx2"/>
                </a:solidFill>
                <a:latin typeface="Times New Roman" panose="02020603050405020304" pitchFamily="18" charset="0"/>
                <a:cs typeface="Times New Roman" panose="02020603050405020304" pitchFamily="18" charset="0"/>
              </a:rPr>
              <a:t>After completion of training the model we test the model with the test data.</a:t>
            </a:r>
          </a:p>
        </p:txBody>
      </p:sp>
      <p:sp>
        <p:nvSpPr>
          <p:cNvPr id="8" name="Rectangle: Rounded Corners 7">
            <a:extLst>
              <a:ext uri="{FF2B5EF4-FFF2-40B4-BE49-F238E27FC236}">
                <a16:creationId xmlns:a16="http://schemas.microsoft.com/office/drawing/2014/main" id="{5CDE516B-EF07-4EFE-9E6E-650853A1A056}"/>
              </a:ext>
            </a:extLst>
          </p:cNvPr>
          <p:cNvSpPr/>
          <p:nvPr/>
        </p:nvSpPr>
        <p:spPr>
          <a:xfrm>
            <a:off x="1156779" y="2204864"/>
            <a:ext cx="9659243" cy="17281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11" name="TextBox 10">
            <a:extLst>
              <a:ext uri="{FF2B5EF4-FFF2-40B4-BE49-F238E27FC236}">
                <a16:creationId xmlns:a16="http://schemas.microsoft.com/office/drawing/2014/main" id="{33469D93-4DB3-405E-9F61-D6CD66ECFDFC}"/>
              </a:ext>
            </a:extLst>
          </p:cNvPr>
          <p:cNvSpPr txBox="1"/>
          <p:nvPr/>
        </p:nvSpPr>
        <p:spPr>
          <a:xfrm>
            <a:off x="1593911" y="2770893"/>
            <a:ext cx="9000999" cy="424732"/>
          </a:xfrm>
          <a:prstGeom prst="rect">
            <a:avLst/>
          </a:prstGeom>
          <a:noFill/>
        </p:spPr>
        <p:txBody>
          <a:bodyPr wrap="square" rtlCol="0">
            <a:spAutoFit/>
          </a:bodyPr>
          <a:lstStyle/>
          <a:p>
            <a:pPr>
              <a:lnSpc>
                <a:spcPct val="90000"/>
              </a:lnSpc>
            </a:pPr>
            <a:r>
              <a:rPr lang="en-US" sz="2400" b="1" dirty="0">
                <a:solidFill>
                  <a:schemeClr val="bg1"/>
                </a:solidFill>
                <a:latin typeface="Times New Roman" panose="02020603050405020304" pitchFamily="18" charset="0"/>
                <a:cs typeface="Times New Roman" panose="02020603050405020304" pitchFamily="18" charset="0"/>
              </a:rPr>
              <a:t>predicted_y = classifier.predict(X_test)</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39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2B3F6-07D3-491E-BB01-062DC62BAB4E}"/>
              </a:ext>
            </a:extLst>
          </p:cNvPr>
          <p:cNvSpPr>
            <a:spLocks noGrp="1"/>
          </p:cNvSpPr>
          <p:nvPr>
            <p:ph idx="1"/>
          </p:nvPr>
        </p:nvSpPr>
        <p:spPr>
          <a:xfrm>
            <a:off x="1217614" y="548680"/>
            <a:ext cx="9917358" cy="5623520"/>
          </a:xfrm>
        </p:spPr>
        <p:txBody>
          <a:bodyPr>
            <a:normAutofit/>
          </a:bodyPr>
          <a:lstStyle/>
          <a:p>
            <a:pPr marL="274320" lvl="1" indent="0" algn="just">
              <a:buNone/>
            </a:pPr>
            <a:r>
              <a:rPr lang="en-IN" sz="2400" b="1" dirty="0">
                <a:solidFill>
                  <a:schemeClr val="tx2"/>
                </a:solidFill>
                <a:latin typeface="Times New Roman" panose="02020603050405020304" pitchFamily="18" charset="0"/>
                <a:cs typeface="Times New Roman" panose="02020603050405020304" pitchFamily="18" charset="0"/>
              </a:rPr>
              <a:t>4.6 TUNE MODEL</a:t>
            </a:r>
          </a:p>
          <a:p>
            <a:pPr lvl="1" algn="just"/>
            <a:r>
              <a:rPr lang="en-US" sz="2400" b="0" i="0" dirty="0">
                <a:solidFill>
                  <a:schemeClr val="tx2"/>
                </a:solidFill>
                <a:effectLst/>
                <a:latin typeface="Times New Roman" panose="02020603050405020304" pitchFamily="18" charset="0"/>
                <a:cs typeface="Times New Roman" panose="02020603050405020304" pitchFamily="18" charset="0"/>
              </a:rPr>
              <a:t>Tuning is the process of maximizing a model’s performance without overfitting or creating too high of a variance. </a:t>
            </a:r>
          </a:p>
          <a:p>
            <a:pPr lvl="1" algn="just"/>
            <a:r>
              <a:rPr lang="en-US" sz="2400" b="0" i="0" dirty="0">
                <a:solidFill>
                  <a:schemeClr val="tx2"/>
                </a:solidFill>
                <a:effectLst/>
                <a:latin typeface="Times New Roman" panose="02020603050405020304" pitchFamily="18" charset="0"/>
                <a:cs typeface="Times New Roman" panose="02020603050405020304" pitchFamily="18" charset="0"/>
              </a:rPr>
              <a:t>In machine learning, this is accomplished by selecting appropriate “hyperparameters.”</a:t>
            </a:r>
          </a:p>
          <a:p>
            <a:pPr marL="274320" lvl="1" indent="0" algn="just">
              <a:buNone/>
            </a:pPr>
            <a:endParaRPr lang="en-US" sz="2400" dirty="0">
              <a:solidFill>
                <a:schemeClr val="tx2"/>
              </a:solidFill>
              <a:latin typeface="Times New Roman" panose="02020603050405020304" pitchFamily="18" charset="0"/>
              <a:cs typeface="Times New Roman" panose="02020603050405020304" pitchFamily="18" charset="0"/>
            </a:endParaRPr>
          </a:p>
          <a:p>
            <a:pPr marL="274320" lvl="1" indent="0" algn="just">
              <a:buNone/>
            </a:pPr>
            <a:r>
              <a:rPr lang="en-US" sz="2400" b="1" dirty="0">
                <a:solidFill>
                  <a:schemeClr val="tx2"/>
                </a:solidFill>
                <a:latin typeface="Times New Roman" panose="02020603050405020304" pitchFamily="18" charset="0"/>
                <a:cs typeface="Times New Roman" panose="02020603050405020304" pitchFamily="18" charset="0"/>
              </a:rPr>
              <a:t>4.7 PREDICTION</a:t>
            </a:r>
          </a:p>
          <a:p>
            <a:pPr lvl="1" algn="just"/>
            <a:r>
              <a:rPr lang="en-US" sz="2400" dirty="0">
                <a:solidFill>
                  <a:schemeClr val="tx2"/>
                </a:solidFill>
                <a:latin typeface="Times New Roman" panose="02020603050405020304" pitchFamily="18" charset="0"/>
                <a:cs typeface="Times New Roman" panose="02020603050405020304" pitchFamily="18" charset="0"/>
              </a:rPr>
              <a:t>Prediction, or inference, is the step where we get to answer some questions. </a:t>
            </a:r>
          </a:p>
          <a:p>
            <a:pPr lvl="1" algn="just"/>
            <a:r>
              <a:rPr lang="en-US" sz="2400" dirty="0">
                <a:solidFill>
                  <a:schemeClr val="tx2"/>
                </a:solidFill>
                <a:latin typeface="Times New Roman" panose="02020603050405020304" pitchFamily="18" charset="0"/>
                <a:cs typeface="Times New Roman" panose="02020603050405020304" pitchFamily="18" charset="0"/>
              </a:rPr>
              <a:t>This is the point of all this work, where the value of machine learning is realized. </a:t>
            </a:r>
          </a:p>
          <a:p>
            <a:pPr lvl="1" algn="just"/>
            <a:r>
              <a:rPr lang="en-US" sz="2400" dirty="0">
                <a:solidFill>
                  <a:schemeClr val="tx2"/>
                </a:solidFill>
                <a:latin typeface="Times New Roman" panose="02020603050405020304" pitchFamily="18" charset="0"/>
                <a:cs typeface="Times New Roman" panose="02020603050405020304" pitchFamily="18" charset="0"/>
              </a:rPr>
              <a:t>We can finally use our model to predict whether a patient contain a liver disease or not.</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AAFCEB0-F1DD-4D2A-BC76-0629E843136A}"/>
              </a:ext>
            </a:extLst>
          </p:cNvPr>
          <p:cNvSpPr>
            <a:spLocks noGrp="1"/>
          </p:cNvSpPr>
          <p:nvPr>
            <p:ph type="subTitle" idx="1"/>
          </p:nvPr>
        </p:nvSpPr>
        <p:spPr>
          <a:xfrm>
            <a:off x="621804" y="77179"/>
            <a:ext cx="9917358" cy="5839544"/>
          </a:xfrm>
        </p:spPr>
        <p:txBody>
          <a:bodyPr>
            <a:normAutofit/>
          </a:bodyPr>
          <a:lstStyle/>
          <a:p>
            <a:r>
              <a:rPr lang="en-IN" sz="2800" b="1" u="sng" dirty="0">
                <a:solidFill>
                  <a:schemeClr val="tx2"/>
                </a:solidFill>
                <a:latin typeface="Times New Roman" panose="02020603050405020304" pitchFamily="18" charset="0"/>
                <a:cs typeface="Times New Roman" panose="02020603050405020304" pitchFamily="18" charset="0"/>
              </a:rPr>
              <a:t>5 Methods:</a:t>
            </a:r>
          </a:p>
          <a:p>
            <a:endParaRPr lang="en-IN" sz="2400" b="1" dirty="0">
              <a:solidFill>
                <a:schemeClr val="tx2"/>
              </a:solidFill>
              <a:latin typeface="Times New Roman" panose="02020603050405020304" pitchFamily="18" charset="0"/>
              <a:cs typeface="Times New Roman" panose="02020603050405020304" pitchFamily="18" charset="0"/>
            </a:endParaRPr>
          </a:p>
          <a:p>
            <a:r>
              <a:rPr lang="en-IN" sz="2400" b="1" dirty="0">
                <a:solidFill>
                  <a:schemeClr val="tx2"/>
                </a:solidFill>
                <a:latin typeface="Times New Roman" panose="02020603050405020304" pitchFamily="18" charset="0"/>
                <a:cs typeface="Times New Roman" panose="02020603050405020304" pitchFamily="18" charset="0"/>
              </a:rPr>
              <a:t>5.1 Logistic Regression:</a:t>
            </a:r>
          </a:p>
          <a:p>
            <a:pPr marL="342900" indent="-342900"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a technique to analyses a data-set which has a dependent variable and one or more independent variables to predict the outcome in a binary variable, meaning it will have only two outcomes</a:t>
            </a:r>
            <a:r>
              <a:rPr lang="en-US" sz="2400" b="0" i="0">
                <a:solidFill>
                  <a:srgbClr val="000000"/>
                </a:solidFill>
                <a:effectLst/>
                <a:latin typeface="Times New Roman" panose="02020603050405020304" pitchFamily="18" charset="0"/>
                <a:cs typeface="Times New Roman" panose="02020603050405020304" pitchFamily="18" charset="0"/>
              </a:rPr>
              <a:t>.</a:t>
            </a:r>
            <a:r>
              <a:rPr lang="en-US" sz="2000" b="0" i="0">
                <a:solidFill>
                  <a:srgbClr val="000000"/>
                </a:solidFill>
                <a:effectLst/>
                <a:latin typeface="helvetica neue"/>
              </a:rPr>
              <a:t> </a:t>
            </a:r>
            <a:endParaRPr lang="en-US" sz="2400" b="1" dirty="0">
              <a:solidFill>
                <a:srgbClr val="000000"/>
              </a:solidFill>
              <a:latin typeface="Times New Roman" panose="02020603050405020304" pitchFamily="18" charset="0"/>
              <a:cs typeface="Times New Roman" panose="02020603050405020304" pitchFamily="18" charset="0"/>
            </a:endParaRPr>
          </a:p>
          <a:p>
            <a:endParaRPr lang="en-US" sz="2400" b="1" i="0" dirty="0">
              <a:solidFill>
                <a:srgbClr val="000000"/>
              </a:solidFill>
              <a:effectLst/>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1FC1C78-B01B-4975-8F52-DDE5BB2A002E}"/>
              </a:ext>
            </a:extLst>
          </p:cNvPr>
          <p:cNvPicPr>
            <a:picLocks noChangeAspect="1"/>
          </p:cNvPicPr>
          <p:nvPr/>
        </p:nvPicPr>
        <p:blipFill>
          <a:blip r:embed="rId2"/>
          <a:stretch>
            <a:fillRect/>
          </a:stretch>
        </p:blipFill>
        <p:spPr>
          <a:xfrm>
            <a:off x="837828" y="2564904"/>
            <a:ext cx="10369152" cy="3816424"/>
          </a:xfrm>
          <a:prstGeom prst="rect">
            <a:avLst/>
          </a:prstGeom>
        </p:spPr>
      </p:pic>
    </p:spTree>
    <p:extLst>
      <p:ext uri="{BB962C8B-B14F-4D97-AF65-F5344CB8AC3E}">
        <p14:creationId xmlns:p14="http://schemas.microsoft.com/office/powerpoint/2010/main" val="18709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9F265B-716E-4AD9-B518-E1BC72FE5CCE}"/>
              </a:ext>
            </a:extLst>
          </p:cNvPr>
          <p:cNvSpPr>
            <a:spLocks noGrp="1"/>
          </p:cNvSpPr>
          <p:nvPr>
            <p:ph type="subTitle" idx="1"/>
          </p:nvPr>
        </p:nvSpPr>
        <p:spPr>
          <a:xfrm>
            <a:off x="1217614" y="332656"/>
            <a:ext cx="9773342" cy="5839544"/>
          </a:xfrm>
        </p:spPr>
        <p:txBody>
          <a:bodyPr>
            <a:normAutofit/>
          </a:bodyPr>
          <a:lstStyle/>
          <a:p>
            <a:r>
              <a:rPr lang="en-IN" sz="2800" b="1" dirty="0">
                <a:solidFill>
                  <a:schemeClr val="tx2"/>
                </a:solidFill>
                <a:latin typeface="Times New Roman" panose="02020603050405020304" pitchFamily="18" charset="0"/>
                <a:cs typeface="Times New Roman" panose="02020603050405020304" pitchFamily="18" charset="0"/>
              </a:rPr>
              <a:t>5.2 Decision Tree :</a:t>
            </a:r>
          </a:p>
          <a:p>
            <a:pPr marL="342900" indent="-342900" algn="just">
              <a:buFont typeface="Arial" panose="020B0604020202020204" pitchFamily="34" charset="0"/>
              <a:buChar char="•"/>
            </a:pPr>
            <a:r>
              <a:rPr lang="en-US" sz="2400" b="0" i="0" dirty="0">
                <a:solidFill>
                  <a:schemeClr val="tx2"/>
                </a:solidFill>
                <a:effectLst/>
                <a:latin typeface="Times New Roman" panose="02020603050405020304" pitchFamily="18" charset="0"/>
                <a:cs typeface="Times New Roman" panose="02020603050405020304" pitchFamily="18" charset="0"/>
              </a:rPr>
              <a:t>Decision-tree algorithm falls under the category of supervised learning algorithms. It works for both continuous as well as categorical output variables.</a:t>
            </a:r>
            <a:endParaRPr lang="en-IN" sz="2400" b="1" dirty="0">
              <a:solidFill>
                <a:schemeClr val="tx2"/>
              </a:solidFill>
              <a:latin typeface="Times New Roman" panose="02020603050405020304" pitchFamily="18" charset="0"/>
              <a:cs typeface="Times New Roman" panose="02020603050405020304" pitchFamily="18" charset="0"/>
            </a:endParaRPr>
          </a:p>
          <a:p>
            <a:endParaRPr lang="en-IN" sz="2800" b="1" dirty="0">
              <a:solidFill>
                <a:schemeClr val="tx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75E2A3-09DB-4FBE-A984-7AA5D1438A51}"/>
              </a:ext>
            </a:extLst>
          </p:cNvPr>
          <p:cNvPicPr>
            <a:picLocks noChangeAspect="1"/>
          </p:cNvPicPr>
          <p:nvPr/>
        </p:nvPicPr>
        <p:blipFill>
          <a:blip r:embed="rId2"/>
          <a:stretch>
            <a:fillRect/>
          </a:stretch>
        </p:blipFill>
        <p:spPr>
          <a:xfrm>
            <a:off x="621804" y="2060848"/>
            <a:ext cx="11248095" cy="3985605"/>
          </a:xfrm>
          <a:prstGeom prst="rect">
            <a:avLst/>
          </a:prstGeom>
        </p:spPr>
      </p:pic>
    </p:spTree>
    <p:extLst>
      <p:ext uri="{BB962C8B-B14F-4D97-AF65-F5344CB8AC3E}">
        <p14:creationId xmlns:p14="http://schemas.microsoft.com/office/powerpoint/2010/main" val="164092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D4949C-D49A-49D7-B14D-34332E063137}"/>
              </a:ext>
            </a:extLst>
          </p:cNvPr>
          <p:cNvSpPr>
            <a:spLocks noGrp="1"/>
          </p:cNvSpPr>
          <p:nvPr>
            <p:ph type="subTitle" idx="1"/>
          </p:nvPr>
        </p:nvSpPr>
        <p:spPr>
          <a:xfrm>
            <a:off x="500847" y="476672"/>
            <a:ext cx="11327533" cy="5623520"/>
          </a:xfrm>
        </p:spPr>
        <p:txBody>
          <a:bodyPr>
            <a:normAutofit/>
          </a:bodyPr>
          <a:lstStyle/>
          <a:p>
            <a:r>
              <a:rPr lang="en-IN" sz="2400" b="1" dirty="0">
                <a:solidFill>
                  <a:schemeClr val="tx2"/>
                </a:solidFill>
                <a:latin typeface="Times New Roman" panose="02020603050405020304" pitchFamily="18" charset="0"/>
                <a:cs typeface="Times New Roman" panose="02020603050405020304" pitchFamily="18" charset="0"/>
              </a:rPr>
              <a:t>5.3 Random Forest :</a:t>
            </a:r>
          </a:p>
          <a:p>
            <a:pPr marL="342900" indent="-342900" algn="just">
              <a:buFont typeface="Arial" panose="020B0604020202020204" pitchFamily="34" charset="0"/>
              <a:buChar char="•"/>
            </a:pPr>
            <a:r>
              <a:rPr lang="en-US" sz="2400" b="0" i="0" dirty="0">
                <a:solidFill>
                  <a:schemeClr val="tx2"/>
                </a:solidFill>
                <a:effectLst/>
                <a:latin typeface="Times New Roman" panose="02020603050405020304" pitchFamily="18" charset="0"/>
                <a:cs typeface="Times New Roman" panose="02020603050405020304" pitchFamily="18" charset="0"/>
              </a:rPr>
              <a:t>Random Decision Forest is a supervised Machine learning algorithm used for classification, regression, and other tasks using decision trees.</a:t>
            </a:r>
          </a:p>
          <a:p>
            <a:pPr marL="342900" indent="-342900" algn="just">
              <a:buFont typeface="Arial" panose="020B0604020202020204" pitchFamily="34" charset="0"/>
              <a:buChar char="•"/>
            </a:pPr>
            <a:r>
              <a:rPr lang="en-US" sz="2400" b="0" i="0" dirty="0">
                <a:solidFill>
                  <a:schemeClr val="tx2"/>
                </a:solidFill>
                <a:effectLst/>
                <a:latin typeface="Times New Roman" panose="02020603050405020304" pitchFamily="18" charset="0"/>
                <a:cs typeface="Times New Roman" panose="02020603050405020304" pitchFamily="18" charset="0"/>
              </a:rPr>
              <a:t>It is basically </a:t>
            </a:r>
            <a:r>
              <a:rPr lang="en-US" sz="2400" b="0" dirty="0">
                <a:solidFill>
                  <a:schemeClr val="tx2"/>
                </a:solidFill>
                <a:effectLst/>
                <a:latin typeface="Times New Roman" panose="02020603050405020304" pitchFamily="18" charset="0"/>
                <a:cs typeface="Times New Roman" panose="02020603050405020304" pitchFamily="18" charset="0"/>
              </a:rPr>
              <a:t>a set of decision trees (DT) from a randomly selected subset of the training set and then It collects the votes from different decision trees to decide the final prediction</a:t>
            </a:r>
            <a:r>
              <a:rPr lang="en-US" sz="2400" b="0" i="1" dirty="0">
                <a:solidFill>
                  <a:schemeClr val="tx2"/>
                </a:solidFill>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2400" b="1" dirty="0">
              <a:solidFill>
                <a:schemeClr val="tx2"/>
              </a:solidFill>
              <a:latin typeface="Times New Roman" panose="02020603050405020304" pitchFamily="18" charset="0"/>
              <a:cs typeface="Times New Roman" panose="02020603050405020304" pitchFamily="18" charset="0"/>
            </a:endParaRPr>
          </a:p>
          <a:p>
            <a:r>
              <a:rPr lang="en-IN" sz="2400" b="1" dirty="0">
                <a:solidFill>
                  <a:schemeClr val="tx2"/>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12EA90CA-22F8-4304-8606-7BDB57D5093C}"/>
              </a:ext>
            </a:extLst>
          </p:cNvPr>
          <p:cNvPicPr>
            <a:picLocks noChangeAspect="1"/>
          </p:cNvPicPr>
          <p:nvPr/>
        </p:nvPicPr>
        <p:blipFill>
          <a:blip r:embed="rId2"/>
          <a:stretch>
            <a:fillRect/>
          </a:stretch>
        </p:blipFill>
        <p:spPr>
          <a:xfrm>
            <a:off x="500847" y="2780928"/>
            <a:ext cx="11498221" cy="3456384"/>
          </a:xfrm>
          <a:prstGeom prst="rect">
            <a:avLst/>
          </a:prstGeom>
        </p:spPr>
      </p:pic>
    </p:spTree>
    <p:extLst>
      <p:ext uri="{BB962C8B-B14F-4D97-AF65-F5344CB8AC3E}">
        <p14:creationId xmlns:p14="http://schemas.microsoft.com/office/powerpoint/2010/main" val="356362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CF06-BF31-4352-A00E-8108631253D6}"/>
              </a:ext>
            </a:extLst>
          </p:cNvPr>
          <p:cNvSpPr>
            <a:spLocks noGrp="1"/>
          </p:cNvSpPr>
          <p:nvPr>
            <p:ph type="title"/>
          </p:nvPr>
        </p:nvSpPr>
        <p:spPr/>
        <p:txBody>
          <a:bodyPr>
            <a:normAutofit/>
          </a:bodyPr>
          <a:lstStyle/>
          <a:p>
            <a:r>
              <a:rPr lang="en-IN" sz="2800" b="1" u="sng" dirty="0">
                <a:solidFill>
                  <a:schemeClr val="tx2"/>
                </a:solidFill>
                <a:latin typeface="Times New Roman" panose="02020603050405020304" pitchFamily="18" charset="0"/>
                <a:cs typeface="Times New Roman" panose="02020603050405020304" pitchFamily="18" charset="0"/>
              </a:rPr>
              <a:t>6 Conclusion:</a:t>
            </a:r>
          </a:p>
        </p:txBody>
      </p:sp>
      <p:sp>
        <p:nvSpPr>
          <p:cNvPr id="3" name="Content Placeholder 2">
            <a:extLst>
              <a:ext uri="{FF2B5EF4-FFF2-40B4-BE49-F238E27FC236}">
                <a16:creationId xmlns:a16="http://schemas.microsoft.com/office/drawing/2014/main" id="{6B45161E-1191-4A82-A553-9EC43055325A}"/>
              </a:ext>
            </a:extLst>
          </p:cNvPr>
          <p:cNvSpPr>
            <a:spLocks noGrp="1"/>
          </p:cNvSpPr>
          <p:nvPr>
            <p:ph idx="1"/>
          </p:nvPr>
        </p:nvSpPr>
        <p:spPr/>
        <p:txBody>
          <a:bodyPr/>
          <a:lstStyle/>
          <a:p>
            <a:pPr algn="just"/>
            <a:r>
              <a:rPr lang="en-IN" dirty="0">
                <a:solidFill>
                  <a:schemeClr val="tx2"/>
                </a:solidFill>
                <a:latin typeface="Times New Roman" panose="02020603050405020304" pitchFamily="18" charset="0"/>
                <a:cs typeface="Times New Roman" panose="02020603050405020304" pitchFamily="18" charset="0"/>
              </a:rPr>
              <a:t>Liver disease prediction helps to identify whether the patient has liver disease or not.</a:t>
            </a:r>
          </a:p>
          <a:p>
            <a:pPr algn="just"/>
            <a:r>
              <a:rPr lang="en-IN" dirty="0">
                <a:solidFill>
                  <a:schemeClr val="tx2"/>
                </a:solidFill>
                <a:latin typeface="Times New Roman" panose="02020603050405020304" pitchFamily="18" charset="0"/>
                <a:cs typeface="Times New Roman" panose="02020603050405020304" pitchFamily="18" charset="0"/>
              </a:rPr>
              <a:t>However the method requires further improvement mostly regarding feature selection of liver into multiple components. </a:t>
            </a:r>
          </a:p>
          <a:p>
            <a:pPr algn="just"/>
            <a:r>
              <a:rPr lang="en-IN" dirty="0">
                <a:solidFill>
                  <a:schemeClr val="tx2"/>
                </a:solidFill>
                <a:latin typeface="Times New Roman" panose="02020603050405020304" pitchFamily="18" charset="0"/>
                <a:cs typeface="Times New Roman" panose="02020603050405020304" pitchFamily="18" charset="0"/>
              </a:rPr>
              <a:t>This method can be employed for heart disease detection with heart disease data set.</a:t>
            </a:r>
          </a:p>
        </p:txBody>
      </p:sp>
    </p:spTree>
    <p:extLst>
      <p:ext uri="{BB962C8B-B14F-4D97-AF65-F5344CB8AC3E}">
        <p14:creationId xmlns:p14="http://schemas.microsoft.com/office/powerpoint/2010/main" val="167654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07C7-50F3-4679-A3F1-420A33BEC0B4}"/>
              </a:ext>
            </a:extLst>
          </p:cNvPr>
          <p:cNvSpPr>
            <a:spLocks noGrp="1"/>
          </p:cNvSpPr>
          <p:nvPr>
            <p:ph type="ctrTitle"/>
          </p:nvPr>
        </p:nvSpPr>
        <p:spPr>
          <a:xfrm>
            <a:off x="1217612" y="1124744"/>
            <a:ext cx="9753600" cy="3048001"/>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8834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Content </a:t>
            </a:r>
          </a:p>
        </p:txBody>
      </p:sp>
      <p:sp>
        <p:nvSpPr>
          <p:cNvPr id="3" name="Content Placeholder 2"/>
          <p:cNvSpPr>
            <a:spLocks noGrp="1"/>
          </p:cNvSpPr>
          <p:nvPr>
            <p:ph idx="1"/>
          </p:nvPr>
        </p:nvSpPr>
        <p:spPr>
          <a:xfrm>
            <a:off x="1165348" y="1828800"/>
            <a:ext cx="9753600" cy="4343400"/>
          </a:xfrm>
        </p:spPr>
        <p:txBody>
          <a:bodyPr/>
          <a:lstStyle/>
          <a:p>
            <a:r>
              <a:rPr lang="en-US" dirty="0">
                <a:solidFill>
                  <a:schemeClr val="tx2"/>
                </a:solidFill>
                <a:latin typeface="Times New Roman" panose="02020603050405020304" pitchFamily="18" charset="0"/>
                <a:cs typeface="Times New Roman" panose="02020603050405020304" pitchFamily="18" charset="0"/>
              </a:rPr>
              <a:t>Abstract</a:t>
            </a:r>
          </a:p>
          <a:p>
            <a:r>
              <a:rPr lang="en-US" dirty="0">
                <a:solidFill>
                  <a:schemeClr val="tx2"/>
                </a:solidFill>
                <a:latin typeface="Times New Roman" panose="02020603050405020304" pitchFamily="18" charset="0"/>
                <a:cs typeface="Times New Roman" panose="02020603050405020304" pitchFamily="18" charset="0"/>
              </a:rPr>
              <a:t>Introduction</a:t>
            </a:r>
          </a:p>
          <a:p>
            <a:r>
              <a:rPr lang="en-US" dirty="0">
                <a:solidFill>
                  <a:schemeClr val="tx2"/>
                </a:solidFill>
                <a:latin typeface="Times New Roman" panose="02020603050405020304" pitchFamily="18" charset="0"/>
                <a:cs typeface="Times New Roman" panose="02020603050405020304" pitchFamily="18" charset="0"/>
              </a:rPr>
              <a:t>Software Requirement</a:t>
            </a:r>
          </a:p>
          <a:p>
            <a:r>
              <a:rPr lang="en-US" dirty="0">
                <a:solidFill>
                  <a:schemeClr val="tx2"/>
                </a:solidFill>
                <a:latin typeface="Times New Roman" panose="02020603050405020304" pitchFamily="18" charset="0"/>
                <a:cs typeface="Times New Roman" panose="02020603050405020304" pitchFamily="18" charset="0"/>
              </a:rPr>
              <a:t>Steps</a:t>
            </a:r>
          </a:p>
          <a:p>
            <a:r>
              <a:rPr lang="en-US" dirty="0">
                <a:solidFill>
                  <a:schemeClr val="tx2"/>
                </a:solidFill>
                <a:latin typeface="Times New Roman" panose="02020603050405020304" pitchFamily="18" charset="0"/>
                <a:cs typeface="Times New Roman" panose="02020603050405020304" pitchFamily="18" charset="0"/>
              </a:rPr>
              <a:t>Methods</a:t>
            </a:r>
          </a:p>
          <a:p>
            <a:r>
              <a:rPr lang="en-US" dirty="0">
                <a:solidFill>
                  <a:schemeClr val="tx2"/>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4A3385-581D-453D-8481-8EFBBCEBA6AC}"/>
              </a:ext>
            </a:extLst>
          </p:cNvPr>
          <p:cNvSpPr>
            <a:spLocks noGrp="1"/>
          </p:cNvSpPr>
          <p:nvPr>
            <p:ph type="title"/>
          </p:nvPr>
        </p:nvSpPr>
        <p:spPr>
          <a:xfrm>
            <a:off x="1289620" y="188640"/>
            <a:ext cx="9753600" cy="1325562"/>
          </a:xfrm>
        </p:spPr>
        <p:txBody>
          <a:bodyPr>
            <a:normAutofit/>
          </a:bodyPr>
          <a:lstStyle/>
          <a:p>
            <a:r>
              <a:rPr lang="en-IN" sz="2800" b="1" u="sng" dirty="0">
                <a:solidFill>
                  <a:schemeClr val="tx2"/>
                </a:solidFill>
                <a:latin typeface="Times New Roman" panose="02020603050405020304" pitchFamily="18" charset="0"/>
                <a:cs typeface="Times New Roman" panose="02020603050405020304" pitchFamily="18" charset="0"/>
              </a:rPr>
              <a:t>1 Abstract</a:t>
            </a:r>
          </a:p>
        </p:txBody>
      </p:sp>
      <p:sp>
        <p:nvSpPr>
          <p:cNvPr id="5" name="Content Placeholder 4">
            <a:extLst>
              <a:ext uri="{FF2B5EF4-FFF2-40B4-BE49-F238E27FC236}">
                <a16:creationId xmlns:a16="http://schemas.microsoft.com/office/drawing/2014/main" id="{E52F083B-B907-47A3-A776-07F547B4B381}"/>
              </a:ext>
            </a:extLst>
          </p:cNvPr>
          <p:cNvSpPr>
            <a:spLocks noGrp="1"/>
          </p:cNvSpPr>
          <p:nvPr>
            <p:ph sz="half" idx="1"/>
          </p:nvPr>
        </p:nvSpPr>
        <p:spPr>
          <a:xfrm>
            <a:off x="1233278" y="1828800"/>
            <a:ext cx="9753599" cy="4343400"/>
          </a:xfrm>
        </p:spPr>
        <p:txBody>
          <a:bodyPr/>
          <a:lstStyle/>
          <a:p>
            <a:pPr marL="45720" indent="0" algn="just">
              <a:buNone/>
            </a:pPr>
            <a:r>
              <a:rPr lang="en-US" dirty="0">
                <a:solidFill>
                  <a:schemeClr val="tx2"/>
                </a:solidFill>
                <a:latin typeface="Times New Roman" panose="02020603050405020304" pitchFamily="18" charset="0"/>
                <a:cs typeface="Times New Roman" panose="02020603050405020304" pitchFamily="18" charset="0"/>
              </a:rPr>
              <a:t>	</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84B8207D-26DA-4C68-8D3F-7AC87F4DFC58}"/>
              </a:ext>
            </a:extLst>
          </p:cNvPr>
          <p:cNvSpPr/>
          <p:nvPr/>
        </p:nvSpPr>
        <p:spPr>
          <a:xfrm>
            <a:off x="855532" y="1706207"/>
            <a:ext cx="10477759" cy="3592405"/>
          </a:xfrm>
          <a:prstGeom prst="roundRect">
            <a:avLst/>
          </a:prstGeom>
          <a:ln>
            <a:solidFill>
              <a:schemeClr val="tx2"/>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IN" sz="2400"/>
          </a:p>
        </p:txBody>
      </p:sp>
      <p:sp>
        <p:nvSpPr>
          <p:cNvPr id="3" name="TextBox 2">
            <a:extLst>
              <a:ext uri="{FF2B5EF4-FFF2-40B4-BE49-F238E27FC236}">
                <a16:creationId xmlns:a16="http://schemas.microsoft.com/office/drawing/2014/main" id="{380323BB-682D-4837-B290-5C06E9C6C4AF}"/>
              </a:ext>
            </a:extLst>
          </p:cNvPr>
          <p:cNvSpPr txBox="1"/>
          <p:nvPr/>
        </p:nvSpPr>
        <p:spPr>
          <a:xfrm>
            <a:off x="1162459" y="1988840"/>
            <a:ext cx="9793088" cy="2751522"/>
          </a:xfrm>
          <a:prstGeom prst="rect">
            <a:avLst/>
          </a:prstGeom>
          <a:noFill/>
        </p:spPr>
        <p:txBody>
          <a:bodyPr wrap="square" rtlCol="0">
            <a:spAutoFit/>
          </a:bodyPr>
          <a:lstStyle/>
          <a:p>
            <a:pPr>
              <a:lnSpc>
                <a:spcPct val="90000"/>
              </a:lnSpc>
            </a:pPr>
            <a:r>
              <a:rPr lang="en-US" sz="2400" b="0" i="0" dirty="0">
                <a:solidFill>
                  <a:schemeClr val="bg1"/>
                </a:solidFill>
                <a:effectLst/>
                <a:latin typeface="Times New Roman" panose="02020603050405020304" pitchFamily="18" charset="0"/>
                <a:cs typeface="Times New Roman" panose="02020603050405020304" pitchFamily="18" charset="0"/>
              </a:rPr>
              <a:t>	</a:t>
            </a:r>
          </a:p>
          <a:p>
            <a:pPr algn="just">
              <a:lnSpc>
                <a:spcPct val="90000"/>
              </a:lnSpc>
            </a:pPr>
            <a:r>
              <a:rPr lang="en-US" sz="2400" dirty="0">
                <a:solidFill>
                  <a:schemeClr val="bg1"/>
                </a:solidFill>
                <a:latin typeface="Times New Roman" panose="02020603050405020304" pitchFamily="18" charset="0"/>
                <a:cs typeface="Times New Roman" panose="02020603050405020304" pitchFamily="18" charset="0"/>
              </a:rPr>
              <a:t>	</a:t>
            </a:r>
            <a:r>
              <a:rPr lang="en-US" sz="2400" b="0" i="0" dirty="0">
                <a:solidFill>
                  <a:schemeClr val="bg1"/>
                </a:solidFill>
                <a:effectLst/>
                <a:latin typeface="Times New Roman" panose="02020603050405020304" pitchFamily="18" charset="0"/>
                <a:cs typeface="Times New Roman" panose="02020603050405020304" pitchFamily="18" charset="0"/>
              </a:rPr>
              <a:t>Liver disease had became one of the most prominent disease in our country. It has became a challenge to predict the disease of liver in early stage if not diagnosed early stages it become very hard to cure later on. Machine Learning has helped us a lot in the field of medical. The classification techniques are performed in the training dataset. The main aim of the project is to apply various machine learning algorithms on the datasets and thus identify whether the patient has liver disease or not.</a:t>
            </a:r>
            <a:endParaRPr lang="en-IN" sz="2400" dirty="0">
              <a:solidFill>
                <a:schemeClr val="bg1"/>
              </a:solidFill>
            </a:endParaRPr>
          </a:p>
        </p:txBody>
      </p:sp>
    </p:spTree>
    <p:extLst>
      <p:ext uri="{BB962C8B-B14F-4D97-AF65-F5344CB8AC3E}">
        <p14:creationId xmlns:p14="http://schemas.microsoft.com/office/powerpoint/2010/main" val="106724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404664"/>
            <a:ext cx="9753600" cy="1424136"/>
          </a:xfrm>
        </p:spPr>
        <p:txBody>
          <a:bodyPr>
            <a:normAutofit/>
          </a:bodyPr>
          <a:lstStyle/>
          <a:p>
            <a:r>
              <a:rPr lang="en-US" sz="2800" b="1" u="sng" dirty="0">
                <a:latin typeface="Times New Roman" panose="02020603050405020304" pitchFamily="18" charset="0"/>
                <a:cs typeface="Times New Roman" panose="02020603050405020304" pitchFamily="18" charset="0"/>
              </a:rPr>
              <a:t>2. </a:t>
            </a:r>
            <a:r>
              <a:rPr lang="en-US" sz="2800" b="1" u="sng" dirty="0">
                <a:solidFill>
                  <a:schemeClr val="tx2"/>
                </a:solidFill>
                <a:latin typeface="Times New Roman" panose="02020603050405020304" pitchFamily="18" charset="0"/>
                <a:cs typeface="Times New Roman" panose="02020603050405020304" pitchFamily="18" charset="0"/>
              </a:rPr>
              <a:t>Introduction</a:t>
            </a:r>
          </a:p>
        </p:txBody>
      </p:sp>
      <p:sp>
        <p:nvSpPr>
          <p:cNvPr id="4" name="Content Placeholder 3">
            <a:extLst>
              <a:ext uri="{FF2B5EF4-FFF2-40B4-BE49-F238E27FC236}">
                <a16:creationId xmlns:a16="http://schemas.microsoft.com/office/drawing/2014/main" id="{A0C3A6A6-069E-4C43-982C-85B7A68BB7BF}"/>
              </a:ext>
            </a:extLst>
          </p:cNvPr>
          <p:cNvSpPr>
            <a:spLocks noGrp="1"/>
          </p:cNvSpPr>
          <p:nvPr>
            <p:ph idx="1"/>
          </p:nvPr>
        </p:nvSpPr>
        <p:spPr>
          <a:xfrm>
            <a:off x="837828" y="908720"/>
            <a:ext cx="9897616" cy="4824536"/>
          </a:xfrm>
        </p:spPr>
        <p:txBody>
          <a:bodyPr/>
          <a:lstStyle/>
          <a:p>
            <a:pPr marL="45720" indent="0">
              <a:buNone/>
            </a:pPr>
            <a:r>
              <a:rPr lang="en-IN" dirty="0"/>
              <a:t>	</a:t>
            </a:r>
          </a:p>
          <a:p>
            <a:pPr marL="45720" indent="0" algn="just">
              <a:buNone/>
            </a:pPr>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US" b="0" i="0" dirty="0">
                <a:solidFill>
                  <a:srgbClr val="000000"/>
                </a:solidFill>
                <a:effectLst/>
                <a:latin typeface="Times New Roman" panose="02020603050405020304" pitchFamily="18" charset="0"/>
                <a:cs typeface="Times New Roman" panose="02020603050405020304" pitchFamily="18" charset="0"/>
              </a:rPr>
              <a:t>The liver plays an important role in many body functions. </a:t>
            </a:r>
          </a:p>
          <a:p>
            <a:pPr algn="just"/>
            <a:r>
              <a:rPr lang="en-US" dirty="0">
                <a:solidFill>
                  <a:srgbClr val="000000"/>
                </a:solidFill>
                <a:latin typeface="Times New Roman" panose="02020603050405020304" pitchFamily="18" charset="0"/>
                <a:cs typeface="Times New Roman" panose="02020603050405020304" pitchFamily="18" charset="0"/>
              </a:rPr>
              <a:t>M</a:t>
            </a:r>
            <a:r>
              <a:rPr lang="en-US" b="0" i="0" dirty="0">
                <a:solidFill>
                  <a:srgbClr val="000000"/>
                </a:solidFill>
                <a:effectLst/>
                <a:latin typeface="Times New Roman" panose="02020603050405020304" pitchFamily="18" charset="0"/>
                <a:cs typeface="Times New Roman" panose="02020603050405020304" pitchFamily="18" charset="0"/>
              </a:rPr>
              <a:t>achine learning model has been using to predict liver disease.</a:t>
            </a:r>
          </a:p>
          <a:p>
            <a:pPr algn="just"/>
            <a:r>
              <a:rPr lang="en-US" b="0" i="0" dirty="0">
                <a:solidFill>
                  <a:srgbClr val="000000"/>
                </a:solidFill>
                <a:effectLst/>
                <a:latin typeface="Times New Roman" panose="02020603050405020304" pitchFamily="18" charset="0"/>
                <a:cs typeface="Times New Roman" panose="02020603050405020304" pitchFamily="18" charset="0"/>
              </a:rPr>
              <a:t>We apply various machine learning algorithms like random forest, SVM (support vector machine), Logistic regression on the dataset and thus it helps to identify whether the patient has liver disease or not. </a:t>
            </a:r>
          </a:p>
        </p:txBody>
      </p:sp>
    </p:spTree>
    <p:extLst>
      <p:ext uri="{BB962C8B-B14F-4D97-AF65-F5344CB8AC3E}">
        <p14:creationId xmlns:p14="http://schemas.microsoft.com/office/powerpoint/2010/main" val="254262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6A6107-8FAC-458C-A2B8-B199C293B1FB}"/>
              </a:ext>
            </a:extLst>
          </p:cNvPr>
          <p:cNvSpPr>
            <a:spLocks noGrp="1"/>
          </p:cNvSpPr>
          <p:nvPr>
            <p:ph type="subTitle" idx="1"/>
          </p:nvPr>
        </p:nvSpPr>
        <p:spPr>
          <a:xfrm>
            <a:off x="1197868" y="692696"/>
            <a:ext cx="9557318" cy="5839544"/>
          </a:xfrm>
        </p:spPr>
        <p:txBody>
          <a:bodyPr>
            <a:normAutofit/>
          </a:bodyPr>
          <a:lstStyle/>
          <a:p>
            <a:r>
              <a:rPr lang="en-IN" sz="2800" b="1" u="sng" dirty="0">
                <a:solidFill>
                  <a:schemeClr val="tx2"/>
                </a:solidFill>
                <a:latin typeface="Times New Roman" panose="02020603050405020304" pitchFamily="18" charset="0"/>
                <a:cs typeface="Times New Roman" panose="02020603050405020304" pitchFamily="18" charset="0"/>
              </a:rPr>
              <a:t>3 System Requirement:</a:t>
            </a:r>
          </a:p>
          <a:p>
            <a:endParaRPr lang="en-IN" sz="2800" b="1" u="sng"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Latest Version of Python should be present the System.</a:t>
            </a:r>
          </a:p>
          <a:p>
            <a:pPr marL="342900" indent="-342900">
              <a:buFont typeface="Arial" panose="020B0604020202020204" pitchFamily="34" charset="0"/>
              <a:buChar char="•"/>
            </a:pPr>
            <a:endParaRPr lang="en-US" sz="2400"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Jupyter Notebook should be installed in the System.</a:t>
            </a:r>
          </a:p>
          <a:p>
            <a:pPr marL="342900" indent="-342900">
              <a:buFont typeface="Arial" panose="020B0604020202020204" pitchFamily="34" charset="0"/>
              <a:buChar char="•"/>
            </a:pPr>
            <a:endParaRPr lang="en-US" sz="2400"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64-bit Processor</a:t>
            </a:r>
          </a:p>
          <a:p>
            <a:pPr marL="342900" indent="-342900">
              <a:buFont typeface="Arial" panose="020B0604020202020204" pitchFamily="34" charset="0"/>
              <a:buChar char="•"/>
            </a:pPr>
            <a:endParaRPr lang="en-US" sz="2400"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4GB or more than 4GB RAM is required</a:t>
            </a:r>
          </a:p>
          <a:p>
            <a:endParaRPr lang="en-US" sz="2400" dirty="0">
              <a:solidFill>
                <a:schemeClr val="tx2"/>
              </a:solidFill>
              <a:latin typeface="Times New Roman" panose="02020603050405020304" pitchFamily="18" charset="0"/>
              <a:cs typeface="Times New Roman" panose="02020603050405020304" pitchFamily="18" charset="0"/>
            </a:endParaRPr>
          </a:p>
          <a:p>
            <a:r>
              <a:rPr lang="en-US" sz="2400" b="1" dirty="0">
                <a:solidFill>
                  <a:schemeClr val="tx2"/>
                </a:solidFill>
                <a:latin typeface="Times New Roman" panose="02020603050405020304" pitchFamily="18" charset="0"/>
                <a:cs typeface="Times New Roman" panose="02020603050405020304" pitchFamily="18" charset="0"/>
              </a:rPr>
              <a:t>DATASET</a:t>
            </a:r>
          </a:p>
          <a:p>
            <a:endParaRPr lang="en-US" sz="2400"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Liver disease data set should be downloaded from Kaggle datasets.</a:t>
            </a:r>
            <a:endParaRPr lang="en-IN"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96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3278" y="-9696"/>
            <a:ext cx="9753600" cy="1325562"/>
          </a:xfrm>
        </p:spPr>
        <p:txBody>
          <a:bodyPr>
            <a:normAutofit/>
          </a:bodyPr>
          <a:lstStyle/>
          <a:p>
            <a:r>
              <a:rPr lang="en-US" sz="2800" b="1" u="sng" dirty="0">
                <a:solidFill>
                  <a:schemeClr val="tx2"/>
                </a:solidFill>
                <a:latin typeface="Times New Roman" panose="02020603050405020304" pitchFamily="18" charset="0"/>
                <a:cs typeface="Times New Roman" panose="02020603050405020304" pitchFamily="18" charset="0"/>
              </a:rPr>
              <a:t>4.Steps</a:t>
            </a:r>
          </a:p>
        </p:txBody>
      </p:sp>
      <p:sp>
        <p:nvSpPr>
          <p:cNvPr id="3" name="Content Placeholder 2">
            <a:extLst>
              <a:ext uri="{FF2B5EF4-FFF2-40B4-BE49-F238E27FC236}">
                <a16:creationId xmlns:a16="http://schemas.microsoft.com/office/drawing/2014/main" id="{0BCD3F47-3894-4C03-B0A5-93ABA92F02F7}"/>
              </a:ext>
            </a:extLst>
          </p:cNvPr>
          <p:cNvSpPr>
            <a:spLocks noGrp="1"/>
          </p:cNvSpPr>
          <p:nvPr>
            <p:ph sz="half" idx="1"/>
          </p:nvPr>
        </p:nvSpPr>
        <p:spPr>
          <a:xfrm>
            <a:off x="1208593" y="1412776"/>
            <a:ext cx="10693781" cy="4343400"/>
          </a:xfrm>
        </p:spPr>
        <p:txBody>
          <a:bodyPr/>
          <a:lstStyle/>
          <a:p>
            <a:pPr marL="45720" indent="0">
              <a:buNone/>
            </a:pPr>
            <a:r>
              <a:rPr lang="en-IN" dirty="0">
                <a:latin typeface="Times New Roman" panose="02020603050405020304" pitchFamily="18" charset="0"/>
                <a:cs typeface="Times New Roman" panose="02020603050405020304" pitchFamily="18" charset="0"/>
              </a:rPr>
              <a:t>	</a:t>
            </a:r>
            <a:r>
              <a:rPr lang="en-IN" dirty="0">
                <a:solidFill>
                  <a:schemeClr val="tx2"/>
                </a:solidFill>
                <a:latin typeface="Times New Roman" panose="02020603050405020304" pitchFamily="18" charset="0"/>
                <a:cs typeface="Times New Roman" panose="02020603050405020304" pitchFamily="18" charset="0"/>
              </a:rPr>
              <a:t>There are seven stages involved in liver disease prediction. They are</a:t>
            </a:r>
          </a:p>
          <a:p>
            <a:pPr marL="502920" indent="-457200">
              <a:buFont typeface="+mj-lt"/>
              <a:buAutoNum type="arabicPeriod"/>
            </a:pPr>
            <a:r>
              <a:rPr lang="en-IN" dirty="0">
                <a:solidFill>
                  <a:schemeClr val="tx2"/>
                </a:solidFill>
                <a:latin typeface="Times New Roman" panose="02020603050405020304" pitchFamily="18" charset="0"/>
                <a:cs typeface="Times New Roman" panose="02020603050405020304" pitchFamily="18" charset="0"/>
              </a:rPr>
              <a:t>Data gathering</a:t>
            </a:r>
          </a:p>
          <a:p>
            <a:pPr marL="502920" indent="-457200">
              <a:buFont typeface="+mj-lt"/>
              <a:buAutoNum type="arabicPeriod"/>
            </a:pPr>
            <a:r>
              <a:rPr lang="en-IN" dirty="0">
                <a:solidFill>
                  <a:schemeClr val="tx2"/>
                </a:solidFill>
                <a:latin typeface="Times New Roman" panose="02020603050405020304" pitchFamily="18" charset="0"/>
                <a:cs typeface="Times New Roman" panose="02020603050405020304" pitchFamily="18" charset="0"/>
              </a:rPr>
              <a:t>Data pre-processing</a:t>
            </a:r>
          </a:p>
          <a:p>
            <a:pPr marL="502920" indent="-457200">
              <a:buFont typeface="+mj-lt"/>
              <a:buAutoNum type="arabicPeriod"/>
            </a:pPr>
            <a:r>
              <a:rPr lang="en-IN" dirty="0">
                <a:solidFill>
                  <a:schemeClr val="tx2"/>
                </a:solidFill>
                <a:latin typeface="Times New Roman" panose="02020603050405020304" pitchFamily="18" charset="0"/>
                <a:cs typeface="Times New Roman" panose="02020603050405020304" pitchFamily="18" charset="0"/>
              </a:rPr>
              <a:t>Choose model</a:t>
            </a:r>
          </a:p>
          <a:p>
            <a:pPr marL="502920" indent="-457200">
              <a:buFont typeface="+mj-lt"/>
              <a:buAutoNum type="arabicPeriod"/>
            </a:pPr>
            <a:r>
              <a:rPr lang="en-IN" dirty="0">
                <a:solidFill>
                  <a:schemeClr val="tx2"/>
                </a:solidFill>
                <a:latin typeface="Times New Roman" panose="02020603050405020304" pitchFamily="18" charset="0"/>
                <a:cs typeface="Times New Roman" panose="02020603050405020304" pitchFamily="18" charset="0"/>
              </a:rPr>
              <a:t>Train model</a:t>
            </a:r>
          </a:p>
          <a:p>
            <a:pPr marL="502920" indent="-457200">
              <a:buFont typeface="+mj-lt"/>
              <a:buAutoNum type="arabicPeriod"/>
            </a:pPr>
            <a:r>
              <a:rPr lang="en-IN" dirty="0">
                <a:solidFill>
                  <a:schemeClr val="tx2"/>
                </a:solidFill>
                <a:latin typeface="Times New Roman" panose="02020603050405020304" pitchFamily="18" charset="0"/>
                <a:cs typeface="Times New Roman" panose="02020603050405020304" pitchFamily="18" charset="0"/>
              </a:rPr>
              <a:t>Test model</a:t>
            </a:r>
          </a:p>
          <a:p>
            <a:pPr marL="502920" indent="-457200">
              <a:buFont typeface="+mj-lt"/>
              <a:buAutoNum type="arabicPeriod"/>
            </a:pPr>
            <a:r>
              <a:rPr lang="en-IN" dirty="0">
                <a:solidFill>
                  <a:schemeClr val="tx2"/>
                </a:solidFill>
                <a:latin typeface="Times New Roman" panose="02020603050405020304" pitchFamily="18" charset="0"/>
                <a:cs typeface="Times New Roman" panose="02020603050405020304" pitchFamily="18" charset="0"/>
              </a:rPr>
              <a:t>Tune model</a:t>
            </a:r>
          </a:p>
          <a:p>
            <a:pPr marL="502920" indent="-457200">
              <a:buFont typeface="+mj-lt"/>
              <a:buAutoNum type="arabicPeriod"/>
            </a:pPr>
            <a:r>
              <a:rPr lang="en-IN" dirty="0">
                <a:solidFill>
                  <a:schemeClr val="tx2"/>
                </a:solidFill>
                <a:latin typeface="Times New Roman" panose="02020603050405020304" pitchFamily="18" charset="0"/>
                <a:cs typeface="Times New Roman" panose="02020603050405020304" pitchFamily="18" charset="0"/>
              </a:rPr>
              <a:t>Prediction</a:t>
            </a:r>
          </a:p>
          <a:p>
            <a:pPr marL="502920" indent="-457200">
              <a:buFont typeface="+mj-lt"/>
              <a:buAutoNum type="arabicPeriod"/>
            </a:pPr>
            <a:endParaRPr lang="en-IN" dirty="0">
              <a:solidFill>
                <a:schemeClr val="tx2"/>
              </a:solidFill>
            </a:endParaRPr>
          </a:p>
        </p:txBody>
      </p:sp>
    </p:spTree>
    <p:extLst>
      <p:ext uri="{BB962C8B-B14F-4D97-AF65-F5344CB8AC3E}">
        <p14:creationId xmlns:p14="http://schemas.microsoft.com/office/powerpoint/2010/main" val="231035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278" y="23911"/>
            <a:ext cx="9753600" cy="103753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4.1 Data gathering</a:t>
            </a:r>
          </a:p>
        </p:txBody>
      </p:sp>
      <p:sp>
        <p:nvSpPr>
          <p:cNvPr id="3" name="Content Placeholder 2"/>
          <p:cNvSpPr>
            <a:spLocks noGrp="1"/>
          </p:cNvSpPr>
          <p:nvPr>
            <p:ph sz="half" idx="1"/>
          </p:nvPr>
        </p:nvSpPr>
        <p:spPr>
          <a:xfrm>
            <a:off x="1233278" y="1196752"/>
            <a:ext cx="9181614" cy="3024336"/>
          </a:xfrm>
        </p:spPr>
        <p:txBody>
          <a:bodyPr/>
          <a:lstStyle/>
          <a:p>
            <a:pPr algn="just"/>
            <a:r>
              <a:rPr lang="en-US" dirty="0">
                <a:solidFill>
                  <a:schemeClr val="tx2"/>
                </a:solidFill>
                <a:latin typeface="Times New Roman" panose="02020603050405020304" pitchFamily="18" charset="0"/>
                <a:cs typeface="Times New Roman" panose="02020603050405020304" pitchFamily="18" charset="0"/>
              </a:rPr>
              <a:t>Data gathering is the process of collecting required information for the best possible outcome. </a:t>
            </a:r>
          </a:p>
          <a:p>
            <a:pPr algn="just"/>
            <a:r>
              <a:rPr lang="en-US" dirty="0">
                <a:solidFill>
                  <a:schemeClr val="tx2"/>
                </a:solidFill>
                <a:latin typeface="Times New Roman" panose="02020603050405020304" pitchFamily="18" charset="0"/>
                <a:cs typeface="Times New Roman" panose="02020603050405020304" pitchFamily="18" charset="0"/>
              </a:rPr>
              <a:t>For best outcome you need to feed good and valid input to the machine.</a:t>
            </a:r>
          </a:p>
          <a:p>
            <a:pPr algn="just"/>
            <a:r>
              <a:rPr lang="en-US" dirty="0">
                <a:solidFill>
                  <a:schemeClr val="tx2"/>
                </a:solidFill>
                <a:latin typeface="Times New Roman" panose="02020603050405020304" pitchFamily="18" charset="0"/>
                <a:cs typeface="Times New Roman" panose="02020603050405020304" pitchFamily="18" charset="0"/>
              </a:rPr>
              <a:t>Data set used in liver disease prediction model is.</a:t>
            </a:r>
          </a:p>
          <a:p>
            <a:pPr marL="45720" indent="0" algn="just">
              <a:buNone/>
            </a:pPr>
            <a:endParaRPr lang="en-US" dirty="0">
              <a:solidFill>
                <a:schemeClr val="tx2"/>
              </a:solidFill>
              <a:latin typeface="Times New Roman" panose="02020603050405020304" pitchFamily="18" charset="0"/>
              <a:cs typeface="Times New Roman" panose="02020603050405020304" pitchFamily="18" charset="0"/>
            </a:endParaRPr>
          </a:p>
        </p:txBody>
      </p:sp>
      <p:graphicFrame>
        <p:nvGraphicFramePr>
          <p:cNvPr id="16" name="Table 15">
            <a:extLst>
              <a:ext uri="{FF2B5EF4-FFF2-40B4-BE49-F238E27FC236}">
                <a16:creationId xmlns:a16="http://schemas.microsoft.com/office/drawing/2014/main" id="{DE111316-E153-4482-B741-F8EC225BF3B9}"/>
              </a:ext>
            </a:extLst>
          </p:cNvPr>
          <p:cNvGraphicFramePr>
            <a:graphicFrameLocks noGrp="1"/>
          </p:cNvGraphicFramePr>
          <p:nvPr>
            <p:extLst>
              <p:ext uri="{D42A27DB-BD31-4B8C-83A1-F6EECF244321}">
                <p14:modId xmlns:p14="http://schemas.microsoft.com/office/powerpoint/2010/main" val="993474391"/>
              </p:ext>
            </p:extLst>
          </p:nvPr>
        </p:nvGraphicFramePr>
        <p:xfrm>
          <a:off x="549796" y="3645024"/>
          <a:ext cx="11318398" cy="2193701"/>
        </p:xfrm>
        <a:graphic>
          <a:graphicData uri="http://schemas.openxmlformats.org/drawingml/2006/table">
            <a:tbl>
              <a:tblPr>
                <a:tableStyleId>{D7AC3CCA-C797-4891-BE02-D94E43425B78}</a:tableStyleId>
              </a:tblPr>
              <a:tblGrid>
                <a:gridCol w="1180391">
                  <a:extLst>
                    <a:ext uri="{9D8B030D-6E8A-4147-A177-3AD203B41FA5}">
                      <a16:colId xmlns:a16="http://schemas.microsoft.com/office/drawing/2014/main" val="2615850283"/>
                    </a:ext>
                  </a:extLst>
                </a:gridCol>
                <a:gridCol w="1390206">
                  <a:extLst>
                    <a:ext uri="{9D8B030D-6E8A-4147-A177-3AD203B41FA5}">
                      <a16:colId xmlns:a16="http://schemas.microsoft.com/office/drawing/2014/main" val="2866444582"/>
                    </a:ext>
                  </a:extLst>
                </a:gridCol>
                <a:gridCol w="878714">
                  <a:extLst>
                    <a:ext uri="{9D8B030D-6E8A-4147-A177-3AD203B41FA5}">
                      <a16:colId xmlns:a16="http://schemas.microsoft.com/office/drawing/2014/main" val="1305669196"/>
                    </a:ext>
                  </a:extLst>
                </a:gridCol>
                <a:gridCol w="918060">
                  <a:extLst>
                    <a:ext uri="{9D8B030D-6E8A-4147-A177-3AD203B41FA5}">
                      <a16:colId xmlns:a16="http://schemas.microsoft.com/office/drawing/2014/main" val="2050086094"/>
                    </a:ext>
                  </a:extLst>
                </a:gridCol>
                <a:gridCol w="1285284">
                  <a:extLst>
                    <a:ext uri="{9D8B030D-6E8A-4147-A177-3AD203B41FA5}">
                      <a16:colId xmlns:a16="http://schemas.microsoft.com/office/drawing/2014/main" val="3040549137"/>
                    </a:ext>
                  </a:extLst>
                </a:gridCol>
                <a:gridCol w="1206593">
                  <a:extLst>
                    <a:ext uri="{9D8B030D-6E8A-4147-A177-3AD203B41FA5}">
                      <a16:colId xmlns:a16="http://schemas.microsoft.com/office/drawing/2014/main" val="2582166762"/>
                    </a:ext>
                  </a:extLst>
                </a:gridCol>
                <a:gridCol w="1036096">
                  <a:extLst>
                    <a:ext uri="{9D8B030D-6E8A-4147-A177-3AD203B41FA5}">
                      <a16:colId xmlns:a16="http://schemas.microsoft.com/office/drawing/2014/main" val="3417886979"/>
                    </a:ext>
                  </a:extLst>
                </a:gridCol>
                <a:gridCol w="944291">
                  <a:extLst>
                    <a:ext uri="{9D8B030D-6E8A-4147-A177-3AD203B41FA5}">
                      <a16:colId xmlns:a16="http://schemas.microsoft.com/office/drawing/2014/main" val="3628489902"/>
                    </a:ext>
                  </a:extLst>
                </a:gridCol>
                <a:gridCol w="826254">
                  <a:extLst>
                    <a:ext uri="{9D8B030D-6E8A-4147-A177-3AD203B41FA5}">
                      <a16:colId xmlns:a16="http://schemas.microsoft.com/office/drawing/2014/main" val="977779110"/>
                    </a:ext>
                  </a:extLst>
                </a:gridCol>
                <a:gridCol w="1101673">
                  <a:extLst>
                    <a:ext uri="{9D8B030D-6E8A-4147-A177-3AD203B41FA5}">
                      <a16:colId xmlns:a16="http://schemas.microsoft.com/office/drawing/2014/main" val="4127659514"/>
                    </a:ext>
                  </a:extLst>
                </a:gridCol>
                <a:gridCol w="550836">
                  <a:extLst>
                    <a:ext uri="{9D8B030D-6E8A-4147-A177-3AD203B41FA5}">
                      <a16:colId xmlns:a16="http://schemas.microsoft.com/office/drawing/2014/main" val="3103109779"/>
                    </a:ext>
                  </a:extLst>
                </a:gridCol>
              </a:tblGrid>
              <a:tr h="944866">
                <a:tc>
                  <a:txBody>
                    <a:bodyPr/>
                    <a:lstStyle/>
                    <a:p>
                      <a:pPr algn="l" fontAlgn="b"/>
                      <a:r>
                        <a:rPr lang="en-IN" sz="1000" u="none" strike="noStrike" dirty="0">
                          <a:effectLst/>
                        </a:rPr>
                        <a:t>Age of the patient</a:t>
                      </a:r>
                      <a:endParaRPr lang="en-IN" sz="1000" b="0" i="0" u="none" strike="noStrike" dirty="0">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dirty="0">
                          <a:effectLst/>
                        </a:rPr>
                        <a:t>Gender of the patient</a:t>
                      </a:r>
                      <a:endParaRPr lang="en-IN" sz="1000" b="0" i="0" u="none" strike="noStrike" dirty="0">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Total Bilirubin</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dirty="0">
                          <a:effectLst/>
                        </a:rPr>
                        <a:t>Direct Bilirubin</a:t>
                      </a:r>
                      <a:endParaRPr lang="en-IN" sz="1000" b="0" i="0" u="none" strike="noStrike" dirty="0">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dirty="0">
                          <a:effectLst/>
                        </a:rPr>
                        <a:t> Alkphos Alkaline Phosphotase</a:t>
                      </a:r>
                      <a:endParaRPr lang="en-IN" sz="1000" b="0" i="0" u="none" strike="noStrike" dirty="0">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 Sgpt Alamine Aminotransferase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Sgot Aspartate Aminotransferase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Total Protiens</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 ALB Albumin</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US" sz="1000" u="none" strike="noStrike">
                          <a:effectLst/>
                        </a:rPr>
                        <a:t>A/G Ratio Albumin and Globulin Ratio</a:t>
                      </a:r>
                      <a:endParaRPr lang="en-US"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Result</a:t>
                      </a:r>
                      <a:endParaRPr lang="en-IN" sz="1000" b="0" i="0" u="none" strike="noStrike">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91896319"/>
                  </a:ext>
                </a:extLst>
              </a:tr>
              <a:tr h="249767">
                <a:tc>
                  <a:txBody>
                    <a:bodyPr/>
                    <a:lstStyle/>
                    <a:p>
                      <a:pPr algn="r" fontAlgn="b"/>
                      <a:r>
                        <a:rPr lang="en-IN" sz="1000" u="none" strike="noStrike">
                          <a:effectLst/>
                        </a:rPr>
                        <a:t>65</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Female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0.7</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0.1</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187</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18</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6.8</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3.3</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1892599059"/>
                  </a:ext>
                </a:extLst>
              </a:tr>
              <a:tr h="249767">
                <a:tc>
                  <a:txBody>
                    <a:bodyPr/>
                    <a:lstStyle/>
                    <a:p>
                      <a:pPr algn="r" fontAlgn="b"/>
                      <a:r>
                        <a:rPr lang="en-IN" sz="1000" u="none" strike="noStrike">
                          <a:effectLst/>
                        </a:rPr>
                        <a:t>62</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Male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10.9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5.5</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699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64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100</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7.5</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3.2</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0.74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166655252"/>
                  </a:ext>
                </a:extLst>
              </a:tr>
              <a:tr h="249767">
                <a:tc>
                  <a:txBody>
                    <a:bodyPr/>
                    <a:lstStyle/>
                    <a:p>
                      <a:pPr algn="r" fontAlgn="b"/>
                      <a:r>
                        <a:rPr lang="en-IN" sz="1000" u="none" strike="noStrike">
                          <a:effectLst/>
                        </a:rPr>
                        <a:t>62</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Male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7.3</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490</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60</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68</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7</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3.3</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0.89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1537392644"/>
                  </a:ext>
                </a:extLst>
              </a:tr>
              <a:tr h="249767">
                <a:tc>
                  <a:txBody>
                    <a:bodyPr/>
                    <a:lstStyle/>
                    <a:p>
                      <a:pPr algn="r" fontAlgn="b"/>
                      <a:r>
                        <a:rPr lang="en-IN" sz="1000" u="none" strike="noStrike">
                          <a:effectLst/>
                        </a:rPr>
                        <a:t>58</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Male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182</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20</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6.8</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2498540569"/>
                  </a:ext>
                </a:extLst>
              </a:tr>
              <a:tr h="249767">
                <a:tc>
                  <a:txBody>
                    <a:bodyPr/>
                    <a:lstStyle/>
                    <a:p>
                      <a:pPr algn="r" fontAlgn="b"/>
                      <a:r>
                        <a:rPr lang="en-IN" sz="1000" u="none" strike="noStrike" dirty="0">
                          <a:effectLst/>
                        </a:rPr>
                        <a:t>72</a:t>
                      </a:r>
                      <a:endParaRPr lang="en-IN" sz="1000" b="0" i="0" u="none" strike="noStrike" dirty="0">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Male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3.9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195</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27</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59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7.3</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2.4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dirty="0">
                          <a:effectLst/>
                        </a:rPr>
                        <a:t>1</a:t>
                      </a:r>
                      <a:endParaRPr lang="en-IN" sz="1000" b="0" i="0" u="none" strike="noStrike" dirty="0">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2438886287"/>
                  </a:ext>
                </a:extLst>
              </a:tr>
            </a:tbl>
          </a:graphicData>
        </a:graphic>
      </p:graphicFrame>
    </p:spTree>
    <p:extLst>
      <p:ext uri="{BB962C8B-B14F-4D97-AF65-F5344CB8AC3E}">
        <p14:creationId xmlns:p14="http://schemas.microsoft.com/office/powerpoint/2010/main" val="158967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837786" y="620688"/>
            <a:ext cx="10009112" cy="6120680"/>
          </a:xfrm>
        </p:spPr>
        <p:txBody>
          <a:bodyPr>
            <a:normAutofit/>
          </a:bodyPr>
          <a:lstStyle/>
          <a:p>
            <a:pPr marL="45720" indent="0">
              <a:buNone/>
            </a:pPr>
            <a:r>
              <a:rPr lang="en-US" b="1" dirty="0">
                <a:solidFill>
                  <a:schemeClr val="tx2"/>
                </a:solidFill>
                <a:latin typeface="Times New Roman" panose="02020603050405020304" pitchFamily="18" charset="0"/>
                <a:cs typeface="Times New Roman" panose="02020603050405020304" pitchFamily="18" charset="0"/>
              </a:rPr>
              <a:t>4.2 DATA PRE-PROCESSING</a:t>
            </a:r>
          </a:p>
          <a:p>
            <a:r>
              <a:rPr lang="en-US" b="0" i="0" dirty="0">
                <a:solidFill>
                  <a:schemeClr val="tx2"/>
                </a:solidFill>
                <a:effectLst/>
                <a:latin typeface="Times New Roman" panose="02020603050405020304" pitchFamily="18" charset="0"/>
                <a:cs typeface="Times New Roman" panose="02020603050405020304" pitchFamily="18" charset="0"/>
              </a:rPr>
              <a:t>Data preprocessing is required tasks for cleaning the data and making it suitable for a machine learning model</a:t>
            </a:r>
          </a:p>
          <a:p>
            <a:pPr algn="just"/>
            <a:r>
              <a:rPr lang="en-US" b="0" i="0" dirty="0">
                <a:solidFill>
                  <a:schemeClr val="tx2"/>
                </a:solidFill>
                <a:effectLst/>
                <a:latin typeface="Times New Roman" panose="02020603050405020304" pitchFamily="18" charset="0"/>
                <a:cs typeface="Times New Roman" panose="02020603050405020304" pitchFamily="18" charset="0"/>
              </a:rPr>
              <a:t>Data pre-processing is performed on data which is collected through data gathering.</a:t>
            </a:r>
          </a:p>
          <a:p>
            <a:pPr algn="just"/>
            <a:endParaRPr lang="en-US" b="0" i="0" dirty="0">
              <a:solidFill>
                <a:schemeClr val="tx2"/>
              </a:solidFill>
              <a:effectLst/>
              <a:latin typeface="Times New Roman" panose="02020603050405020304" pitchFamily="18" charset="0"/>
              <a:cs typeface="Times New Roman" panose="02020603050405020304" pitchFamily="18" charset="0"/>
            </a:endParaRPr>
          </a:p>
          <a:p>
            <a:pPr algn="just"/>
            <a:endParaRPr lang="en-US" sz="24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EB82C26B-D111-47D5-A46A-C220542A2B4B}"/>
              </a:ext>
            </a:extLst>
          </p:cNvPr>
          <p:cNvGraphicFramePr>
            <a:graphicFrameLocks noGrp="1"/>
          </p:cNvGraphicFramePr>
          <p:nvPr>
            <p:extLst>
              <p:ext uri="{D42A27DB-BD31-4B8C-83A1-F6EECF244321}">
                <p14:modId xmlns:p14="http://schemas.microsoft.com/office/powerpoint/2010/main" val="738164355"/>
              </p:ext>
            </p:extLst>
          </p:nvPr>
        </p:nvGraphicFramePr>
        <p:xfrm>
          <a:off x="657786" y="3284984"/>
          <a:ext cx="10873251" cy="2279972"/>
        </p:xfrm>
        <a:graphic>
          <a:graphicData uri="http://schemas.openxmlformats.org/drawingml/2006/table">
            <a:tbl>
              <a:tblPr>
                <a:tableStyleId>{D7AC3CCA-C797-4891-BE02-D94E43425B78}</a:tableStyleId>
              </a:tblPr>
              <a:tblGrid>
                <a:gridCol w="1130074">
                  <a:extLst>
                    <a:ext uri="{9D8B030D-6E8A-4147-A177-3AD203B41FA5}">
                      <a16:colId xmlns:a16="http://schemas.microsoft.com/office/drawing/2014/main" val="1416136813"/>
                    </a:ext>
                  </a:extLst>
                </a:gridCol>
                <a:gridCol w="1345932">
                  <a:extLst>
                    <a:ext uri="{9D8B030D-6E8A-4147-A177-3AD203B41FA5}">
                      <a16:colId xmlns:a16="http://schemas.microsoft.com/office/drawing/2014/main" val="1970211086"/>
                    </a:ext>
                  </a:extLst>
                </a:gridCol>
                <a:gridCol w="850730">
                  <a:extLst>
                    <a:ext uri="{9D8B030D-6E8A-4147-A177-3AD203B41FA5}">
                      <a16:colId xmlns:a16="http://schemas.microsoft.com/office/drawing/2014/main" val="1812740903"/>
                    </a:ext>
                  </a:extLst>
                </a:gridCol>
                <a:gridCol w="888823">
                  <a:extLst>
                    <a:ext uri="{9D8B030D-6E8A-4147-A177-3AD203B41FA5}">
                      <a16:colId xmlns:a16="http://schemas.microsoft.com/office/drawing/2014/main" val="425489817"/>
                    </a:ext>
                  </a:extLst>
                </a:gridCol>
                <a:gridCol w="1244352">
                  <a:extLst>
                    <a:ext uri="{9D8B030D-6E8A-4147-A177-3AD203B41FA5}">
                      <a16:colId xmlns:a16="http://schemas.microsoft.com/office/drawing/2014/main" val="3255605033"/>
                    </a:ext>
                  </a:extLst>
                </a:gridCol>
                <a:gridCol w="1168167">
                  <a:extLst>
                    <a:ext uri="{9D8B030D-6E8A-4147-A177-3AD203B41FA5}">
                      <a16:colId xmlns:a16="http://schemas.microsoft.com/office/drawing/2014/main" val="970545137"/>
                    </a:ext>
                  </a:extLst>
                </a:gridCol>
                <a:gridCol w="1003099">
                  <a:extLst>
                    <a:ext uri="{9D8B030D-6E8A-4147-A177-3AD203B41FA5}">
                      <a16:colId xmlns:a16="http://schemas.microsoft.com/office/drawing/2014/main" val="1891719257"/>
                    </a:ext>
                  </a:extLst>
                </a:gridCol>
                <a:gridCol w="842253">
                  <a:extLst>
                    <a:ext uri="{9D8B030D-6E8A-4147-A177-3AD203B41FA5}">
                      <a16:colId xmlns:a16="http://schemas.microsoft.com/office/drawing/2014/main" val="617905272"/>
                    </a:ext>
                  </a:extLst>
                </a:gridCol>
                <a:gridCol w="799940">
                  <a:extLst>
                    <a:ext uri="{9D8B030D-6E8A-4147-A177-3AD203B41FA5}">
                      <a16:colId xmlns:a16="http://schemas.microsoft.com/office/drawing/2014/main" val="2494647376"/>
                    </a:ext>
                  </a:extLst>
                </a:gridCol>
                <a:gridCol w="1066588">
                  <a:extLst>
                    <a:ext uri="{9D8B030D-6E8A-4147-A177-3AD203B41FA5}">
                      <a16:colId xmlns:a16="http://schemas.microsoft.com/office/drawing/2014/main" val="534399659"/>
                    </a:ext>
                  </a:extLst>
                </a:gridCol>
                <a:gridCol w="533293">
                  <a:extLst>
                    <a:ext uri="{9D8B030D-6E8A-4147-A177-3AD203B41FA5}">
                      <a16:colId xmlns:a16="http://schemas.microsoft.com/office/drawing/2014/main" val="2855909982"/>
                    </a:ext>
                  </a:extLst>
                </a:gridCol>
              </a:tblGrid>
              <a:tr h="930454">
                <a:tc>
                  <a:txBody>
                    <a:bodyPr/>
                    <a:lstStyle/>
                    <a:p>
                      <a:pPr algn="l" fontAlgn="b"/>
                      <a:r>
                        <a:rPr lang="en-IN" sz="1000" u="none" strike="noStrike">
                          <a:effectLst/>
                        </a:rPr>
                        <a:t>Age of the patient</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Gender of the patient</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Total Bilirubin</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Direct Bilirubin</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dirty="0">
                          <a:effectLst/>
                        </a:rPr>
                        <a:t> Alkphos Alkaline Phosphotase</a:t>
                      </a:r>
                      <a:endParaRPr lang="en-IN" sz="1000" b="0" i="0" u="none" strike="noStrike" dirty="0">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 Sgpt Alamine Aminotransferase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Sgot Aspartate Aminotransferase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Total Protiens</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 ALB Albumin</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US" sz="1000" u="none" strike="noStrike">
                          <a:effectLst/>
                        </a:rPr>
                        <a:t>A/G Ratio Albumin and Globulin Ratio</a:t>
                      </a:r>
                      <a:endParaRPr lang="en-US"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Result</a:t>
                      </a:r>
                      <a:endParaRPr lang="en-IN" sz="1000" b="0" i="0" u="none" strike="noStrike">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2716683248"/>
                  </a:ext>
                </a:extLst>
              </a:tr>
              <a:tr h="365690">
                <a:tc>
                  <a:txBody>
                    <a:bodyPr/>
                    <a:lstStyle/>
                    <a:p>
                      <a:pPr algn="r" fontAlgn="b"/>
                      <a:r>
                        <a:rPr lang="en-IN" sz="1000" u="none" strike="noStrike">
                          <a:effectLst/>
                        </a:rPr>
                        <a:t>65</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Female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0.7</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0.1</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187</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b="1" u="none" strike="noStrike" dirty="0">
                          <a:solidFill>
                            <a:srgbClr val="000000"/>
                          </a:solidFill>
                          <a:effectLst/>
                        </a:rPr>
                        <a:t>NaN</a:t>
                      </a:r>
                      <a:endParaRPr lang="en-IN" sz="1000" b="1" i="0" u="none" strike="noStrike" dirty="0">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dirty="0">
                          <a:effectLst/>
                        </a:rPr>
                        <a:t>6.8</a:t>
                      </a:r>
                      <a:endParaRPr lang="en-IN" sz="1000" b="0" i="0" u="none" strike="noStrike" dirty="0">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3.3</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3702056538"/>
                  </a:ext>
                </a:extLst>
              </a:tr>
              <a:tr h="245957">
                <a:tc>
                  <a:txBody>
                    <a:bodyPr/>
                    <a:lstStyle/>
                    <a:p>
                      <a:pPr algn="r" fontAlgn="b"/>
                      <a:r>
                        <a:rPr lang="en-IN" sz="1000" u="none" strike="noStrike">
                          <a:effectLst/>
                        </a:rPr>
                        <a:t>62</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Male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b="1" u="none" strike="noStrike" dirty="0">
                          <a:solidFill>
                            <a:srgbClr val="000000"/>
                          </a:solidFill>
                          <a:effectLst/>
                        </a:rPr>
                        <a:t>NaN</a:t>
                      </a:r>
                      <a:endParaRPr lang="en-IN" sz="1000" b="1" i="0" u="none" strike="noStrike" dirty="0">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5.5</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699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64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100</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7.5</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3.2</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0.74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600982444"/>
                  </a:ext>
                </a:extLst>
              </a:tr>
              <a:tr h="245957">
                <a:tc>
                  <a:txBody>
                    <a:bodyPr/>
                    <a:lstStyle/>
                    <a:p>
                      <a:pPr algn="r" fontAlgn="b"/>
                      <a:r>
                        <a:rPr lang="en-IN" sz="1000" u="none" strike="noStrike">
                          <a:effectLst/>
                        </a:rPr>
                        <a:t>62</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Male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7.3</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490</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60</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68</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dirty="0">
                          <a:effectLst/>
                        </a:rPr>
                        <a:t>7</a:t>
                      </a:r>
                      <a:endParaRPr lang="en-IN" sz="1000" b="0" i="0" u="none" strike="noStrike" dirty="0">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3.3</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0.89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b="1" u="none" strike="noStrike" dirty="0">
                          <a:solidFill>
                            <a:srgbClr val="000000"/>
                          </a:solidFill>
                          <a:effectLst/>
                        </a:rPr>
                        <a:t>NaN</a:t>
                      </a:r>
                      <a:endParaRPr lang="en-IN" sz="1000" b="1" i="0" u="none" strike="noStrike" dirty="0">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3697626711"/>
                  </a:ext>
                </a:extLst>
              </a:tr>
              <a:tr h="245957">
                <a:tc>
                  <a:txBody>
                    <a:bodyPr/>
                    <a:lstStyle/>
                    <a:p>
                      <a:pPr algn="r" fontAlgn="b"/>
                      <a:r>
                        <a:rPr lang="en-IN" sz="1000" u="none" strike="noStrike">
                          <a:effectLst/>
                        </a:rPr>
                        <a:t>58</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Male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b="1" u="none" strike="noStrike" dirty="0">
                          <a:solidFill>
                            <a:srgbClr val="000000"/>
                          </a:solidFill>
                          <a:effectLst/>
                        </a:rPr>
                        <a:t>NaN</a:t>
                      </a:r>
                      <a:endParaRPr lang="en-IN" sz="1000" b="1" i="0" u="none" strike="noStrike" dirty="0">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20</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b="1" u="none" strike="noStrike" dirty="0">
                          <a:solidFill>
                            <a:srgbClr val="000000"/>
                          </a:solidFill>
                          <a:effectLst/>
                        </a:rPr>
                        <a:t>NaN</a:t>
                      </a:r>
                      <a:endParaRPr lang="en-IN" sz="1000" b="1" i="0" u="none" strike="noStrike" dirty="0">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2837696613"/>
                  </a:ext>
                </a:extLst>
              </a:tr>
              <a:tr h="245957">
                <a:tc>
                  <a:txBody>
                    <a:bodyPr/>
                    <a:lstStyle/>
                    <a:p>
                      <a:pPr algn="r" fontAlgn="b"/>
                      <a:r>
                        <a:rPr lang="en-IN" sz="1000" u="none" strike="noStrike">
                          <a:effectLst/>
                        </a:rPr>
                        <a:t>72</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l" fontAlgn="b"/>
                      <a:r>
                        <a:rPr lang="en-IN" sz="1000" u="none" strike="noStrike">
                          <a:effectLst/>
                        </a:rPr>
                        <a:t>Male</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3.9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b="1" u="none" strike="noStrike" dirty="0">
                          <a:solidFill>
                            <a:srgbClr val="000000"/>
                          </a:solidFill>
                          <a:effectLst/>
                        </a:rPr>
                        <a:t>NaN</a:t>
                      </a:r>
                      <a:endParaRPr lang="en-IN" sz="1000" b="1" i="0" u="none" strike="noStrike" dirty="0">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dirty="0">
                          <a:effectLst/>
                        </a:rPr>
                        <a:t>195</a:t>
                      </a:r>
                      <a:endParaRPr lang="en-IN" sz="1000" b="0" i="0" u="none" strike="noStrike" dirty="0">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27</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59</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7.3</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2.4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a:effectLst/>
                        </a:rPr>
                        <a:t>0.4</a:t>
                      </a:r>
                      <a:endParaRPr lang="en-IN" sz="1000" b="0" i="0" u="none" strike="noStrike">
                        <a:solidFill>
                          <a:srgbClr val="000000"/>
                        </a:solidFill>
                        <a:effectLst/>
                        <a:latin typeface="Calibri" panose="020F0502020204030204" pitchFamily="34" charset="0"/>
                      </a:endParaRPr>
                    </a:p>
                  </a:txBody>
                  <a:tcPr marL="6789" marR="6789" marT="6789" marB="0" anchor="b"/>
                </a:tc>
                <a:tc>
                  <a:txBody>
                    <a:bodyPr/>
                    <a:lstStyle/>
                    <a:p>
                      <a:pPr algn="r" fontAlgn="b"/>
                      <a:r>
                        <a:rPr lang="en-IN" sz="1000" u="none" strike="noStrike" dirty="0">
                          <a:effectLst/>
                        </a:rPr>
                        <a:t>1</a:t>
                      </a:r>
                      <a:endParaRPr lang="en-IN" sz="1000" b="0" i="0" u="none" strike="noStrike" dirty="0">
                        <a:solidFill>
                          <a:srgbClr val="000000"/>
                        </a:solidFill>
                        <a:effectLst/>
                        <a:latin typeface="Calibri" panose="020F0502020204030204" pitchFamily="34" charset="0"/>
                      </a:endParaRPr>
                    </a:p>
                  </a:txBody>
                  <a:tcPr marL="6789" marR="6789" marT="6789" marB="0" anchor="b"/>
                </a:tc>
                <a:extLst>
                  <a:ext uri="{0D108BD9-81ED-4DB2-BD59-A6C34878D82A}">
                    <a16:rowId xmlns:a16="http://schemas.microsoft.com/office/drawing/2014/main" val="900217106"/>
                  </a:ext>
                </a:extLst>
              </a:tr>
            </a:tbl>
          </a:graphicData>
        </a:graphic>
      </p:graphicFrame>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269876" y="836712"/>
            <a:ext cx="9001125" cy="4398962"/>
          </a:xfrm>
        </p:spPr>
        <p:txBody>
          <a:bodyPr>
            <a:normAutofit/>
          </a:bodyPr>
          <a:lstStyle/>
          <a:p>
            <a:pPr marL="45720" indent="0">
              <a:buNone/>
            </a:pPr>
            <a:r>
              <a:rPr lang="en-US" b="1" dirty="0">
                <a:solidFill>
                  <a:schemeClr val="tx2"/>
                </a:solidFill>
                <a:latin typeface="Times New Roman" panose="02020603050405020304" pitchFamily="18" charset="0"/>
                <a:cs typeface="Times New Roman" panose="02020603050405020304" pitchFamily="18" charset="0"/>
              </a:rPr>
              <a:t>4</a:t>
            </a:r>
            <a:r>
              <a:rPr lang="en-US" sz="2400" b="1" dirty="0">
                <a:solidFill>
                  <a:schemeClr val="tx2"/>
                </a:solidFill>
                <a:latin typeface="Times New Roman" panose="02020603050405020304" pitchFamily="18" charset="0"/>
                <a:cs typeface="Times New Roman" panose="02020603050405020304" pitchFamily="18" charset="0"/>
              </a:rPr>
              <a:t>.3 CHOOSE MODEL</a:t>
            </a:r>
          </a:p>
          <a:p>
            <a:r>
              <a:rPr lang="en-US" sz="2400" dirty="0">
                <a:solidFill>
                  <a:schemeClr val="tx2"/>
                </a:solidFill>
                <a:latin typeface="Times New Roman" panose="02020603050405020304" pitchFamily="18" charset="0"/>
                <a:cs typeface="Times New Roman" panose="02020603050405020304" pitchFamily="18" charset="0"/>
              </a:rPr>
              <a:t>Models used are:</a:t>
            </a:r>
          </a:p>
          <a:p>
            <a:pPr marL="45720" indent="0">
              <a:buNone/>
            </a:pPr>
            <a:r>
              <a:rPr lang="en-US" dirty="0">
                <a:solidFill>
                  <a:schemeClr val="tx2"/>
                </a:solidFill>
                <a:latin typeface="Times New Roman" panose="02020603050405020304" pitchFamily="18" charset="0"/>
                <a:cs typeface="Times New Roman" panose="02020603050405020304" pitchFamily="18" charset="0"/>
              </a:rPr>
              <a:t>   1. Logistic Regression</a:t>
            </a:r>
          </a:p>
          <a:p>
            <a:pPr marL="45720" indent="0">
              <a:buNone/>
            </a:pPr>
            <a:r>
              <a:rPr lang="en-US" sz="2400" dirty="0">
                <a:solidFill>
                  <a:schemeClr val="tx2"/>
                </a:solidFill>
                <a:latin typeface="Times New Roman" panose="02020603050405020304" pitchFamily="18" charset="0"/>
                <a:cs typeface="Times New Roman" panose="02020603050405020304" pitchFamily="18" charset="0"/>
              </a:rPr>
              <a:t>   2. Decision Tree</a:t>
            </a:r>
          </a:p>
          <a:p>
            <a:pPr marL="45720" indent="0">
              <a:buNone/>
            </a:pPr>
            <a:r>
              <a:rPr lang="en-US" dirty="0">
                <a:solidFill>
                  <a:schemeClr val="tx2"/>
                </a:solidFill>
                <a:latin typeface="Times New Roman" panose="02020603050405020304" pitchFamily="18" charset="0"/>
                <a:cs typeface="Times New Roman" panose="02020603050405020304" pitchFamily="18" charset="0"/>
              </a:rPr>
              <a:t>   3. Random Forest</a:t>
            </a:r>
          </a:p>
          <a:p>
            <a:pPr marL="45720" indent="0">
              <a:buNone/>
            </a:pPr>
            <a:r>
              <a:rPr lang="en-US" sz="2400" dirty="0">
                <a:solidFill>
                  <a:schemeClr val="tx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North American continent presentation (widescreen).potx" id="{9BCD087D-7D15-4935-9A6F-8C8F414B806B}" vid="{F70B2F2B-E334-4403-A327-17999BAEB2D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{2D9E2583-3791-4CDA-BE50-DDA62E7276D2}tf02804879_win32</Template>
  <TotalTime>0</TotalTime>
  <Words>977</Words>
  <Application>Microsoft Office PowerPoint</Application>
  <PresentationFormat>Custom</PresentationFormat>
  <Paragraphs>235</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helvetica neue</vt:lpstr>
      <vt:lpstr>Times New Roman</vt:lpstr>
      <vt:lpstr>Continental North America 16x9</vt:lpstr>
      <vt:lpstr>Liver disease prediction</vt:lpstr>
      <vt:lpstr>Content </vt:lpstr>
      <vt:lpstr>1 Abstract</vt:lpstr>
      <vt:lpstr>2. Introduction</vt:lpstr>
      <vt:lpstr>PowerPoint Presentation</vt:lpstr>
      <vt:lpstr>4.Steps</vt:lpstr>
      <vt:lpstr>4.1 Data gathering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disease detection</dc:title>
  <dc:creator>vennela</dc:creator>
  <cp:lastModifiedBy>vennela</cp:lastModifiedBy>
  <cp:revision>69</cp:revision>
  <dcterms:created xsi:type="dcterms:W3CDTF">2021-02-08T13:58:36Z</dcterms:created>
  <dcterms:modified xsi:type="dcterms:W3CDTF">2021-02-12T04:19:21Z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